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7" r:id="rId5"/>
    <p:sldId id="1195" r:id="rId6"/>
    <p:sldId id="1200" r:id="rId7"/>
    <p:sldId id="1193" r:id="rId8"/>
    <p:sldId id="1196" r:id="rId9"/>
    <p:sldId id="1199" r:id="rId10"/>
    <p:sldId id="1197" r:id="rId11"/>
    <p:sldId id="1198" r:id="rId12"/>
    <p:sldId id="119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05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78282B-5BBE-C462-DB95-ED39FC2AF70D}" v="2" dt="2025-06-12T18:03:10.284"/>
    <p1510:client id="{97104130-75B3-18E4-E40A-68D665DFA186}" v="1" dt="2025-06-12T18:03:45.160"/>
    <p1510:client id="{EC424C6F-C6ED-F3ED-204A-996C9185E08C}" v="1" dt="2025-06-12T18:11:15.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11"/>
    <p:restoredTop sz="94658"/>
  </p:normalViewPr>
  <p:slideViewPr>
    <p:cSldViewPr snapToGrid="0">
      <p:cViewPr varScale="1">
        <p:scale>
          <a:sx n="102" d="100"/>
          <a:sy n="102" d="100"/>
        </p:scale>
        <p:origin x="24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itengross, Sandra" userId="S::sandra.breitengross@umt.edu::8a2b71e1-db95-4c6a-aa4c-9e61c04b1f1b" providerId="AD" clId="Web-{EC424C6F-C6ED-F3ED-204A-996C9185E08C}"/>
    <pc:docChg chg="sldOrd">
      <pc:chgData name="Breitengross, Sandra" userId="S::sandra.breitengross@umt.edu::8a2b71e1-db95-4c6a-aa4c-9e61c04b1f1b" providerId="AD" clId="Web-{EC424C6F-C6ED-F3ED-204A-996C9185E08C}" dt="2025-06-12T18:11:15.279" v="0"/>
      <pc:docMkLst>
        <pc:docMk/>
      </pc:docMkLst>
      <pc:sldChg chg="ord">
        <pc:chgData name="Breitengross, Sandra" userId="S::sandra.breitengross@umt.edu::8a2b71e1-db95-4c6a-aa4c-9e61c04b1f1b" providerId="AD" clId="Web-{EC424C6F-C6ED-F3ED-204A-996C9185E08C}" dt="2025-06-12T18:11:15.279" v="0"/>
        <pc:sldMkLst>
          <pc:docMk/>
          <pc:sldMk cId="3179987684" sldId="1192"/>
        </pc:sldMkLst>
      </pc:sldChg>
    </pc:docChg>
  </pc:docChgLst>
  <pc:docChgLst>
    <pc:chgData name="Breitengross, Sandra" userId="S::sandra.breitengross@umt.edu::8a2b71e1-db95-4c6a-aa4c-9e61c04b1f1b" providerId="AD" clId="Web-{97104130-75B3-18E4-E40A-68D665DFA186}"/>
    <pc:docChg chg="delSld">
      <pc:chgData name="Breitengross, Sandra" userId="S::sandra.breitengross@umt.edu::8a2b71e1-db95-4c6a-aa4c-9e61c04b1f1b" providerId="AD" clId="Web-{97104130-75B3-18E4-E40A-68D665DFA186}" dt="2025-06-12T18:03:45.160" v="0"/>
      <pc:docMkLst>
        <pc:docMk/>
      </pc:docMkLst>
      <pc:sldChg chg="del">
        <pc:chgData name="Breitengross, Sandra" userId="S::sandra.breitengross@umt.edu::8a2b71e1-db95-4c6a-aa4c-9e61c04b1f1b" providerId="AD" clId="Web-{97104130-75B3-18E4-E40A-68D665DFA186}" dt="2025-06-12T18:03:45.160" v="0"/>
        <pc:sldMkLst>
          <pc:docMk/>
          <pc:sldMk cId="1214328304" sldId="12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923DBA-C4F3-488E-BF80-7D6D5683E467}"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B5225-5EEE-4ACC-8F39-02FB50716DCC}" type="slidenum">
              <a:rPr lang="en-US" smtClean="0"/>
              <a:t>‹#›</a:t>
            </a:fld>
            <a:endParaRPr lang="en-US"/>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EB5225-5EEE-4ACC-8F39-02FB50716DCC}" type="slidenum">
              <a:rPr lang="en-US" smtClean="0"/>
              <a:t>9</a:t>
            </a:fld>
            <a:endParaRPr lang="en-US"/>
          </a:p>
        </p:txBody>
      </p:sp>
    </p:spTree>
    <p:extLst>
      <p:ext uri="{BB962C8B-B14F-4D97-AF65-F5344CB8AC3E}">
        <p14:creationId xmlns:p14="http://schemas.microsoft.com/office/powerpoint/2010/main" val="447731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86661-4228-8CCD-77AA-639C39D846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7C4484-14CC-3BAD-C8A7-C97FBB528A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AA969C-8A92-E500-5518-FFF67094943C}"/>
              </a:ext>
            </a:extLst>
          </p:cNvPr>
          <p:cNvSpPr>
            <a:spLocks noGrp="1"/>
          </p:cNvSpPr>
          <p:nvPr>
            <p:ph type="dt" sz="half" idx="10"/>
          </p:nvPr>
        </p:nvSpPr>
        <p:spPr/>
        <p:txBody>
          <a:bodyPr/>
          <a:lstStyle/>
          <a:p>
            <a:fld id="{27D0005A-281C-4D83-A333-2EA286E03A01}" type="datetime1">
              <a:rPr lang="en-US" smtClean="0"/>
              <a:t>6/12/2025</a:t>
            </a:fld>
            <a:endParaRPr lang="en-US"/>
          </a:p>
        </p:txBody>
      </p:sp>
      <p:sp>
        <p:nvSpPr>
          <p:cNvPr id="5" name="Footer Placeholder 4">
            <a:extLst>
              <a:ext uri="{FF2B5EF4-FFF2-40B4-BE49-F238E27FC236}">
                <a16:creationId xmlns:a16="http://schemas.microsoft.com/office/drawing/2014/main" id="{704CA2B8-A77A-2662-9473-937349C304D9}"/>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15B8FC92-D072-1664-4819-3E1131810132}"/>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390056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BF98E-E304-273E-16D0-0F2B0FF728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C73C59-8DDD-DD0E-1481-F49F06EA66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47DC5C-6508-7810-CEB5-792113FB6578}"/>
              </a:ext>
            </a:extLst>
          </p:cNvPr>
          <p:cNvSpPr>
            <a:spLocks noGrp="1"/>
          </p:cNvSpPr>
          <p:nvPr>
            <p:ph type="dt" sz="half" idx="10"/>
          </p:nvPr>
        </p:nvSpPr>
        <p:spPr/>
        <p:txBody>
          <a:bodyPr/>
          <a:lstStyle/>
          <a:p>
            <a:fld id="{8D5D274F-8077-4B5E-9B99-2D16A204EFF2}" type="datetime1">
              <a:rPr lang="en-US" smtClean="0"/>
              <a:t>6/12/2025</a:t>
            </a:fld>
            <a:endParaRPr lang="en-US"/>
          </a:p>
        </p:txBody>
      </p:sp>
      <p:sp>
        <p:nvSpPr>
          <p:cNvPr id="5" name="Footer Placeholder 4">
            <a:extLst>
              <a:ext uri="{FF2B5EF4-FFF2-40B4-BE49-F238E27FC236}">
                <a16:creationId xmlns:a16="http://schemas.microsoft.com/office/drawing/2014/main" id="{7C9876CD-21D7-E3D5-1A80-CA8DB07296EE}"/>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E38E11DF-0C11-865D-8396-BA4D2F908839}"/>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2455884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9A9CE-610C-F6ED-6264-1CCC8F17AD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BBE633-DDC8-8A15-30F5-917F15E623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43942C-FA10-BE3E-5056-0AEA27C9D6F3}"/>
              </a:ext>
            </a:extLst>
          </p:cNvPr>
          <p:cNvSpPr>
            <a:spLocks noGrp="1"/>
          </p:cNvSpPr>
          <p:nvPr>
            <p:ph type="dt" sz="half" idx="10"/>
          </p:nvPr>
        </p:nvSpPr>
        <p:spPr/>
        <p:txBody>
          <a:bodyPr/>
          <a:lstStyle/>
          <a:p>
            <a:fld id="{425460EE-30F7-41A8-833D-7CA4E7889203}" type="datetime1">
              <a:rPr lang="en-US" smtClean="0"/>
              <a:t>6/12/2025</a:t>
            </a:fld>
            <a:endParaRPr lang="en-US"/>
          </a:p>
        </p:txBody>
      </p:sp>
      <p:sp>
        <p:nvSpPr>
          <p:cNvPr id="5" name="Footer Placeholder 4">
            <a:extLst>
              <a:ext uri="{FF2B5EF4-FFF2-40B4-BE49-F238E27FC236}">
                <a16:creationId xmlns:a16="http://schemas.microsoft.com/office/drawing/2014/main" id="{214BD5E0-0973-3788-4927-34D3E2E0158C}"/>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D07EC2C7-26C9-2F4D-CD59-A2BEC9B5610D}"/>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409371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F2409-B5C5-7068-C176-189AA64D4B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C15A9E-A716-604C-F546-7508149C92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5957D-5E6F-7CA2-F75D-7375E793C250}"/>
              </a:ext>
            </a:extLst>
          </p:cNvPr>
          <p:cNvSpPr>
            <a:spLocks noGrp="1"/>
          </p:cNvSpPr>
          <p:nvPr>
            <p:ph type="dt" sz="half" idx="10"/>
          </p:nvPr>
        </p:nvSpPr>
        <p:spPr/>
        <p:txBody>
          <a:bodyPr/>
          <a:lstStyle/>
          <a:p>
            <a:fld id="{7293E850-0FB4-4D8C-A50C-2770749D52CD}" type="datetime1">
              <a:rPr lang="en-US" smtClean="0"/>
              <a:t>6/12/2025</a:t>
            </a:fld>
            <a:endParaRPr lang="en-US"/>
          </a:p>
        </p:txBody>
      </p:sp>
      <p:sp>
        <p:nvSpPr>
          <p:cNvPr id="5" name="Footer Placeholder 4">
            <a:extLst>
              <a:ext uri="{FF2B5EF4-FFF2-40B4-BE49-F238E27FC236}">
                <a16:creationId xmlns:a16="http://schemas.microsoft.com/office/drawing/2014/main" id="{D6153598-DCD6-3E1A-8359-D8218141F5EB}"/>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359C07FF-7C78-423A-71A9-721035CFBEE1}"/>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3484433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479F1-67D7-E049-35A5-F403C87713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430ABF6-447D-E86B-8B83-52867949CF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5EF0C3-7E1E-7F0A-0C8F-53DF138CF1E7}"/>
              </a:ext>
            </a:extLst>
          </p:cNvPr>
          <p:cNvSpPr>
            <a:spLocks noGrp="1"/>
          </p:cNvSpPr>
          <p:nvPr>
            <p:ph type="dt" sz="half" idx="10"/>
          </p:nvPr>
        </p:nvSpPr>
        <p:spPr/>
        <p:txBody>
          <a:bodyPr/>
          <a:lstStyle/>
          <a:p>
            <a:fld id="{0EB5B89B-1C30-4752-B943-EC186AAD45D0}" type="datetime1">
              <a:rPr lang="en-US" smtClean="0"/>
              <a:t>6/12/2025</a:t>
            </a:fld>
            <a:endParaRPr lang="en-US"/>
          </a:p>
        </p:txBody>
      </p:sp>
      <p:sp>
        <p:nvSpPr>
          <p:cNvPr id="5" name="Footer Placeholder 4">
            <a:extLst>
              <a:ext uri="{FF2B5EF4-FFF2-40B4-BE49-F238E27FC236}">
                <a16:creationId xmlns:a16="http://schemas.microsoft.com/office/drawing/2014/main" id="{C6D566AD-7CC9-49D5-6084-94D860F8678F}"/>
              </a:ext>
            </a:extLst>
          </p:cNvPr>
          <p:cNvSpPr>
            <a:spLocks noGrp="1"/>
          </p:cNvSpPr>
          <p:nvPr>
            <p:ph type="ftr" sz="quarter" idx="11"/>
          </p:nvPr>
        </p:nvSpPr>
        <p:spPr/>
        <p:txBody>
          <a:body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2E41126A-221F-C4DB-7455-993E82E29DD8}"/>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167146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7395-3BDC-1FCC-41D7-9B8CE223A4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81236F-03BE-E409-F09D-2EC4292FC7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AD9CA7-2C50-DE67-764D-38E9BECC6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75A442-D3DF-DC37-2063-6ED5BD35DFC2}"/>
              </a:ext>
            </a:extLst>
          </p:cNvPr>
          <p:cNvSpPr>
            <a:spLocks noGrp="1"/>
          </p:cNvSpPr>
          <p:nvPr>
            <p:ph type="dt" sz="half" idx="10"/>
          </p:nvPr>
        </p:nvSpPr>
        <p:spPr/>
        <p:txBody>
          <a:bodyPr/>
          <a:lstStyle/>
          <a:p>
            <a:fld id="{B4D5EE94-CD9E-471D-A7D7-F6A558533843}" type="datetime1">
              <a:rPr lang="en-US" smtClean="0"/>
              <a:t>6/12/2025</a:t>
            </a:fld>
            <a:endParaRPr lang="en-US"/>
          </a:p>
        </p:txBody>
      </p:sp>
      <p:sp>
        <p:nvSpPr>
          <p:cNvPr id="6" name="Footer Placeholder 5">
            <a:extLst>
              <a:ext uri="{FF2B5EF4-FFF2-40B4-BE49-F238E27FC236}">
                <a16:creationId xmlns:a16="http://schemas.microsoft.com/office/drawing/2014/main" id="{936F241D-DD67-4640-5209-BD4EDBE38A69}"/>
              </a:ext>
            </a:extLst>
          </p:cNvPr>
          <p:cNvSpPr>
            <a:spLocks noGrp="1"/>
          </p:cNvSpPr>
          <p:nvPr>
            <p:ph type="ftr" sz="quarter" idx="11"/>
          </p:nvPr>
        </p:nvSpPr>
        <p:spPr/>
        <p:txBody>
          <a:bodyPr/>
          <a:lstStyle/>
          <a:p>
            <a:r>
              <a:rPr lang="en-US"/>
              <a:t>Independent Living  Training and Technical Assistance Center</a:t>
            </a:r>
          </a:p>
        </p:txBody>
      </p:sp>
      <p:sp>
        <p:nvSpPr>
          <p:cNvPr id="7" name="Slide Number Placeholder 6">
            <a:extLst>
              <a:ext uri="{FF2B5EF4-FFF2-40B4-BE49-F238E27FC236}">
                <a16:creationId xmlns:a16="http://schemas.microsoft.com/office/drawing/2014/main" id="{89764BF0-ECB7-8AC7-BCBD-E203223CC12C}"/>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419102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D324A-1CA6-52A2-EFFD-6379BD2EE3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87FE00-FAAB-BFF8-3A56-89C572EF62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BB4462-53E9-E759-7617-B7A47675C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C0ED84-5D30-11F4-E9CA-3A3EF79DFB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ACBBCE-34D3-8334-00E6-C787073D78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1C274A-F0DD-F090-4986-295E4B4D6F92}"/>
              </a:ext>
            </a:extLst>
          </p:cNvPr>
          <p:cNvSpPr>
            <a:spLocks noGrp="1"/>
          </p:cNvSpPr>
          <p:nvPr>
            <p:ph type="dt" sz="half" idx="10"/>
          </p:nvPr>
        </p:nvSpPr>
        <p:spPr/>
        <p:txBody>
          <a:bodyPr/>
          <a:lstStyle/>
          <a:p>
            <a:fld id="{307A3ADF-53FD-4F85-93C0-1A29A2E0203E}" type="datetime1">
              <a:rPr lang="en-US" smtClean="0"/>
              <a:t>6/12/2025</a:t>
            </a:fld>
            <a:endParaRPr lang="en-US"/>
          </a:p>
        </p:txBody>
      </p:sp>
      <p:sp>
        <p:nvSpPr>
          <p:cNvPr id="8" name="Footer Placeholder 7">
            <a:extLst>
              <a:ext uri="{FF2B5EF4-FFF2-40B4-BE49-F238E27FC236}">
                <a16:creationId xmlns:a16="http://schemas.microsoft.com/office/drawing/2014/main" id="{53F660A3-6C3B-A60C-8747-F3CFEF41F2F4}"/>
              </a:ext>
            </a:extLst>
          </p:cNvPr>
          <p:cNvSpPr>
            <a:spLocks noGrp="1"/>
          </p:cNvSpPr>
          <p:nvPr>
            <p:ph type="ftr" sz="quarter" idx="11"/>
          </p:nvPr>
        </p:nvSpPr>
        <p:spPr/>
        <p:txBody>
          <a:bodyPr/>
          <a:lstStyle/>
          <a:p>
            <a:r>
              <a:rPr lang="en-US"/>
              <a:t>Independent Living  Training and Technical Assistance Center</a:t>
            </a:r>
          </a:p>
        </p:txBody>
      </p:sp>
      <p:sp>
        <p:nvSpPr>
          <p:cNvPr id="9" name="Slide Number Placeholder 8">
            <a:extLst>
              <a:ext uri="{FF2B5EF4-FFF2-40B4-BE49-F238E27FC236}">
                <a16:creationId xmlns:a16="http://schemas.microsoft.com/office/drawing/2014/main" id="{408EF183-E5DB-F452-22A7-EA66FF76FA7A}"/>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1292927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FE277-80B0-AF2E-ECC0-2D29069434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8FAA16-3AEC-F3ED-B01E-44010819DC3F}"/>
              </a:ext>
            </a:extLst>
          </p:cNvPr>
          <p:cNvSpPr>
            <a:spLocks noGrp="1"/>
          </p:cNvSpPr>
          <p:nvPr>
            <p:ph type="dt" sz="half" idx="10"/>
          </p:nvPr>
        </p:nvSpPr>
        <p:spPr/>
        <p:txBody>
          <a:bodyPr/>
          <a:lstStyle/>
          <a:p>
            <a:fld id="{E73668FE-1DC8-4029-AC54-7B613D1E2FB7}" type="datetime1">
              <a:rPr lang="en-US" smtClean="0"/>
              <a:t>6/12/2025</a:t>
            </a:fld>
            <a:endParaRPr lang="en-US"/>
          </a:p>
        </p:txBody>
      </p:sp>
      <p:sp>
        <p:nvSpPr>
          <p:cNvPr id="4" name="Footer Placeholder 3">
            <a:extLst>
              <a:ext uri="{FF2B5EF4-FFF2-40B4-BE49-F238E27FC236}">
                <a16:creationId xmlns:a16="http://schemas.microsoft.com/office/drawing/2014/main" id="{5F485850-94EE-D449-C2BD-D261C051D925}"/>
              </a:ext>
            </a:extLst>
          </p:cNvPr>
          <p:cNvSpPr>
            <a:spLocks noGrp="1"/>
          </p:cNvSpPr>
          <p:nvPr>
            <p:ph type="ftr" sz="quarter" idx="11"/>
          </p:nvPr>
        </p:nvSpPr>
        <p:spPr/>
        <p:txBody>
          <a:bodyPr/>
          <a:lstStyle/>
          <a:p>
            <a:r>
              <a:rPr lang="en-US"/>
              <a:t>Independent Living  Training and Technical Assistance Center</a:t>
            </a:r>
          </a:p>
        </p:txBody>
      </p:sp>
      <p:sp>
        <p:nvSpPr>
          <p:cNvPr id="5" name="Slide Number Placeholder 4">
            <a:extLst>
              <a:ext uri="{FF2B5EF4-FFF2-40B4-BE49-F238E27FC236}">
                <a16:creationId xmlns:a16="http://schemas.microsoft.com/office/drawing/2014/main" id="{3C5AEC00-5CD0-0BA2-6A00-D6F456D12D45}"/>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1244675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E9FEA5-7BBD-340F-3A2D-3AE980A2E86B}"/>
              </a:ext>
            </a:extLst>
          </p:cNvPr>
          <p:cNvSpPr>
            <a:spLocks noGrp="1"/>
          </p:cNvSpPr>
          <p:nvPr>
            <p:ph type="dt" sz="half" idx="10"/>
          </p:nvPr>
        </p:nvSpPr>
        <p:spPr/>
        <p:txBody>
          <a:bodyPr/>
          <a:lstStyle/>
          <a:p>
            <a:fld id="{8D02C286-5482-4C2D-8F58-318DE501AAF3}" type="datetime1">
              <a:rPr lang="en-US" smtClean="0"/>
              <a:t>6/12/2025</a:t>
            </a:fld>
            <a:endParaRPr lang="en-US"/>
          </a:p>
        </p:txBody>
      </p:sp>
      <p:sp>
        <p:nvSpPr>
          <p:cNvPr id="3" name="Footer Placeholder 2">
            <a:extLst>
              <a:ext uri="{FF2B5EF4-FFF2-40B4-BE49-F238E27FC236}">
                <a16:creationId xmlns:a16="http://schemas.microsoft.com/office/drawing/2014/main" id="{8C48A373-D5FB-B220-0228-DD967775E7FE}"/>
              </a:ext>
            </a:extLst>
          </p:cNvPr>
          <p:cNvSpPr>
            <a:spLocks noGrp="1"/>
          </p:cNvSpPr>
          <p:nvPr>
            <p:ph type="ftr" sz="quarter" idx="11"/>
          </p:nvPr>
        </p:nvSpPr>
        <p:spPr/>
        <p:txBody>
          <a:bodyPr/>
          <a:lstStyle/>
          <a:p>
            <a:r>
              <a:rPr lang="en-US"/>
              <a:t>Independent Living  Training and Technical Assistance Center</a:t>
            </a:r>
          </a:p>
        </p:txBody>
      </p:sp>
      <p:sp>
        <p:nvSpPr>
          <p:cNvPr id="4" name="Slide Number Placeholder 3">
            <a:extLst>
              <a:ext uri="{FF2B5EF4-FFF2-40B4-BE49-F238E27FC236}">
                <a16:creationId xmlns:a16="http://schemas.microsoft.com/office/drawing/2014/main" id="{5DDBE7CD-DCBC-2A78-D9FB-20CD12278615}"/>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417002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CD72-8F98-5008-7D63-4C60786825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34EA42-FB26-1563-7D3C-7C7A8D5C8C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1A7F53-35C1-B779-5416-4581FD07DC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F2C34F-BDDC-1113-EDDB-D7F1C7E1ADED}"/>
              </a:ext>
            </a:extLst>
          </p:cNvPr>
          <p:cNvSpPr>
            <a:spLocks noGrp="1"/>
          </p:cNvSpPr>
          <p:nvPr>
            <p:ph type="dt" sz="half" idx="10"/>
          </p:nvPr>
        </p:nvSpPr>
        <p:spPr/>
        <p:txBody>
          <a:bodyPr/>
          <a:lstStyle/>
          <a:p>
            <a:fld id="{C6DD01BC-DD32-4770-ABD5-2522D053BEA5}" type="datetime1">
              <a:rPr lang="en-US" smtClean="0"/>
              <a:t>6/12/2025</a:t>
            </a:fld>
            <a:endParaRPr lang="en-US"/>
          </a:p>
        </p:txBody>
      </p:sp>
      <p:sp>
        <p:nvSpPr>
          <p:cNvPr id="6" name="Footer Placeholder 5">
            <a:extLst>
              <a:ext uri="{FF2B5EF4-FFF2-40B4-BE49-F238E27FC236}">
                <a16:creationId xmlns:a16="http://schemas.microsoft.com/office/drawing/2014/main" id="{84089DDE-17F8-079C-2ED1-0498DD6D6DE6}"/>
              </a:ext>
            </a:extLst>
          </p:cNvPr>
          <p:cNvSpPr>
            <a:spLocks noGrp="1"/>
          </p:cNvSpPr>
          <p:nvPr>
            <p:ph type="ftr" sz="quarter" idx="11"/>
          </p:nvPr>
        </p:nvSpPr>
        <p:spPr/>
        <p:txBody>
          <a:bodyPr/>
          <a:lstStyle/>
          <a:p>
            <a:r>
              <a:rPr lang="en-US"/>
              <a:t>Independent Living  Training and Technical Assistance Center</a:t>
            </a:r>
          </a:p>
        </p:txBody>
      </p:sp>
      <p:sp>
        <p:nvSpPr>
          <p:cNvPr id="7" name="Slide Number Placeholder 6">
            <a:extLst>
              <a:ext uri="{FF2B5EF4-FFF2-40B4-BE49-F238E27FC236}">
                <a16:creationId xmlns:a16="http://schemas.microsoft.com/office/drawing/2014/main" id="{D5F2BF22-E2EB-1CD7-5B64-125D914D730A}"/>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2538046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49B6A-7947-5BFC-5CAE-837554C0A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03A591-99F1-85BA-8639-AF2F25527C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80C56B-6F98-3024-987D-55081A0A1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3552B1-02E7-FD72-15BE-0F238F517F3F}"/>
              </a:ext>
            </a:extLst>
          </p:cNvPr>
          <p:cNvSpPr>
            <a:spLocks noGrp="1"/>
          </p:cNvSpPr>
          <p:nvPr>
            <p:ph type="dt" sz="half" idx="10"/>
          </p:nvPr>
        </p:nvSpPr>
        <p:spPr/>
        <p:txBody>
          <a:bodyPr/>
          <a:lstStyle/>
          <a:p>
            <a:fld id="{98117535-CC9E-4A0F-987E-EDB083BB64BF}" type="datetime1">
              <a:rPr lang="en-US" smtClean="0"/>
              <a:t>6/12/2025</a:t>
            </a:fld>
            <a:endParaRPr lang="en-US"/>
          </a:p>
        </p:txBody>
      </p:sp>
      <p:sp>
        <p:nvSpPr>
          <p:cNvPr id="6" name="Footer Placeholder 5">
            <a:extLst>
              <a:ext uri="{FF2B5EF4-FFF2-40B4-BE49-F238E27FC236}">
                <a16:creationId xmlns:a16="http://schemas.microsoft.com/office/drawing/2014/main" id="{4C48984F-4848-A988-7DCC-E92563292373}"/>
              </a:ext>
            </a:extLst>
          </p:cNvPr>
          <p:cNvSpPr>
            <a:spLocks noGrp="1"/>
          </p:cNvSpPr>
          <p:nvPr>
            <p:ph type="ftr" sz="quarter" idx="11"/>
          </p:nvPr>
        </p:nvSpPr>
        <p:spPr/>
        <p:txBody>
          <a:bodyPr/>
          <a:lstStyle/>
          <a:p>
            <a:r>
              <a:rPr lang="en-US"/>
              <a:t>Independent Living  Training and Technical Assistance Center</a:t>
            </a:r>
          </a:p>
        </p:txBody>
      </p:sp>
      <p:sp>
        <p:nvSpPr>
          <p:cNvPr id="7" name="Slide Number Placeholder 6">
            <a:extLst>
              <a:ext uri="{FF2B5EF4-FFF2-40B4-BE49-F238E27FC236}">
                <a16:creationId xmlns:a16="http://schemas.microsoft.com/office/drawing/2014/main" id="{BB26C64F-3050-4BFA-5598-5887A87243E1}"/>
              </a:ext>
            </a:extLst>
          </p:cNvPr>
          <p:cNvSpPr>
            <a:spLocks noGrp="1"/>
          </p:cNvSpPr>
          <p:nvPr>
            <p:ph type="sldNum" sz="quarter" idx="12"/>
          </p:nvPr>
        </p:nvSpPr>
        <p:spPr/>
        <p:txBody>
          <a:bodyPr/>
          <a:lstStyle/>
          <a:p>
            <a:fld id="{181E4D21-DFBA-4BA9-A6C6-558C4B06F883}" type="slidenum">
              <a:rPr lang="en-US" smtClean="0"/>
              <a:t>‹#›</a:t>
            </a:fld>
            <a:endParaRPr lang="en-US"/>
          </a:p>
        </p:txBody>
      </p:sp>
    </p:spTree>
    <p:extLst>
      <p:ext uri="{BB962C8B-B14F-4D97-AF65-F5344CB8AC3E}">
        <p14:creationId xmlns:p14="http://schemas.microsoft.com/office/powerpoint/2010/main" val="89504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7E8631-A5EC-D991-8684-C1C5DA56A0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EDB92C-B724-2A16-3495-27CB151EB2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B4230-F2F5-AC1F-0FCE-50CE73C8FE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00E6A5-32F6-4C2B-9C44-A43BDC094ABC}" type="datetime1">
              <a:rPr lang="en-US" smtClean="0"/>
              <a:t>6/12/2025</a:t>
            </a:fld>
            <a:endParaRPr lang="en-US"/>
          </a:p>
        </p:txBody>
      </p:sp>
      <p:sp>
        <p:nvSpPr>
          <p:cNvPr id="5" name="Footer Placeholder 4">
            <a:extLst>
              <a:ext uri="{FF2B5EF4-FFF2-40B4-BE49-F238E27FC236}">
                <a16:creationId xmlns:a16="http://schemas.microsoft.com/office/drawing/2014/main" id="{1E540145-C4E7-1EAC-2632-2A3CE3121B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Independent Living  Training and Technical Assistance Center</a:t>
            </a:r>
          </a:p>
        </p:txBody>
      </p:sp>
      <p:sp>
        <p:nvSpPr>
          <p:cNvPr id="6" name="Slide Number Placeholder 5">
            <a:extLst>
              <a:ext uri="{FF2B5EF4-FFF2-40B4-BE49-F238E27FC236}">
                <a16:creationId xmlns:a16="http://schemas.microsoft.com/office/drawing/2014/main" id="{1734669A-E6AC-F8C1-F053-9E90485D3C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1E4D21-DFBA-4BA9-A6C6-558C4B06F883}" type="slidenum">
              <a:rPr lang="en-US" smtClean="0"/>
              <a:t>‹#›</a:t>
            </a:fld>
            <a:endParaRPr lang="en-US"/>
          </a:p>
        </p:txBody>
      </p:sp>
    </p:spTree>
    <p:extLst>
      <p:ext uri="{BB962C8B-B14F-4D97-AF65-F5344CB8AC3E}">
        <p14:creationId xmlns:p14="http://schemas.microsoft.com/office/powerpoint/2010/main" val="1049912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inyurl.com/ILTTACente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ILTTACenter@mso.umt.edu" TargetMode="External"/><Relationship Id="rId5" Type="http://schemas.openxmlformats.org/officeDocument/2006/relationships/hyperlink" Target="https://tinyurl.com/RequestILTTA" TargetMode="External"/><Relationship Id="rId4" Type="http://schemas.openxmlformats.org/officeDocument/2006/relationships/hyperlink" Target="https://tinyurl.com/SignupILTT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BCE8CF1-470A-9563-187A-EA989730DFF6}"/>
              </a:ext>
            </a:extLst>
          </p:cNvPr>
          <p:cNvSpPr>
            <a:spLocks noGrp="1"/>
          </p:cNvSpPr>
          <p:nvPr>
            <p:ph type="sldNum" sz="quarter" idx="12"/>
          </p:nvPr>
        </p:nvSpPr>
        <p:spPr/>
        <p:txBody>
          <a:bodyPr/>
          <a:lstStyle/>
          <a:p>
            <a:fld id="{5D16CCA7-A32B-44D2-BAC0-8216F98A92EE}" type="slidenum">
              <a:rPr lang="en-US" smtClean="0"/>
              <a:t>1</a:t>
            </a:fld>
            <a:endParaRPr lang="en-US"/>
          </a:p>
        </p:txBody>
      </p:sp>
      <p:pic>
        <p:nvPicPr>
          <p:cNvPr id="2" name="Picture 1" descr="Logo of the Independent Living Training and Technical Assistance Center. ">
            <a:extLst>
              <a:ext uri="{FF2B5EF4-FFF2-40B4-BE49-F238E27FC236}">
                <a16:creationId xmlns:a16="http://schemas.microsoft.com/office/drawing/2014/main" id="{36E37964-A5E6-C157-7815-82BBBBED557A}"/>
              </a:ext>
            </a:extLst>
          </p:cNvPr>
          <p:cNvPicPr>
            <a:picLocks noChangeAspect="1"/>
          </p:cNvPicPr>
          <p:nvPr/>
        </p:nvPicPr>
        <p:blipFill>
          <a:blip r:embed="rId2"/>
          <a:stretch>
            <a:fillRect/>
          </a:stretch>
        </p:blipFill>
        <p:spPr>
          <a:xfrm>
            <a:off x="1524000" y="1366838"/>
            <a:ext cx="9144000" cy="4124325"/>
          </a:xfrm>
          <a:prstGeom prst="rect">
            <a:avLst/>
          </a:prstGeom>
        </p:spPr>
      </p:pic>
    </p:spTree>
    <p:extLst>
      <p:ext uri="{BB962C8B-B14F-4D97-AF65-F5344CB8AC3E}">
        <p14:creationId xmlns:p14="http://schemas.microsoft.com/office/powerpoint/2010/main" val="2962040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93B59-426A-29DF-A0FC-747B007F8DA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4042A26-B772-5E85-413E-9A5EBEA1CC21}"/>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47E6D333-D50D-F4E6-712D-717A47EEF463}"/>
              </a:ext>
            </a:extLst>
          </p:cNvPr>
          <p:cNvSpPr>
            <a:spLocks noGrp="1"/>
          </p:cNvSpPr>
          <p:nvPr>
            <p:ph type="sldNum" sz="quarter" idx="12"/>
          </p:nvPr>
        </p:nvSpPr>
        <p:spPr/>
        <p:txBody>
          <a:bodyPr/>
          <a:lstStyle/>
          <a:p>
            <a:fld id="{5D16CCA7-A32B-44D2-BAC0-8216F98A92EE}" type="slidenum">
              <a:rPr lang="en-US" smtClean="0"/>
              <a:t>2</a:t>
            </a:fld>
            <a:endParaRPr lang="en-US"/>
          </a:p>
        </p:txBody>
      </p:sp>
      <p:sp>
        <p:nvSpPr>
          <p:cNvPr id="7" name="TextBox 6">
            <a:extLst>
              <a:ext uri="{FF2B5EF4-FFF2-40B4-BE49-F238E27FC236}">
                <a16:creationId xmlns:a16="http://schemas.microsoft.com/office/drawing/2014/main" id="{3EE23BB1-41BA-E3B8-CE7A-D8919568D2AE}"/>
              </a:ext>
            </a:extLst>
          </p:cNvPr>
          <p:cNvSpPr txBox="1"/>
          <p:nvPr/>
        </p:nvSpPr>
        <p:spPr>
          <a:xfrm>
            <a:off x="931524" y="5738017"/>
            <a:ext cx="1042313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Aptos"/>
              </a:rPr>
              <a:t>Descriptions: Independent Living Training and Technical Assistance Center Logo</a:t>
            </a:r>
            <a:endParaRPr lang="en-US">
              <a:latin typeface="Aptos"/>
              <a:cs typeface="Arial"/>
            </a:endParaRPr>
          </a:p>
        </p:txBody>
      </p:sp>
      <p:pic>
        <p:nvPicPr>
          <p:cNvPr id="6" name="Picture 5" descr="Logo of the Independent Living Training and Technical Assistance Center. ">
            <a:extLst>
              <a:ext uri="{FF2B5EF4-FFF2-40B4-BE49-F238E27FC236}">
                <a16:creationId xmlns:a16="http://schemas.microsoft.com/office/drawing/2014/main" id="{DCA49EEB-B2F9-9043-FBA9-9B59B20A1006}"/>
              </a:ext>
            </a:extLst>
          </p:cNvPr>
          <p:cNvPicPr>
            <a:picLocks noChangeAspect="1"/>
          </p:cNvPicPr>
          <p:nvPr/>
        </p:nvPicPr>
        <p:blipFill>
          <a:blip r:embed="rId2"/>
          <a:stretch>
            <a:fillRect/>
          </a:stretch>
        </p:blipFill>
        <p:spPr>
          <a:xfrm>
            <a:off x="889102" y="4250808"/>
            <a:ext cx="2878317" cy="1308571"/>
          </a:xfrm>
          <a:prstGeom prst="rect">
            <a:avLst/>
          </a:prstGeom>
        </p:spPr>
      </p:pic>
      <p:sp>
        <p:nvSpPr>
          <p:cNvPr id="8" name="TextBox 7">
            <a:extLst>
              <a:ext uri="{FF2B5EF4-FFF2-40B4-BE49-F238E27FC236}">
                <a16:creationId xmlns:a16="http://schemas.microsoft.com/office/drawing/2014/main" id="{252B0FBB-3E0C-787F-4CFF-108696CBFE66}"/>
              </a:ext>
            </a:extLst>
          </p:cNvPr>
          <p:cNvSpPr txBox="1"/>
          <p:nvPr/>
        </p:nvSpPr>
        <p:spPr>
          <a:xfrm>
            <a:off x="837616" y="1721328"/>
            <a:ext cx="10423132"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ptos"/>
              </a:rPr>
              <a:t>Welcome to the Independent Living Training and Technical Assistance Center's </a:t>
            </a:r>
            <a:endParaRPr lang="en-US" dirty="0"/>
          </a:p>
          <a:p>
            <a:r>
              <a:rPr lang="en-US" sz="2000" dirty="0">
                <a:latin typeface="Aptos"/>
              </a:rPr>
              <a:t>(IL T&amp;TA Center) Ask Anything Open Office Hour.</a:t>
            </a:r>
            <a:endParaRPr lang="en-US" dirty="0"/>
          </a:p>
          <a:p>
            <a:endParaRPr lang="en-US" sz="2000" dirty="0">
              <a:latin typeface="covik sans"/>
            </a:endParaRPr>
          </a:p>
          <a:p>
            <a:r>
              <a:rPr lang="en-US" sz="2000" dirty="0">
                <a:latin typeface="Aptos"/>
              </a:rPr>
              <a:t>Please take a moment to introduce yourself in chat.</a:t>
            </a:r>
            <a:endParaRPr lang="en-US" dirty="0">
              <a:latin typeface="Aptos"/>
            </a:endParaRPr>
          </a:p>
        </p:txBody>
      </p:sp>
      <p:sp>
        <p:nvSpPr>
          <p:cNvPr id="2" name="Title 1">
            <a:extLst>
              <a:ext uri="{FF2B5EF4-FFF2-40B4-BE49-F238E27FC236}">
                <a16:creationId xmlns:a16="http://schemas.microsoft.com/office/drawing/2014/main" id="{25B330FD-B785-F3B2-7BA8-8949E77AEC17}"/>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Hello and Welcome!</a:t>
            </a:r>
          </a:p>
        </p:txBody>
      </p:sp>
    </p:spTree>
    <p:extLst>
      <p:ext uri="{BB962C8B-B14F-4D97-AF65-F5344CB8AC3E}">
        <p14:creationId xmlns:p14="http://schemas.microsoft.com/office/powerpoint/2010/main" val="81967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04EDF-93A0-0618-2AC8-3A0899F7F9A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D887FF6-20AC-0992-074C-9454F4B34A2B}"/>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86753F70-0A80-8012-507A-63931160D53B}"/>
              </a:ext>
            </a:extLst>
          </p:cNvPr>
          <p:cNvSpPr>
            <a:spLocks noGrp="1"/>
          </p:cNvSpPr>
          <p:nvPr>
            <p:ph type="sldNum" sz="quarter" idx="12"/>
          </p:nvPr>
        </p:nvSpPr>
        <p:spPr/>
        <p:txBody>
          <a:bodyPr/>
          <a:lstStyle/>
          <a:p>
            <a:fld id="{5D16CCA7-A32B-44D2-BAC0-8216F98A92EE}" type="slidenum">
              <a:rPr lang="en-US" smtClean="0"/>
              <a:t>3</a:t>
            </a:fld>
            <a:endParaRPr lang="en-US" dirty="0"/>
          </a:p>
        </p:txBody>
      </p:sp>
      <p:sp>
        <p:nvSpPr>
          <p:cNvPr id="8" name="TextBox 7">
            <a:extLst>
              <a:ext uri="{FF2B5EF4-FFF2-40B4-BE49-F238E27FC236}">
                <a16:creationId xmlns:a16="http://schemas.microsoft.com/office/drawing/2014/main" id="{0812C11C-3A58-B1C2-2AAC-A090A5591E64}"/>
              </a:ext>
            </a:extLst>
          </p:cNvPr>
          <p:cNvSpPr txBox="1"/>
          <p:nvPr/>
        </p:nvSpPr>
        <p:spPr>
          <a:xfrm>
            <a:off x="835349" y="1920619"/>
            <a:ext cx="10423132" cy="3170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Aptos"/>
              </a:rPr>
              <a:t>ASL Interpreters are available and labeled.</a:t>
            </a:r>
          </a:p>
          <a:p>
            <a:pPr marL="342900" indent="-342900">
              <a:buFont typeface="Arial"/>
              <a:buChar char="•"/>
            </a:pPr>
            <a:r>
              <a:rPr lang="en-US" sz="2000" dirty="0">
                <a:latin typeface="Aptos"/>
              </a:rPr>
              <a:t>Access Closed Captioning by clicking the CC button located at the bottom of your Zoom window.</a:t>
            </a:r>
          </a:p>
          <a:p>
            <a:pPr marL="342900" indent="-342900">
              <a:buFont typeface="Arial"/>
              <a:buChar char="•"/>
            </a:pPr>
            <a:r>
              <a:rPr lang="en-US" sz="2000" dirty="0">
                <a:latin typeface="Aptos"/>
              </a:rPr>
              <a:t>Use Zoom's Raise Hand or Chat features to ask questions.</a:t>
            </a:r>
          </a:p>
          <a:p>
            <a:pPr marL="342900" indent="-342900">
              <a:buFont typeface="Arial"/>
              <a:buChar char="•"/>
            </a:pPr>
            <a:r>
              <a:rPr lang="en-US" sz="2000" dirty="0">
                <a:latin typeface="Aptos"/>
              </a:rPr>
              <a:t>Remember to state your name and organization before speaking.</a:t>
            </a:r>
          </a:p>
          <a:p>
            <a:pPr marL="342900" indent="-342900">
              <a:buFont typeface="Arial"/>
              <a:buChar char="•"/>
            </a:pPr>
            <a:r>
              <a:rPr lang="en-US" sz="2000" dirty="0">
                <a:latin typeface="Aptos"/>
              </a:rPr>
              <a:t>Message our IL T&amp;TA team using the Chat feature if you have difficulties with today's call.</a:t>
            </a:r>
          </a:p>
          <a:p>
            <a:pPr marL="342900" indent="-342900">
              <a:buFont typeface="Arial"/>
              <a:buChar char="•"/>
            </a:pPr>
            <a:r>
              <a:rPr lang="en-US" sz="2000" dirty="0">
                <a:latin typeface="Aptos"/>
              </a:rPr>
              <a:t>Please complete the survey at the end of today’s training.</a:t>
            </a:r>
          </a:p>
          <a:p>
            <a:endParaRPr lang="en-US" sz="2000" dirty="0">
              <a:latin typeface="Aptos"/>
            </a:endParaRPr>
          </a:p>
          <a:p>
            <a:r>
              <a:rPr lang="en-US" sz="2000" dirty="0">
                <a:latin typeface="Aptos"/>
              </a:rPr>
              <a:t>A copy of today's slide deck can be requested by emailing </a:t>
            </a:r>
            <a:r>
              <a:rPr lang="en-US" sz="2000" dirty="0" err="1">
                <a:latin typeface="Aptos"/>
              </a:rPr>
              <a:t>ILTTACenter@mso.umt.edu</a:t>
            </a:r>
            <a:endParaRPr lang="en-US" sz="2000" dirty="0">
              <a:latin typeface="Aptos"/>
            </a:endParaRPr>
          </a:p>
          <a:p>
            <a:endParaRPr lang="en-US" sz="2000" dirty="0"/>
          </a:p>
        </p:txBody>
      </p:sp>
      <p:sp>
        <p:nvSpPr>
          <p:cNvPr id="2" name="Title 1">
            <a:extLst>
              <a:ext uri="{FF2B5EF4-FFF2-40B4-BE49-F238E27FC236}">
                <a16:creationId xmlns:a16="http://schemas.microsoft.com/office/drawing/2014/main" id="{EE6C0198-4F91-E10A-C2E4-9AD8A79CF4E5}"/>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Before We Begin</a:t>
            </a:r>
            <a:endParaRPr lang="en-US"/>
          </a:p>
        </p:txBody>
      </p:sp>
    </p:spTree>
    <p:extLst>
      <p:ext uri="{BB962C8B-B14F-4D97-AF65-F5344CB8AC3E}">
        <p14:creationId xmlns:p14="http://schemas.microsoft.com/office/powerpoint/2010/main" val="1061780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4ED41-2A56-69E3-DBC0-07D66CB9CE5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A6070E0-DA7C-51C1-2E47-E3215CA29486}"/>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9A000719-C05F-C611-D177-576D9C1F5104}"/>
              </a:ext>
            </a:extLst>
          </p:cNvPr>
          <p:cNvSpPr>
            <a:spLocks noGrp="1"/>
          </p:cNvSpPr>
          <p:nvPr>
            <p:ph type="sldNum" sz="quarter" idx="12"/>
          </p:nvPr>
        </p:nvSpPr>
        <p:spPr/>
        <p:txBody>
          <a:bodyPr/>
          <a:lstStyle/>
          <a:p>
            <a:fld id="{5D16CCA7-A32B-44D2-BAC0-8216F98A92EE}" type="slidenum">
              <a:rPr lang="en-US" smtClean="0"/>
              <a:t>4</a:t>
            </a:fld>
            <a:endParaRPr lang="en-US"/>
          </a:p>
        </p:txBody>
      </p:sp>
      <p:sp>
        <p:nvSpPr>
          <p:cNvPr id="6" name="TextBox 5">
            <a:extLst>
              <a:ext uri="{FF2B5EF4-FFF2-40B4-BE49-F238E27FC236}">
                <a16:creationId xmlns:a16="http://schemas.microsoft.com/office/drawing/2014/main" id="{EB881CFA-F32C-CC42-2A1A-2598AA559C6F}"/>
              </a:ext>
            </a:extLst>
          </p:cNvPr>
          <p:cNvSpPr txBox="1"/>
          <p:nvPr/>
        </p:nvSpPr>
        <p:spPr>
          <a:xfrm>
            <a:off x="931524" y="5738017"/>
            <a:ext cx="1042313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Aptos"/>
              </a:rPr>
              <a:t>Descriptions: Logos of University of Montana and Independent Living Training and Technical Assistance Center.</a:t>
            </a:r>
            <a:r>
              <a:rPr lang="en-US">
                <a:latin typeface="Aptos"/>
                <a:cs typeface="Arial"/>
              </a:rPr>
              <a:t>​</a:t>
            </a:r>
            <a:endParaRPr lang="en-US">
              <a:latin typeface="Aptos"/>
            </a:endParaRPr>
          </a:p>
        </p:txBody>
      </p:sp>
      <p:pic>
        <p:nvPicPr>
          <p:cNvPr id="16" name="Picture 15" descr="Logo of the Independent Living Training and Technical Assistance Center. ">
            <a:extLst>
              <a:ext uri="{FF2B5EF4-FFF2-40B4-BE49-F238E27FC236}">
                <a16:creationId xmlns:a16="http://schemas.microsoft.com/office/drawing/2014/main" id="{CCEA5658-6BF7-5ACC-1F09-5E48374AD0BE}"/>
              </a:ext>
            </a:extLst>
          </p:cNvPr>
          <p:cNvPicPr>
            <a:picLocks noChangeAspect="1"/>
          </p:cNvPicPr>
          <p:nvPr/>
        </p:nvPicPr>
        <p:blipFill>
          <a:blip r:embed="rId2"/>
          <a:stretch>
            <a:fillRect/>
          </a:stretch>
        </p:blipFill>
        <p:spPr>
          <a:xfrm>
            <a:off x="8985412" y="4857599"/>
            <a:ext cx="2101408" cy="883264"/>
          </a:xfrm>
          <a:prstGeom prst="rect">
            <a:avLst/>
          </a:prstGeom>
        </p:spPr>
      </p:pic>
      <p:pic>
        <p:nvPicPr>
          <p:cNvPr id="12" name="Picture 11" descr="Logo: University of Montana. Graphic features a mountain with two peaks. ">
            <a:extLst>
              <a:ext uri="{FF2B5EF4-FFF2-40B4-BE49-F238E27FC236}">
                <a16:creationId xmlns:a16="http://schemas.microsoft.com/office/drawing/2014/main" id="{BBC654EE-C026-6390-B346-3D85516EACA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204790" y="4860408"/>
            <a:ext cx="4623954" cy="890639"/>
          </a:xfrm>
          <a:prstGeom prst="rect">
            <a:avLst/>
          </a:prstGeom>
        </p:spPr>
      </p:pic>
      <p:sp>
        <p:nvSpPr>
          <p:cNvPr id="8" name="TextBox 7">
            <a:extLst>
              <a:ext uri="{FF2B5EF4-FFF2-40B4-BE49-F238E27FC236}">
                <a16:creationId xmlns:a16="http://schemas.microsoft.com/office/drawing/2014/main" id="{9352482F-E00F-A10E-4967-E7075BDDD122}"/>
              </a:ext>
            </a:extLst>
          </p:cNvPr>
          <p:cNvSpPr txBox="1"/>
          <p:nvPr/>
        </p:nvSpPr>
        <p:spPr>
          <a:xfrm>
            <a:off x="835349" y="1920619"/>
            <a:ext cx="10423132"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ptos"/>
                <a:ea typeface="+mn-lt"/>
                <a:cs typeface="+mn-lt"/>
              </a:rPr>
              <a:t>The</a:t>
            </a:r>
            <a:r>
              <a:rPr lang="en-US" sz="2000" dirty="0">
                <a:latin typeface="Aptos"/>
              </a:rPr>
              <a:t> IL T&amp;TA Center, operated by the University of Montana’s Rural Institute for Inclusive Communities (RIIC), is funded by the Office of Independent Living Programs, Administration on Disabilities, Administration for Community Living (ACL) to provide expert information, support, and training tailored for Centers for Independent Living (CILs), Statewide Independent Living Councils (SILCs), and Designated State Entities (DSEs) across the country.</a:t>
            </a:r>
            <a:endParaRPr lang="en-US" dirty="0"/>
          </a:p>
          <a:p>
            <a:endParaRPr lang="en-US" dirty="0">
              <a:latin typeface="Aptos"/>
            </a:endParaRPr>
          </a:p>
          <a:p>
            <a:pPr marL="342900" indent="-342900">
              <a:buFont typeface="Arial"/>
              <a:buChar char="•"/>
            </a:pPr>
            <a:r>
              <a:rPr lang="en-US" dirty="0">
                <a:latin typeface="Aptos"/>
              </a:rPr>
              <a:t>We are Disability-Led</a:t>
            </a:r>
          </a:p>
          <a:p>
            <a:pPr marL="342900" indent="-342900">
              <a:buFont typeface="Arial"/>
              <a:buChar char="•"/>
            </a:pPr>
            <a:r>
              <a:rPr lang="en-US" dirty="0">
                <a:latin typeface="Aptos"/>
              </a:rPr>
              <a:t>We have a Peer-Based Partnership Structure</a:t>
            </a:r>
          </a:p>
          <a:p>
            <a:pPr marL="342900" indent="-342900">
              <a:buFont typeface="Arial"/>
              <a:buChar char="•"/>
            </a:pPr>
            <a:r>
              <a:rPr lang="en-US" dirty="0">
                <a:latin typeface="Aptos"/>
              </a:rPr>
              <a:t>We Prioritize Community-Based Approaches</a:t>
            </a:r>
          </a:p>
          <a:p>
            <a:pPr marL="342900" indent="-342900">
              <a:buFont typeface="Arial"/>
              <a:buChar char="•"/>
            </a:pPr>
            <a:r>
              <a:rPr lang="en-US" dirty="0">
                <a:latin typeface="Aptos"/>
              </a:rPr>
              <a:t>We are Accessible and Inclusive</a:t>
            </a:r>
          </a:p>
          <a:p>
            <a:pPr marL="342900" indent="-342900">
              <a:buFont typeface="Arial"/>
              <a:buChar char="•"/>
            </a:pPr>
            <a:endParaRPr lang="en-US" sz="2000" dirty="0">
              <a:latin typeface="Aptos"/>
            </a:endParaRPr>
          </a:p>
          <a:p>
            <a:pPr marL="342900" indent="-342900">
              <a:buFont typeface="Arial"/>
              <a:buChar char="•"/>
            </a:pPr>
            <a:endParaRPr lang="en-US" sz="2000" dirty="0">
              <a:latin typeface="Aptos"/>
            </a:endParaRPr>
          </a:p>
          <a:p>
            <a:pPr marL="342900" indent="-342900">
              <a:buFont typeface="Arial"/>
              <a:buChar char="•"/>
            </a:pPr>
            <a:endParaRPr lang="en-US" sz="2000" dirty="0">
              <a:latin typeface="Aptos"/>
            </a:endParaRPr>
          </a:p>
        </p:txBody>
      </p:sp>
      <p:sp>
        <p:nvSpPr>
          <p:cNvPr id="2" name="Title 1">
            <a:extLst>
              <a:ext uri="{FF2B5EF4-FFF2-40B4-BE49-F238E27FC236}">
                <a16:creationId xmlns:a16="http://schemas.microsoft.com/office/drawing/2014/main" id="{F2994E6F-E7C3-01CB-1D82-29F0828AFA4D}"/>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The IL T&amp;TA Center – Who We Are</a:t>
            </a:r>
            <a:endParaRPr lang="en-US"/>
          </a:p>
        </p:txBody>
      </p:sp>
    </p:spTree>
    <p:extLst>
      <p:ext uri="{BB962C8B-B14F-4D97-AF65-F5344CB8AC3E}">
        <p14:creationId xmlns:p14="http://schemas.microsoft.com/office/powerpoint/2010/main" val="386618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9DA0E-83D5-9D23-EC6D-2AA1B0D829D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B57C89F-6D43-8F72-6E41-8B26BD06869B}"/>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4B3B06A4-FC6D-0AF5-D3A8-E112D89B60A4}"/>
              </a:ext>
            </a:extLst>
          </p:cNvPr>
          <p:cNvSpPr>
            <a:spLocks noGrp="1"/>
          </p:cNvSpPr>
          <p:nvPr>
            <p:ph type="sldNum" sz="quarter" idx="12"/>
          </p:nvPr>
        </p:nvSpPr>
        <p:spPr/>
        <p:txBody>
          <a:bodyPr/>
          <a:lstStyle/>
          <a:p>
            <a:fld id="{5D16CCA7-A32B-44D2-BAC0-8216F98A92EE}" type="slidenum">
              <a:rPr lang="en-US" smtClean="0"/>
              <a:t>5</a:t>
            </a:fld>
            <a:endParaRPr lang="en-US"/>
          </a:p>
        </p:txBody>
      </p:sp>
      <p:sp>
        <p:nvSpPr>
          <p:cNvPr id="8" name="TextBox 7">
            <a:extLst>
              <a:ext uri="{FF2B5EF4-FFF2-40B4-BE49-F238E27FC236}">
                <a16:creationId xmlns:a16="http://schemas.microsoft.com/office/drawing/2014/main" id="{63D98827-4777-62D1-7DFD-266F187C7AF6}"/>
              </a:ext>
            </a:extLst>
          </p:cNvPr>
          <p:cNvSpPr txBox="1"/>
          <p:nvPr/>
        </p:nvSpPr>
        <p:spPr>
          <a:xfrm>
            <a:off x="835349" y="1920619"/>
            <a:ext cx="10423132" cy="4124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Font typeface="Arial"/>
            </a:pPr>
            <a:r>
              <a:rPr lang="en-US" sz="2000" dirty="0">
                <a:latin typeface="Aptos"/>
              </a:rPr>
              <a:t>The IL T&amp;TA Center collaborates with the National Council on Independent Living (NCIL), Association of Programs for Rural Independent Living (APRIL), National Association of Statewide Independent Living Councils (NASILC), and a consultant network of subject-matter experts to provide:</a:t>
            </a:r>
          </a:p>
          <a:p>
            <a:endParaRPr lang="en-US" sz="2000" dirty="0">
              <a:latin typeface="Aptos"/>
            </a:endParaRPr>
          </a:p>
          <a:p>
            <a:pPr marL="342900" indent="-342900">
              <a:buFont typeface="Arial"/>
              <a:buChar char="•"/>
            </a:pPr>
            <a:r>
              <a:rPr lang="en-US" dirty="0">
                <a:latin typeface="Aptos"/>
              </a:rPr>
              <a:t>One-on-One Peer Consulting</a:t>
            </a:r>
          </a:p>
          <a:p>
            <a:pPr marL="342900" indent="-342900">
              <a:buFont typeface="Arial"/>
              <a:buChar char="•"/>
            </a:pPr>
            <a:r>
              <a:rPr lang="en-US" dirty="0">
                <a:latin typeface="Aptos"/>
              </a:rPr>
              <a:t>Engaging Virtual Small Group Meetings</a:t>
            </a:r>
          </a:p>
          <a:p>
            <a:pPr marL="342900" indent="-342900">
              <a:buFont typeface="Arial"/>
              <a:buChar char="•"/>
            </a:pPr>
            <a:r>
              <a:rPr lang="en-US" dirty="0">
                <a:latin typeface="Aptos"/>
              </a:rPr>
              <a:t>Informative Webinars</a:t>
            </a:r>
          </a:p>
          <a:p>
            <a:pPr marL="342900" indent="-342900">
              <a:buFont typeface="Arial"/>
              <a:buChar char="•"/>
            </a:pPr>
            <a:r>
              <a:rPr lang="en-US" dirty="0">
                <a:latin typeface="Aptos"/>
              </a:rPr>
              <a:t>Helpful Videos</a:t>
            </a:r>
          </a:p>
          <a:p>
            <a:pPr marL="342900" indent="-342900">
              <a:buFont typeface="Arial"/>
              <a:buChar char="•"/>
            </a:pPr>
            <a:r>
              <a:rPr lang="en-US" dirty="0">
                <a:latin typeface="Aptos"/>
              </a:rPr>
              <a:t>Eye-Catching Infographics</a:t>
            </a:r>
          </a:p>
          <a:p>
            <a:pPr marL="342900" indent="-342900">
              <a:buFont typeface="Arial"/>
              <a:buChar char="•"/>
            </a:pPr>
            <a:r>
              <a:rPr lang="en-US" dirty="0">
                <a:latin typeface="Aptos"/>
              </a:rPr>
              <a:t>Interactive Training Modules</a:t>
            </a:r>
          </a:p>
          <a:p>
            <a:pPr marL="342900" indent="-342900">
              <a:buFont typeface="Arial"/>
              <a:buChar char="•"/>
            </a:pPr>
            <a:r>
              <a:rPr lang="en-US" dirty="0">
                <a:latin typeface="Aptos"/>
              </a:rPr>
              <a:t>Insightful Fact Sheets</a:t>
            </a:r>
          </a:p>
          <a:p>
            <a:pPr marL="342900" indent="-342900">
              <a:buFont typeface="Arial"/>
              <a:buChar char="•"/>
            </a:pPr>
            <a:r>
              <a:rPr lang="en-US" dirty="0">
                <a:latin typeface="Aptos"/>
              </a:rPr>
              <a:t>Comprehensive Toolkits</a:t>
            </a:r>
          </a:p>
          <a:p>
            <a:pPr marL="342900" indent="-342900">
              <a:buFont typeface="Arial"/>
              <a:buChar char="•"/>
            </a:pPr>
            <a:r>
              <a:rPr lang="en-US" dirty="0">
                <a:latin typeface="Aptos"/>
              </a:rPr>
              <a:t>Practical Guidebooks</a:t>
            </a:r>
          </a:p>
        </p:txBody>
      </p:sp>
      <p:sp>
        <p:nvSpPr>
          <p:cNvPr id="2" name="Title 1">
            <a:extLst>
              <a:ext uri="{FF2B5EF4-FFF2-40B4-BE49-F238E27FC236}">
                <a16:creationId xmlns:a16="http://schemas.microsoft.com/office/drawing/2014/main" id="{31651D80-977A-1875-87A0-82A195C2705D}"/>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What to Expect from the IL T&amp;TA Center</a:t>
            </a:r>
            <a:endParaRPr lang="en-US"/>
          </a:p>
        </p:txBody>
      </p:sp>
    </p:spTree>
    <p:extLst>
      <p:ext uri="{BB962C8B-B14F-4D97-AF65-F5344CB8AC3E}">
        <p14:creationId xmlns:p14="http://schemas.microsoft.com/office/powerpoint/2010/main" val="4244794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3C690-1746-B911-2760-0D6854DF236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7EBAAB8-226C-1FB6-B684-F7ECC55092BD}"/>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AF619693-BFA9-100E-AFD7-9B59DD0F1241}"/>
              </a:ext>
            </a:extLst>
          </p:cNvPr>
          <p:cNvSpPr>
            <a:spLocks noGrp="1"/>
          </p:cNvSpPr>
          <p:nvPr>
            <p:ph type="sldNum" sz="quarter" idx="12"/>
          </p:nvPr>
        </p:nvSpPr>
        <p:spPr/>
        <p:txBody>
          <a:bodyPr/>
          <a:lstStyle/>
          <a:p>
            <a:fld id="{5D16CCA7-A32B-44D2-BAC0-8216F98A92EE}" type="slidenum">
              <a:rPr lang="en-US" smtClean="0"/>
              <a:t>6</a:t>
            </a:fld>
            <a:endParaRPr lang="en-US"/>
          </a:p>
        </p:txBody>
      </p:sp>
      <p:sp>
        <p:nvSpPr>
          <p:cNvPr id="8" name="TextBox 7">
            <a:extLst>
              <a:ext uri="{FF2B5EF4-FFF2-40B4-BE49-F238E27FC236}">
                <a16:creationId xmlns:a16="http://schemas.microsoft.com/office/drawing/2014/main" id="{4AE07C65-831A-0F5E-965F-467E1F0C6F1F}"/>
              </a:ext>
            </a:extLst>
          </p:cNvPr>
          <p:cNvSpPr txBox="1"/>
          <p:nvPr/>
        </p:nvSpPr>
        <p:spPr>
          <a:xfrm>
            <a:off x="835349" y="1920619"/>
            <a:ext cx="1042313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ptos"/>
              </a:rPr>
              <a:t>Let's start the discussion! Use the Chat and Raise Hand features to ask your questions. Remember to state your name and organization before speaking.</a:t>
            </a:r>
          </a:p>
        </p:txBody>
      </p:sp>
      <p:sp>
        <p:nvSpPr>
          <p:cNvPr id="2" name="Title 1">
            <a:extLst>
              <a:ext uri="{FF2B5EF4-FFF2-40B4-BE49-F238E27FC236}">
                <a16:creationId xmlns:a16="http://schemas.microsoft.com/office/drawing/2014/main" id="{46A9B7D6-E19D-D0BD-E029-64CD197234CD}"/>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Ask Anything</a:t>
            </a:r>
            <a:endParaRPr lang="en-US"/>
          </a:p>
        </p:txBody>
      </p:sp>
    </p:spTree>
    <p:extLst>
      <p:ext uri="{BB962C8B-B14F-4D97-AF65-F5344CB8AC3E}">
        <p14:creationId xmlns:p14="http://schemas.microsoft.com/office/powerpoint/2010/main" val="3185517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A82CF-BDFB-B8A6-941C-465B7902B22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22A4928-4070-1BA3-0600-CABBFFF7159F}"/>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AC13C5B0-4541-9266-09B0-6DE28FC4BF41}"/>
              </a:ext>
            </a:extLst>
          </p:cNvPr>
          <p:cNvSpPr>
            <a:spLocks noGrp="1"/>
          </p:cNvSpPr>
          <p:nvPr>
            <p:ph type="sldNum" sz="quarter" idx="12"/>
          </p:nvPr>
        </p:nvSpPr>
        <p:spPr/>
        <p:txBody>
          <a:bodyPr/>
          <a:lstStyle/>
          <a:p>
            <a:fld id="{5D16CCA7-A32B-44D2-BAC0-8216F98A92EE}" type="slidenum">
              <a:rPr lang="en-US" smtClean="0"/>
              <a:t>7</a:t>
            </a:fld>
            <a:endParaRPr lang="en-US"/>
          </a:p>
        </p:txBody>
      </p:sp>
      <p:sp>
        <p:nvSpPr>
          <p:cNvPr id="8" name="TextBox 7">
            <a:extLst>
              <a:ext uri="{FF2B5EF4-FFF2-40B4-BE49-F238E27FC236}">
                <a16:creationId xmlns:a16="http://schemas.microsoft.com/office/drawing/2014/main" id="{618985F0-4B5A-81FB-43A2-D9F6E2779A48}"/>
              </a:ext>
            </a:extLst>
          </p:cNvPr>
          <p:cNvSpPr txBox="1"/>
          <p:nvPr/>
        </p:nvSpPr>
        <p:spPr>
          <a:xfrm>
            <a:off x="835349" y="1920619"/>
            <a:ext cx="10423132"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Aptos"/>
              </a:rPr>
              <a:t>Thank you for participating in today's </a:t>
            </a:r>
            <a:r>
              <a:rPr lang="en-US" sz="2000" b="1" dirty="0">
                <a:latin typeface="Aptos"/>
              </a:rPr>
              <a:t>Ask Anything Open Office Hour</a:t>
            </a:r>
            <a:r>
              <a:rPr lang="en-US" sz="2000" dirty="0">
                <a:latin typeface="Aptos"/>
              </a:rPr>
              <a:t>. </a:t>
            </a:r>
            <a:endParaRPr lang="en-US" dirty="0">
              <a:latin typeface="Aptos"/>
            </a:endParaRPr>
          </a:p>
          <a:p>
            <a:endParaRPr lang="en-US" sz="2000" dirty="0">
              <a:latin typeface="Aptos"/>
            </a:endParaRPr>
          </a:p>
          <a:p>
            <a:r>
              <a:rPr lang="en-US" sz="2000" dirty="0">
                <a:latin typeface="Aptos"/>
              </a:rPr>
              <a:t>Your feedback is important and helps us plan future training.</a:t>
            </a:r>
            <a:endParaRPr lang="en-US" dirty="0">
              <a:latin typeface="Aptos"/>
            </a:endParaRPr>
          </a:p>
          <a:p>
            <a:endParaRPr lang="en-US" sz="2000" dirty="0">
              <a:latin typeface="Aptos"/>
            </a:endParaRPr>
          </a:p>
          <a:p>
            <a:r>
              <a:rPr lang="en-US" sz="2000" dirty="0">
                <a:latin typeface="Aptos"/>
              </a:rPr>
              <a:t>Please use the link chat to share your feedback.</a:t>
            </a:r>
          </a:p>
        </p:txBody>
      </p:sp>
      <p:sp>
        <p:nvSpPr>
          <p:cNvPr id="2" name="Title 1">
            <a:extLst>
              <a:ext uri="{FF2B5EF4-FFF2-40B4-BE49-F238E27FC236}">
                <a16:creationId xmlns:a16="http://schemas.microsoft.com/office/drawing/2014/main" id="{A0731837-54B5-ABBF-46BF-035CC0FC497D}"/>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Share your Feedback</a:t>
            </a:r>
            <a:endParaRPr lang="en-US"/>
          </a:p>
        </p:txBody>
      </p:sp>
      <p:pic>
        <p:nvPicPr>
          <p:cNvPr id="1026" name="Picture 2" descr="Picture 4, Picture">
            <a:extLst>
              <a:ext uri="{FF2B5EF4-FFF2-40B4-BE49-F238E27FC236}">
                <a16:creationId xmlns:a16="http://schemas.microsoft.com/office/drawing/2014/main" id="{8C056919-F7D2-FE6F-0724-D5886B9DEE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7231" y="3030226"/>
            <a:ext cx="2381250"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580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C390C-8B21-E1DD-EE4E-3B8D1F1B822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993027D-AA2F-C04D-5980-BD7D0B60B02A}"/>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ED49C8E7-7F84-3DCD-7F09-10911DD1163E}"/>
              </a:ext>
            </a:extLst>
          </p:cNvPr>
          <p:cNvSpPr>
            <a:spLocks noGrp="1"/>
          </p:cNvSpPr>
          <p:nvPr>
            <p:ph type="sldNum" sz="quarter" idx="12"/>
          </p:nvPr>
        </p:nvSpPr>
        <p:spPr/>
        <p:txBody>
          <a:bodyPr/>
          <a:lstStyle/>
          <a:p>
            <a:fld id="{5D16CCA7-A32B-44D2-BAC0-8216F98A92EE}" type="slidenum">
              <a:rPr lang="en-US" smtClean="0"/>
              <a:t>8</a:t>
            </a:fld>
            <a:endParaRPr lang="en-US"/>
          </a:p>
        </p:txBody>
      </p:sp>
      <p:sp>
        <p:nvSpPr>
          <p:cNvPr id="8" name="TextBox 7">
            <a:extLst>
              <a:ext uri="{FF2B5EF4-FFF2-40B4-BE49-F238E27FC236}">
                <a16:creationId xmlns:a16="http://schemas.microsoft.com/office/drawing/2014/main" id="{CC88F40C-3AFC-5D7F-DFFF-91F300AE2A89}"/>
              </a:ext>
            </a:extLst>
          </p:cNvPr>
          <p:cNvSpPr txBox="1"/>
          <p:nvPr/>
        </p:nvSpPr>
        <p:spPr>
          <a:xfrm>
            <a:off x="835349" y="1920619"/>
            <a:ext cx="10423132" cy="23562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150000"/>
              </a:lnSpc>
              <a:buFont typeface="Arial"/>
              <a:buChar char="•"/>
            </a:pPr>
            <a:r>
              <a:rPr lang="en-US" sz="2000" b="1" dirty="0">
                <a:latin typeface="Aptos"/>
              </a:rPr>
              <a:t>Learn</a:t>
            </a:r>
            <a:r>
              <a:rPr lang="en-US" sz="2000" dirty="0">
                <a:latin typeface="Aptos"/>
              </a:rPr>
              <a:t> more about us by visiting </a:t>
            </a:r>
            <a:r>
              <a:rPr lang="en-US" sz="2000" dirty="0">
                <a:latin typeface="Aptos"/>
                <a:hlinkClick r:id="rId3"/>
              </a:rPr>
              <a:t>https://tinyurl.com/ILTTACenter</a:t>
            </a:r>
            <a:endParaRPr lang="en-US" sz="2000" dirty="0">
              <a:latin typeface="Aptos"/>
            </a:endParaRPr>
          </a:p>
          <a:p>
            <a:pPr marL="342900" indent="-342900">
              <a:lnSpc>
                <a:spcPct val="150000"/>
              </a:lnSpc>
              <a:buFont typeface="Arial"/>
              <a:buChar char="•"/>
            </a:pPr>
            <a:r>
              <a:rPr lang="en-US" sz="2000" b="1" dirty="0">
                <a:latin typeface="Aptos"/>
              </a:rPr>
              <a:t>Sign up </a:t>
            </a:r>
            <a:r>
              <a:rPr lang="en-US" sz="2000" dirty="0">
                <a:latin typeface="Aptos"/>
              </a:rPr>
              <a:t>for events &amp; announcements using this form </a:t>
            </a:r>
            <a:r>
              <a:rPr lang="en-US" sz="2000" dirty="0">
                <a:latin typeface="Aptos"/>
                <a:hlinkClick r:id="rId4"/>
              </a:rPr>
              <a:t>https://tinyurl.com/SignupILTTA</a:t>
            </a:r>
            <a:r>
              <a:rPr lang="en-US" sz="2000" dirty="0">
                <a:latin typeface="Aptos"/>
              </a:rPr>
              <a:t> </a:t>
            </a:r>
          </a:p>
          <a:p>
            <a:pPr marL="342900" indent="-342900">
              <a:lnSpc>
                <a:spcPct val="150000"/>
              </a:lnSpc>
              <a:buFont typeface="Arial"/>
              <a:buChar char="•"/>
            </a:pPr>
            <a:r>
              <a:rPr lang="en-US" sz="2000" b="1" dirty="0">
                <a:latin typeface="Aptos"/>
              </a:rPr>
              <a:t>Request</a:t>
            </a:r>
            <a:r>
              <a:rPr lang="en-US" sz="2000" dirty="0">
                <a:latin typeface="Aptos"/>
              </a:rPr>
              <a:t> assistance by completing this form </a:t>
            </a:r>
            <a:r>
              <a:rPr lang="en-US" sz="2000" dirty="0">
                <a:latin typeface="Aptos"/>
                <a:hlinkClick r:id="rId5"/>
              </a:rPr>
              <a:t>https://tinyurl.com/RequestILTTA</a:t>
            </a:r>
            <a:endParaRPr lang="en-US" sz="2000" dirty="0">
              <a:latin typeface="Aptos"/>
            </a:endParaRPr>
          </a:p>
          <a:p>
            <a:pPr marL="342900" indent="-342900">
              <a:lnSpc>
                <a:spcPct val="150000"/>
              </a:lnSpc>
              <a:buFont typeface="Arial"/>
              <a:buChar char="•"/>
            </a:pPr>
            <a:r>
              <a:rPr lang="en-US" sz="2000" b="1" dirty="0">
                <a:latin typeface="Aptos"/>
              </a:rPr>
              <a:t>Connect</a:t>
            </a:r>
            <a:r>
              <a:rPr lang="en-US" sz="2000" dirty="0">
                <a:latin typeface="Aptos"/>
              </a:rPr>
              <a:t> with us by phone: 406-243-5300 or email: </a:t>
            </a:r>
            <a:r>
              <a:rPr lang="en-US" sz="2000" dirty="0">
                <a:latin typeface="Aptos"/>
                <a:hlinkClick r:id="rId6"/>
              </a:rPr>
              <a:t>ILTTACenter@mso.umt.edu</a:t>
            </a:r>
            <a:endParaRPr lang="en-US" sz="2000" dirty="0">
              <a:latin typeface="Aptos"/>
            </a:endParaRPr>
          </a:p>
          <a:p>
            <a:pPr marL="342900" indent="-342900">
              <a:lnSpc>
                <a:spcPct val="150000"/>
              </a:lnSpc>
              <a:buFont typeface="Arial"/>
              <a:buChar char="•"/>
            </a:pPr>
            <a:r>
              <a:rPr lang="en-US" sz="2000" b="1" dirty="0">
                <a:latin typeface="Aptos"/>
              </a:rPr>
              <a:t>Follow</a:t>
            </a:r>
            <a:r>
              <a:rPr lang="en-US" sz="2000" dirty="0">
                <a:latin typeface="Aptos"/>
              </a:rPr>
              <a:t> us on Facebook, Instagram, and LinkedIn</a:t>
            </a:r>
          </a:p>
        </p:txBody>
      </p:sp>
      <p:sp>
        <p:nvSpPr>
          <p:cNvPr id="2" name="Title 1">
            <a:extLst>
              <a:ext uri="{FF2B5EF4-FFF2-40B4-BE49-F238E27FC236}">
                <a16:creationId xmlns:a16="http://schemas.microsoft.com/office/drawing/2014/main" id="{EFC1427A-00C3-76A1-3C75-60B44E7AD6A1}"/>
              </a:ext>
            </a:extLst>
          </p:cNvPr>
          <p:cNvSpPr>
            <a:spLocks noGrp="1"/>
          </p:cNvSpPr>
          <p:nvPr>
            <p:ph type="title"/>
          </p:nvPr>
        </p:nvSpPr>
        <p:spPr>
          <a:xfrm>
            <a:off x="838200" y="681911"/>
            <a:ext cx="10515600" cy="1034462"/>
          </a:xfrm>
        </p:spPr>
        <p:txBody>
          <a:bodyPr>
            <a:normAutofit/>
          </a:bodyPr>
          <a:lstStyle/>
          <a:p>
            <a:pPr>
              <a:lnSpc>
                <a:spcPct val="100000"/>
              </a:lnSpc>
            </a:pPr>
            <a:r>
              <a:rPr lang="en-US" sz="4000" b="1">
                <a:solidFill>
                  <a:srgbClr val="750518"/>
                </a:solidFill>
                <a:latin typeface="Arial"/>
                <a:cs typeface="Arial"/>
              </a:rPr>
              <a:t>Ways to Connect with the IL T&amp;TA Center</a:t>
            </a:r>
          </a:p>
        </p:txBody>
      </p:sp>
    </p:spTree>
    <p:extLst>
      <p:ext uri="{BB962C8B-B14F-4D97-AF65-F5344CB8AC3E}">
        <p14:creationId xmlns:p14="http://schemas.microsoft.com/office/powerpoint/2010/main" val="565193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F7637-1787-A05B-83D1-BEE077D6B18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844BDA2-EFAF-5B33-3583-204A7117784E}"/>
              </a:ext>
            </a:extLst>
          </p:cNvPr>
          <p:cNvSpPr>
            <a:spLocks noGrp="1"/>
          </p:cNvSpPr>
          <p:nvPr>
            <p:ph type="ftr" sz="quarter" idx="11"/>
          </p:nvPr>
        </p:nvSpPr>
        <p:spPr>
          <a:xfrm>
            <a:off x="3765177" y="6356350"/>
            <a:ext cx="4625788" cy="365125"/>
          </a:xfrm>
        </p:spPr>
        <p:txBody>
          <a:bodyPr/>
          <a:lstStyle/>
          <a:p>
            <a:r>
              <a:rPr lang="en-US" b="1">
                <a:solidFill>
                  <a:schemeClr val="accent3">
                    <a:lumMod val="75000"/>
                  </a:schemeClr>
                </a:solidFill>
              </a:rPr>
              <a:t>Independent Living  Training and Technical Assistance Center</a:t>
            </a:r>
          </a:p>
        </p:txBody>
      </p:sp>
      <p:sp>
        <p:nvSpPr>
          <p:cNvPr id="5" name="Slide Number Placeholder 4">
            <a:extLst>
              <a:ext uri="{FF2B5EF4-FFF2-40B4-BE49-F238E27FC236}">
                <a16:creationId xmlns:a16="http://schemas.microsoft.com/office/drawing/2014/main" id="{91AD967D-BD06-F622-85EC-E77059C2EB91}"/>
              </a:ext>
            </a:extLst>
          </p:cNvPr>
          <p:cNvSpPr>
            <a:spLocks noGrp="1"/>
          </p:cNvSpPr>
          <p:nvPr>
            <p:ph type="sldNum" sz="quarter" idx="12"/>
          </p:nvPr>
        </p:nvSpPr>
        <p:spPr/>
        <p:txBody>
          <a:bodyPr/>
          <a:lstStyle/>
          <a:p>
            <a:fld id="{5D16CCA7-A32B-44D2-BAC0-8216F98A92EE}" type="slidenum">
              <a:rPr lang="en-US" smtClean="0"/>
              <a:t>9</a:t>
            </a:fld>
            <a:endParaRPr lang="en-US"/>
          </a:p>
        </p:txBody>
      </p:sp>
      <p:sp>
        <p:nvSpPr>
          <p:cNvPr id="3" name="Subtitle 2">
            <a:extLst>
              <a:ext uri="{FF2B5EF4-FFF2-40B4-BE49-F238E27FC236}">
                <a16:creationId xmlns:a16="http://schemas.microsoft.com/office/drawing/2014/main" id="{C90A7BE8-F196-02CA-0E09-2F2F8D6E7078}"/>
              </a:ext>
            </a:extLst>
          </p:cNvPr>
          <p:cNvSpPr>
            <a:spLocks noGrp="1"/>
          </p:cNvSpPr>
          <p:nvPr>
            <p:ph idx="1"/>
          </p:nvPr>
        </p:nvSpPr>
        <p:spPr>
          <a:xfrm>
            <a:off x="838200" y="1918788"/>
            <a:ext cx="10515600" cy="2229029"/>
          </a:xfrm>
        </p:spPr>
        <p:txBody>
          <a:bodyPr vert="horz" lIns="91440" tIns="45720" rIns="91440" bIns="45720" rtlCol="0" anchor="t">
            <a:noAutofit/>
          </a:bodyPr>
          <a:lstStyle/>
          <a:p>
            <a:pPr marL="0" indent="0">
              <a:lnSpc>
                <a:spcPct val="100000"/>
              </a:lnSpc>
              <a:spcAft>
                <a:spcPts val="2400"/>
              </a:spcAft>
              <a:buNone/>
            </a:pPr>
            <a:r>
              <a:rPr lang="en-US" sz="2000" dirty="0">
                <a:solidFill>
                  <a:srgbClr val="000000"/>
                </a:solidFill>
                <a:latin typeface="Aptos"/>
                <a:ea typeface="Calibri"/>
                <a:cs typeface="Arial"/>
              </a:rPr>
              <a:t>The IL T&amp;TA Center, operated by the University of Montana’s Rural Institute for Inclusive Communities (RIIC) is funded by the Office of Independent Living Programs, Administration on Disabilities, Administration for Community Living (ACL) to provide expert information, support, and training tailored for Centers for Independent Living (CILs), Statewide Independent Living Councils (SILCs), and Designated State Entities (DSEs) across the country.</a:t>
            </a:r>
            <a:endParaRPr lang="en-US" dirty="0"/>
          </a:p>
          <a:p>
            <a:pPr marL="0" indent="0">
              <a:lnSpc>
                <a:spcPct val="100000"/>
              </a:lnSpc>
              <a:spcBef>
                <a:spcPts val="0"/>
              </a:spcBef>
              <a:spcAft>
                <a:spcPts val="2400"/>
              </a:spcAft>
              <a:buNone/>
            </a:pPr>
            <a:endParaRPr lang="en-US" sz="2000" b="0" dirty="0">
              <a:latin typeface="Aptos"/>
              <a:ea typeface="Calibri"/>
              <a:cs typeface="Arial" panose="020B0604020202020204" pitchFamily="34" charset="0"/>
            </a:endParaRPr>
          </a:p>
        </p:txBody>
      </p:sp>
      <p:sp>
        <p:nvSpPr>
          <p:cNvPr id="2" name="Title 1">
            <a:extLst>
              <a:ext uri="{FF2B5EF4-FFF2-40B4-BE49-F238E27FC236}">
                <a16:creationId xmlns:a16="http://schemas.microsoft.com/office/drawing/2014/main" id="{FC12A272-92E0-D7BF-206D-D01C3EE72122}"/>
              </a:ext>
            </a:extLst>
          </p:cNvPr>
          <p:cNvSpPr>
            <a:spLocks noGrp="1"/>
          </p:cNvSpPr>
          <p:nvPr>
            <p:ph type="title"/>
          </p:nvPr>
        </p:nvSpPr>
        <p:spPr>
          <a:xfrm>
            <a:off x="838200" y="681911"/>
            <a:ext cx="10515600" cy="1034462"/>
          </a:xfrm>
        </p:spPr>
        <p:txBody>
          <a:bodyPr>
            <a:normAutofit/>
          </a:bodyPr>
          <a:lstStyle/>
          <a:p>
            <a:pPr>
              <a:lnSpc>
                <a:spcPct val="100000"/>
              </a:lnSpc>
            </a:pPr>
            <a:r>
              <a:rPr lang="en-US" sz="4000" b="1" dirty="0">
                <a:solidFill>
                  <a:srgbClr val="750518"/>
                </a:solidFill>
                <a:latin typeface="Arial"/>
                <a:cs typeface="Arial"/>
              </a:rPr>
              <a:t>IL T&amp;TA Center Attribution</a:t>
            </a:r>
            <a:endParaRPr lang="en-US" dirty="0"/>
          </a:p>
        </p:txBody>
      </p:sp>
    </p:spTree>
    <p:extLst>
      <p:ext uri="{BB962C8B-B14F-4D97-AF65-F5344CB8AC3E}">
        <p14:creationId xmlns:p14="http://schemas.microsoft.com/office/powerpoint/2010/main" val="3179987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308286-F1B5-40FD-9C15-55A11A30363C}">
  <ds:schemaRefs>
    <ds:schemaRef ds:uri="http://www.w3.org/XML/1998/namespace"/>
    <ds:schemaRef ds:uri="http://schemas.microsoft.com/office/2006/metadata/properties"/>
    <ds:schemaRef ds:uri="http://purl.org/dc/dcmitype/"/>
    <ds:schemaRef ds:uri="http://purl.org/dc/elements/1.1/"/>
    <ds:schemaRef ds:uri="http://schemas.microsoft.com/office/infopath/2007/PartnerControls"/>
    <ds:schemaRef ds:uri="0cfdd377-bca2-4e70-84ab-90b90dfd61a5"/>
    <ds:schemaRef ds:uri="220b110f-eed8-496d-ae22-1e6fd336ef0a"/>
    <ds:schemaRef ds:uri="http://schemas.microsoft.com/office/2006/documentManagement/type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0FC7FC15-F35F-4A53-BEE9-21F59B5DC6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0b110f-eed8-496d-ae22-1e6fd336ef0a"/>
    <ds:schemaRef ds:uri="0cfdd377-bca2-4e70-84ab-90b90dfd61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316EC7C-E1A8-4467-B962-0DF38542B3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TotalTime>
  <Words>804</Words>
  <Application>Microsoft Office PowerPoint</Application>
  <PresentationFormat>Widescreen</PresentationFormat>
  <Paragraphs>88</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Hello and Welcome!</vt:lpstr>
      <vt:lpstr>Before We Begin</vt:lpstr>
      <vt:lpstr>The IL T&amp;TA Center – Who We Are</vt:lpstr>
      <vt:lpstr>What to Expect from the IL T&amp;TA Center</vt:lpstr>
      <vt:lpstr>Ask Anything</vt:lpstr>
      <vt:lpstr>Share your Feedback</vt:lpstr>
      <vt:lpstr>Ways to Connect with the IL T&amp;TA Center</vt:lpstr>
      <vt:lpstr>IL T&amp;TA Center Attribution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Morris, Tyler</cp:lastModifiedBy>
  <cp:revision>10</cp:revision>
  <dcterms:created xsi:type="dcterms:W3CDTF">2025-02-13T18:27:01Z</dcterms:created>
  <dcterms:modified xsi:type="dcterms:W3CDTF">2025-06-12T18:11:15Z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