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2"/>
  </p:notesMasterIdLst>
  <p:sldIdLst>
    <p:sldId id="1193" r:id="rId5"/>
    <p:sldId id="1194" r:id="rId6"/>
    <p:sldId id="1195" r:id="rId7"/>
    <p:sldId id="1196" r:id="rId8"/>
    <p:sldId id="1198" r:id="rId9"/>
    <p:sldId id="1205" r:id="rId10"/>
    <p:sldId id="1206" r:id="rId11"/>
    <p:sldId id="1207" r:id="rId12"/>
    <p:sldId id="1208" r:id="rId13"/>
    <p:sldId id="1209" r:id="rId14"/>
    <p:sldId id="1210" r:id="rId15"/>
    <p:sldId id="1211" r:id="rId16"/>
    <p:sldId id="1212" r:id="rId17"/>
    <p:sldId id="1213" r:id="rId18"/>
    <p:sldId id="1214" r:id="rId19"/>
    <p:sldId id="748" r:id="rId20"/>
    <p:sldId id="1215" r:id="rId21"/>
    <p:sldId id="1216" r:id="rId22"/>
    <p:sldId id="1217" r:id="rId23"/>
    <p:sldId id="1218" r:id="rId24"/>
    <p:sldId id="1219" r:id="rId25"/>
    <p:sldId id="1220" r:id="rId26"/>
    <p:sldId id="1221" r:id="rId27"/>
    <p:sldId id="1226" r:id="rId28"/>
    <p:sldId id="1227" r:id="rId29"/>
    <p:sldId id="1228" r:id="rId30"/>
    <p:sldId id="1229" r:id="rId31"/>
    <p:sldId id="1230" r:id="rId32"/>
    <p:sldId id="1231" r:id="rId33"/>
    <p:sldId id="1222" r:id="rId34"/>
    <p:sldId id="1223" r:id="rId35"/>
    <p:sldId id="1224" r:id="rId36"/>
    <p:sldId id="1225" r:id="rId37"/>
    <p:sldId id="1232" r:id="rId38"/>
    <p:sldId id="755" r:id="rId39"/>
    <p:sldId id="357" r:id="rId40"/>
    <p:sldId id="1233" r:id="rId41"/>
    <p:sldId id="1234" r:id="rId42"/>
    <p:sldId id="1235" r:id="rId43"/>
    <p:sldId id="455" r:id="rId44"/>
    <p:sldId id="454" r:id="rId45"/>
    <p:sldId id="1236" r:id="rId46"/>
    <p:sldId id="1237" r:id="rId47"/>
    <p:sldId id="1238" r:id="rId48"/>
    <p:sldId id="1130" r:id="rId49"/>
    <p:sldId id="898" r:id="rId50"/>
    <p:sldId id="456" r:id="rId51"/>
    <p:sldId id="444" r:id="rId52"/>
    <p:sldId id="950" r:id="rId53"/>
    <p:sldId id="949" r:id="rId54"/>
    <p:sldId id="1097" r:id="rId55"/>
    <p:sldId id="1038" r:id="rId56"/>
    <p:sldId id="951" r:id="rId57"/>
    <p:sldId id="1239" r:id="rId58"/>
    <p:sldId id="346" r:id="rId59"/>
    <p:sldId id="1241" r:id="rId60"/>
    <p:sldId id="1204" r:id="rId61"/>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F04F23-645E-3078-4304-A0DF23C6B034}" name="Mcfadden, Erica (ACL)" initials="EM" userId="S::Erica.Mcfadden@acl.hhs.gov::c68423eb-5dc8-418d-9ca5-01febf10d00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0518"/>
    <a:srgbClr val="BCDD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B4A43F-82BC-43AF-BE23-40FA7810EC27}" v="2" dt="2025-08-07T15:21:02.4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6" d="100"/>
          <a:sy n="46" d="100"/>
        </p:scale>
        <p:origin x="642"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69"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linsky, Emily" userId="5eba5e5f-315f-4d7f-aaaf-497b11fec99f" providerId="ADAL" clId="{9DB4A43F-82BC-43AF-BE23-40FA7810EC27}"/>
    <pc:docChg chg="undo redo custSel modSld">
      <pc:chgData name="Wolinsky, Emily" userId="5eba5e5f-315f-4d7f-aaaf-497b11fec99f" providerId="ADAL" clId="{9DB4A43F-82BC-43AF-BE23-40FA7810EC27}" dt="2025-08-07T15:21:28.593" v="614" actId="20577"/>
      <pc:docMkLst>
        <pc:docMk/>
      </pc:docMkLst>
      <pc:sldChg chg="modSp mod modCm">
        <pc:chgData name="Wolinsky, Emily" userId="5eba5e5f-315f-4d7f-aaaf-497b11fec99f" providerId="ADAL" clId="{9DB4A43F-82BC-43AF-BE23-40FA7810EC27}" dt="2025-08-07T15:15:46.478" v="453" actId="20577"/>
        <pc:sldMkLst>
          <pc:docMk/>
          <pc:sldMk cId="4050113895" sldId="748"/>
        </pc:sldMkLst>
        <pc:spChg chg="mod">
          <ac:chgData name="Wolinsky, Emily" userId="5eba5e5f-315f-4d7f-aaaf-497b11fec99f" providerId="ADAL" clId="{9DB4A43F-82BC-43AF-BE23-40FA7810EC27}" dt="2025-08-07T15:15:46.478" v="453" actId="20577"/>
          <ac:spMkLst>
            <pc:docMk/>
            <pc:sldMk cId="4050113895" sldId="748"/>
            <ac:spMk id="5" creationId="{9D31D78C-66DA-0AE7-FD5C-010C12CBC48E}"/>
          </ac:spMkLst>
        </pc:spChg>
        <pc:extLst>
          <p:ext xmlns:p="http://schemas.openxmlformats.org/presentationml/2006/main" uri="{D6D511B9-2390-475A-947B-AFAB55BFBCF1}">
            <pc226:cmChg xmlns:pc226="http://schemas.microsoft.com/office/powerpoint/2022/06/main/command" chg="mod">
              <pc226:chgData name="Wolinsky, Emily" userId="5eba5e5f-315f-4d7f-aaaf-497b11fec99f" providerId="ADAL" clId="{9DB4A43F-82BC-43AF-BE23-40FA7810EC27}" dt="2025-08-07T15:15:46.478" v="453" actId="20577"/>
              <pc2:cmMkLst xmlns:pc2="http://schemas.microsoft.com/office/powerpoint/2019/9/main/command">
                <pc:docMk/>
                <pc:sldMk cId="4050113895" sldId="748"/>
                <pc2:cmMk id="{7AB0B8BF-A297-4806-95D3-D1958819F4E8}"/>
              </pc2:cmMkLst>
            </pc226:cmChg>
          </p:ext>
        </pc:extLst>
      </pc:sldChg>
      <pc:sldChg chg="modSp mod modCm">
        <pc:chgData name="Wolinsky, Emily" userId="5eba5e5f-315f-4d7f-aaaf-497b11fec99f" providerId="ADAL" clId="{9DB4A43F-82BC-43AF-BE23-40FA7810EC27}" dt="2025-08-07T15:19:14.456" v="578" actId="20577"/>
        <pc:sldMkLst>
          <pc:docMk/>
          <pc:sldMk cId="3043466138" sldId="898"/>
        </pc:sldMkLst>
        <pc:spChg chg="mod">
          <ac:chgData name="Wolinsky, Emily" userId="5eba5e5f-315f-4d7f-aaaf-497b11fec99f" providerId="ADAL" clId="{9DB4A43F-82BC-43AF-BE23-40FA7810EC27}" dt="2025-08-07T15:19:14.456" v="578" actId="20577"/>
          <ac:spMkLst>
            <pc:docMk/>
            <pc:sldMk cId="3043466138" sldId="898"/>
            <ac:spMk id="6" creationId="{F709C535-CA71-72DC-8DE2-FF5D4BB6CD70}"/>
          </ac:spMkLst>
        </pc:spChg>
        <pc:extLst>
          <p:ext xmlns:p="http://schemas.openxmlformats.org/presentationml/2006/main" uri="{D6D511B9-2390-475A-947B-AFAB55BFBCF1}">
            <pc226:cmChg xmlns:pc226="http://schemas.microsoft.com/office/powerpoint/2022/06/main/command" chg="mod">
              <pc226:chgData name="Wolinsky, Emily" userId="5eba5e5f-315f-4d7f-aaaf-497b11fec99f" providerId="ADAL" clId="{9DB4A43F-82BC-43AF-BE23-40FA7810EC27}" dt="2025-08-07T15:19:14.456" v="578" actId="20577"/>
              <pc2:cmMkLst xmlns:pc2="http://schemas.microsoft.com/office/powerpoint/2019/9/main/command">
                <pc:docMk/>
                <pc:sldMk cId="3043466138" sldId="898"/>
                <pc2:cmMk id="{966B712C-0F05-4A9E-AE40-3A241AF5B927}"/>
              </pc2:cmMkLst>
            </pc226:cmChg>
          </p:ext>
        </pc:extLst>
      </pc:sldChg>
      <pc:sldChg chg="modSp mod">
        <pc:chgData name="Wolinsky, Emily" userId="5eba5e5f-315f-4d7f-aaaf-497b11fec99f" providerId="ADAL" clId="{9DB4A43F-82BC-43AF-BE23-40FA7810EC27}" dt="2025-08-07T15:20:20.763" v="593" actId="113"/>
        <pc:sldMkLst>
          <pc:docMk/>
          <pc:sldMk cId="0" sldId="949"/>
        </pc:sldMkLst>
        <pc:spChg chg="mod">
          <ac:chgData name="Wolinsky, Emily" userId="5eba5e5f-315f-4d7f-aaaf-497b11fec99f" providerId="ADAL" clId="{9DB4A43F-82BC-43AF-BE23-40FA7810EC27}" dt="2025-08-07T15:20:20.763" v="593" actId="113"/>
          <ac:spMkLst>
            <pc:docMk/>
            <pc:sldMk cId="0" sldId="949"/>
            <ac:spMk id="2" creationId="{00000000-0000-0000-0000-000000000000}"/>
          </ac:spMkLst>
        </pc:spChg>
      </pc:sldChg>
      <pc:sldChg chg="modSp mod modCm">
        <pc:chgData name="Wolinsky, Emily" userId="5eba5e5f-315f-4d7f-aaaf-497b11fec99f" providerId="ADAL" clId="{9DB4A43F-82BC-43AF-BE23-40FA7810EC27}" dt="2025-08-07T15:06:28.724" v="0" actId="20577"/>
        <pc:sldMkLst>
          <pc:docMk/>
          <pc:sldMk cId="646657088" sldId="1209"/>
        </pc:sldMkLst>
        <pc:spChg chg="mod">
          <ac:chgData name="Wolinsky, Emily" userId="5eba5e5f-315f-4d7f-aaaf-497b11fec99f" providerId="ADAL" clId="{9DB4A43F-82BC-43AF-BE23-40FA7810EC27}" dt="2025-08-07T15:06:28.724" v="0" actId="20577"/>
          <ac:spMkLst>
            <pc:docMk/>
            <pc:sldMk cId="646657088" sldId="1209"/>
            <ac:spMk id="3" creationId="{20B8B723-078D-5A5D-C0EF-0D6FCF3DDDA8}"/>
          </ac:spMkLst>
        </pc:spChg>
        <pc:extLst>
          <p:ext xmlns:p="http://schemas.openxmlformats.org/presentationml/2006/main" uri="{D6D511B9-2390-475A-947B-AFAB55BFBCF1}">
            <pc226:cmChg xmlns:pc226="http://schemas.microsoft.com/office/powerpoint/2022/06/main/command" chg="mod">
              <pc226:chgData name="Wolinsky, Emily" userId="5eba5e5f-315f-4d7f-aaaf-497b11fec99f" providerId="ADAL" clId="{9DB4A43F-82BC-43AF-BE23-40FA7810EC27}" dt="2025-08-07T15:06:28.724" v="0" actId="20577"/>
              <pc2:cmMkLst xmlns:pc2="http://schemas.microsoft.com/office/powerpoint/2019/9/main/command">
                <pc:docMk/>
                <pc:sldMk cId="646657088" sldId="1209"/>
                <pc2:cmMk id="{00724E84-210A-42C4-9BCB-8C2ABB5CD7D3}"/>
              </pc2:cmMkLst>
            </pc226:cmChg>
          </p:ext>
        </pc:extLst>
      </pc:sldChg>
      <pc:sldChg chg="modSp mod modCm">
        <pc:chgData name="Wolinsky, Emily" userId="5eba5e5f-315f-4d7f-aaaf-497b11fec99f" providerId="ADAL" clId="{9DB4A43F-82BC-43AF-BE23-40FA7810EC27}" dt="2025-08-07T15:06:55.034" v="17" actId="20577"/>
        <pc:sldMkLst>
          <pc:docMk/>
          <pc:sldMk cId="2390805370" sldId="1211"/>
        </pc:sldMkLst>
        <pc:spChg chg="mod">
          <ac:chgData name="Wolinsky, Emily" userId="5eba5e5f-315f-4d7f-aaaf-497b11fec99f" providerId="ADAL" clId="{9DB4A43F-82BC-43AF-BE23-40FA7810EC27}" dt="2025-08-07T15:06:55.034" v="17" actId="20577"/>
          <ac:spMkLst>
            <pc:docMk/>
            <pc:sldMk cId="2390805370" sldId="1211"/>
            <ac:spMk id="3" creationId="{A092A181-0FD5-7721-68DC-6630F0ADE28B}"/>
          </ac:spMkLst>
        </pc:spChg>
        <pc:extLst>
          <p:ext xmlns:p="http://schemas.openxmlformats.org/presentationml/2006/main" uri="{D6D511B9-2390-475A-947B-AFAB55BFBCF1}">
            <pc226:cmChg xmlns:pc226="http://schemas.microsoft.com/office/powerpoint/2022/06/main/command" chg="mod">
              <pc226:chgData name="Wolinsky, Emily" userId="5eba5e5f-315f-4d7f-aaaf-497b11fec99f" providerId="ADAL" clId="{9DB4A43F-82BC-43AF-BE23-40FA7810EC27}" dt="2025-08-07T15:06:55.034" v="17" actId="20577"/>
              <pc2:cmMkLst xmlns:pc2="http://schemas.microsoft.com/office/powerpoint/2019/9/main/command">
                <pc:docMk/>
                <pc:sldMk cId="2390805370" sldId="1211"/>
                <pc2:cmMk id="{A6582B5B-EC11-4F61-AC9A-5656DF844BEB}"/>
              </pc2:cmMkLst>
            </pc226:cmChg>
          </p:ext>
        </pc:extLst>
      </pc:sldChg>
      <pc:sldChg chg="modSp mod modCm">
        <pc:chgData name="Wolinsky, Emily" userId="5eba5e5f-315f-4d7f-aaaf-497b11fec99f" providerId="ADAL" clId="{9DB4A43F-82BC-43AF-BE23-40FA7810EC27}" dt="2025-08-07T15:09:21.324" v="124" actId="113"/>
        <pc:sldMkLst>
          <pc:docMk/>
          <pc:sldMk cId="853925144" sldId="1212"/>
        </pc:sldMkLst>
        <pc:spChg chg="mod">
          <ac:chgData name="Wolinsky, Emily" userId="5eba5e5f-315f-4d7f-aaaf-497b11fec99f" providerId="ADAL" clId="{9DB4A43F-82BC-43AF-BE23-40FA7810EC27}" dt="2025-08-07T15:09:21.324" v="124" actId="113"/>
          <ac:spMkLst>
            <pc:docMk/>
            <pc:sldMk cId="853925144" sldId="1212"/>
            <ac:spMk id="3" creationId="{217F4EF9-8C37-9D13-32FF-23FB80E74861}"/>
          </ac:spMkLst>
        </pc:spChg>
        <pc:extLst>
          <p:ext xmlns:p="http://schemas.openxmlformats.org/presentationml/2006/main" uri="{D6D511B9-2390-475A-947B-AFAB55BFBCF1}">
            <pc226:cmChg xmlns:pc226="http://schemas.microsoft.com/office/powerpoint/2022/06/main/command" chg="mod">
              <pc226:chgData name="Wolinsky, Emily" userId="5eba5e5f-315f-4d7f-aaaf-497b11fec99f" providerId="ADAL" clId="{9DB4A43F-82BC-43AF-BE23-40FA7810EC27}" dt="2025-08-07T15:09:09.054" v="123" actId="20577"/>
              <pc2:cmMkLst xmlns:pc2="http://schemas.microsoft.com/office/powerpoint/2019/9/main/command">
                <pc:docMk/>
                <pc:sldMk cId="853925144" sldId="1212"/>
                <pc2:cmMk id="{8323933D-C095-400C-B3CF-0D7C980A64B0}"/>
              </pc2:cmMkLst>
            </pc226:cmChg>
            <pc226:cmChg xmlns:pc226="http://schemas.microsoft.com/office/powerpoint/2022/06/main/command" chg="mod">
              <pc226:chgData name="Wolinsky, Emily" userId="5eba5e5f-315f-4d7f-aaaf-497b11fec99f" providerId="ADAL" clId="{9DB4A43F-82BC-43AF-BE23-40FA7810EC27}" dt="2025-08-07T15:09:09.054" v="123" actId="20577"/>
              <pc2:cmMkLst xmlns:pc2="http://schemas.microsoft.com/office/powerpoint/2019/9/main/command">
                <pc:docMk/>
                <pc:sldMk cId="853925144" sldId="1212"/>
                <pc2:cmMk id="{EE23958B-94A3-40B1-A2CD-F54EBDA2A255}"/>
              </pc2:cmMkLst>
            </pc226:cmChg>
            <pc226:cmChg xmlns:pc226="http://schemas.microsoft.com/office/powerpoint/2022/06/main/command" chg="mod">
              <pc226:chgData name="Wolinsky, Emily" userId="5eba5e5f-315f-4d7f-aaaf-497b11fec99f" providerId="ADAL" clId="{9DB4A43F-82BC-43AF-BE23-40FA7810EC27}" dt="2025-08-07T15:09:09.054" v="123" actId="20577"/>
              <pc2:cmMkLst xmlns:pc2="http://schemas.microsoft.com/office/powerpoint/2019/9/main/command">
                <pc:docMk/>
                <pc:sldMk cId="853925144" sldId="1212"/>
                <pc2:cmMk id="{89C732F9-5CFD-43F9-9187-7B3CF4EC2EB8}"/>
              </pc2:cmMkLst>
            </pc226:cmChg>
          </p:ext>
        </pc:extLst>
      </pc:sldChg>
      <pc:sldChg chg="modSp mod modCm">
        <pc:chgData name="Wolinsky, Emily" userId="5eba5e5f-315f-4d7f-aaaf-497b11fec99f" providerId="ADAL" clId="{9DB4A43F-82BC-43AF-BE23-40FA7810EC27}" dt="2025-08-07T15:10:12.931" v="180" actId="1076"/>
        <pc:sldMkLst>
          <pc:docMk/>
          <pc:sldMk cId="3319415878" sldId="1213"/>
        </pc:sldMkLst>
        <pc:spChg chg="mod">
          <ac:chgData name="Wolinsky, Emily" userId="5eba5e5f-315f-4d7f-aaaf-497b11fec99f" providerId="ADAL" clId="{9DB4A43F-82BC-43AF-BE23-40FA7810EC27}" dt="2025-08-07T15:10:06.485" v="179" actId="5793"/>
          <ac:spMkLst>
            <pc:docMk/>
            <pc:sldMk cId="3319415878" sldId="1213"/>
            <ac:spMk id="3" creationId="{77105525-13FC-F68A-9D5A-090DA9A8E187}"/>
          </ac:spMkLst>
        </pc:spChg>
        <pc:spChg chg="mod">
          <ac:chgData name="Wolinsky, Emily" userId="5eba5e5f-315f-4d7f-aaaf-497b11fec99f" providerId="ADAL" clId="{9DB4A43F-82BC-43AF-BE23-40FA7810EC27}" dt="2025-08-07T15:10:12.931" v="180" actId="1076"/>
          <ac:spMkLst>
            <pc:docMk/>
            <pc:sldMk cId="3319415878" sldId="1213"/>
            <ac:spMk id="7" creationId="{E22D37A0-2806-E84B-549A-F85842C9BF7D}"/>
          </ac:spMkLst>
        </pc:spChg>
        <pc:extLst>
          <p:ext xmlns:p="http://schemas.openxmlformats.org/presentationml/2006/main" uri="{D6D511B9-2390-475A-947B-AFAB55BFBCF1}">
            <pc226:cmChg xmlns:pc226="http://schemas.microsoft.com/office/powerpoint/2022/06/main/command" chg="mod">
              <pc226:chgData name="Wolinsky, Emily" userId="5eba5e5f-315f-4d7f-aaaf-497b11fec99f" providerId="ADAL" clId="{9DB4A43F-82BC-43AF-BE23-40FA7810EC27}" dt="2025-08-07T15:10:05.459" v="178" actId="20577"/>
              <pc2:cmMkLst xmlns:pc2="http://schemas.microsoft.com/office/powerpoint/2019/9/main/command">
                <pc:docMk/>
                <pc:sldMk cId="3319415878" sldId="1213"/>
                <pc2:cmMk id="{EAC75A99-3FC2-4515-80A0-28C0AD86A75A}"/>
              </pc2:cmMkLst>
            </pc226:cmChg>
          </p:ext>
        </pc:extLst>
      </pc:sldChg>
      <pc:sldChg chg="modSp mod modCm">
        <pc:chgData name="Wolinsky, Emily" userId="5eba5e5f-315f-4d7f-aaaf-497b11fec99f" providerId="ADAL" clId="{9DB4A43F-82BC-43AF-BE23-40FA7810EC27}" dt="2025-08-07T15:21:28.593" v="614" actId="20577"/>
        <pc:sldMkLst>
          <pc:docMk/>
          <pc:sldMk cId="867454339" sldId="1214"/>
        </pc:sldMkLst>
        <pc:spChg chg="mod">
          <ac:chgData name="Wolinsky, Emily" userId="5eba5e5f-315f-4d7f-aaaf-497b11fec99f" providerId="ADAL" clId="{9DB4A43F-82BC-43AF-BE23-40FA7810EC27}" dt="2025-08-07T15:21:28.593" v="614" actId="20577"/>
          <ac:spMkLst>
            <pc:docMk/>
            <pc:sldMk cId="867454339" sldId="1214"/>
            <ac:spMk id="3" creationId="{96E79889-53C2-FBB2-D636-93831F865DAC}"/>
          </ac:spMkLst>
        </pc:spChg>
        <pc:extLst>
          <p:ext xmlns:p="http://schemas.openxmlformats.org/presentationml/2006/main" uri="{D6D511B9-2390-475A-947B-AFAB55BFBCF1}">
            <pc226:cmChg xmlns:pc226="http://schemas.microsoft.com/office/powerpoint/2022/06/main/command" chg="mod">
              <pc226:chgData name="Wolinsky, Emily" userId="5eba5e5f-315f-4d7f-aaaf-497b11fec99f" providerId="ADAL" clId="{9DB4A43F-82BC-43AF-BE23-40FA7810EC27}" dt="2025-08-07T15:21:28.593" v="614" actId="20577"/>
              <pc2:cmMkLst xmlns:pc2="http://schemas.microsoft.com/office/powerpoint/2019/9/main/command">
                <pc:docMk/>
                <pc:sldMk cId="867454339" sldId="1214"/>
                <pc2:cmMk id="{289D1F7D-73AE-4757-9572-326C74BECBA9}"/>
              </pc2:cmMkLst>
            </pc226:cmChg>
            <pc226:cmChg xmlns:pc226="http://schemas.microsoft.com/office/powerpoint/2022/06/main/command" chg="mod">
              <pc226:chgData name="Wolinsky, Emily" userId="5eba5e5f-315f-4d7f-aaaf-497b11fec99f" providerId="ADAL" clId="{9DB4A43F-82BC-43AF-BE23-40FA7810EC27}" dt="2025-08-07T15:10:56.792" v="221" actId="20577"/>
              <pc2:cmMkLst xmlns:pc2="http://schemas.microsoft.com/office/powerpoint/2019/9/main/command">
                <pc:docMk/>
                <pc:sldMk cId="867454339" sldId="1214"/>
                <pc2:cmMk id="{3735AAC3-D349-4797-97C8-9E028A0EF2E8}"/>
              </pc2:cmMkLst>
            </pc226:cmChg>
            <pc226:cmChg xmlns:pc226="http://schemas.microsoft.com/office/powerpoint/2022/06/main/command" chg="mod">
              <pc226:chgData name="Wolinsky, Emily" userId="5eba5e5f-315f-4d7f-aaaf-497b11fec99f" providerId="ADAL" clId="{9DB4A43F-82BC-43AF-BE23-40FA7810EC27}" dt="2025-08-07T15:13:47.174" v="439" actId="20577"/>
              <pc2:cmMkLst xmlns:pc2="http://schemas.microsoft.com/office/powerpoint/2019/9/main/command">
                <pc:docMk/>
                <pc:sldMk cId="867454339" sldId="1214"/>
                <pc2:cmMk id="{33AC06CF-4872-448D-8BEE-EFF3DFF4612C}"/>
              </pc2:cmMkLst>
            </pc226:cmChg>
            <pc226:cmChg xmlns:pc226="http://schemas.microsoft.com/office/powerpoint/2022/06/main/command" chg="mod">
              <pc226:chgData name="Wolinsky, Emily" userId="5eba5e5f-315f-4d7f-aaaf-497b11fec99f" providerId="ADAL" clId="{9DB4A43F-82BC-43AF-BE23-40FA7810EC27}" dt="2025-08-07T15:10:56.792" v="221" actId="20577"/>
              <pc2:cmMkLst xmlns:pc2="http://schemas.microsoft.com/office/powerpoint/2019/9/main/command">
                <pc:docMk/>
                <pc:sldMk cId="867454339" sldId="1214"/>
                <pc2:cmMk id="{D2D428F6-6434-4152-836F-905004F1C4A8}"/>
              </pc2:cmMkLst>
            </pc226:cmChg>
          </p:ext>
        </pc:extLst>
      </pc:sldChg>
      <pc:sldChg chg="modSp mod modCm">
        <pc:chgData name="Wolinsky, Emily" userId="5eba5e5f-315f-4d7f-aaaf-497b11fec99f" providerId="ADAL" clId="{9DB4A43F-82BC-43AF-BE23-40FA7810EC27}" dt="2025-08-07T15:16:54.151" v="555" actId="20577"/>
        <pc:sldMkLst>
          <pc:docMk/>
          <pc:sldMk cId="170078913" sldId="1217"/>
        </pc:sldMkLst>
        <pc:spChg chg="mod">
          <ac:chgData name="Wolinsky, Emily" userId="5eba5e5f-315f-4d7f-aaaf-497b11fec99f" providerId="ADAL" clId="{9DB4A43F-82BC-43AF-BE23-40FA7810EC27}" dt="2025-08-07T15:16:52.272" v="550" actId="27636"/>
          <ac:spMkLst>
            <pc:docMk/>
            <pc:sldMk cId="170078913" sldId="1217"/>
            <ac:spMk id="2" creationId="{06A5B64E-B323-AA9B-3104-16AC31C50EDC}"/>
          </ac:spMkLst>
        </pc:spChg>
        <pc:spChg chg="mod">
          <ac:chgData name="Wolinsky, Emily" userId="5eba5e5f-315f-4d7f-aaaf-497b11fec99f" providerId="ADAL" clId="{9DB4A43F-82BC-43AF-BE23-40FA7810EC27}" dt="2025-08-07T15:16:54.151" v="555" actId="20577"/>
          <ac:spMkLst>
            <pc:docMk/>
            <pc:sldMk cId="170078913" sldId="1217"/>
            <ac:spMk id="5" creationId="{4F0D9A6C-154D-912D-70BC-45BECD0C93D2}"/>
          </ac:spMkLst>
        </pc:spChg>
        <pc:extLst>
          <p:ext xmlns:p="http://schemas.openxmlformats.org/presentationml/2006/main" uri="{D6D511B9-2390-475A-947B-AFAB55BFBCF1}">
            <pc226:cmChg xmlns:pc226="http://schemas.microsoft.com/office/powerpoint/2022/06/main/command" chg="mod">
              <pc226:chgData name="Wolinsky, Emily" userId="5eba5e5f-315f-4d7f-aaaf-497b11fec99f" providerId="ADAL" clId="{9DB4A43F-82BC-43AF-BE23-40FA7810EC27}" dt="2025-08-07T15:16:54.151" v="555" actId="20577"/>
              <pc2:cmMkLst xmlns:pc2="http://schemas.microsoft.com/office/powerpoint/2019/9/main/command">
                <pc:docMk/>
                <pc:sldMk cId="170078913" sldId="1217"/>
                <pc2:cmMk id="{F7603DEB-8F70-4FA2-B8AA-97F436CCCA75}"/>
              </pc2:cmMkLst>
            </pc226:cmChg>
          </p:ext>
        </pc:extLst>
      </pc:sldChg>
      <pc:sldChg chg="addSp modSp mod">
        <pc:chgData name="Wolinsky, Emily" userId="5eba5e5f-315f-4d7f-aaaf-497b11fec99f" providerId="ADAL" clId="{9DB4A43F-82BC-43AF-BE23-40FA7810EC27}" dt="2025-08-07T15:18:55.729" v="567" actId="1076"/>
        <pc:sldMkLst>
          <pc:docMk/>
          <pc:sldMk cId="235616442" sldId="1227"/>
        </pc:sldMkLst>
        <pc:spChg chg="add mod">
          <ac:chgData name="Wolinsky, Emily" userId="5eba5e5f-315f-4d7f-aaaf-497b11fec99f" providerId="ADAL" clId="{9DB4A43F-82BC-43AF-BE23-40FA7810EC27}" dt="2025-08-07T15:18:55.729" v="567" actId="1076"/>
          <ac:spMkLst>
            <pc:docMk/>
            <pc:sldMk cId="235616442" sldId="1227"/>
            <ac:spMk id="7" creationId="{919C37EB-251D-DEFA-D552-148DDBED78D2}"/>
          </ac:spMkLst>
        </pc:spChg>
      </pc:sldChg>
      <pc:sldChg chg="modSp">
        <pc:chgData name="Wolinsky, Emily" userId="5eba5e5f-315f-4d7f-aaaf-497b11fec99f" providerId="ADAL" clId="{9DB4A43F-82BC-43AF-BE23-40FA7810EC27}" dt="2025-08-07T15:21:02.403" v="594"/>
        <pc:sldMkLst>
          <pc:docMk/>
          <pc:sldMk cId="325839550" sldId="1239"/>
        </pc:sldMkLst>
        <pc:spChg chg="mod">
          <ac:chgData name="Wolinsky, Emily" userId="5eba5e5f-315f-4d7f-aaaf-497b11fec99f" providerId="ADAL" clId="{9DB4A43F-82BC-43AF-BE23-40FA7810EC27}" dt="2025-08-07T15:21:02.403" v="594"/>
          <ac:spMkLst>
            <pc:docMk/>
            <pc:sldMk cId="325839550" sldId="1239"/>
            <ac:spMk id="3" creationId="{3E2BF2A0-4FE7-B949-4547-51108081A78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E9923DBA-C4F3-488E-BF80-7D6D5683E467}" type="datetimeFigureOut">
              <a:rPr lang="en-US" smtClean="0"/>
              <a:t>8/14/2025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2EB5225-5EEE-4ACC-8F39-02FB50716DCC}" type="slidenum">
              <a:rPr lang="en-US" smtClean="0"/>
              <a:t>‹#›</a:t>
            </a:fld>
            <a:endParaRPr lang="en-US"/>
          </a:p>
        </p:txBody>
      </p:sp>
    </p:spTree>
    <p:extLst>
      <p:ext uri="{BB962C8B-B14F-4D97-AF65-F5344CB8AC3E}">
        <p14:creationId xmlns:p14="http://schemas.microsoft.com/office/powerpoint/2010/main" val="3980879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latin typeface="Calibri"/>
              <a:ea typeface="Calibri"/>
              <a:cs typeface="Calibri"/>
            </a:endParaRPr>
          </a:p>
        </p:txBody>
      </p:sp>
      <p:sp>
        <p:nvSpPr>
          <p:cNvPr id="4" name="Slide Number Placeholder 3"/>
          <p:cNvSpPr>
            <a:spLocks noGrp="1"/>
          </p:cNvSpPr>
          <p:nvPr>
            <p:ph type="sldNum" sz="quarter" idx="5"/>
          </p:nvPr>
        </p:nvSpPr>
        <p:spPr/>
        <p:txBody>
          <a:bodyPr rtlCol="0"/>
          <a:lstStyle/>
          <a:p>
            <a:pPr rtl="0"/>
            <a:fld id="{32EB5225-5EEE-4ACC-8F39-02FB50716DCC}" type="slidenum">
              <a:rPr lang="en-US" smtClean="0"/>
              <a:t>5</a:t>
            </a:fld>
            <a:endParaRPr lang="en-US"/>
          </a:p>
        </p:txBody>
      </p:sp>
    </p:spTree>
    <p:extLst>
      <p:ext uri="{BB962C8B-B14F-4D97-AF65-F5344CB8AC3E}">
        <p14:creationId xmlns:p14="http://schemas.microsoft.com/office/powerpoint/2010/main" val="3619224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23DD7-1877-86A7-19A5-673CD92E04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CEF964-610C-401C-DE93-17AB74B04F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1F043C-3B32-376C-3FCD-A1204BB478FC}"/>
              </a:ext>
            </a:extLst>
          </p:cNvPr>
          <p:cNvSpPr>
            <a:spLocks noGrp="1"/>
          </p:cNvSpPr>
          <p:nvPr>
            <p:ph type="body" idx="1"/>
          </p:nvPr>
        </p:nvSpPr>
        <p:spPr/>
        <p:txBody>
          <a:bodyPr rtlCol="0"/>
          <a:lstStyle/>
          <a:p>
            <a:pPr rtl="0"/>
            <a:endParaRPr lang="en-US"/>
          </a:p>
        </p:txBody>
      </p:sp>
      <p:sp>
        <p:nvSpPr>
          <p:cNvPr id="4" name="Slide Number Placeholder 3">
            <a:extLst>
              <a:ext uri="{FF2B5EF4-FFF2-40B4-BE49-F238E27FC236}">
                <a16:creationId xmlns:a16="http://schemas.microsoft.com/office/drawing/2014/main" id="{2E38B174-8799-0014-22E2-078AAC415354}"/>
              </a:ext>
            </a:extLst>
          </p:cNvPr>
          <p:cNvSpPr>
            <a:spLocks noGrp="1"/>
          </p:cNvSpPr>
          <p:nvPr>
            <p:ph type="sldNum" sz="quarter" idx="5"/>
          </p:nvPr>
        </p:nvSpPr>
        <p:spPr/>
        <p:txBody>
          <a:bodyPr rtlCol="0"/>
          <a:lstStyle/>
          <a:p>
            <a:pPr rtl="0"/>
            <a:fld id="{32EB5225-5EEE-4ACC-8F39-02FB50716DCC}" type="slidenum">
              <a:rPr lang="en-US" smtClean="0"/>
              <a:t>12</a:t>
            </a:fld>
            <a:endParaRPr lang="en-US"/>
          </a:p>
        </p:txBody>
      </p:sp>
    </p:spTree>
    <p:extLst>
      <p:ext uri="{BB962C8B-B14F-4D97-AF65-F5344CB8AC3E}">
        <p14:creationId xmlns:p14="http://schemas.microsoft.com/office/powerpoint/2010/main" val="1242571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326CC-8453-EEDE-4B2F-46496D5208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26855F-81B5-889A-36E1-BC43801940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77C29A-8C51-4432-0C77-C2D696E0FD10}"/>
              </a:ext>
            </a:extLst>
          </p:cNvPr>
          <p:cNvSpPr>
            <a:spLocks noGrp="1"/>
          </p:cNvSpPr>
          <p:nvPr>
            <p:ph type="body" idx="1"/>
          </p:nvPr>
        </p:nvSpPr>
        <p:spPr/>
        <p:txBody>
          <a:bodyPr rtlCol="0"/>
          <a:lstStyle/>
          <a:p>
            <a:pPr rtl="0"/>
            <a:endParaRPr lang="en-US" dirty="0"/>
          </a:p>
        </p:txBody>
      </p:sp>
      <p:sp>
        <p:nvSpPr>
          <p:cNvPr id="4" name="Slide Number Placeholder 3">
            <a:extLst>
              <a:ext uri="{FF2B5EF4-FFF2-40B4-BE49-F238E27FC236}">
                <a16:creationId xmlns:a16="http://schemas.microsoft.com/office/drawing/2014/main" id="{AEAAA045-2DEF-DB9F-F677-BC825148DF26}"/>
              </a:ext>
            </a:extLst>
          </p:cNvPr>
          <p:cNvSpPr>
            <a:spLocks noGrp="1"/>
          </p:cNvSpPr>
          <p:nvPr>
            <p:ph type="sldNum" sz="quarter" idx="5"/>
          </p:nvPr>
        </p:nvSpPr>
        <p:spPr/>
        <p:txBody>
          <a:bodyPr rtlCol="0"/>
          <a:lstStyle/>
          <a:p>
            <a:pPr rtl="0"/>
            <a:fld id="{32EB5225-5EEE-4ACC-8F39-02FB50716DCC}" type="slidenum">
              <a:rPr lang="en-US" smtClean="0"/>
              <a:t>14</a:t>
            </a:fld>
            <a:endParaRPr lang="en-US"/>
          </a:p>
        </p:txBody>
      </p:sp>
    </p:spTree>
    <p:extLst>
      <p:ext uri="{BB962C8B-B14F-4D97-AF65-F5344CB8AC3E}">
        <p14:creationId xmlns:p14="http://schemas.microsoft.com/office/powerpoint/2010/main" val="3307174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332B5-9A71-C665-E416-4D88FD96E4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009F23-F347-4079-ADBD-AF8522D049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99DE09-FE13-3B7C-E56C-8EB9903E4FD3}"/>
              </a:ext>
            </a:extLst>
          </p:cNvPr>
          <p:cNvSpPr>
            <a:spLocks noGrp="1"/>
          </p:cNvSpPr>
          <p:nvPr>
            <p:ph type="body" idx="1"/>
          </p:nvPr>
        </p:nvSpPr>
        <p:spPr/>
        <p:txBody>
          <a:bodyPr rtlCol="0"/>
          <a:lstStyle/>
          <a:p>
            <a:pPr rtl="0"/>
            <a:endParaRPr lang="en-US"/>
          </a:p>
        </p:txBody>
      </p:sp>
      <p:sp>
        <p:nvSpPr>
          <p:cNvPr id="4" name="Slide Number Placeholder 3">
            <a:extLst>
              <a:ext uri="{FF2B5EF4-FFF2-40B4-BE49-F238E27FC236}">
                <a16:creationId xmlns:a16="http://schemas.microsoft.com/office/drawing/2014/main" id="{2CEBE54B-4860-81AF-FCB7-56B015CA0D98}"/>
              </a:ext>
            </a:extLst>
          </p:cNvPr>
          <p:cNvSpPr>
            <a:spLocks noGrp="1"/>
          </p:cNvSpPr>
          <p:nvPr>
            <p:ph type="sldNum" sz="quarter" idx="5"/>
          </p:nvPr>
        </p:nvSpPr>
        <p:spPr/>
        <p:txBody>
          <a:bodyPr rtlCol="0"/>
          <a:lstStyle/>
          <a:p>
            <a:pPr rtl="0"/>
            <a:fld id="{32EB5225-5EEE-4ACC-8F39-02FB50716DCC}" type="slidenum">
              <a:rPr lang="en-US" smtClean="0"/>
              <a:t>30</a:t>
            </a:fld>
            <a:endParaRPr lang="en-US"/>
          </a:p>
        </p:txBody>
      </p:sp>
    </p:spTree>
    <p:extLst>
      <p:ext uri="{BB962C8B-B14F-4D97-AF65-F5344CB8AC3E}">
        <p14:creationId xmlns:p14="http://schemas.microsoft.com/office/powerpoint/2010/main" val="1868980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BA369-AD89-53D7-9F48-4DE9B8E0B9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C39000-BE14-19E2-0E08-29B8265789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5E0961-7211-0678-817F-F3817B99E91E}"/>
              </a:ext>
            </a:extLst>
          </p:cNvPr>
          <p:cNvSpPr>
            <a:spLocks noGrp="1"/>
          </p:cNvSpPr>
          <p:nvPr>
            <p:ph type="body" idx="1"/>
          </p:nvPr>
        </p:nvSpPr>
        <p:spPr/>
        <p:txBody>
          <a:bodyPr rtlCol="0"/>
          <a:lstStyle/>
          <a:p>
            <a:pPr rtl="0"/>
            <a:endParaRPr lang="en-US"/>
          </a:p>
        </p:txBody>
      </p:sp>
      <p:sp>
        <p:nvSpPr>
          <p:cNvPr id="4" name="Slide Number Placeholder 3">
            <a:extLst>
              <a:ext uri="{FF2B5EF4-FFF2-40B4-BE49-F238E27FC236}">
                <a16:creationId xmlns:a16="http://schemas.microsoft.com/office/drawing/2014/main" id="{24804377-550E-6397-E5A3-49432A23AFB1}"/>
              </a:ext>
            </a:extLst>
          </p:cNvPr>
          <p:cNvSpPr>
            <a:spLocks noGrp="1"/>
          </p:cNvSpPr>
          <p:nvPr>
            <p:ph type="sldNum" sz="quarter" idx="5"/>
          </p:nvPr>
        </p:nvSpPr>
        <p:spPr/>
        <p:txBody>
          <a:bodyPr rtlCol="0"/>
          <a:lstStyle/>
          <a:p>
            <a:pPr rtl="0"/>
            <a:fld id="{32EB5225-5EEE-4ACC-8F39-02FB50716DCC}" type="slidenum">
              <a:rPr lang="en-US" smtClean="0"/>
              <a:t>32</a:t>
            </a:fld>
            <a:endParaRPr lang="en-US"/>
          </a:p>
        </p:txBody>
      </p:sp>
    </p:spTree>
    <p:extLst>
      <p:ext uri="{BB962C8B-B14F-4D97-AF65-F5344CB8AC3E}">
        <p14:creationId xmlns:p14="http://schemas.microsoft.com/office/powerpoint/2010/main" val="1801485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62D0D-7C48-69D3-625C-1352FBE305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81A881-6C3B-F5B5-C429-9E2D1BD3C8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8303F4-87BA-98B3-C142-6B8669674611}"/>
              </a:ext>
            </a:extLst>
          </p:cNvPr>
          <p:cNvSpPr>
            <a:spLocks noGrp="1"/>
          </p:cNvSpPr>
          <p:nvPr>
            <p:ph type="body" idx="1"/>
          </p:nvPr>
        </p:nvSpPr>
        <p:spPr/>
        <p:txBody>
          <a:bodyPr rtlCol="0"/>
          <a:lstStyle/>
          <a:p>
            <a:pPr rtl="0"/>
            <a:endParaRPr lang="en-US"/>
          </a:p>
        </p:txBody>
      </p:sp>
      <p:sp>
        <p:nvSpPr>
          <p:cNvPr id="4" name="Slide Number Placeholder 3">
            <a:extLst>
              <a:ext uri="{FF2B5EF4-FFF2-40B4-BE49-F238E27FC236}">
                <a16:creationId xmlns:a16="http://schemas.microsoft.com/office/drawing/2014/main" id="{3F28C4F0-9C5E-8A94-8083-FB8A7BDAF47E}"/>
              </a:ext>
            </a:extLst>
          </p:cNvPr>
          <p:cNvSpPr>
            <a:spLocks noGrp="1"/>
          </p:cNvSpPr>
          <p:nvPr>
            <p:ph type="sldNum" sz="quarter" idx="5"/>
          </p:nvPr>
        </p:nvSpPr>
        <p:spPr/>
        <p:txBody>
          <a:bodyPr rtlCol="0"/>
          <a:lstStyle/>
          <a:p>
            <a:pPr rtl="0"/>
            <a:fld id="{32EB5225-5EEE-4ACC-8F39-02FB50716DCC}" type="slidenum">
              <a:rPr lang="en-US" smtClean="0"/>
              <a:t>33</a:t>
            </a:fld>
            <a:endParaRPr lang="en-US"/>
          </a:p>
        </p:txBody>
      </p:sp>
    </p:spTree>
    <p:extLst>
      <p:ext uri="{BB962C8B-B14F-4D97-AF65-F5344CB8AC3E}">
        <p14:creationId xmlns:p14="http://schemas.microsoft.com/office/powerpoint/2010/main" val="882143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E5A8E-CA4C-EEF6-D1B9-428CC296F4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22377D-A7A1-FE6F-59D9-31B2513B5E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806478-9E3D-6AAB-E098-CC28371582FB}"/>
              </a:ext>
            </a:extLst>
          </p:cNvPr>
          <p:cNvSpPr>
            <a:spLocks noGrp="1"/>
          </p:cNvSpPr>
          <p:nvPr>
            <p:ph type="body" idx="1"/>
          </p:nvPr>
        </p:nvSpPr>
        <p:spPr/>
        <p:txBody>
          <a:bodyPr rtlCol="0"/>
          <a:lstStyle/>
          <a:p>
            <a:pPr rtl="0"/>
            <a:endParaRPr lang="en-US"/>
          </a:p>
        </p:txBody>
      </p:sp>
      <p:sp>
        <p:nvSpPr>
          <p:cNvPr id="4" name="Slide Number Placeholder 3">
            <a:extLst>
              <a:ext uri="{FF2B5EF4-FFF2-40B4-BE49-F238E27FC236}">
                <a16:creationId xmlns:a16="http://schemas.microsoft.com/office/drawing/2014/main" id="{E384CDD4-AFCD-4C3B-C1B0-72C7DB5456B8}"/>
              </a:ext>
            </a:extLst>
          </p:cNvPr>
          <p:cNvSpPr>
            <a:spLocks noGrp="1"/>
          </p:cNvSpPr>
          <p:nvPr>
            <p:ph type="sldNum" sz="quarter" idx="5"/>
          </p:nvPr>
        </p:nvSpPr>
        <p:spPr/>
        <p:txBody>
          <a:bodyPr rtlCol="0"/>
          <a:lstStyle/>
          <a:p>
            <a:pPr rtl="0"/>
            <a:fld id="{32EB5225-5EEE-4ACC-8F39-02FB50716DCC}" type="slidenum">
              <a:rPr lang="en-US" smtClean="0"/>
              <a:t>44</a:t>
            </a:fld>
            <a:endParaRPr lang="en-US"/>
          </a:p>
        </p:txBody>
      </p:sp>
    </p:spTree>
    <p:extLst>
      <p:ext uri="{BB962C8B-B14F-4D97-AF65-F5344CB8AC3E}">
        <p14:creationId xmlns:p14="http://schemas.microsoft.com/office/powerpoint/2010/main" val="1808623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C4753-F920-75F3-BE9C-960277A2BA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9C81A4-CE55-5143-0965-49A70835F3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045D27-8003-C4E9-6646-C09E47415849}"/>
              </a:ext>
            </a:extLst>
          </p:cNvPr>
          <p:cNvSpPr>
            <a:spLocks noGrp="1"/>
          </p:cNvSpPr>
          <p:nvPr>
            <p:ph type="body" idx="1"/>
          </p:nvPr>
        </p:nvSpPr>
        <p:spPr/>
        <p:txBody>
          <a:bodyPr rtlCol="0"/>
          <a:lstStyle/>
          <a:p>
            <a:pPr marL="0" marR="0" indent="0" algn="l" rtl="0" eaLnBrk="1" fontAlgn="t" latinLnBrk="0" hangingPunct="1">
              <a:spcBef>
                <a:spcPts val="0"/>
              </a:spcBef>
              <a:spcAft>
                <a:spcPts val="0"/>
              </a:spcAft>
              <a:buNone/>
            </a:pPr>
            <a:r>
              <a:rPr lang="es" sz="1800" b="0" i="0" u="none" strike="noStrike" kern="1200">
                <a:solidFill>
                  <a:srgbClr val="000000"/>
                </a:solidFill>
                <a:effectLst/>
                <a:latin typeface="+mn-lt"/>
              </a:rPr>
              <a:t>DSE</a:t>
            </a:r>
          </a:p>
          <a:p>
            <a:pPr marL="0" marR="0" indent="0" algn="l" rtl="0" eaLnBrk="1" fontAlgn="t" latinLnBrk="0" hangingPunct="1">
              <a:spcBef>
                <a:spcPts val="0"/>
              </a:spcBef>
              <a:spcAft>
                <a:spcPts val="0"/>
              </a:spcAft>
              <a:buNone/>
            </a:pPr>
            <a:r>
              <a:rPr lang="es" sz="1800" b="0" i="0" u="none" strike="noStrike" kern="1200">
                <a:solidFill>
                  <a:srgbClr val="000000"/>
                </a:solidFill>
                <a:effectLst/>
                <a:latin typeface="+mn-lt"/>
              </a:rPr>
              <a:t>1. Serve as the “grantee” for Part B $.</a:t>
            </a:r>
            <a:endParaRPr lang="en-US" sz="1800" b="0" i="0" u="none" strike="noStrike">
              <a:effectLst/>
              <a:latin typeface="+mn-lt"/>
            </a:endParaRPr>
          </a:p>
          <a:p>
            <a:pPr marL="0" marR="0" algn="l" rtl="0" eaLnBrk="1" fontAlgn="t" latinLnBrk="0" hangingPunct="1">
              <a:spcBef>
                <a:spcPts val="0"/>
              </a:spcBef>
              <a:spcAft>
                <a:spcPts val="0"/>
              </a:spcAft>
            </a:pPr>
            <a:r>
              <a:rPr lang="es" sz="1800" b="0" i="0" u="none" strike="noStrike" kern="1200">
                <a:solidFill>
                  <a:srgbClr val="000000"/>
                </a:solidFill>
                <a:effectLst/>
                <a:latin typeface="+mn-lt"/>
              </a:rPr>
              <a:t>2. Account to SILC for $ and disbursement $ per SPIL.</a:t>
            </a:r>
            <a:endParaRPr lang="en-US" sz="1800" b="0" i="0" u="none" strike="noStrike">
              <a:effectLst/>
              <a:latin typeface="+mn-lt"/>
            </a:endParaRPr>
          </a:p>
          <a:p>
            <a:pPr marL="0" marR="0" algn="l" rtl="0" eaLnBrk="1" fontAlgn="t" latinLnBrk="0" hangingPunct="1">
              <a:spcBef>
                <a:spcPts val="0"/>
              </a:spcBef>
              <a:spcAft>
                <a:spcPts val="0"/>
              </a:spcAft>
            </a:pPr>
            <a:r>
              <a:rPr lang="es" sz="1800" b="0" i="0" u="none" strike="noStrike" kern="1200">
                <a:solidFill>
                  <a:srgbClr val="000000"/>
                </a:solidFill>
                <a:effectLst/>
                <a:latin typeface="+mn-lt"/>
              </a:rPr>
              <a:t>3. Provide administrative support for IL Program.</a:t>
            </a:r>
            <a:endParaRPr lang="en-US" sz="1800" b="0" i="0" u="none" strike="noStrike">
              <a:effectLst/>
              <a:latin typeface="+mn-lt"/>
            </a:endParaRPr>
          </a:p>
          <a:p>
            <a:pPr marL="0" marR="0" algn="l" rtl="0" eaLnBrk="1" fontAlgn="t" latinLnBrk="0" hangingPunct="1">
              <a:spcBef>
                <a:spcPts val="0"/>
              </a:spcBef>
              <a:spcAft>
                <a:spcPts val="0"/>
              </a:spcAft>
            </a:pPr>
            <a:r>
              <a:rPr lang="es" sz="1800" b="0" i="0" u="none" strike="noStrike" kern="1200">
                <a:solidFill>
                  <a:srgbClr val="000000"/>
                </a:solidFill>
                <a:effectLst/>
                <a:latin typeface="+mn-lt"/>
              </a:rPr>
              <a:t>4. Keep records. Complete PPR report with the SILC</a:t>
            </a:r>
            <a:endParaRPr lang="en-US" sz="1800" b="0" i="0" u="none" strike="noStrike">
              <a:effectLst/>
              <a:latin typeface="+mn-lt"/>
            </a:endParaRPr>
          </a:p>
          <a:p>
            <a:pPr marL="0" marR="0" algn="l" rtl="0" eaLnBrk="1" fontAlgn="t" latinLnBrk="0" hangingPunct="1">
              <a:spcBef>
                <a:spcPts val="0"/>
              </a:spcBef>
              <a:spcAft>
                <a:spcPts val="0"/>
              </a:spcAft>
            </a:pPr>
            <a:r>
              <a:rPr lang="es" sz="1800" b="0" i="0" u="none" strike="noStrike" kern="1200">
                <a:solidFill>
                  <a:srgbClr val="000000"/>
                </a:solidFill>
                <a:effectLst/>
                <a:latin typeface="+mn-lt"/>
              </a:rPr>
              <a:t>5. Submit required reports/information.</a:t>
            </a:r>
            <a:endParaRPr lang="en-US" sz="1800" b="0" i="0" u="none" strike="noStrike">
              <a:effectLst/>
              <a:latin typeface="+mn-lt"/>
            </a:endParaRPr>
          </a:p>
          <a:p>
            <a:pPr marL="0" marR="0" algn="l" rtl="0" eaLnBrk="1" fontAlgn="t" latinLnBrk="0" hangingPunct="1">
              <a:spcBef>
                <a:spcPts val="0"/>
              </a:spcBef>
              <a:spcAft>
                <a:spcPts val="0"/>
              </a:spcAft>
            </a:pPr>
            <a:r>
              <a:rPr lang="es" sz="1800" b="0" i="0" u="none" strike="noStrike" kern="1200">
                <a:solidFill>
                  <a:srgbClr val="000000"/>
                </a:solidFill>
                <a:effectLst/>
                <a:latin typeface="+mn-lt"/>
              </a:rPr>
              <a:t>6. Retain not more than 5% of Part B for DSE administrative costs. The DSE cannot hold funds.</a:t>
            </a:r>
            <a:endParaRPr lang="en-US" sz="1800" b="0" i="0" u="none" strike="noStrike">
              <a:effectLst/>
              <a:latin typeface="+mn-lt"/>
            </a:endParaRPr>
          </a:p>
          <a:p>
            <a:pPr marL="0" marR="0" algn="l" rtl="0" eaLnBrk="1" fontAlgn="t" latinLnBrk="0" hangingPunct="1">
              <a:spcBef>
                <a:spcPts val="0"/>
              </a:spcBef>
              <a:spcAft>
                <a:spcPts val="0"/>
              </a:spcAft>
            </a:pPr>
            <a:r>
              <a:rPr lang="es" sz="1800" b="0" i="0" u="none" strike="noStrike" kern="1200">
                <a:solidFill>
                  <a:srgbClr val="000000"/>
                </a:solidFill>
                <a:effectLst/>
                <a:latin typeface="+mn-lt"/>
              </a:rPr>
              <a:t> 7. Sign the SPIL agreeing to serve as the DSE.</a:t>
            </a:r>
          </a:p>
          <a:p>
            <a:pPr marL="0" marR="0" algn="l" rtl="0" eaLnBrk="1" fontAlgn="t" latinLnBrk="0" hangingPunct="1">
              <a:spcBef>
                <a:spcPts val="0"/>
              </a:spcBef>
              <a:spcAft>
                <a:spcPts val="0"/>
              </a:spcAft>
            </a:pPr>
            <a:endParaRPr lang="en-US" sz="1800" b="0" i="0" u="none" strike="noStrike" kern="1200">
              <a:solidFill>
                <a:srgbClr val="000000"/>
              </a:solidFill>
              <a:effectLst/>
              <a:latin typeface="+mn-lt"/>
            </a:endParaRPr>
          </a:p>
          <a:p>
            <a:pPr marL="0" marR="0" algn="l" rtl="0" eaLnBrk="1" fontAlgn="t" latinLnBrk="0" hangingPunct="1">
              <a:spcBef>
                <a:spcPts val="0"/>
              </a:spcBef>
              <a:spcAft>
                <a:spcPts val="0"/>
              </a:spcAft>
            </a:pPr>
            <a:r>
              <a:rPr lang="es" sz="1800" b="0" i="0" u="none" strike="noStrike" kern="1200">
                <a:solidFill>
                  <a:srgbClr val="000000"/>
                </a:solidFill>
                <a:effectLst/>
                <a:latin typeface="+mn-lt"/>
              </a:rPr>
              <a:t>SILC</a:t>
            </a:r>
          </a:p>
          <a:p>
            <a:pPr marL="0" marR="0" algn="l" rtl="0" eaLnBrk="1" fontAlgn="t" latinLnBrk="0" hangingPunct="1">
              <a:spcBef>
                <a:spcPts val="0"/>
              </a:spcBef>
              <a:spcAft>
                <a:spcPts val="0"/>
              </a:spcAft>
            </a:pPr>
            <a:r>
              <a:rPr lang="es" sz="1800" b="0" i="0" u="none" strike="noStrike" kern="1200">
                <a:solidFill>
                  <a:srgbClr val="FFFFFF"/>
                </a:solidFill>
                <a:effectLst/>
                <a:latin typeface="+mn-lt"/>
              </a:rPr>
              <a:t>1. Develop the SPIL.</a:t>
            </a:r>
            <a:endParaRPr lang="en-US" sz="1800" b="0" i="0" u="none" strike="noStrike">
              <a:effectLst/>
              <a:latin typeface="+mn-lt"/>
            </a:endParaRPr>
          </a:p>
          <a:p>
            <a:pPr marL="0" marR="0" algn="l" rtl="0" eaLnBrk="1" fontAlgn="t" latinLnBrk="0" hangingPunct="1">
              <a:spcBef>
                <a:spcPts val="0"/>
              </a:spcBef>
              <a:spcAft>
                <a:spcPts val="0"/>
              </a:spcAft>
            </a:pPr>
            <a:r>
              <a:rPr lang="es" sz="1800" b="0" i="0" u="none" strike="noStrike" kern="1200">
                <a:solidFill>
                  <a:srgbClr val="FFFFFF"/>
                </a:solidFill>
                <a:effectLst/>
                <a:latin typeface="+mn-lt"/>
              </a:rPr>
              <a:t>2. Monitor, review, &amp; evaluate the implementation of the SPIL.</a:t>
            </a:r>
            <a:endParaRPr lang="en-US" sz="1800" b="0" i="0" u="none" strike="noStrike">
              <a:effectLst/>
              <a:latin typeface="+mn-lt"/>
            </a:endParaRPr>
          </a:p>
          <a:p>
            <a:pPr marL="0" marR="0" algn="l" rtl="0" eaLnBrk="1" fontAlgn="t" latinLnBrk="0" hangingPunct="1">
              <a:spcBef>
                <a:spcPts val="0"/>
              </a:spcBef>
              <a:spcAft>
                <a:spcPts val="0"/>
              </a:spcAft>
            </a:pPr>
            <a:r>
              <a:rPr lang="es" sz="1800" b="0" i="0" u="none" strike="noStrike" kern="1200">
                <a:solidFill>
                  <a:srgbClr val="FFFFFF"/>
                </a:solidFill>
                <a:effectLst/>
                <a:latin typeface="+mn-lt"/>
              </a:rPr>
              <a:t>3. Meet regularly – open meetings.</a:t>
            </a:r>
            <a:endParaRPr lang="en-US" sz="1800" b="0" i="0" u="none" strike="noStrike">
              <a:effectLst/>
              <a:latin typeface="+mn-lt"/>
            </a:endParaRPr>
          </a:p>
          <a:p>
            <a:pPr marL="0" marR="0" algn="l" rtl="0" eaLnBrk="1" fontAlgn="t" latinLnBrk="0" hangingPunct="1">
              <a:spcBef>
                <a:spcPts val="0"/>
              </a:spcBef>
              <a:spcAft>
                <a:spcPts val="0"/>
              </a:spcAft>
            </a:pPr>
            <a:r>
              <a:rPr lang="es" sz="1800" b="0" i="0" u="none" strike="noStrike" kern="1200">
                <a:solidFill>
                  <a:srgbClr val="000000"/>
                </a:solidFill>
                <a:effectLst/>
                <a:latin typeface="+mn-lt"/>
              </a:rPr>
              <a:t>4. Submit reports including SPIL fulfillment portion of PPR report Part I.</a:t>
            </a:r>
            <a:endParaRPr lang="en-US" sz="1800" b="0" i="0" u="none" strike="noStrike">
              <a:effectLst/>
              <a:latin typeface="+mn-lt"/>
            </a:endParaRPr>
          </a:p>
          <a:p>
            <a:pPr marL="0" marR="0" algn="l" rtl="0" eaLnBrk="1" fontAlgn="t" latinLnBrk="0" hangingPunct="1">
              <a:spcBef>
                <a:spcPts val="0"/>
              </a:spcBef>
              <a:spcAft>
                <a:spcPts val="0"/>
              </a:spcAft>
            </a:pPr>
            <a:r>
              <a:rPr lang="es" sz="1800" b="0" i="0" u="none" strike="noStrike" kern="1200">
                <a:solidFill>
                  <a:srgbClr val="000000"/>
                </a:solidFill>
                <a:effectLst/>
                <a:latin typeface="+mn-lt"/>
              </a:rPr>
              <a:t>5. Coordinate activities with other entities.</a:t>
            </a:r>
            <a:endParaRPr lang="en-US" sz="1800" b="0" i="0" u="none" strike="noStrike">
              <a:effectLst/>
              <a:latin typeface="+mn-lt"/>
            </a:endParaRPr>
          </a:p>
          <a:p>
            <a:pPr marL="0" marR="0" algn="l" rtl="0" eaLnBrk="1" fontAlgn="t" latinLnBrk="0" hangingPunct="1">
              <a:spcBef>
                <a:spcPts val="0"/>
              </a:spcBef>
              <a:spcAft>
                <a:spcPts val="0"/>
              </a:spcAft>
            </a:pPr>
            <a:r>
              <a:rPr lang="es" sz="1800" b="0" i="0" u="none" strike="noStrike" kern="1200">
                <a:solidFill>
                  <a:srgbClr val="000000"/>
                </a:solidFill>
                <a:effectLst/>
                <a:latin typeface="+mn-lt"/>
              </a:rPr>
              <a:t>6. Conduct Authorities as described in the law and outlined in SPIL, including advocacy and resource development.</a:t>
            </a:r>
            <a:endParaRPr lang="en-US" sz="1800" b="0" i="0" u="none" strike="noStrike">
              <a:effectLst/>
              <a:latin typeface="+mn-lt"/>
            </a:endParaRPr>
          </a:p>
          <a:p>
            <a:pPr marL="0" marR="0" indent="0" algn="l" rtl="0" eaLnBrk="1" fontAlgn="auto" latinLnBrk="0" hangingPunct="1">
              <a:spcBef>
                <a:spcPts val="0"/>
              </a:spcBef>
              <a:spcAft>
                <a:spcPts val="0"/>
              </a:spcAft>
            </a:pPr>
            <a:r>
              <a:rPr lang="es" sz="1800" b="0" i="0" u="none" strike="noStrike" kern="1200">
                <a:solidFill>
                  <a:srgbClr val="FFFFFF"/>
                </a:solidFill>
                <a:effectLst/>
                <a:latin typeface="+mn-lt"/>
              </a:rPr>
              <a:t>7. </a:t>
            </a:r>
            <a:r>
              <a:rPr lang="es" sz="1800" b="0" i="0" u="none" strike="noStrike" kern="1200">
                <a:solidFill>
                  <a:srgbClr val="000000"/>
                </a:solidFill>
                <a:effectLst/>
                <a:latin typeface="+mn-lt"/>
              </a:rPr>
              <a:t>Shall</a:t>
            </a:r>
            <a:r>
              <a:rPr lang="es" sz="1800" b="0" i="0" u="none" strike="noStrike" kern="1200">
                <a:solidFill>
                  <a:srgbClr val="FF0000"/>
                </a:solidFill>
                <a:effectLst/>
                <a:latin typeface="+mn-lt"/>
              </a:rPr>
              <a:t> </a:t>
            </a:r>
            <a:r>
              <a:rPr lang="es" sz="1800" b="0" i="0" u="none" strike="noStrike" kern="1200">
                <a:solidFill>
                  <a:srgbClr val="FFFFFF"/>
                </a:solidFill>
                <a:effectLst/>
                <a:latin typeface="+mn-lt"/>
              </a:rPr>
              <a:t>NOT provide or manage IL services.</a:t>
            </a:r>
            <a:endParaRPr lang="en-US" sz="1800" b="0" i="0" u="none" strike="noStrike">
              <a:effectLst/>
              <a:latin typeface="+mn-lt"/>
            </a:endParaRPr>
          </a:p>
          <a:p>
            <a:pPr marL="0" marR="0" algn="l" rtl="0" eaLnBrk="1" fontAlgn="t" latinLnBrk="0" hangingPunct="1">
              <a:spcBef>
                <a:spcPts val="0"/>
              </a:spcBef>
              <a:spcAft>
                <a:spcPts val="0"/>
              </a:spcAft>
            </a:pPr>
            <a:r>
              <a:rPr lang="es" sz="1800" b="0" i="0" u="none" strike="noStrike" kern="1200">
                <a:solidFill>
                  <a:srgbClr val="000000"/>
                </a:solidFill>
                <a:effectLst/>
                <a:latin typeface="+mn-lt"/>
                <a:ea typeface="Calibri" panose="020F0502020204030204" pitchFamily="34" charset="0"/>
                <a:cs typeface="Times New Roman" panose="02020603050405020304" pitchFamily="18" charset="0"/>
              </a:rPr>
              <a:t>8. Sign the SPIL to approve content.</a:t>
            </a:r>
            <a:endParaRPr lang="en-US" sz="1800" b="0" i="0" u="none" strike="noStrike">
              <a:effectLst/>
              <a:latin typeface="+mn-lt"/>
            </a:endParaRPr>
          </a:p>
          <a:p>
            <a:pPr marL="0" marR="0" algn="l" rtl="0" eaLnBrk="1" fontAlgn="t" latinLnBrk="0" hangingPunct="1">
              <a:spcBef>
                <a:spcPts val="0"/>
              </a:spcBef>
              <a:spcAft>
                <a:spcPts val="0"/>
              </a:spcAft>
            </a:pPr>
            <a:endParaRPr lang="en-US" sz="1800" b="0" i="0" u="none" strike="noStrike" kern="1200">
              <a:solidFill>
                <a:srgbClr val="000000"/>
              </a:solidFill>
              <a:effectLst/>
              <a:latin typeface="+mn-lt"/>
            </a:endParaRPr>
          </a:p>
          <a:p>
            <a:pPr marL="0" marR="0" algn="l" rtl="0" eaLnBrk="1" fontAlgn="t" latinLnBrk="0" hangingPunct="1">
              <a:spcBef>
                <a:spcPts val="0"/>
              </a:spcBef>
              <a:spcAft>
                <a:spcPts val="0"/>
              </a:spcAft>
            </a:pPr>
            <a:r>
              <a:rPr lang="es" sz="1800" b="0" i="0" u="none" strike="noStrike" kern="1200">
                <a:solidFill>
                  <a:srgbClr val="000000"/>
                </a:solidFill>
                <a:effectLst/>
                <a:latin typeface="+mn-lt"/>
              </a:rPr>
              <a:t>CILs</a:t>
            </a:r>
          </a:p>
          <a:p>
            <a:pPr marL="0" marR="0" algn="l" rtl="0" eaLnBrk="1" fontAlgn="t" latinLnBrk="0" hangingPunct="1">
              <a:spcBef>
                <a:spcPts val="0"/>
              </a:spcBef>
              <a:spcAft>
                <a:spcPts val="0"/>
              </a:spcAft>
            </a:pPr>
            <a:r>
              <a:rPr lang="es" sz="1800" b="0" i="0" u="none" strike="noStrike" kern="1200">
                <a:solidFill>
                  <a:srgbClr val="FFFFFF"/>
                </a:solidFill>
                <a:effectLst/>
                <a:latin typeface="+mn-lt"/>
              </a:rPr>
              <a:t>1. Provide the Core IL Services.</a:t>
            </a:r>
            <a:endParaRPr lang="en-US" sz="1800" b="0" i="0" u="none" strike="noStrike">
              <a:effectLst/>
              <a:latin typeface="+mn-lt"/>
            </a:endParaRPr>
          </a:p>
          <a:p>
            <a:pPr marL="0" marR="0" algn="l" rtl="0" eaLnBrk="1" fontAlgn="t" latinLnBrk="0" hangingPunct="1">
              <a:spcBef>
                <a:spcPts val="0"/>
              </a:spcBef>
              <a:spcAft>
                <a:spcPts val="0"/>
              </a:spcAft>
            </a:pPr>
            <a:r>
              <a:rPr lang="es" sz="1800" b="0" i="0" u="none" strike="noStrike" kern="1200">
                <a:solidFill>
                  <a:srgbClr val="FFFFFF"/>
                </a:solidFill>
                <a:effectLst/>
                <a:latin typeface="+mn-lt"/>
              </a:rPr>
              <a:t>2. Provide other IL services consistent with Federal and State Law.</a:t>
            </a:r>
            <a:endParaRPr lang="en-US" sz="1800" b="0" i="0" u="none" strike="noStrike">
              <a:effectLst/>
              <a:latin typeface="+mn-lt"/>
            </a:endParaRPr>
          </a:p>
          <a:p>
            <a:pPr marL="0" marR="0" algn="l" rtl="0" eaLnBrk="1" fontAlgn="t" latinLnBrk="0" hangingPunct="1">
              <a:spcBef>
                <a:spcPts val="0"/>
              </a:spcBef>
              <a:spcAft>
                <a:spcPts val="0"/>
              </a:spcAft>
            </a:pPr>
            <a:r>
              <a:rPr lang="es" sz="1800" b="0" i="0" u="none" strike="noStrike" kern="1200">
                <a:solidFill>
                  <a:srgbClr val="FFFFFF"/>
                </a:solidFill>
                <a:effectLst/>
                <a:latin typeface="+mn-lt"/>
              </a:rPr>
              <a:t>3. Comply with CIL Standards, Assurances &amp; Indicators.</a:t>
            </a:r>
            <a:endParaRPr lang="en-US" sz="1800" b="0" i="0" u="none" strike="noStrike">
              <a:effectLst/>
              <a:latin typeface="+mn-lt"/>
            </a:endParaRPr>
          </a:p>
          <a:p>
            <a:pPr marL="0" marR="0" algn="l" rtl="0" eaLnBrk="1" fontAlgn="t" latinLnBrk="0" hangingPunct="1">
              <a:spcBef>
                <a:spcPts val="0"/>
              </a:spcBef>
              <a:spcAft>
                <a:spcPts val="0"/>
              </a:spcAft>
            </a:pPr>
            <a:r>
              <a:rPr lang="es" sz="1800" b="0" i="0" u="none" strike="noStrike" kern="1200">
                <a:solidFill>
                  <a:srgbClr val="FFFFFF"/>
                </a:solidFill>
                <a:effectLst/>
                <a:latin typeface="+mn-lt"/>
              </a:rPr>
              <a:t>4. Develop SPIL with SILC.</a:t>
            </a:r>
            <a:endParaRPr lang="en-US" sz="1800" b="0" i="0" u="none" strike="noStrike">
              <a:effectLst/>
              <a:latin typeface="+mn-lt"/>
            </a:endParaRPr>
          </a:p>
          <a:p>
            <a:pPr marL="0" marR="0" algn="l" rtl="0" eaLnBrk="1" fontAlgn="t" latinLnBrk="0" hangingPunct="1">
              <a:spcBef>
                <a:spcPts val="0"/>
              </a:spcBef>
              <a:spcAft>
                <a:spcPts val="0"/>
              </a:spcAft>
            </a:pPr>
            <a:r>
              <a:rPr lang="es" sz="1800" b="0" i="0" u="none" strike="noStrike" kern="1200">
                <a:solidFill>
                  <a:srgbClr val="FFFFFF"/>
                </a:solidFill>
                <a:effectLst/>
                <a:latin typeface="+mn-lt"/>
              </a:rPr>
              <a:t>5. Implement SPIL.</a:t>
            </a:r>
            <a:endParaRPr lang="en-US" sz="1800" b="0" i="0" u="none" strike="noStrike">
              <a:effectLst/>
              <a:latin typeface="+mn-lt"/>
            </a:endParaRPr>
          </a:p>
          <a:p>
            <a:pPr marL="0" marR="0" algn="l" rtl="0" eaLnBrk="1" fontAlgn="t" latinLnBrk="0" hangingPunct="1">
              <a:spcBef>
                <a:spcPts val="0"/>
              </a:spcBef>
              <a:spcAft>
                <a:spcPts val="0"/>
              </a:spcAft>
            </a:pPr>
            <a:r>
              <a:rPr lang="es" sz="1800" b="0" i="0" u="none" strike="noStrike" kern="1200">
                <a:solidFill>
                  <a:srgbClr val="FFFFFF"/>
                </a:solidFill>
                <a:effectLst/>
                <a:latin typeface="+mn-lt"/>
              </a:rPr>
              <a:t>6. Conduct Resource Development activities.</a:t>
            </a:r>
            <a:endParaRPr lang="en-US" sz="1800" b="0" i="0" u="none" strike="noStrike">
              <a:effectLst/>
              <a:latin typeface="+mn-lt"/>
            </a:endParaRPr>
          </a:p>
          <a:p>
            <a:pPr marL="0" marR="0" algn="l" rtl="0" eaLnBrk="1" fontAlgn="t" latinLnBrk="0" hangingPunct="1">
              <a:spcBef>
                <a:spcPts val="0"/>
              </a:spcBef>
              <a:spcAft>
                <a:spcPts val="0"/>
              </a:spcAft>
            </a:pPr>
            <a:r>
              <a:rPr lang="es" sz="1800" b="0" i="0" u="none" strike="noStrike" kern="1200">
                <a:solidFill>
                  <a:srgbClr val="000000"/>
                </a:solidFill>
                <a:effectLst/>
                <a:latin typeface="+mn-lt"/>
              </a:rPr>
              <a:t>7. More than 50% of CIL Directors must sign the SPIL to approve content.</a:t>
            </a:r>
            <a:endParaRPr lang="en-US" sz="1800" b="0" i="0" u="none" strike="noStrike">
              <a:effectLst/>
              <a:latin typeface="+mn-lt"/>
            </a:endParaRPr>
          </a:p>
          <a:p>
            <a:pPr marL="0" marR="0" algn="l" rtl="0" eaLnBrk="1" fontAlgn="t" latinLnBrk="0" hangingPunct="1">
              <a:spcBef>
                <a:spcPts val="0"/>
              </a:spcBef>
              <a:spcAft>
                <a:spcPts val="0"/>
              </a:spcAft>
            </a:pPr>
            <a:endParaRPr lang="en-US" sz="1800" b="0" i="0" u="none" strike="noStrike" kern="1200">
              <a:solidFill>
                <a:srgbClr val="000000"/>
              </a:solidFill>
              <a:effectLst/>
              <a:latin typeface="Tahoma" panose="020B0604030504040204" pitchFamily="34" charset="0"/>
            </a:endParaRPr>
          </a:p>
          <a:p>
            <a:pPr marL="0" marR="0" algn="l" rtl="0" eaLnBrk="1" fontAlgn="t" latinLnBrk="0" hangingPunct="1">
              <a:spcBef>
                <a:spcPts val="0"/>
              </a:spcBef>
              <a:spcAft>
                <a:spcPts val="0"/>
              </a:spcAft>
            </a:pPr>
            <a:endParaRPr lang="en-US" sz="1800" b="0" i="0" u="none" strike="noStrike">
              <a:effectLst/>
              <a:latin typeface="Arial" panose="020B0604020202020204" pitchFamily="34" charset="0"/>
            </a:endParaRPr>
          </a:p>
          <a:p>
            <a:pPr rtl="0"/>
            <a:endParaRPr lang="en-US"/>
          </a:p>
        </p:txBody>
      </p:sp>
      <p:sp>
        <p:nvSpPr>
          <p:cNvPr id="4" name="Footer Placeholder 3">
            <a:extLst>
              <a:ext uri="{FF2B5EF4-FFF2-40B4-BE49-F238E27FC236}">
                <a16:creationId xmlns:a16="http://schemas.microsoft.com/office/drawing/2014/main" id="{42A4F712-9B4E-7A4A-1F63-0FBB2DEEB17A}"/>
              </a:ext>
            </a:extLst>
          </p:cNvPr>
          <p:cNvSpPr>
            <a:spLocks noGrp="1"/>
          </p:cNvSpPr>
          <p:nvPr>
            <p:ph type="ftr" sz="quarter" idx="4"/>
          </p:nvPr>
        </p:nvSpPr>
        <p:spPr/>
        <p:txBody>
          <a:bodyPr rtlCol="0"/>
          <a:lstStyle/>
          <a:p>
            <a:pPr rtl="0">
              <a:defRPr/>
            </a:pPr>
            <a:r>
              <a:rPr lang="es"/>
              <a:t>Slide ‹#›</a:t>
            </a:r>
          </a:p>
        </p:txBody>
      </p:sp>
      <p:sp>
        <p:nvSpPr>
          <p:cNvPr id="5" name="Slide Number Placeholder 4">
            <a:extLst>
              <a:ext uri="{FF2B5EF4-FFF2-40B4-BE49-F238E27FC236}">
                <a16:creationId xmlns:a16="http://schemas.microsoft.com/office/drawing/2014/main" id="{425BA658-282D-AFB9-A553-0F7FF01C8B31}"/>
              </a:ext>
            </a:extLst>
          </p:cNvPr>
          <p:cNvSpPr>
            <a:spLocks noGrp="1"/>
          </p:cNvSpPr>
          <p:nvPr>
            <p:ph type="sldNum" sz="quarter" idx="5"/>
          </p:nvPr>
        </p:nvSpPr>
        <p:spPr/>
        <p:txBody>
          <a:bodyPr rtlCol="0"/>
          <a:lstStyle/>
          <a:p>
            <a:pPr rtl="0">
              <a:defRPr/>
            </a:pPr>
            <a:fld id="{446037A2-A146-4AFA-A36B-418E91F740ED}" type="slidenum">
              <a:rPr lang="en-US" smtClean="0"/>
              <a:t>53</a:t>
            </a:fld>
            <a:endParaRPr lang="en-US"/>
          </a:p>
        </p:txBody>
      </p:sp>
      <p:sp>
        <p:nvSpPr>
          <p:cNvPr id="6" name="Header Placeholder 5">
            <a:extLst>
              <a:ext uri="{FF2B5EF4-FFF2-40B4-BE49-F238E27FC236}">
                <a16:creationId xmlns:a16="http://schemas.microsoft.com/office/drawing/2014/main" id="{0A81E067-8F1D-1F5D-84E7-00ECA94AFC64}"/>
              </a:ext>
            </a:extLst>
          </p:cNvPr>
          <p:cNvSpPr>
            <a:spLocks noGrp="1"/>
          </p:cNvSpPr>
          <p:nvPr>
            <p:ph type="hdr" sz="quarter"/>
          </p:nvPr>
        </p:nvSpPr>
        <p:spPr/>
        <p:txBody>
          <a:bodyPr rtlCol="0"/>
          <a:lstStyle/>
          <a:p>
            <a:pPr rtl="0">
              <a:defRPr/>
            </a:pPr>
            <a:endParaRPr lang="en-US"/>
          </a:p>
        </p:txBody>
      </p:sp>
    </p:spTree>
    <p:extLst>
      <p:ext uri="{BB962C8B-B14F-4D97-AF65-F5344CB8AC3E}">
        <p14:creationId xmlns:p14="http://schemas.microsoft.com/office/powerpoint/2010/main" val="3118292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86661-4228-8CCD-77AA-639C39D84627}"/>
              </a:ext>
            </a:extLst>
          </p:cNvPr>
          <p:cNvSpPr>
            <a:spLocks noGrp="1"/>
          </p:cNvSpPr>
          <p:nvPr>
            <p:ph type="ctrTitle"/>
          </p:nvPr>
        </p:nvSpPr>
        <p:spPr>
          <a:xfrm>
            <a:off x="1524000" y="1122363"/>
            <a:ext cx="9144000" cy="2387600"/>
          </a:xfrm>
        </p:spPr>
        <p:txBody>
          <a:bodyPr rtlCol="0" anchor="b"/>
          <a:lstStyle>
            <a:lvl1pPr algn="ctr">
              <a:defRPr sz="6000"/>
            </a:lvl1pPr>
          </a:lstStyle>
          <a:p>
            <a:pPr rtl="0"/>
            <a:r>
              <a:rPr lang="es"/>
              <a:t>Click to edit Master title style</a:t>
            </a:r>
          </a:p>
        </p:txBody>
      </p:sp>
      <p:sp>
        <p:nvSpPr>
          <p:cNvPr id="3" name="Subtitle 2">
            <a:extLst>
              <a:ext uri="{FF2B5EF4-FFF2-40B4-BE49-F238E27FC236}">
                <a16:creationId xmlns:a16="http://schemas.microsoft.com/office/drawing/2014/main" id="{BF7C4484-14CC-3BAD-C8A7-C97FBB528A7C}"/>
              </a:ext>
            </a:extLst>
          </p:cNvPr>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
              <a:t>Click to edit Master subtitle style</a:t>
            </a:r>
          </a:p>
        </p:txBody>
      </p:sp>
      <p:sp>
        <p:nvSpPr>
          <p:cNvPr id="4" name="Date Placeholder 3">
            <a:extLst>
              <a:ext uri="{FF2B5EF4-FFF2-40B4-BE49-F238E27FC236}">
                <a16:creationId xmlns:a16="http://schemas.microsoft.com/office/drawing/2014/main" id="{98AA969C-8A92-E500-5518-FFF67094943C}"/>
              </a:ext>
            </a:extLst>
          </p:cNvPr>
          <p:cNvSpPr>
            <a:spLocks noGrp="1"/>
          </p:cNvSpPr>
          <p:nvPr>
            <p:ph type="dt" sz="half" idx="10"/>
          </p:nvPr>
        </p:nvSpPr>
        <p:spPr/>
        <p:txBody>
          <a:bodyPr rtlCol="0"/>
          <a:lstStyle/>
          <a:p>
            <a:pPr rtl="0"/>
            <a:r>
              <a:rPr lang="en-US"/>
              <a:t>8/7/2025</a:t>
            </a:r>
          </a:p>
        </p:txBody>
      </p:sp>
      <p:sp>
        <p:nvSpPr>
          <p:cNvPr id="5" name="Footer Placeholder 4">
            <a:extLst>
              <a:ext uri="{FF2B5EF4-FFF2-40B4-BE49-F238E27FC236}">
                <a16:creationId xmlns:a16="http://schemas.microsoft.com/office/drawing/2014/main" id="{704CA2B8-A77A-2662-9473-937349C304D9}"/>
              </a:ext>
            </a:extLst>
          </p:cNvPr>
          <p:cNvSpPr>
            <a:spLocks noGrp="1"/>
          </p:cNvSpPr>
          <p:nvPr>
            <p:ph type="ftr" sz="quarter" idx="11"/>
          </p:nvPr>
        </p:nvSpPr>
        <p:spPr/>
        <p:txBody>
          <a:bodyPr rtlCol="0"/>
          <a:lstStyle/>
          <a:p>
            <a:pPr rtl="0"/>
            <a:r>
              <a:rPr lang="es"/>
              <a:t>Independent Living  Training and Technical Assistance Center</a:t>
            </a:r>
          </a:p>
        </p:txBody>
      </p:sp>
      <p:sp>
        <p:nvSpPr>
          <p:cNvPr id="6" name="Slide Number Placeholder 5">
            <a:extLst>
              <a:ext uri="{FF2B5EF4-FFF2-40B4-BE49-F238E27FC236}">
                <a16:creationId xmlns:a16="http://schemas.microsoft.com/office/drawing/2014/main" id="{15B8FC92-D072-1664-4819-3E1131810132}"/>
              </a:ext>
            </a:extLst>
          </p:cNvPr>
          <p:cNvSpPr>
            <a:spLocks noGrp="1"/>
          </p:cNvSpPr>
          <p:nvPr>
            <p:ph type="sldNum" sz="quarter" idx="12"/>
          </p:nvPr>
        </p:nvSpPr>
        <p:spPr/>
        <p:txBody>
          <a:bodyPr rtlCol="0"/>
          <a:lstStyle/>
          <a:p>
            <a:pPr rtl="0"/>
            <a:fld id="{181E4D21-DFBA-4BA9-A6C6-558C4B06F883}" type="slidenum">
              <a:rPr lang="en-US" smtClean="0"/>
              <a:t>‹#›</a:t>
            </a:fld>
            <a:endParaRPr lang="en-US"/>
          </a:p>
        </p:txBody>
      </p:sp>
    </p:spTree>
    <p:extLst>
      <p:ext uri="{BB962C8B-B14F-4D97-AF65-F5344CB8AC3E}">
        <p14:creationId xmlns:p14="http://schemas.microsoft.com/office/powerpoint/2010/main" val="3900565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BF98E-E304-273E-16D0-0F2B0FF7285E}"/>
              </a:ext>
            </a:extLst>
          </p:cNvPr>
          <p:cNvSpPr>
            <a:spLocks noGrp="1"/>
          </p:cNvSpPr>
          <p:nvPr>
            <p:ph type="title"/>
          </p:nvPr>
        </p:nvSpPr>
        <p:spPr/>
        <p:txBody>
          <a:bodyPr rtlCol="0"/>
          <a:lstStyle/>
          <a:p>
            <a:pPr rtl="0"/>
            <a:r>
              <a:rPr lang="es"/>
              <a:t>Click to edit Master title style</a:t>
            </a:r>
          </a:p>
        </p:txBody>
      </p:sp>
      <p:sp>
        <p:nvSpPr>
          <p:cNvPr id="3" name="Vertical Text Placeholder 2">
            <a:extLst>
              <a:ext uri="{FF2B5EF4-FFF2-40B4-BE49-F238E27FC236}">
                <a16:creationId xmlns:a16="http://schemas.microsoft.com/office/drawing/2014/main" id="{9EC73C59-8DDD-DD0E-1481-F49F06EA66DF}"/>
              </a:ext>
            </a:extLst>
          </p:cNvPr>
          <p:cNvSpPr>
            <a:spLocks noGrp="1"/>
          </p:cNvSpPr>
          <p:nvPr>
            <p:ph type="body" orient="vert" idx="1"/>
          </p:nvPr>
        </p:nvSpPr>
        <p:spPr/>
        <p:txBody>
          <a:bodyPr vert="eaVert"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4" name="Date Placeholder 3">
            <a:extLst>
              <a:ext uri="{FF2B5EF4-FFF2-40B4-BE49-F238E27FC236}">
                <a16:creationId xmlns:a16="http://schemas.microsoft.com/office/drawing/2014/main" id="{2B47DC5C-6508-7810-CEB5-792113FB6578}"/>
              </a:ext>
            </a:extLst>
          </p:cNvPr>
          <p:cNvSpPr>
            <a:spLocks noGrp="1"/>
          </p:cNvSpPr>
          <p:nvPr>
            <p:ph type="dt" sz="half" idx="10"/>
          </p:nvPr>
        </p:nvSpPr>
        <p:spPr/>
        <p:txBody>
          <a:bodyPr rtlCol="0"/>
          <a:lstStyle/>
          <a:p>
            <a:pPr rtl="0"/>
            <a:r>
              <a:rPr lang="en-US"/>
              <a:t>8/7/2025</a:t>
            </a:r>
          </a:p>
        </p:txBody>
      </p:sp>
      <p:sp>
        <p:nvSpPr>
          <p:cNvPr id="5" name="Footer Placeholder 4">
            <a:extLst>
              <a:ext uri="{FF2B5EF4-FFF2-40B4-BE49-F238E27FC236}">
                <a16:creationId xmlns:a16="http://schemas.microsoft.com/office/drawing/2014/main" id="{7C9876CD-21D7-E3D5-1A80-CA8DB07296EE}"/>
              </a:ext>
            </a:extLst>
          </p:cNvPr>
          <p:cNvSpPr>
            <a:spLocks noGrp="1"/>
          </p:cNvSpPr>
          <p:nvPr>
            <p:ph type="ftr" sz="quarter" idx="11"/>
          </p:nvPr>
        </p:nvSpPr>
        <p:spPr/>
        <p:txBody>
          <a:bodyPr rtlCol="0"/>
          <a:lstStyle/>
          <a:p>
            <a:pPr rtl="0"/>
            <a:r>
              <a:rPr lang="es"/>
              <a:t>Independent Living  Training and Technical Assistance Center</a:t>
            </a:r>
          </a:p>
        </p:txBody>
      </p:sp>
      <p:sp>
        <p:nvSpPr>
          <p:cNvPr id="6" name="Slide Number Placeholder 5">
            <a:extLst>
              <a:ext uri="{FF2B5EF4-FFF2-40B4-BE49-F238E27FC236}">
                <a16:creationId xmlns:a16="http://schemas.microsoft.com/office/drawing/2014/main" id="{E38E11DF-0C11-865D-8396-BA4D2F908839}"/>
              </a:ext>
            </a:extLst>
          </p:cNvPr>
          <p:cNvSpPr>
            <a:spLocks noGrp="1"/>
          </p:cNvSpPr>
          <p:nvPr>
            <p:ph type="sldNum" sz="quarter" idx="12"/>
          </p:nvPr>
        </p:nvSpPr>
        <p:spPr/>
        <p:txBody>
          <a:bodyPr rtlCol="0"/>
          <a:lstStyle/>
          <a:p>
            <a:pPr rtl="0"/>
            <a:fld id="{181E4D21-DFBA-4BA9-A6C6-558C4B06F883}" type="slidenum">
              <a:rPr lang="en-US" smtClean="0"/>
              <a:t>‹#›</a:t>
            </a:fld>
            <a:endParaRPr lang="en-US"/>
          </a:p>
        </p:txBody>
      </p:sp>
    </p:spTree>
    <p:extLst>
      <p:ext uri="{BB962C8B-B14F-4D97-AF65-F5344CB8AC3E}">
        <p14:creationId xmlns:p14="http://schemas.microsoft.com/office/powerpoint/2010/main" val="2455884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D9A9CE-610C-F6ED-6264-1CCC8F17AD49}"/>
              </a:ext>
            </a:extLst>
          </p:cNvPr>
          <p:cNvSpPr>
            <a:spLocks noGrp="1"/>
          </p:cNvSpPr>
          <p:nvPr>
            <p:ph type="title" orient="vert"/>
          </p:nvPr>
        </p:nvSpPr>
        <p:spPr>
          <a:xfrm>
            <a:off x="8724900" y="365125"/>
            <a:ext cx="2628900" cy="5811838"/>
          </a:xfrm>
        </p:spPr>
        <p:txBody>
          <a:bodyPr vert="eaVert" rtlCol="0"/>
          <a:lstStyle/>
          <a:p>
            <a:pPr rtl="0"/>
            <a:r>
              <a:rPr lang="es"/>
              <a:t>Click to edit Master title style</a:t>
            </a:r>
          </a:p>
        </p:txBody>
      </p:sp>
      <p:sp>
        <p:nvSpPr>
          <p:cNvPr id="3" name="Vertical Text Placeholder 2">
            <a:extLst>
              <a:ext uri="{FF2B5EF4-FFF2-40B4-BE49-F238E27FC236}">
                <a16:creationId xmlns:a16="http://schemas.microsoft.com/office/drawing/2014/main" id="{6EBBE633-DDC8-8A15-30F5-917F15E62306}"/>
              </a:ext>
            </a:extLst>
          </p:cNvPr>
          <p:cNvSpPr>
            <a:spLocks noGrp="1"/>
          </p:cNvSpPr>
          <p:nvPr>
            <p:ph type="body" orient="vert" idx="1"/>
          </p:nvPr>
        </p:nvSpPr>
        <p:spPr>
          <a:xfrm>
            <a:off x="838200" y="365125"/>
            <a:ext cx="7734300" cy="5811838"/>
          </a:xfrm>
        </p:spPr>
        <p:txBody>
          <a:bodyPr vert="eaVert"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4" name="Date Placeholder 3">
            <a:extLst>
              <a:ext uri="{FF2B5EF4-FFF2-40B4-BE49-F238E27FC236}">
                <a16:creationId xmlns:a16="http://schemas.microsoft.com/office/drawing/2014/main" id="{7B43942C-FA10-BE3E-5056-0AEA27C9D6F3}"/>
              </a:ext>
            </a:extLst>
          </p:cNvPr>
          <p:cNvSpPr>
            <a:spLocks noGrp="1"/>
          </p:cNvSpPr>
          <p:nvPr>
            <p:ph type="dt" sz="half" idx="10"/>
          </p:nvPr>
        </p:nvSpPr>
        <p:spPr/>
        <p:txBody>
          <a:bodyPr rtlCol="0"/>
          <a:lstStyle/>
          <a:p>
            <a:pPr rtl="0"/>
            <a:r>
              <a:rPr lang="en-US"/>
              <a:t>8/7/2025</a:t>
            </a:r>
          </a:p>
        </p:txBody>
      </p:sp>
      <p:sp>
        <p:nvSpPr>
          <p:cNvPr id="5" name="Footer Placeholder 4">
            <a:extLst>
              <a:ext uri="{FF2B5EF4-FFF2-40B4-BE49-F238E27FC236}">
                <a16:creationId xmlns:a16="http://schemas.microsoft.com/office/drawing/2014/main" id="{214BD5E0-0973-3788-4927-34D3E2E0158C}"/>
              </a:ext>
            </a:extLst>
          </p:cNvPr>
          <p:cNvSpPr>
            <a:spLocks noGrp="1"/>
          </p:cNvSpPr>
          <p:nvPr>
            <p:ph type="ftr" sz="quarter" idx="11"/>
          </p:nvPr>
        </p:nvSpPr>
        <p:spPr/>
        <p:txBody>
          <a:bodyPr rtlCol="0"/>
          <a:lstStyle/>
          <a:p>
            <a:pPr rtl="0"/>
            <a:r>
              <a:rPr lang="es"/>
              <a:t>Independent Living  Training and Technical Assistance Center</a:t>
            </a:r>
          </a:p>
        </p:txBody>
      </p:sp>
      <p:sp>
        <p:nvSpPr>
          <p:cNvPr id="6" name="Slide Number Placeholder 5">
            <a:extLst>
              <a:ext uri="{FF2B5EF4-FFF2-40B4-BE49-F238E27FC236}">
                <a16:creationId xmlns:a16="http://schemas.microsoft.com/office/drawing/2014/main" id="{D07EC2C7-26C9-2F4D-CD59-A2BEC9B5610D}"/>
              </a:ext>
            </a:extLst>
          </p:cNvPr>
          <p:cNvSpPr>
            <a:spLocks noGrp="1"/>
          </p:cNvSpPr>
          <p:nvPr>
            <p:ph type="sldNum" sz="quarter" idx="12"/>
          </p:nvPr>
        </p:nvSpPr>
        <p:spPr/>
        <p:txBody>
          <a:bodyPr rtlCol="0"/>
          <a:lstStyle/>
          <a:p>
            <a:pPr rtl="0"/>
            <a:fld id="{181E4D21-DFBA-4BA9-A6C6-558C4B06F883}" type="slidenum">
              <a:rPr lang="en-US" smtClean="0"/>
              <a:t>‹#›</a:t>
            </a:fld>
            <a:endParaRPr lang="en-US"/>
          </a:p>
        </p:txBody>
      </p:sp>
    </p:spTree>
    <p:extLst>
      <p:ext uri="{BB962C8B-B14F-4D97-AF65-F5344CB8AC3E}">
        <p14:creationId xmlns:p14="http://schemas.microsoft.com/office/powerpoint/2010/main" val="4093715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F2409-B5C5-7068-C176-189AA64D4BBD}"/>
              </a:ext>
            </a:extLst>
          </p:cNvPr>
          <p:cNvSpPr>
            <a:spLocks noGrp="1"/>
          </p:cNvSpPr>
          <p:nvPr>
            <p:ph type="title"/>
          </p:nvPr>
        </p:nvSpPr>
        <p:spPr/>
        <p:txBody>
          <a:bodyPr rtlCol="0"/>
          <a:lstStyle/>
          <a:p>
            <a:pPr rtl="0"/>
            <a:r>
              <a:rPr lang="es"/>
              <a:t>Click to edit Master title style</a:t>
            </a:r>
          </a:p>
        </p:txBody>
      </p:sp>
      <p:sp>
        <p:nvSpPr>
          <p:cNvPr id="3" name="Content Placeholder 2">
            <a:extLst>
              <a:ext uri="{FF2B5EF4-FFF2-40B4-BE49-F238E27FC236}">
                <a16:creationId xmlns:a16="http://schemas.microsoft.com/office/drawing/2014/main" id="{EFC15A9E-A716-604C-F546-7508149C9224}"/>
              </a:ext>
            </a:extLst>
          </p:cNvPr>
          <p:cNvSpPr>
            <a:spLocks noGrp="1"/>
          </p:cNvSpPr>
          <p:nvPr>
            <p:ph idx="1"/>
          </p:nvPr>
        </p:nvSpPr>
        <p:spPr/>
        <p:txBody>
          <a:bodyPr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4" name="Date Placeholder 3">
            <a:extLst>
              <a:ext uri="{FF2B5EF4-FFF2-40B4-BE49-F238E27FC236}">
                <a16:creationId xmlns:a16="http://schemas.microsoft.com/office/drawing/2014/main" id="{C235957D-5E6F-7CA2-F75D-7375E793C250}"/>
              </a:ext>
            </a:extLst>
          </p:cNvPr>
          <p:cNvSpPr>
            <a:spLocks noGrp="1"/>
          </p:cNvSpPr>
          <p:nvPr>
            <p:ph type="dt" sz="half" idx="10"/>
          </p:nvPr>
        </p:nvSpPr>
        <p:spPr/>
        <p:txBody>
          <a:bodyPr rtlCol="0"/>
          <a:lstStyle/>
          <a:p>
            <a:pPr rtl="0"/>
            <a:r>
              <a:rPr lang="en-US"/>
              <a:t>8/7/2025</a:t>
            </a:r>
          </a:p>
        </p:txBody>
      </p:sp>
      <p:sp>
        <p:nvSpPr>
          <p:cNvPr id="5" name="Footer Placeholder 4">
            <a:extLst>
              <a:ext uri="{FF2B5EF4-FFF2-40B4-BE49-F238E27FC236}">
                <a16:creationId xmlns:a16="http://schemas.microsoft.com/office/drawing/2014/main" id="{D6153598-DCD6-3E1A-8359-D8218141F5EB}"/>
              </a:ext>
            </a:extLst>
          </p:cNvPr>
          <p:cNvSpPr>
            <a:spLocks noGrp="1"/>
          </p:cNvSpPr>
          <p:nvPr>
            <p:ph type="ftr" sz="quarter" idx="11"/>
          </p:nvPr>
        </p:nvSpPr>
        <p:spPr/>
        <p:txBody>
          <a:bodyPr rtlCol="0"/>
          <a:lstStyle/>
          <a:p>
            <a:pPr rtl="0"/>
            <a:r>
              <a:rPr lang="es"/>
              <a:t>Independent Living  Training and Technical Assistance Center</a:t>
            </a:r>
          </a:p>
        </p:txBody>
      </p:sp>
      <p:sp>
        <p:nvSpPr>
          <p:cNvPr id="6" name="Slide Number Placeholder 5">
            <a:extLst>
              <a:ext uri="{FF2B5EF4-FFF2-40B4-BE49-F238E27FC236}">
                <a16:creationId xmlns:a16="http://schemas.microsoft.com/office/drawing/2014/main" id="{359C07FF-7C78-423A-71A9-721035CFBEE1}"/>
              </a:ext>
            </a:extLst>
          </p:cNvPr>
          <p:cNvSpPr>
            <a:spLocks noGrp="1"/>
          </p:cNvSpPr>
          <p:nvPr>
            <p:ph type="sldNum" sz="quarter" idx="12"/>
          </p:nvPr>
        </p:nvSpPr>
        <p:spPr/>
        <p:txBody>
          <a:bodyPr rtlCol="0"/>
          <a:lstStyle/>
          <a:p>
            <a:pPr rtl="0"/>
            <a:fld id="{181E4D21-DFBA-4BA9-A6C6-558C4B06F883}" type="slidenum">
              <a:rPr lang="en-US" smtClean="0"/>
              <a:t>‹#›</a:t>
            </a:fld>
            <a:endParaRPr lang="en-US"/>
          </a:p>
        </p:txBody>
      </p:sp>
    </p:spTree>
    <p:extLst>
      <p:ext uri="{BB962C8B-B14F-4D97-AF65-F5344CB8AC3E}">
        <p14:creationId xmlns:p14="http://schemas.microsoft.com/office/powerpoint/2010/main" val="3484433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479F1-67D7-E049-35A5-F403C8771366}"/>
              </a:ext>
            </a:extLst>
          </p:cNvPr>
          <p:cNvSpPr>
            <a:spLocks noGrp="1"/>
          </p:cNvSpPr>
          <p:nvPr>
            <p:ph type="title"/>
          </p:nvPr>
        </p:nvSpPr>
        <p:spPr>
          <a:xfrm>
            <a:off x="831850" y="1709738"/>
            <a:ext cx="10515600" cy="2852737"/>
          </a:xfrm>
        </p:spPr>
        <p:txBody>
          <a:bodyPr rtlCol="0" anchor="b"/>
          <a:lstStyle>
            <a:lvl1pPr>
              <a:defRPr sz="6000"/>
            </a:lvl1pPr>
          </a:lstStyle>
          <a:p>
            <a:pPr rtl="0"/>
            <a:r>
              <a:rPr lang="es"/>
              <a:t>Click to edit Master title style</a:t>
            </a:r>
          </a:p>
        </p:txBody>
      </p:sp>
      <p:sp>
        <p:nvSpPr>
          <p:cNvPr id="3" name="Text Placeholder 2">
            <a:extLst>
              <a:ext uri="{FF2B5EF4-FFF2-40B4-BE49-F238E27FC236}">
                <a16:creationId xmlns:a16="http://schemas.microsoft.com/office/drawing/2014/main" id="{0430ABF6-447D-E86B-8B83-52867949CF0B}"/>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rtl="0"/>
            <a:r>
              <a:rPr lang="es"/>
              <a:t>Click to edit Master text styles</a:t>
            </a:r>
          </a:p>
        </p:txBody>
      </p:sp>
      <p:sp>
        <p:nvSpPr>
          <p:cNvPr id="4" name="Date Placeholder 3">
            <a:extLst>
              <a:ext uri="{FF2B5EF4-FFF2-40B4-BE49-F238E27FC236}">
                <a16:creationId xmlns:a16="http://schemas.microsoft.com/office/drawing/2014/main" id="{5D5EF0C3-7E1E-7F0A-0C8F-53DF138CF1E7}"/>
              </a:ext>
            </a:extLst>
          </p:cNvPr>
          <p:cNvSpPr>
            <a:spLocks noGrp="1"/>
          </p:cNvSpPr>
          <p:nvPr>
            <p:ph type="dt" sz="half" idx="10"/>
          </p:nvPr>
        </p:nvSpPr>
        <p:spPr/>
        <p:txBody>
          <a:bodyPr rtlCol="0"/>
          <a:lstStyle/>
          <a:p>
            <a:pPr rtl="0"/>
            <a:r>
              <a:rPr lang="en-US"/>
              <a:t>8/7/2025</a:t>
            </a:r>
          </a:p>
        </p:txBody>
      </p:sp>
      <p:sp>
        <p:nvSpPr>
          <p:cNvPr id="5" name="Footer Placeholder 4">
            <a:extLst>
              <a:ext uri="{FF2B5EF4-FFF2-40B4-BE49-F238E27FC236}">
                <a16:creationId xmlns:a16="http://schemas.microsoft.com/office/drawing/2014/main" id="{C6D566AD-7CC9-49D5-6084-94D860F8678F}"/>
              </a:ext>
            </a:extLst>
          </p:cNvPr>
          <p:cNvSpPr>
            <a:spLocks noGrp="1"/>
          </p:cNvSpPr>
          <p:nvPr>
            <p:ph type="ftr" sz="quarter" idx="11"/>
          </p:nvPr>
        </p:nvSpPr>
        <p:spPr/>
        <p:txBody>
          <a:bodyPr rtlCol="0"/>
          <a:lstStyle/>
          <a:p>
            <a:pPr rtl="0"/>
            <a:r>
              <a:rPr lang="es"/>
              <a:t>Independent Living  Training and Technical Assistance Center</a:t>
            </a:r>
          </a:p>
        </p:txBody>
      </p:sp>
      <p:sp>
        <p:nvSpPr>
          <p:cNvPr id="6" name="Slide Number Placeholder 5">
            <a:extLst>
              <a:ext uri="{FF2B5EF4-FFF2-40B4-BE49-F238E27FC236}">
                <a16:creationId xmlns:a16="http://schemas.microsoft.com/office/drawing/2014/main" id="{2E41126A-221F-C4DB-7455-993E82E29DD8}"/>
              </a:ext>
            </a:extLst>
          </p:cNvPr>
          <p:cNvSpPr>
            <a:spLocks noGrp="1"/>
          </p:cNvSpPr>
          <p:nvPr>
            <p:ph type="sldNum" sz="quarter" idx="12"/>
          </p:nvPr>
        </p:nvSpPr>
        <p:spPr/>
        <p:txBody>
          <a:bodyPr rtlCol="0"/>
          <a:lstStyle/>
          <a:p>
            <a:pPr rtl="0"/>
            <a:fld id="{181E4D21-DFBA-4BA9-A6C6-558C4B06F883}" type="slidenum">
              <a:rPr lang="en-US" smtClean="0"/>
              <a:t>‹#›</a:t>
            </a:fld>
            <a:endParaRPr lang="en-US"/>
          </a:p>
        </p:txBody>
      </p:sp>
    </p:spTree>
    <p:extLst>
      <p:ext uri="{BB962C8B-B14F-4D97-AF65-F5344CB8AC3E}">
        <p14:creationId xmlns:p14="http://schemas.microsoft.com/office/powerpoint/2010/main" val="1671461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A7395-3BDC-1FCC-41D7-9B8CE223A4F2}"/>
              </a:ext>
            </a:extLst>
          </p:cNvPr>
          <p:cNvSpPr>
            <a:spLocks noGrp="1"/>
          </p:cNvSpPr>
          <p:nvPr>
            <p:ph type="title"/>
          </p:nvPr>
        </p:nvSpPr>
        <p:spPr/>
        <p:txBody>
          <a:bodyPr rtlCol="0"/>
          <a:lstStyle/>
          <a:p>
            <a:pPr rtl="0"/>
            <a:r>
              <a:rPr lang="es"/>
              <a:t>Click to edit Master title style</a:t>
            </a:r>
          </a:p>
        </p:txBody>
      </p:sp>
      <p:sp>
        <p:nvSpPr>
          <p:cNvPr id="3" name="Content Placeholder 2">
            <a:extLst>
              <a:ext uri="{FF2B5EF4-FFF2-40B4-BE49-F238E27FC236}">
                <a16:creationId xmlns:a16="http://schemas.microsoft.com/office/drawing/2014/main" id="{C581236F-03BE-E409-F09D-2EC4292FC77A}"/>
              </a:ext>
            </a:extLst>
          </p:cNvPr>
          <p:cNvSpPr>
            <a:spLocks noGrp="1"/>
          </p:cNvSpPr>
          <p:nvPr>
            <p:ph sz="half" idx="1"/>
          </p:nvPr>
        </p:nvSpPr>
        <p:spPr>
          <a:xfrm>
            <a:off x="838200" y="1825625"/>
            <a:ext cx="5181600" cy="4351338"/>
          </a:xfrm>
        </p:spPr>
        <p:txBody>
          <a:bodyPr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4" name="Content Placeholder 3">
            <a:extLst>
              <a:ext uri="{FF2B5EF4-FFF2-40B4-BE49-F238E27FC236}">
                <a16:creationId xmlns:a16="http://schemas.microsoft.com/office/drawing/2014/main" id="{2BAD9CA7-2C50-DE67-764D-38E9BECC6B8E}"/>
              </a:ext>
            </a:extLst>
          </p:cNvPr>
          <p:cNvSpPr>
            <a:spLocks noGrp="1"/>
          </p:cNvSpPr>
          <p:nvPr>
            <p:ph sz="half" idx="2"/>
          </p:nvPr>
        </p:nvSpPr>
        <p:spPr>
          <a:xfrm>
            <a:off x="6172200" y="1825625"/>
            <a:ext cx="5181600" cy="4351338"/>
          </a:xfrm>
        </p:spPr>
        <p:txBody>
          <a:bodyPr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5" name="Date Placeholder 4">
            <a:extLst>
              <a:ext uri="{FF2B5EF4-FFF2-40B4-BE49-F238E27FC236}">
                <a16:creationId xmlns:a16="http://schemas.microsoft.com/office/drawing/2014/main" id="{DF75A442-D3DF-DC37-2063-6ED5BD35DFC2}"/>
              </a:ext>
            </a:extLst>
          </p:cNvPr>
          <p:cNvSpPr>
            <a:spLocks noGrp="1"/>
          </p:cNvSpPr>
          <p:nvPr>
            <p:ph type="dt" sz="half" idx="10"/>
          </p:nvPr>
        </p:nvSpPr>
        <p:spPr/>
        <p:txBody>
          <a:bodyPr rtlCol="0"/>
          <a:lstStyle/>
          <a:p>
            <a:pPr rtl="0"/>
            <a:r>
              <a:rPr lang="en-US"/>
              <a:t>8/7/2025</a:t>
            </a:r>
          </a:p>
        </p:txBody>
      </p:sp>
      <p:sp>
        <p:nvSpPr>
          <p:cNvPr id="6" name="Footer Placeholder 5">
            <a:extLst>
              <a:ext uri="{FF2B5EF4-FFF2-40B4-BE49-F238E27FC236}">
                <a16:creationId xmlns:a16="http://schemas.microsoft.com/office/drawing/2014/main" id="{936F241D-DD67-4640-5209-BD4EDBE38A69}"/>
              </a:ext>
            </a:extLst>
          </p:cNvPr>
          <p:cNvSpPr>
            <a:spLocks noGrp="1"/>
          </p:cNvSpPr>
          <p:nvPr>
            <p:ph type="ftr" sz="quarter" idx="11"/>
          </p:nvPr>
        </p:nvSpPr>
        <p:spPr/>
        <p:txBody>
          <a:bodyPr rtlCol="0"/>
          <a:lstStyle/>
          <a:p>
            <a:pPr rtl="0"/>
            <a:r>
              <a:rPr lang="es"/>
              <a:t>Independent Living  Training and Technical Assistance Center</a:t>
            </a:r>
          </a:p>
        </p:txBody>
      </p:sp>
      <p:sp>
        <p:nvSpPr>
          <p:cNvPr id="7" name="Slide Number Placeholder 6">
            <a:extLst>
              <a:ext uri="{FF2B5EF4-FFF2-40B4-BE49-F238E27FC236}">
                <a16:creationId xmlns:a16="http://schemas.microsoft.com/office/drawing/2014/main" id="{89764BF0-ECB7-8AC7-BCBD-E203223CC12C}"/>
              </a:ext>
            </a:extLst>
          </p:cNvPr>
          <p:cNvSpPr>
            <a:spLocks noGrp="1"/>
          </p:cNvSpPr>
          <p:nvPr>
            <p:ph type="sldNum" sz="quarter" idx="12"/>
          </p:nvPr>
        </p:nvSpPr>
        <p:spPr/>
        <p:txBody>
          <a:bodyPr rtlCol="0"/>
          <a:lstStyle/>
          <a:p>
            <a:pPr rtl="0"/>
            <a:fld id="{181E4D21-DFBA-4BA9-A6C6-558C4B06F883}" type="slidenum">
              <a:rPr lang="en-US" smtClean="0"/>
              <a:t>‹#›</a:t>
            </a:fld>
            <a:endParaRPr lang="en-US"/>
          </a:p>
        </p:txBody>
      </p:sp>
    </p:spTree>
    <p:extLst>
      <p:ext uri="{BB962C8B-B14F-4D97-AF65-F5344CB8AC3E}">
        <p14:creationId xmlns:p14="http://schemas.microsoft.com/office/powerpoint/2010/main" val="4191021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D324A-1CA6-52A2-EFFD-6379BD2EE3F2}"/>
              </a:ext>
            </a:extLst>
          </p:cNvPr>
          <p:cNvSpPr>
            <a:spLocks noGrp="1"/>
          </p:cNvSpPr>
          <p:nvPr>
            <p:ph type="title"/>
          </p:nvPr>
        </p:nvSpPr>
        <p:spPr>
          <a:xfrm>
            <a:off x="839788" y="365125"/>
            <a:ext cx="10515600" cy="1325563"/>
          </a:xfrm>
        </p:spPr>
        <p:txBody>
          <a:bodyPr rtlCol="0"/>
          <a:lstStyle/>
          <a:p>
            <a:pPr rtl="0"/>
            <a:r>
              <a:rPr lang="es"/>
              <a:t>Click to edit Master title style</a:t>
            </a:r>
          </a:p>
        </p:txBody>
      </p:sp>
      <p:sp>
        <p:nvSpPr>
          <p:cNvPr id="3" name="Text Placeholder 2">
            <a:extLst>
              <a:ext uri="{FF2B5EF4-FFF2-40B4-BE49-F238E27FC236}">
                <a16:creationId xmlns:a16="http://schemas.microsoft.com/office/drawing/2014/main" id="{9587FE00-FAAB-BFF8-3A56-89C572EF62EC}"/>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4" name="Content Placeholder 3">
            <a:extLst>
              <a:ext uri="{FF2B5EF4-FFF2-40B4-BE49-F238E27FC236}">
                <a16:creationId xmlns:a16="http://schemas.microsoft.com/office/drawing/2014/main" id="{78BB4462-53E9-E759-7617-B7A47675CF3A}"/>
              </a:ext>
            </a:extLst>
          </p:cNvPr>
          <p:cNvSpPr>
            <a:spLocks noGrp="1"/>
          </p:cNvSpPr>
          <p:nvPr>
            <p:ph sz="half" idx="2"/>
          </p:nvPr>
        </p:nvSpPr>
        <p:spPr>
          <a:xfrm>
            <a:off x="839788" y="2505075"/>
            <a:ext cx="5157787" cy="3684588"/>
          </a:xfrm>
        </p:spPr>
        <p:txBody>
          <a:bodyPr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5" name="Text Placeholder 4">
            <a:extLst>
              <a:ext uri="{FF2B5EF4-FFF2-40B4-BE49-F238E27FC236}">
                <a16:creationId xmlns:a16="http://schemas.microsoft.com/office/drawing/2014/main" id="{E7C0ED84-5D30-11F4-E9CA-3A3EF79DFB53}"/>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6" name="Content Placeholder 5">
            <a:extLst>
              <a:ext uri="{FF2B5EF4-FFF2-40B4-BE49-F238E27FC236}">
                <a16:creationId xmlns:a16="http://schemas.microsoft.com/office/drawing/2014/main" id="{10ACBBCE-34D3-8334-00E6-C787073D78DB}"/>
              </a:ext>
            </a:extLst>
          </p:cNvPr>
          <p:cNvSpPr>
            <a:spLocks noGrp="1"/>
          </p:cNvSpPr>
          <p:nvPr>
            <p:ph sz="quarter" idx="4"/>
          </p:nvPr>
        </p:nvSpPr>
        <p:spPr>
          <a:xfrm>
            <a:off x="6172200" y="2505075"/>
            <a:ext cx="5183188" cy="3684588"/>
          </a:xfrm>
        </p:spPr>
        <p:txBody>
          <a:bodyPr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7" name="Date Placeholder 6">
            <a:extLst>
              <a:ext uri="{FF2B5EF4-FFF2-40B4-BE49-F238E27FC236}">
                <a16:creationId xmlns:a16="http://schemas.microsoft.com/office/drawing/2014/main" id="{111C274A-F0DD-F090-4986-295E4B4D6F92}"/>
              </a:ext>
            </a:extLst>
          </p:cNvPr>
          <p:cNvSpPr>
            <a:spLocks noGrp="1"/>
          </p:cNvSpPr>
          <p:nvPr>
            <p:ph type="dt" sz="half" idx="10"/>
          </p:nvPr>
        </p:nvSpPr>
        <p:spPr/>
        <p:txBody>
          <a:bodyPr rtlCol="0"/>
          <a:lstStyle/>
          <a:p>
            <a:pPr rtl="0"/>
            <a:r>
              <a:rPr lang="en-US"/>
              <a:t>8/7/2025</a:t>
            </a:r>
          </a:p>
        </p:txBody>
      </p:sp>
      <p:sp>
        <p:nvSpPr>
          <p:cNvPr id="8" name="Footer Placeholder 7">
            <a:extLst>
              <a:ext uri="{FF2B5EF4-FFF2-40B4-BE49-F238E27FC236}">
                <a16:creationId xmlns:a16="http://schemas.microsoft.com/office/drawing/2014/main" id="{53F660A3-6C3B-A60C-8747-F3CFEF41F2F4}"/>
              </a:ext>
            </a:extLst>
          </p:cNvPr>
          <p:cNvSpPr>
            <a:spLocks noGrp="1"/>
          </p:cNvSpPr>
          <p:nvPr>
            <p:ph type="ftr" sz="quarter" idx="11"/>
          </p:nvPr>
        </p:nvSpPr>
        <p:spPr/>
        <p:txBody>
          <a:bodyPr rtlCol="0"/>
          <a:lstStyle/>
          <a:p>
            <a:pPr rtl="0"/>
            <a:r>
              <a:rPr lang="es"/>
              <a:t>Independent Living  Training and Technical Assistance Center</a:t>
            </a:r>
          </a:p>
        </p:txBody>
      </p:sp>
      <p:sp>
        <p:nvSpPr>
          <p:cNvPr id="9" name="Slide Number Placeholder 8">
            <a:extLst>
              <a:ext uri="{FF2B5EF4-FFF2-40B4-BE49-F238E27FC236}">
                <a16:creationId xmlns:a16="http://schemas.microsoft.com/office/drawing/2014/main" id="{408EF183-E5DB-F452-22A7-EA66FF76FA7A}"/>
              </a:ext>
            </a:extLst>
          </p:cNvPr>
          <p:cNvSpPr>
            <a:spLocks noGrp="1"/>
          </p:cNvSpPr>
          <p:nvPr>
            <p:ph type="sldNum" sz="quarter" idx="12"/>
          </p:nvPr>
        </p:nvSpPr>
        <p:spPr/>
        <p:txBody>
          <a:bodyPr rtlCol="0"/>
          <a:lstStyle/>
          <a:p>
            <a:pPr rtl="0"/>
            <a:fld id="{181E4D21-DFBA-4BA9-A6C6-558C4B06F883}" type="slidenum">
              <a:rPr lang="en-US" smtClean="0"/>
              <a:t>‹#›</a:t>
            </a:fld>
            <a:endParaRPr lang="en-US"/>
          </a:p>
        </p:txBody>
      </p:sp>
    </p:spTree>
    <p:extLst>
      <p:ext uri="{BB962C8B-B14F-4D97-AF65-F5344CB8AC3E}">
        <p14:creationId xmlns:p14="http://schemas.microsoft.com/office/powerpoint/2010/main" val="129292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E277-80B0-AF2E-ECC0-2D2906943430}"/>
              </a:ext>
            </a:extLst>
          </p:cNvPr>
          <p:cNvSpPr>
            <a:spLocks noGrp="1"/>
          </p:cNvSpPr>
          <p:nvPr>
            <p:ph type="title"/>
          </p:nvPr>
        </p:nvSpPr>
        <p:spPr/>
        <p:txBody>
          <a:bodyPr rtlCol="0"/>
          <a:lstStyle/>
          <a:p>
            <a:pPr rtl="0"/>
            <a:r>
              <a:rPr lang="es"/>
              <a:t>Click to edit Master title style</a:t>
            </a:r>
          </a:p>
        </p:txBody>
      </p:sp>
      <p:sp>
        <p:nvSpPr>
          <p:cNvPr id="3" name="Date Placeholder 2">
            <a:extLst>
              <a:ext uri="{FF2B5EF4-FFF2-40B4-BE49-F238E27FC236}">
                <a16:creationId xmlns:a16="http://schemas.microsoft.com/office/drawing/2014/main" id="{2E8FAA16-3AEC-F3ED-B01E-44010819DC3F}"/>
              </a:ext>
            </a:extLst>
          </p:cNvPr>
          <p:cNvSpPr>
            <a:spLocks noGrp="1"/>
          </p:cNvSpPr>
          <p:nvPr>
            <p:ph type="dt" sz="half" idx="10"/>
          </p:nvPr>
        </p:nvSpPr>
        <p:spPr/>
        <p:txBody>
          <a:bodyPr rtlCol="0"/>
          <a:lstStyle/>
          <a:p>
            <a:pPr rtl="0"/>
            <a:r>
              <a:rPr lang="en-US"/>
              <a:t>8/7/2025</a:t>
            </a:r>
          </a:p>
        </p:txBody>
      </p:sp>
      <p:sp>
        <p:nvSpPr>
          <p:cNvPr id="4" name="Footer Placeholder 3">
            <a:extLst>
              <a:ext uri="{FF2B5EF4-FFF2-40B4-BE49-F238E27FC236}">
                <a16:creationId xmlns:a16="http://schemas.microsoft.com/office/drawing/2014/main" id="{5F485850-94EE-D449-C2BD-D261C051D925}"/>
              </a:ext>
            </a:extLst>
          </p:cNvPr>
          <p:cNvSpPr>
            <a:spLocks noGrp="1"/>
          </p:cNvSpPr>
          <p:nvPr>
            <p:ph type="ftr" sz="quarter" idx="11"/>
          </p:nvPr>
        </p:nvSpPr>
        <p:spPr/>
        <p:txBody>
          <a:bodyPr rtlCol="0"/>
          <a:lstStyle/>
          <a:p>
            <a:pPr rtl="0"/>
            <a:r>
              <a:rPr lang="es"/>
              <a:t>Independent Living  Training and Technical Assistance Center</a:t>
            </a:r>
          </a:p>
        </p:txBody>
      </p:sp>
      <p:sp>
        <p:nvSpPr>
          <p:cNvPr id="5" name="Slide Number Placeholder 4">
            <a:extLst>
              <a:ext uri="{FF2B5EF4-FFF2-40B4-BE49-F238E27FC236}">
                <a16:creationId xmlns:a16="http://schemas.microsoft.com/office/drawing/2014/main" id="{3C5AEC00-5CD0-0BA2-6A00-D6F456D12D45}"/>
              </a:ext>
            </a:extLst>
          </p:cNvPr>
          <p:cNvSpPr>
            <a:spLocks noGrp="1"/>
          </p:cNvSpPr>
          <p:nvPr>
            <p:ph type="sldNum" sz="quarter" idx="12"/>
          </p:nvPr>
        </p:nvSpPr>
        <p:spPr/>
        <p:txBody>
          <a:bodyPr rtlCol="0"/>
          <a:lstStyle/>
          <a:p>
            <a:pPr rtl="0"/>
            <a:fld id="{181E4D21-DFBA-4BA9-A6C6-558C4B06F883}" type="slidenum">
              <a:rPr lang="en-US" smtClean="0"/>
              <a:t>‹#›</a:t>
            </a:fld>
            <a:endParaRPr lang="en-US"/>
          </a:p>
        </p:txBody>
      </p:sp>
    </p:spTree>
    <p:extLst>
      <p:ext uri="{BB962C8B-B14F-4D97-AF65-F5344CB8AC3E}">
        <p14:creationId xmlns:p14="http://schemas.microsoft.com/office/powerpoint/2010/main" val="1244675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E9FEA5-7BBD-340F-3A2D-3AE980A2E86B}"/>
              </a:ext>
            </a:extLst>
          </p:cNvPr>
          <p:cNvSpPr>
            <a:spLocks noGrp="1"/>
          </p:cNvSpPr>
          <p:nvPr>
            <p:ph type="dt" sz="half" idx="10"/>
          </p:nvPr>
        </p:nvSpPr>
        <p:spPr/>
        <p:txBody>
          <a:bodyPr rtlCol="0"/>
          <a:lstStyle/>
          <a:p>
            <a:pPr rtl="0"/>
            <a:r>
              <a:rPr lang="en-US"/>
              <a:t>8/7/2025</a:t>
            </a:r>
          </a:p>
        </p:txBody>
      </p:sp>
      <p:sp>
        <p:nvSpPr>
          <p:cNvPr id="3" name="Footer Placeholder 2">
            <a:extLst>
              <a:ext uri="{FF2B5EF4-FFF2-40B4-BE49-F238E27FC236}">
                <a16:creationId xmlns:a16="http://schemas.microsoft.com/office/drawing/2014/main" id="{8C48A373-D5FB-B220-0228-DD967775E7FE}"/>
              </a:ext>
            </a:extLst>
          </p:cNvPr>
          <p:cNvSpPr>
            <a:spLocks noGrp="1"/>
          </p:cNvSpPr>
          <p:nvPr>
            <p:ph type="ftr" sz="quarter" idx="11"/>
          </p:nvPr>
        </p:nvSpPr>
        <p:spPr/>
        <p:txBody>
          <a:bodyPr rtlCol="0"/>
          <a:lstStyle/>
          <a:p>
            <a:pPr rtl="0"/>
            <a:r>
              <a:rPr lang="es"/>
              <a:t>Independent Living  Training and Technical Assistance Center</a:t>
            </a:r>
          </a:p>
        </p:txBody>
      </p:sp>
      <p:sp>
        <p:nvSpPr>
          <p:cNvPr id="4" name="Slide Number Placeholder 3">
            <a:extLst>
              <a:ext uri="{FF2B5EF4-FFF2-40B4-BE49-F238E27FC236}">
                <a16:creationId xmlns:a16="http://schemas.microsoft.com/office/drawing/2014/main" id="{5DDBE7CD-DCBC-2A78-D9FB-20CD12278615}"/>
              </a:ext>
            </a:extLst>
          </p:cNvPr>
          <p:cNvSpPr>
            <a:spLocks noGrp="1"/>
          </p:cNvSpPr>
          <p:nvPr>
            <p:ph type="sldNum" sz="quarter" idx="12"/>
          </p:nvPr>
        </p:nvSpPr>
        <p:spPr/>
        <p:txBody>
          <a:bodyPr rtlCol="0"/>
          <a:lstStyle/>
          <a:p>
            <a:pPr rtl="0"/>
            <a:fld id="{181E4D21-DFBA-4BA9-A6C6-558C4B06F883}" type="slidenum">
              <a:rPr lang="en-US" smtClean="0"/>
              <a:t>‹#›</a:t>
            </a:fld>
            <a:endParaRPr lang="en-US"/>
          </a:p>
        </p:txBody>
      </p:sp>
    </p:spTree>
    <p:extLst>
      <p:ext uri="{BB962C8B-B14F-4D97-AF65-F5344CB8AC3E}">
        <p14:creationId xmlns:p14="http://schemas.microsoft.com/office/powerpoint/2010/main" val="4170020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2CD72-8F98-5008-7D63-4C60786825F4}"/>
              </a:ext>
            </a:extLst>
          </p:cNvPr>
          <p:cNvSpPr>
            <a:spLocks noGrp="1"/>
          </p:cNvSpPr>
          <p:nvPr>
            <p:ph type="title"/>
          </p:nvPr>
        </p:nvSpPr>
        <p:spPr>
          <a:xfrm>
            <a:off x="839788" y="457200"/>
            <a:ext cx="3932237" cy="1600200"/>
          </a:xfrm>
        </p:spPr>
        <p:txBody>
          <a:bodyPr rtlCol="0" anchor="b"/>
          <a:lstStyle>
            <a:lvl1pPr>
              <a:defRPr sz="3200"/>
            </a:lvl1pPr>
          </a:lstStyle>
          <a:p>
            <a:pPr rtl="0"/>
            <a:r>
              <a:rPr lang="es"/>
              <a:t>Click to edit Master title style</a:t>
            </a:r>
          </a:p>
        </p:txBody>
      </p:sp>
      <p:sp>
        <p:nvSpPr>
          <p:cNvPr id="3" name="Content Placeholder 2">
            <a:extLst>
              <a:ext uri="{FF2B5EF4-FFF2-40B4-BE49-F238E27FC236}">
                <a16:creationId xmlns:a16="http://schemas.microsoft.com/office/drawing/2014/main" id="{CA34EA42-FB26-1563-7D3C-7C7A8D5C8CFB}"/>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4" name="Text Placeholder 3">
            <a:extLst>
              <a:ext uri="{FF2B5EF4-FFF2-40B4-BE49-F238E27FC236}">
                <a16:creationId xmlns:a16="http://schemas.microsoft.com/office/drawing/2014/main" id="{401A7F53-35C1-B779-5416-4581FD07DC31}"/>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
              <a:t>Click to edit Master text styles</a:t>
            </a:r>
          </a:p>
        </p:txBody>
      </p:sp>
      <p:sp>
        <p:nvSpPr>
          <p:cNvPr id="5" name="Date Placeholder 4">
            <a:extLst>
              <a:ext uri="{FF2B5EF4-FFF2-40B4-BE49-F238E27FC236}">
                <a16:creationId xmlns:a16="http://schemas.microsoft.com/office/drawing/2014/main" id="{14F2C34F-BDDC-1113-EDDB-D7F1C7E1ADED}"/>
              </a:ext>
            </a:extLst>
          </p:cNvPr>
          <p:cNvSpPr>
            <a:spLocks noGrp="1"/>
          </p:cNvSpPr>
          <p:nvPr>
            <p:ph type="dt" sz="half" idx="10"/>
          </p:nvPr>
        </p:nvSpPr>
        <p:spPr/>
        <p:txBody>
          <a:bodyPr rtlCol="0"/>
          <a:lstStyle/>
          <a:p>
            <a:pPr rtl="0"/>
            <a:r>
              <a:rPr lang="en-US"/>
              <a:t>8/7/2025</a:t>
            </a:r>
          </a:p>
        </p:txBody>
      </p:sp>
      <p:sp>
        <p:nvSpPr>
          <p:cNvPr id="6" name="Footer Placeholder 5">
            <a:extLst>
              <a:ext uri="{FF2B5EF4-FFF2-40B4-BE49-F238E27FC236}">
                <a16:creationId xmlns:a16="http://schemas.microsoft.com/office/drawing/2014/main" id="{84089DDE-17F8-079C-2ED1-0498DD6D6DE6}"/>
              </a:ext>
            </a:extLst>
          </p:cNvPr>
          <p:cNvSpPr>
            <a:spLocks noGrp="1"/>
          </p:cNvSpPr>
          <p:nvPr>
            <p:ph type="ftr" sz="quarter" idx="11"/>
          </p:nvPr>
        </p:nvSpPr>
        <p:spPr/>
        <p:txBody>
          <a:bodyPr rtlCol="0"/>
          <a:lstStyle/>
          <a:p>
            <a:pPr rtl="0"/>
            <a:r>
              <a:rPr lang="es"/>
              <a:t>Independent Living  Training and Technical Assistance Center</a:t>
            </a:r>
          </a:p>
        </p:txBody>
      </p:sp>
      <p:sp>
        <p:nvSpPr>
          <p:cNvPr id="7" name="Slide Number Placeholder 6">
            <a:extLst>
              <a:ext uri="{FF2B5EF4-FFF2-40B4-BE49-F238E27FC236}">
                <a16:creationId xmlns:a16="http://schemas.microsoft.com/office/drawing/2014/main" id="{D5F2BF22-E2EB-1CD7-5B64-125D914D730A}"/>
              </a:ext>
            </a:extLst>
          </p:cNvPr>
          <p:cNvSpPr>
            <a:spLocks noGrp="1"/>
          </p:cNvSpPr>
          <p:nvPr>
            <p:ph type="sldNum" sz="quarter" idx="12"/>
          </p:nvPr>
        </p:nvSpPr>
        <p:spPr/>
        <p:txBody>
          <a:bodyPr rtlCol="0"/>
          <a:lstStyle/>
          <a:p>
            <a:pPr rtl="0"/>
            <a:fld id="{181E4D21-DFBA-4BA9-A6C6-558C4B06F883}" type="slidenum">
              <a:rPr lang="en-US" smtClean="0"/>
              <a:t>‹#›</a:t>
            </a:fld>
            <a:endParaRPr lang="en-US"/>
          </a:p>
        </p:txBody>
      </p:sp>
    </p:spTree>
    <p:extLst>
      <p:ext uri="{BB962C8B-B14F-4D97-AF65-F5344CB8AC3E}">
        <p14:creationId xmlns:p14="http://schemas.microsoft.com/office/powerpoint/2010/main" val="253804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49B6A-7947-5BFC-5CAE-837554C0A3C3}"/>
              </a:ext>
            </a:extLst>
          </p:cNvPr>
          <p:cNvSpPr>
            <a:spLocks noGrp="1"/>
          </p:cNvSpPr>
          <p:nvPr>
            <p:ph type="title"/>
          </p:nvPr>
        </p:nvSpPr>
        <p:spPr>
          <a:xfrm>
            <a:off x="839788" y="457200"/>
            <a:ext cx="3932237" cy="1600200"/>
          </a:xfrm>
        </p:spPr>
        <p:txBody>
          <a:bodyPr rtlCol="0" anchor="b"/>
          <a:lstStyle>
            <a:lvl1pPr>
              <a:defRPr sz="3200"/>
            </a:lvl1pPr>
          </a:lstStyle>
          <a:p>
            <a:pPr rtl="0"/>
            <a:r>
              <a:rPr lang="es"/>
              <a:t>Click to edit Master title style</a:t>
            </a:r>
          </a:p>
        </p:txBody>
      </p:sp>
      <p:sp>
        <p:nvSpPr>
          <p:cNvPr id="3" name="Picture Placeholder 2">
            <a:extLst>
              <a:ext uri="{FF2B5EF4-FFF2-40B4-BE49-F238E27FC236}">
                <a16:creationId xmlns:a16="http://schemas.microsoft.com/office/drawing/2014/main" id="{3903A591-99F1-85BA-8639-AF2F25527CFB}"/>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US"/>
          </a:p>
        </p:txBody>
      </p:sp>
      <p:sp>
        <p:nvSpPr>
          <p:cNvPr id="4" name="Text Placeholder 3">
            <a:extLst>
              <a:ext uri="{FF2B5EF4-FFF2-40B4-BE49-F238E27FC236}">
                <a16:creationId xmlns:a16="http://schemas.microsoft.com/office/drawing/2014/main" id="{D580C56B-6F98-3024-987D-55081A0A1F8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
              <a:t>Click to edit Master text styles</a:t>
            </a:r>
          </a:p>
        </p:txBody>
      </p:sp>
      <p:sp>
        <p:nvSpPr>
          <p:cNvPr id="5" name="Date Placeholder 4">
            <a:extLst>
              <a:ext uri="{FF2B5EF4-FFF2-40B4-BE49-F238E27FC236}">
                <a16:creationId xmlns:a16="http://schemas.microsoft.com/office/drawing/2014/main" id="{0E3552B1-02E7-FD72-15BE-0F238F517F3F}"/>
              </a:ext>
            </a:extLst>
          </p:cNvPr>
          <p:cNvSpPr>
            <a:spLocks noGrp="1"/>
          </p:cNvSpPr>
          <p:nvPr>
            <p:ph type="dt" sz="half" idx="10"/>
          </p:nvPr>
        </p:nvSpPr>
        <p:spPr/>
        <p:txBody>
          <a:bodyPr rtlCol="0"/>
          <a:lstStyle/>
          <a:p>
            <a:pPr rtl="0"/>
            <a:r>
              <a:rPr lang="en-US"/>
              <a:t>8/7/2025</a:t>
            </a:r>
          </a:p>
        </p:txBody>
      </p:sp>
      <p:sp>
        <p:nvSpPr>
          <p:cNvPr id="6" name="Footer Placeholder 5">
            <a:extLst>
              <a:ext uri="{FF2B5EF4-FFF2-40B4-BE49-F238E27FC236}">
                <a16:creationId xmlns:a16="http://schemas.microsoft.com/office/drawing/2014/main" id="{4C48984F-4848-A988-7DCC-E92563292373}"/>
              </a:ext>
            </a:extLst>
          </p:cNvPr>
          <p:cNvSpPr>
            <a:spLocks noGrp="1"/>
          </p:cNvSpPr>
          <p:nvPr>
            <p:ph type="ftr" sz="quarter" idx="11"/>
          </p:nvPr>
        </p:nvSpPr>
        <p:spPr/>
        <p:txBody>
          <a:bodyPr rtlCol="0"/>
          <a:lstStyle/>
          <a:p>
            <a:pPr rtl="0"/>
            <a:r>
              <a:rPr lang="es"/>
              <a:t>Independent Living  Training and Technical Assistance Center</a:t>
            </a:r>
          </a:p>
        </p:txBody>
      </p:sp>
      <p:sp>
        <p:nvSpPr>
          <p:cNvPr id="7" name="Slide Number Placeholder 6">
            <a:extLst>
              <a:ext uri="{FF2B5EF4-FFF2-40B4-BE49-F238E27FC236}">
                <a16:creationId xmlns:a16="http://schemas.microsoft.com/office/drawing/2014/main" id="{BB26C64F-3050-4BFA-5598-5887A87243E1}"/>
              </a:ext>
            </a:extLst>
          </p:cNvPr>
          <p:cNvSpPr>
            <a:spLocks noGrp="1"/>
          </p:cNvSpPr>
          <p:nvPr>
            <p:ph type="sldNum" sz="quarter" idx="12"/>
          </p:nvPr>
        </p:nvSpPr>
        <p:spPr/>
        <p:txBody>
          <a:bodyPr rtlCol="0"/>
          <a:lstStyle/>
          <a:p>
            <a:pPr rtl="0"/>
            <a:fld id="{181E4D21-DFBA-4BA9-A6C6-558C4B06F883}" type="slidenum">
              <a:rPr lang="en-US" smtClean="0"/>
              <a:t>‹#›</a:t>
            </a:fld>
            <a:endParaRPr lang="en-US"/>
          </a:p>
        </p:txBody>
      </p:sp>
    </p:spTree>
    <p:extLst>
      <p:ext uri="{BB962C8B-B14F-4D97-AF65-F5344CB8AC3E}">
        <p14:creationId xmlns:p14="http://schemas.microsoft.com/office/powerpoint/2010/main" val="895042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7E8631-A5EC-D991-8684-C1C5DA56A0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s"/>
              <a:t>Click to edit Master title style</a:t>
            </a:r>
          </a:p>
        </p:txBody>
      </p:sp>
      <p:sp>
        <p:nvSpPr>
          <p:cNvPr id="3" name="Text Placeholder 2">
            <a:extLst>
              <a:ext uri="{FF2B5EF4-FFF2-40B4-BE49-F238E27FC236}">
                <a16:creationId xmlns:a16="http://schemas.microsoft.com/office/drawing/2014/main" id="{BBEDB92C-B724-2A16-3495-27CB151EB2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4" name="Date Placeholder 3">
            <a:extLst>
              <a:ext uri="{FF2B5EF4-FFF2-40B4-BE49-F238E27FC236}">
                <a16:creationId xmlns:a16="http://schemas.microsoft.com/office/drawing/2014/main" id="{665B4230-F2F5-AC1F-0FCE-50CE73C8FE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rtl="0"/>
            <a:r>
              <a:rPr lang="en-US"/>
              <a:t>8/7/2025</a:t>
            </a:r>
          </a:p>
        </p:txBody>
      </p:sp>
      <p:sp>
        <p:nvSpPr>
          <p:cNvPr id="5" name="Footer Placeholder 4">
            <a:extLst>
              <a:ext uri="{FF2B5EF4-FFF2-40B4-BE49-F238E27FC236}">
                <a16:creationId xmlns:a16="http://schemas.microsoft.com/office/drawing/2014/main" id="{1E540145-C4E7-1EAC-2632-2A3CE3121B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rtl="0"/>
            <a:r>
              <a:rPr lang="es"/>
              <a:t>Independent Living  Training and Technical Assistance Center</a:t>
            </a:r>
          </a:p>
        </p:txBody>
      </p:sp>
      <p:sp>
        <p:nvSpPr>
          <p:cNvPr id="6" name="Slide Number Placeholder 5">
            <a:extLst>
              <a:ext uri="{FF2B5EF4-FFF2-40B4-BE49-F238E27FC236}">
                <a16:creationId xmlns:a16="http://schemas.microsoft.com/office/drawing/2014/main" id="{1734669A-E6AC-F8C1-F053-9E90485D3C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rtl="0"/>
            <a:fld id="{181E4D21-DFBA-4BA9-A6C6-558C4B06F883}" type="slidenum">
              <a:rPr lang="en-US" smtClean="0"/>
              <a:t>‹#›</a:t>
            </a:fld>
            <a:endParaRPr lang="en-US"/>
          </a:p>
        </p:txBody>
      </p:sp>
    </p:spTree>
    <p:extLst>
      <p:ext uri="{BB962C8B-B14F-4D97-AF65-F5344CB8AC3E}">
        <p14:creationId xmlns:p14="http://schemas.microsoft.com/office/powerpoint/2010/main" val="1049912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www.ilru.org/sites/default/files/publications/SILC%20Indicators%20and%20SILC%20and%20DSE%20Assurances%201.2018.pdf"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hyperlink" Target="https://www.ilru.org/sites/default/files/publications/SILC%20Indicators%20and%20SILC%20and%20DSE%20Assurances%201.2018.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cl.gov/sites/default/files/about-acl/2020-07/rehabilitation-act-of-1973-amended-by-wioa.pdf" TargetMode="External"/><Relationship Id="rId7" Type="http://schemas.openxmlformats.org/officeDocument/2006/relationships/hyperlink" Target="https://www.ecfr.gov/current/title-45/subtitle-B/chapter-XIII/subchapter-C/part-1329"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s://www.ilru.org/sites/default/files/publications/SILC%20Indicators%20and%20SILC%20and%20DSE%20Assurances%201.2018.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umt.co1.qualtrics.com/jfe/form/SV_daPZQalhlfFpDWC"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umt.co1.qualtrics.com/jfe/form/SV_a9m748DAs7nKuAC"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8BAC1A11-6A54-2AA5-2636-4275B5E16B4A}"/>
              </a:ext>
            </a:extLst>
          </p:cNvPr>
          <p:cNvSpPr>
            <a:spLocks noGrp="1"/>
          </p:cNvSpPr>
          <p:nvPr>
            <p:ph type="sldNum" sz="quarter" idx="12"/>
          </p:nvPr>
        </p:nvSpPr>
        <p:spPr/>
        <p:txBody>
          <a:bodyPr rtlCol="0"/>
          <a:lstStyle/>
          <a:p>
            <a:pPr rtl="0"/>
            <a:fld id="{5D16CCA7-A32B-44D2-BAC0-8216F98A92EE}" type="slidenum">
              <a:rPr lang="en-US" smtClean="0"/>
              <a:t>1</a:t>
            </a:fld>
            <a:endParaRPr lang="en-US"/>
          </a:p>
        </p:txBody>
      </p:sp>
      <p:pic>
        <p:nvPicPr>
          <p:cNvPr id="3" name="Picture 2" descr="Logo for the Independent Living Training and Technical Assistance Center. Red Block IL T and TA over a light blue line with the full name of the Center written out in green. ">
            <a:extLst>
              <a:ext uri="{FF2B5EF4-FFF2-40B4-BE49-F238E27FC236}">
                <a16:creationId xmlns:a16="http://schemas.microsoft.com/office/drawing/2014/main" id="{247C512F-0600-9A1D-C6A9-47EB3D429764}"/>
              </a:ext>
            </a:extLst>
          </p:cNvPr>
          <p:cNvPicPr>
            <a:picLocks noChangeAspect="1"/>
          </p:cNvPicPr>
          <p:nvPr/>
        </p:nvPicPr>
        <p:blipFill>
          <a:blip r:embed="rId2"/>
          <a:stretch>
            <a:fillRect/>
          </a:stretch>
        </p:blipFill>
        <p:spPr>
          <a:xfrm>
            <a:off x="3200564" y="136525"/>
            <a:ext cx="5773971" cy="2568568"/>
          </a:xfrm>
          <a:prstGeom prst="rect">
            <a:avLst/>
          </a:prstGeom>
        </p:spPr>
      </p:pic>
      <p:sp>
        <p:nvSpPr>
          <p:cNvPr id="9" name="Bottom Background" descr="T">
            <a:extLst>
              <a:ext uri="{FF2B5EF4-FFF2-40B4-BE49-F238E27FC236}">
                <a16:creationId xmlns:a16="http://schemas.microsoft.com/office/drawing/2014/main" id="{49655C5C-5E75-5D58-952B-15FCC93EA8D5}"/>
              </a:ext>
            </a:extLst>
          </p:cNvPr>
          <p:cNvSpPr/>
          <p:nvPr/>
        </p:nvSpPr>
        <p:spPr>
          <a:xfrm>
            <a:off x="10044" y="2963573"/>
            <a:ext cx="12192000" cy="3889634"/>
          </a:xfrm>
          <a:prstGeom prst="rect">
            <a:avLst/>
          </a:prstGeom>
          <a:solidFill>
            <a:srgbClr val="70002E"/>
          </a:solidFill>
          <a:ln>
            <a:solidFill>
              <a:srgbClr val="7000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8" name="Title">
            <a:extLst>
              <a:ext uri="{FF2B5EF4-FFF2-40B4-BE49-F238E27FC236}">
                <a16:creationId xmlns:a16="http://schemas.microsoft.com/office/drawing/2014/main" id="{12473B0E-F23C-CE7A-6440-28030FD06D93}"/>
              </a:ext>
            </a:extLst>
          </p:cNvPr>
          <p:cNvSpPr txBox="1">
            <a:spLocks noGrp="1"/>
          </p:cNvSpPr>
          <p:nvPr>
            <p:ph type="title" idx="4294967295"/>
          </p:nvPr>
        </p:nvSpPr>
        <p:spPr>
          <a:xfrm>
            <a:off x="-6906" y="3102442"/>
            <a:ext cx="12188912"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lnSpc>
                <a:spcPct val="100000"/>
              </a:lnSpc>
              <a:spcBef>
                <a:spcPts val="0"/>
              </a:spcBef>
              <a:defRPr/>
            </a:pPr>
            <a:r>
              <a:rPr lang="es" sz="6000" b="1" i="0" u="none" strike="noStrike" kern="1200" cap="none" spc="0" normalizeH="0" noProof="0">
                <a:ln>
                  <a:noFill/>
                </a:ln>
                <a:solidFill>
                  <a:schemeClr val="bg1"/>
                </a:solidFill>
                <a:effectLst/>
                <a:uLnTx/>
                <a:uFillTx/>
                <a:latin typeface="Aptos Display"/>
                <a:ea typeface="+mn-ea"/>
                <a:cs typeface="+mn-cs"/>
              </a:rPr>
              <a:t>SILC 101</a:t>
            </a:r>
            <a:endParaRPr kumimoji="0" lang="en-US" sz="3600" b="0" i="0" u="none" strike="noStrike" kern="1200" cap="none" spc="0" normalizeH="0" baseline="0" noProof="0" dirty="0">
              <a:ln>
                <a:noFill/>
              </a:ln>
              <a:solidFill>
                <a:schemeClr val="bg1"/>
              </a:solidFill>
              <a:effectLst/>
              <a:uLnTx/>
              <a:uFillTx/>
              <a:latin typeface="+mn-lt"/>
              <a:ea typeface="+mn-ea"/>
              <a:cs typeface="+mn-cs"/>
            </a:endParaRPr>
          </a:p>
        </p:txBody>
      </p:sp>
      <p:sp>
        <p:nvSpPr>
          <p:cNvPr id="6" name="Topic">
            <a:extLst>
              <a:ext uri="{FF2B5EF4-FFF2-40B4-BE49-F238E27FC236}">
                <a16:creationId xmlns:a16="http://schemas.microsoft.com/office/drawing/2014/main" id="{EDC85072-3C41-EFD0-A917-0BF4CC3869A5}"/>
              </a:ext>
            </a:extLst>
          </p:cNvPr>
          <p:cNvSpPr txBox="1"/>
          <p:nvPr/>
        </p:nvSpPr>
        <p:spPr>
          <a:xfrm>
            <a:off x="21687" y="4018398"/>
            <a:ext cx="1217589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s" sz="3200" b="1">
                <a:solidFill>
                  <a:schemeClr val="bg1"/>
                </a:solidFill>
              </a:rPr>
              <a:t>Congreso del SILC 2025 </a:t>
            </a:r>
          </a:p>
          <a:p>
            <a:pPr algn="ctr" rtl="0"/>
            <a:r>
              <a:rPr lang="es" sz="3200" b="1">
                <a:solidFill>
                  <a:schemeClr val="bg1"/>
                </a:solidFill>
              </a:rPr>
              <a:t>10 de marzo de 2025</a:t>
            </a:r>
          </a:p>
          <a:p>
            <a:pPr algn="ctr" rtl="0"/>
            <a:r>
              <a:rPr lang="es" sz="3200" b="1">
                <a:solidFill>
                  <a:schemeClr val="bg1"/>
                </a:solidFill>
              </a:rPr>
              <a:t>Orlando, FL</a:t>
            </a:r>
            <a:endParaRPr lang="en-US" dirty="0">
              <a:solidFill>
                <a:schemeClr val="bg1"/>
              </a:solidFill>
            </a:endParaRPr>
          </a:p>
        </p:txBody>
      </p:sp>
    </p:spTree>
    <p:extLst>
      <p:ext uri="{BB962C8B-B14F-4D97-AF65-F5344CB8AC3E}">
        <p14:creationId xmlns:p14="http://schemas.microsoft.com/office/powerpoint/2010/main" val="1872549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CDDE6"/>
        </a:solidFill>
        <a:effectLst/>
      </p:bgPr>
    </p:bg>
    <p:spTree>
      <p:nvGrpSpPr>
        <p:cNvPr id="1" name="">
          <a:extLst>
            <a:ext uri="{FF2B5EF4-FFF2-40B4-BE49-F238E27FC236}">
              <a16:creationId xmlns:a16="http://schemas.microsoft.com/office/drawing/2014/main" id="{DEE85982-17F4-81F7-F214-CF777530FDF0}"/>
            </a:ext>
          </a:extLst>
        </p:cNvPr>
        <p:cNvGrpSpPr/>
        <p:nvPr/>
      </p:nvGrpSpPr>
      <p:grpSpPr>
        <a:xfrm>
          <a:off x="0" y="0"/>
          <a:ext cx="0" cy="0"/>
          <a:chOff x="0" y="0"/>
          <a:chExt cx="0" cy="0"/>
        </a:xfrm>
      </p:grpSpPr>
      <p:sp>
        <p:nvSpPr>
          <p:cNvPr id="5" name="Slide Number">
            <a:extLst>
              <a:ext uri="{FF2B5EF4-FFF2-40B4-BE49-F238E27FC236}">
                <a16:creationId xmlns:a16="http://schemas.microsoft.com/office/drawing/2014/main" id="{D601BA74-B711-ECE7-E9A7-6153953F274C}"/>
              </a:ext>
            </a:extLst>
          </p:cNvPr>
          <p:cNvSpPr>
            <a:spLocks noGrp="1"/>
          </p:cNvSpPr>
          <p:nvPr>
            <p:ph type="sldNum" sz="quarter" idx="12"/>
          </p:nvPr>
        </p:nvSpPr>
        <p:spPr/>
        <p:txBody>
          <a:bodyPr rtlCol="0"/>
          <a:lstStyle/>
          <a:p>
            <a:pPr rtl="0"/>
            <a:fld id="{181E4D21-DFBA-4BA9-A6C6-558C4B06F883}" type="slidenum">
              <a:rPr lang="en-US" smtClean="0"/>
              <a:t>10</a:t>
            </a:fld>
            <a:endParaRPr lang="en-US"/>
          </a:p>
        </p:txBody>
      </p:sp>
      <p:sp>
        <p:nvSpPr>
          <p:cNvPr id="2" name="Title ">
            <a:extLst>
              <a:ext uri="{FF2B5EF4-FFF2-40B4-BE49-F238E27FC236}">
                <a16:creationId xmlns:a16="http://schemas.microsoft.com/office/drawing/2014/main" id="{1B1EBA4C-65FF-D4F5-FFA9-F3337742158A}"/>
              </a:ext>
            </a:extLst>
          </p:cNvPr>
          <p:cNvSpPr>
            <a:spLocks noGrp="1"/>
          </p:cNvSpPr>
          <p:nvPr>
            <p:ph type="title"/>
          </p:nvPr>
        </p:nvSpPr>
        <p:spPr>
          <a:xfrm>
            <a:off x="2755" y="-2103"/>
            <a:ext cx="12177309" cy="1476967"/>
          </a:xfrm>
        </p:spPr>
        <p:txBody>
          <a:bodyPr rtlCol="0"/>
          <a:lstStyle/>
          <a:p>
            <a:pPr rtl="0"/>
            <a:r>
              <a:rPr lang="es"/>
              <a:t> Composición del SILC (cont.) 2)</a:t>
            </a:r>
            <a:endParaRPr lang="en-US" b="1" dirty="0"/>
          </a:p>
        </p:txBody>
      </p:sp>
      <p:sp>
        <p:nvSpPr>
          <p:cNvPr id="3" name="Text">
            <a:extLst>
              <a:ext uri="{FF2B5EF4-FFF2-40B4-BE49-F238E27FC236}">
                <a16:creationId xmlns:a16="http://schemas.microsoft.com/office/drawing/2014/main" id="{20B8B723-078D-5A5D-C0EF-0D6FCF3DDDA8}"/>
              </a:ext>
            </a:extLst>
          </p:cNvPr>
          <p:cNvSpPr>
            <a:spLocks noGrp="1"/>
          </p:cNvSpPr>
          <p:nvPr>
            <p:ph idx="1"/>
          </p:nvPr>
        </p:nvSpPr>
        <p:spPr>
          <a:xfrm>
            <a:off x="353923" y="1365812"/>
            <a:ext cx="11544852" cy="4990538"/>
          </a:xfrm>
          <a:solidFill>
            <a:schemeClr val="bg1"/>
          </a:solidFill>
          <a:ln w="57150">
            <a:solidFill>
              <a:srgbClr val="750518"/>
            </a:solidFill>
            <a:prstDash val="sysDot"/>
          </a:ln>
        </p:spPr>
        <p:txBody>
          <a:bodyPr vert="horz" lIns="91440" tIns="45720" rIns="91440" bIns="45720" rtlCol="0" anchor="ctr">
            <a:normAutofit fontScale="62500" lnSpcReduction="20000"/>
          </a:bodyPr>
          <a:lstStyle/>
          <a:p>
            <a:pPr marL="0" indent="0" rtl="0">
              <a:lnSpc>
                <a:spcPct val="120000"/>
              </a:lnSpc>
              <a:buNone/>
            </a:pPr>
            <a:r>
              <a:rPr lang="es" sz="4000"/>
              <a:t>La mayoría (</a:t>
            </a:r>
            <a:r>
              <a:rPr lang="es" sz="4000" b="1"/>
              <a:t>51 % o más</a:t>
            </a:r>
            <a:r>
              <a:rPr lang="es" sz="4000"/>
              <a:t>) de los miembros del SILC </a:t>
            </a:r>
            <a:r>
              <a:rPr lang="es" sz="4000" b="1"/>
              <a:t>deben</a:t>
            </a:r>
            <a:r>
              <a:rPr lang="es" sz="4000"/>
              <a:t> ser personas con discapacidades que:</a:t>
            </a:r>
          </a:p>
          <a:p>
            <a:pPr marL="0" indent="0" rtl="0">
              <a:lnSpc>
                <a:spcPct val="120000"/>
              </a:lnSpc>
              <a:buNone/>
            </a:pPr>
            <a:r>
              <a:rPr lang="es" sz="4000"/>
              <a:t>• </a:t>
            </a:r>
            <a:r>
              <a:rPr lang="es" sz="4000" b="1"/>
              <a:t>no</a:t>
            </a:r>
            <a:r>
              <a:rPr lang="es" sz="4000"/>
              <a:t> trabajan para un Centro para la Vida Independiente;</a:t>
            </a:r>
          </a:p>
          <a:p>
            <a:pPr marL="0" indent="0" rtl="0">
              <a:lnSpc>
                <a:spcPct val="120000"/>
              </a:lnSpc>
              <a:buNone/>
            </a:pPr>
            <a:r>
              <a:rPr lang="es" sz="4000"/>
              <a:t>• </a:t>
            </a:r>
            <a:r>
              <a:rPr lang="es" sz="4000" b="1"/>
              <a:t>no</a:t>
            </a:r>
            <a:r>
              <a:rPr lang="es" sz="4000"/>
              <a:t> trabajan para su estado NI</a:t>
            </a:r>
          </a:p>
          <a:p>
            <a:pPr rtl="0">
              <a:lnSpc>
                <a:spcPct val="120000"/>
              </a:lnSpc>
            </a:pPr>
            <a:r>
              <a:rPr lang="es" sz="4000"/>
              <a:t>personas que brindan </a:t>
            </a:r>
            <a:r>
              <a:rPr lang="es" sz="4000" b="1"/>
              <a:t>representación estatal;</a:t>
            </a:r>
          </a:p>
          <a:p>
            <a:pPr rtl="0">
              <a:lnSpc>
                <a:spcPct val="120000"/>
              </a:lnSpc>
            </a:pPr>
            <a:r>
              <a:rPr lang="es" sz="4000"/>
              <a:t>personas que </a:t>
            </a:r>
            <a:r>
              <a:rPr lang="es" sz="4000" b="1"/>
              <a:t>representan a una gran variedad de personas con discapacidades de diversos orígenes</a:t>
            </a:r>
            <a:r>
              <a:rPr lang="es" sz="4000"/>
              <a:t> (tanto etnicidad como tipo de discapacidad);</a:t>
            </a:r>
          </a:p>
          <a:p>
            <a:pPr rtl="0">
              <a:lnSpc>
                <a:spcPct val="120000"/>
              </a:lnSpc>
            </a:pPr>
            <a:r>
              <a:rPr lang="es" sz="4000"/>
              <a:t>personas que </a:t>
            </a:r>
            <a:r>
              <a:rPr lang="es" sz="4000" b="1"/>
              <a:t>tienen conocimiento sobre centros para la vida independiente y servicios de vida independiente.</a:t>
            </a:r>
          </a:p>
        </p:txBody>
      </p:sp>
      <p:sp>
        <p:nvSpPr>
          <p:cNvPr id="4" name="Footer ">
            <a:extLst>
              <a:ext uri="{FF2B5EF4-FFF2-40B4-BE49-F238E27FC236}">
                <a16:creationId xmlns:a16="http://schemas.microsoft.com/office/drawing/2014/main" id="{FD5F4FB0-35B9-2590-8A2E-AA0CFC2CB606}"/>
              </a:ext>
            </a:extLst>
          </p:cNvPr>
          <p:cNvSpPr>
            <a:spLocks noGrp="1"/>
          </p:cNvSpPr>
          <p:nvPr>
            <p:ph type="ftr" sz="quarter" idx="11"/>
          </p:nvPr>
        </p:nvSpPr>
        <p:spPr>
          <a:xfrm>
            <a:off x="3294961" y="6530784"/>
            <a:ext cx="4941065" cy="190692"/>
          </a:xfrm>
        </p:spPr>
        <p:txBody>
          <a:bodyPr rtlCol="0"/>
          <a:lstStyle/>
          <a:p>
            <a:pPr rtl="0"/>
            <a:r>
              <a:rPr lang="es">
                <a:solidFill>
                  <a:schemeClr val="tx1"/>
                </a:solidFill>
              </a:rPr>
              <a:t>Centro de Capacitación y Asistencia Técnica para la Vida Independiente</a:t>
            </a:r>
          </a:p>
        </p:txBody>
      </p:sp>
    </p:spTree>
    <p:extLst>
      <p:ext uri="{BB962C8B-B14F-4D97-AF65-F5344CB8AC3E}">
        <p14:creationId xmlns:p14="http://schemas.microsoft.com/office/powerpoint/2010/main" val="646657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9000571E-D51C-E923-4FBF-BF44434363B3}"/>
              </a:ext>
            </a:extLst>
          </p:cNvPr>
          <p:cNvSpPr>
            <a:spLocks noGrp="1"/>
          </p:cNvSpPr>
          <p:nvPr>
            <p:ph type="sldNum" sz="quarter" idx="12"/>
          </p:nvPr>
        </p:nvSpPr>
        <p:spPr/>
        <p:txBody>
          <a:bodyPr rtlCol="0"/>
          <a:lstStyle/>
          <a:p>
            <a:pPr rtl="0"/>
            <a:fld id="{5D16CCA7-A32B-44D2-BAC0-8216F98A92EE}" type="slidenum">
              <a:rPr lang="en-US" smtClean="0"/>
              <a:t>11</a:t>
            </a:fld>
            <a:endParaRPr lang="en-US"/>
          </a:p>
        </p:txBody>
      </p:sp>
      <p:sp>
        <p:nvSpPr>
          <p:cNvPr id="2" name="Title ">
            <a:extLst>
              <a:ext uri="{FF2B5EF4-FFF2-40B4-BE49-F238E27FC236}">
                <a16:creationId xmlns:a16="http://schemas.microsoft.com/office/drawing/2014/main" id="{BE860A20-D1A1-090D-E191-5E6E8F04D992}"/>
              </a:ext>
            </a:extLst>
          </p:cNvPr>
          <p:cNvSpPr>
            <a:spLocks noGrp="1"/>
          </p:cNvSpPr>
          <p:nvPr>
            <p:ph type="title"/>
          </p:nvPr>
        </p:nvSpPr>
        <p:spPr>
          <a:xfrm>
            <a:off x="2754" y="-2103"/>
            <a:ext cx="12177310" cy="847924"/>
          </a:xfrm>
          <a:solidFill>
            <a:srgbClr val="750518"/>
          </a:solidFill>
        </p:spPr>
        <p:txBody>
          <a:bodyPr rtlCol="0">
            <a:noAutofit/>
          </a:bodyPr>
          <a:lstStyle/>
          <a:p>
            <a:pPr rtl="0"/>
            <a:r>
              <a:rPr lang="es" b="1" dirty="0">
                <a:solidFill>
                  <a:schemeClr val="bg1"/>
                </a:solidFill>
              </a:rPr>
              <a:t> </a:t>
            </a:r>
            <a:r>
              <a:rPr lang="es" sz="3000" b="1" dirty="0">
                <a:solidFill>
                  <a:schemeClr val="bg1"/>
                </a:solidFill>
              </a:rPr>
              <a:t>Todos los miembros del SILC deben ser nombrados por el gobernador</a:t>
            </a:r>
            <a:endParaRPr lang="en-US" sz="3000" b="1" dirty="0">
              <a:solidFill>
                <a:schemeClr val="bg1"/>
              </a:solidFill>
            </a:endParaRPr>
          </a:p>
        </p:txBody>
      </p:sp>
      <p:sp>
        <p:nvSpPr>
          <p:cNvPr id="3" name="Text">
            <a:extLst>
              <a:ext uri="{FF2B5EF4-FFF2-40B4-BE49-F238E27FC236}">
                <a16:creationId xmlns:a16="http://schemas.microsoft.com/office/drawing/2014/main" id="{E6931D2E-D53D-14E2-29FA-88ACFFE02ECC}"/>
              </a:ext>
            </a:extLst>
          </p:cNvPr>
          <p:cNvSpPr>
            <a:spLocks noGrp="1"/>
          </p:cNvSpPr>
          <p:nvPr>
            <p:ph idx="1"/>
          </p:nvPr>
        </p:nvSpPr>
        <p:spPr>
          <a:xfrm>
            <a:off x="177188" y="1121127"/>
            <a:ext cx="11828442" cy="4803846"/>
          </a:xfrm>
        </p:spPr>
        <p:txBody>
          <a:bodyPr vert="horz" lIns="91440" tIns="45720" rIns="91440" bIns="45720" rtlCol="0" anchor="t">
            <a:normAutofit lnSpcReduction="10000"/>
          </a:bodyPr>
          <a:lstStyle/>
          <a:p>
            <a:pPr rtl="0"/>
            <a:r>
              <a:rPr lang="es"/>
              <a:t>Los </a:t>
            </a:r>
            <a:r>
              <a:rPr lang="es" b="1"/>
              <a:t>nombramientos incluyen </a:t>
            </a:r>
            <a:r>
              <a:rPr lang="es"/>
              <a:t>miembros ex-officio, no votantes, y al representante del CIL elegido por los centros.</a:t>
            </a:r>
          </a:p>
          <a:p>
            <a:pPr rtl="0"/>
            <a:r>
              <a:rPr lang="es"/>
              <a:t>El </a:t>
            </a:r>
            <a:r>
              <a:rPr lang="es" b="1"/>
              <a:t>plazo es de tres años a menos que la persona cubra un plazo incompleto</a:t>
            </a:r>
            <a:r>
              <a:rPr lang="es"/>
              <a:t>. En ese caso, puede ser de uno o dos años.</a:t>
            </a:r>
          </a:p>
          <a:p>
            <a:pPr rtl="0"/>
            <a:r>
              <a:rPr lang="es"/>
              <a:t>Un </a:t>
            </a:r>
            <a:r>
              <a:rPr lang="es" b="1"/>
              <a:t>miembro no puede prestar servicio más de dos plazos de tres años a menos que cubra un plazo incompleto</a:t>
            </a:r>
            <a:r>
              <a:rPr lang="es"/>
              <a:t>; en ese caso, podrá ejercer dos plazos completos una vez finalizado el plazo incompleto.</a:t>
            </a:r>
          </a:p>
          <a:p>
            <a:pPr rtl="0"/>
            <a:r>
              <a:rPr lang="es"/>
              <a:t>El </a:t>
            </a:r>
            <a:r>
              <a:rPr lang="es" b="1"/>
              <a:t>SILC debe solicitar aplicaciones para la membresía </a:t>
            </a:r>
            <a:r>
              <a:rPr lang="es"/>
              <a:t>y, después de la revisión del personal, presidente o comité, entregar dichas solicitudes al gobernador para su consideración. </a:t>
            </a:r>
          </a:p>
          <a:p>
            <a:pPr rtl="0"/>
            <a:r>
              <a:rPr lang="es"/>
              <a:t>Como miembro, </a:t>
            </a:r>
            <a:r>
              <a:rPr lang="es" b="1"/>
              <a:t>puede brindar aplicaciones a otras personas que conozca o sugerirles que soliciten prestar servicio en el consejo</a:t>
            </a:r>
            <a:r>
              <a:rPr lang="es"/>
              <a:t>. Esto sería muy útil para cuando finalice sus servicios.</a:t>
            </a:r>
          </a:p>
        </p:txBody>
      </p:sp>
      <p:sp>
        <p:nvSpPr>
          <p:cNvPr id="4" name="Footer ">
            <a:extLst>
              <a:ext uri="{FF2B5EF4-FFF2-40B4-BE49-F238E27FC236}">
                <a16:creationId xmlns:a16="http://schemas.microsoft.com/office/drawing/2014/main" id="{E2D1D15D-763F-4F2D-723B-E69BFB091C99}"/>
              </a:ext>
            </a:extLst>
          </p:cNvPr>
          <p:cNvSpPr>
            <a:spLocks noGrp="1"/>
          </p:cNvSpPr>
          <p:nvPr>
            <p:ph type="ftr" sz="quarter" idx="11"/>
          </p:nvPr>
        </p:nvSpPr>
        <p:spPr>
          <a:xfrm>
            <a:off x="3460213" y="6512422"/>
            <a:ext cx="5334651" cy="345578"/>
          </a:xfrm>
        </p:spPr>
        <p:txBody>
          <a:bodyPr rtlCol="0"/>
          <a:lstStyle/>
          <a:p>
            <a:pPr rtl="0"/>
            <a:r>
              <a:rPr lang="es" b="1" dirty="0">
                <a:solidFill>
                  <a:srgbClr val="70002E"/>
                </a:solidFill>
              </a:rPr>
              <a:t>Centro de Capacitación y Asistencia Técnica para la Vida Independiente</a:t>
            </a:r>
          </a:p>
        </p:txBody>
      </p:sp>
    </p:spTree>
    <p:extLst>
      <p:ext uri="{BB962C8B-B14F-4D97-AF65-F5344CB8AC3E}">
        <p14:creationId xmlns:p14="http://schemas.microsoft.com/office/powerpoint/2010/main" val="2196917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07F046-1961-FEC8-27A7-3BB123B70B66}"/>
            </a:ext>
          </a:extLst>
        </p:cNvPr>
        <p:cNvGrpSpPr/>
        <p:nvPr/>
      </p:nvGrpSpPr>
      <p:grpSpPr>
        <a:xfrm>
          <a:off x="0" y="0"/>
          <a:ext cx="0" cy="0"/>
          <a:chOff x="0" y="0"/>
          <a:chExt cx="0" cy="0"/>
        </a:xfrm>
      </p:grpSpPr>
      <p:sp useBgFill="1">
        <p:nvSpPr>
          <p:cNvPr id="27" name="Rectangle 26" hidden="1">
            <a:extLst>
              <a:ext uri="{FF2B5EF4-FFF2-40B4-BE49-F238E27FC236}">
                <a16:creationId xmlns:a16="http://schemas.microsoft.com/office/drawing/2014/main" id="{76F3F3F4-8C1E-95E8-C048-8324526DF3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9" name="sketch line" hidden="1">
            <a:extLst>
              <a:ext uri="{FF2B5EF4-FFF2-40B4-BE49-F238E27FC236}">
                <a16:creationId xmlns:a16="http://schemas.microsoft.com/office/drawing/2014/main" id="{1F34A607-2866-F9C9-BC5E-84BD5407C0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Rectangle ">
            <a:extLst>
              <a:ext uri="{FF2B5EF4-FFF2-40B4-BE49-F238E27FC236}">
                <a16:creationId xmlns:a16="http://schemas.microsoft.com/office/drawing/2014/main" id="{07ABF587-9D9A-F73A-50C0-E9809095BBA8}"/>
              </a:ext>
              <a:ext uri="{C183D7F6-B498-43B3-948B-1728B52AA6E4}">
                <adec:decorative xmlns:adec="http://schemas.microsoft.com/office/drawing/2017/decorative" val="1"/>
              </a:ext>
            </a:extLst>
          </p:cNvPr>
          <p:cNvSpPr/>
          <p:nvPr/>
        </p:nvSpPr>
        <p:spPr>
          <a:xfrm>
            <a:off x="148606" y="939528"/>
            <a:ext cx="9235423" cy="285121"/>
          </a:xfrm>
          <a:prstGeom prst="rect">
            <a:avLst/>
          </a:prstGeom>
          <a:solidFill>
            <a:srgbClr val="750518"/>
          </a:solidFill>
          <a:ln>
            <a:solidFill>
              <a:srgbClr val="750518"/>
            </a:solidFill>
          </a:ln>
        </p:spPr>
        <p:style>
          <a:lnRef idx="1">
            <a:schemeClr val="accent1"/>
          </a:lnRef>
          <a:fillRef idx="2">
            <a:schemeClr val="accent1"/>
          </a:fillRef>
          <a:effectRef idx="1">
            <a:schemeClr val="accent1"/>
          </a:effectRef>
          <a:fontRef idx="minor">
            <a:schemeClr val="dk1"/>
          </a:fontRef>
        </p:style>
        <p:txBody>
          <a:bodyPr rtlCol="0" anchor="ctr"/>
          <a:lstStyle/>
          <a:p>
            <a:pPr algn="ctr" rtl="0"/>
            <a:endParaRPr lang="en-US">
              <a:solidFill>
                <a:schemeClr val="tx2">
                  <a:lumMod val="10000"/>
                  <a:lumOff val="90000"/>
                </a:schemeClr>
              </a:solidFill>
            </a:endParaRPr>
          </a:p>
        </p:txBody>
      </p:sp>
      <p:sp>
        <p:nvSpPr>
          <p:cNvPr id="5" name="Slide Number">
            <a:extLst>
              <a:ext uri="{FF2B5EF4-FFF2-40B4-BE49-F238E27FC236}">
                <a16:creationId xmlns:a16="http://schemas.microsoft.com/office/drawing/2014/main" id="{019C4492-7A93-3165-CF8E-9633F44E4CF9}"/>
              </a:ext>
            </a:extLst>
          </p:cNvPr>
          <p:cNvSpPr>
            <a:spLocks noGrp="1"/>
          </p:cNvSpPr>
          <p:nvPr>
            <p:ph type="sldNum" sz="quarter" idx="12"/>
          </p:nvPr>
        </p:nvSpPr>
        <p:spPr>
          <a:xfrm>
            <a:off x="8610600" y="6356350"/>
            <a:ext cx="2743200" cy="365125"/>
          </a:xfrm>
        </p:spPr>
        <p:txBody>
          <a:bodyPr rtlCol="0">
            <a:normAutofit/>
          </a:bodyPr>
          <a:lstStyle/>
          <a:p>
            <a:pPr rtl="0">
              <a:spcAft>
                <a:spcPts val="600"/>
              </a:spcAft>
            </a:pPr>
            <a:fld id="{181E4D21-DFBA-4BA9-A6C6-558C4B06F883}" type="slidenum">
              <a:rPr lang="en-US"/>
              <a:pPr>
                <a:spcAft>
                  <a:spcPts val="600"/>
                </a:spcAft>
              </a:pPr>
              <a:t>12</a:t>
            </a:fld>
            <a:endParaRPr lang="en-US"/>
          </a:p>
        </p:txBody>
      </p:sp>
      <p:sp>
        <p:nvSpPr>
          <p:cNvPr id="2" name="Title ">
            <a:extLst>
              <a:ext uri="{FF2B5EF4-FFF2-40B4-BE49-F238E27FC236}">
                <a16:creationId xmlns:a16="http://schemas.microsoft.com/office/drawing/2014/main" id="{BA11F7DA-21E4-DC18-7B25-5A023AD979FB}"/>
              </a:ext>
            </a:extLst>
          </p:cNvPr>
          <p:cNvSpPr>
            <a:spLocks noGrp="1"/>
          </p:cNvSpPr>
          <p:nvPr>
            <p:ph type="title"/>
          </p:nvPr>
        </p:nvSpPr>
        <p:spPr>
          <a:xfrm>
            <a:off x="141634" y="-694"/>
            <a:ext cx="11197615" cy="940248"/>
          </a:xfrm>
        </p:spPr>
        <p:txBody>
          <a:bodyPr rtlCol="0" anchor="b">
            <a:normAutofit/>
          </a:bodyPr>
          <a:lstStyle/>
          <a:p>
            <a:pPr rtl="0"/>
            <a:r>
              <a:rPr lang="es" sz="5000" b="1"/>
              <a:t>¿Qué tipo de junta es el consejo?	</a:t>
            </a:r>
          </a:p>
        </p:txBody>
      </p:sp>
      <p:sp>
        <p:nvSpPr>
          <p:cNvPr id="3" name="Text">
            <a:extLst>
              <a:ext uri="{FF2B5EF4-FFF2-40B4-BE49-F238E27FC236}">
                <a16:creationId xmlns:a16="http://schemas.microsoft.com/office/drawing/2014/main" id="{A092A181-0FD5-7721-68DC-6630F0ADE28B}"/>
              </a:ext>
            </a:extLst>
          </p:cNvPr>
          <p:cNvSpPr>
            <a:spLocks noGrp="1"/>
          </p:cNvSpPr>
          <p:nvPr>
            <p:ph idx="1"/>
          </p:nvPr>
        </p:nvSpPr>
        <p:spPr>
          <a:xfrm>
            <a:off x="151940" y="1415585"/>
            <a:ext cx="11594194" cy="5114954"/>
          </a:xfrm>
        </p:spPr>
        <p:txBody>
          <a:bodyPr vert="horz" lIns="91440" tIns="45720" rIns="91440" bIns="45720" rtlCol="0" anchor="t">
            <a:noAutofit/>
          </a:bodyPr>
          <a:lstStyle/>
          <a:p>
            <a:pPr rtl="0"/>
            <a:r>
              <a:rPr lang="es" sz="2400">
                <a:latin typeface="Arial"/>
                <a:cs typeface="Arial"/>
              </a:rPr>
              <a:t>Si es una organización sin fines de lucro, es una junta sin fines de lucro, </a:t>
            </a:r>
            <a:r>
              <a:rPr lang="es" sz="2400" b="1">
                <a:latin typeface="Arial"/>
                <a:cs typeface="Arial"/>
              </a:rPr>
              <a:t>sujeta a sus estatutos y requisitos del IRS</a:t>
            </a:r>
            <a:r>
              <a:rPr lang="es" sz="2400">
                <a:latin typeface="Arial"/>
                <a:cs typeface="Arial"/>
              </a:rPr>
              <a:t>. Por supuesto, puede cambiar sus estatutos si lo desea, en virtud de los requisitos de los estatutos para dicho proceso. </a:t>
            </a:r>
          </a:p>
          <a:p>
            <a:pPr rtl="0"/>
            <a:r>
              <a:rPr lang="es" sz="2400">
                <a:latin typeface="Arial"/>
                <a:cs typeface="Arial"/>
              </a:rPr>
              <a:t>También es una </a:t>
            </a:r>
            <a:r>
              <a:rPr lang="es" sz="2400" b="1">
                <a:latin typeface="Arial"/>
                <a:cs typeface="Arial"/>
              </a:rPr>
              <a:t>entidad gubernamental, establecida por ley y no solo en sus estatutos</a:t>
            </a:r>
            <a:r>
              <a:rPr lang="es" sz="2400">
                <a:latin typeface="Arial"/>
                <a:cs typeface="Arial"/>
              </a:rPr>
              <a:t>. El consejo no puede cambiar esas leyes. Razón por la que está sujeto, por ejemplo, a los requisitos de reuniones abiertas.</a:t>
            </a:r>
          </a:p>
          <a:p>
            <a:pPr rtl="0"/>
            <a:r>
              <a:rPr lang="es" sz="2400">
                <a:latin typeface="Arial"/>
                <a:cs typeface="Arial"/>
              </a:rPr>
              <a:t>Es una </a:t>
            </a:r>
            <a:r>
              <a:rPr lang="es" sz="2400" b="1">
                <a:latin typeface="Arial"/>
                <a:cs typeface="Arial"/>
              </a:rPr>
              <a:t>junta directiva que suele contratar y supervisar al personal </a:t>
            </a:r>
            <a:r>
              <a:rPr lang="es" sz="2400">
                <a:latin typeface="Arial"/>
                <a:cs typeface="Arial"/>
              </a:rPr>
              <a:t>para llevar a cabo el trabajo diario del consejo.</a:t>
            </a:r>
          </a:p>
          <a:p>
            <a:pPr rtl="0"/>
            <a:r>
              <a:rPr lang="es" sz="2400">
                <a:latin typeface="Arial"/>
                <a:cs typeface="Arial"/>
              </a:rPr>
              <a:t>La </a:t>
            </a:r>
            <a:r>
              <a:rPr lang="es" sz="2400" b="1">
                <a:latin typeface="Arial"/>
                <a:cs typeface="Arial"/>
              </a:rPr>
              <a:t>responsabilidad del consejo es desarrollar y aprobar el Plan Estatal para la Vida Independiente (SPIL) </a:t>
            </a:r>
            <a:r>
              <a:rPr lang="es" sz="2400">
                <a:latin typeface="Arial"/>
                <a:cs typeface="Arial"/>
              </a:rPr>
              <a:t>(junto con los CIL) y, luego, </a:t>
            </a:r>
            <a:r>
              <a:rPr lang="es" sz="2400" b="1">
                <a:latin typeface="Arial"/>
                <a:cs typeface="Arial"/>
              </a:rPr>
              <a:t>supervisar y evaluar su implementación</a:t>
            </a:r>
            <a:r>
              <a:rPr lang="es" sz="2400">
                <a:latin typeface="Arial"/>
                <a:cs typeface="Arial"/>
              </a:rPr>
              <a:t>.</a:t>
            </a:r>
          </a:p>
          <a:p>
            <a:pPr marL="0" indent="0" rtl="0">
              <a:lnSpc>
                <a:spcPct val="120000"/>
              </a:lnSpc>
              <a:buNone/>
            </a:pPr>
            <a:endParaRPr lang="en-US" sz="1800" dirty="0">
              <a:latin typeface="Arial"/>
              <a:cs typeface="Arial"/>
            </a:endParaRPr>
          </a:p>
          <a:p>
            <a:pPr marL="0" indent="0" rtl="0">
              <a:lnSpc>
                <a:spcPct val="120000"/>
              </a:lnSpc>
              <a:buNone/>
            </a:pPr>
            <a:endParaRPr lang="en-US" sz="1800" dirty="0">
              <a:latin typeface="Arial"/>
              <a:cs typeface="Arial"/>
            </a:endParaRPr>
          </a:p>
          <a:p>
            <a:pPr marL="0" indent="0" rtl="0">
              <a:buNone/>
            </a:pPr>
            <a:endParaRPr lang="en-US" sz="2200" dirty="0">
              <a:latin typeface="Arial"/>
              <a:cs typeface="Arial"/>
            </a:endParaRPr>
          </a:p>
          <a:p>
            <a:pPr marL="0" indent="0" rtl="0">
              <a:buNone/>
            </a:pPr>
            <a:endParaRPr lang="en-US" sz="2200" dirty="0">
              <a:latin typeface="Arial"/>
              <a:cs typeface="Arial"/>
            </a:endParaRPr>
          </a:p>
          <a:p>
            <a:pPr rtl="0"/>
            <a:endParaRPr lang="en-US" sz="2200" dirty="0">
              <a:latin typeface="Arial"/>
              <a:cs typeface="Arial"/>
            </a:endParaRPr>
          </a:p>
          <a:p>
            <a:pPr rtl="0"/>
            <a:endParaRPr lang="en-US" sz="2200" dirty="0">
              <a:latin typeface="Arial"/>
              <a:cs typeface="Arial"/>
            </a:endParaRPr>
          </a:p>
          <a:p>
            <a:pPr marL="0" indent="0" rtl="0">
              <a:buNone/>
            </a:pPr>
            <a:endParaRPr lang="en-US" sz="2200" dirty="0">
              <a:latin typeface="Arial"/>
              <a:cs typeface="Arial"/>
            </a:endParaRPr>
          </a:p>
          <a:p>
            <a:pPr marL="0" indent="0" rtl="0">
              <a:buNone/>
            </a:pPr>
            <a:endParaRPr lang="en-US" sz="2200" dirty="0">
              <a:latin typeface="Arial"/>
              <a:cs typeface="Arial"/>
            </a:endParaRPr>
          </a:p>
          <a:p>
            <a:pPr marL="0" indent="0" rtl="0">
              <a:buNone/>
            </a:pPr>
            <a:endParaRPr lang="en-US" sz="2200" dirty="0">
              <a:latin typeface="Aptos" panose="02110004020202020204"/>
              <a:cs typeface="Arial"/>
            </a:endParaRPr>
          </a:p>
          <a:p>
            <a:pPr marL="342900" indent="-342900" rtl="0"/>
            <a:endParaRPr lang="en-US" sz="2200" b="1" dirty="0">
              <a:latin typeface="Aptos" panose="02110004020202020204"/>
              <a:cs typeface="Arial"/>
            </a:endParaRPr>
          </a:p>
          <a:p>
            <a:pPr marL="0" indent="0" rtl="0">
              <a:buNone/>
            </a:pPr>
            <a:endParaRPr lang="en-US" sz="2200" dirty="0">
              <a:latin typeface="Aptos" panose="02110004020202020204"/>
              <a:cs typeface="Arial"/>
            </a:endParaRPr>
          </a:p>
        </p:txBody>
      </p:sp>
      <p:sp>
        <p:nvSpPr>
          <p:cNvPr id="4" name="Footer ">
            <a:extLst>
              <a:ext uri="{FF2B5EF4-FFF2-40B4-BE49-F238E27FC236}">
                <a16:creationId xmlns:a16="http://schemas.microsoft.com/office/drawing/2014/main" id="{257BB042-52E9-9FFB-AF13-3BE3278791C9}"/>
              </a:ext>
            </a:extLst>
          </p:cNvPr>
          <p:cNvSpPr>
            <a:spLocks noGrp="1"/>
          </p:cNvSpPr>
          <p:nvPr>
            <p:ph type="ftr" sz="quarter" idx="11"/>
          </p:nvPr>
        </p:nvSpPr>
        <p:spPr>
          <a:xfrm>
            <a:off x="3764971" y="6356350"/>
            <a:ext cx="4939145" cy="365125"/>
          </a:xfrm>
        </p:spPr>
        <p:txBody>
          <a:bodyPr rtlCol="0">
            <a:normAutofit/>
          </a:bodyPr>
          <a:lstStyle/>
          <a:p>
            <a:pPr rtl="0">
              <a:spcAft>
                <a:spcPts val="600"/>
              </a:spcAft>
            </a:pPr>
            <a:r>
              <a:rPr lang="es" sz="1100" b="1" dirty="0"/>
              <a:t>Centro de Capacitación y Asistencia Técnica para la Vida Independiente</a:t>
            </a:r>
          </a:p>
        </p:txBody>
      </p:sp>
      <p:sp>
        <p:nvSpPr>
          <p:cNvPr id="7" name="Rectangle ">
            <a:extLst>
              <a:ext uri="{FF2B5EF4-FFF2-40B4-BE49-F238E27FC236}">
                <a16:creationId xmlns:a16="http://schemas.microsoft.com/office/drawing/2014/main" id="{394FA73C-7089-182C-714B-3E0678C12BCB}"/>
              </a:ext>
              <a:ext uri="{C183D7F6-B498-43B3-948B-1728B52AA6E4}">
                <adec:decorative xmlns:adec="http://schemas.microsoft.com/office/drawing/2017/decorative" val="1"/>
              </a:ext>
            </a:extLst>
          </p:cNvPr>
          <p:cNvSpPr/>
          <p:nvPr/>
        </p:nvSpPr>
        <p:spPr>
          <a:xfrm>
            <a:off x="3434030" y="5442415"/>
            <a:ext cx="8152350" cy="292338"/>
          </a:xfrm>
          <a:prstGeom prst="rect">
            <a:avLst/>
          </a:prstGeom>
          <a:solidFill>
            <a:srgbClr val="BCDDE6"/>
          </a:solidFill>
          <a:ln>
            <a:solidFill>
              <a:srgbClr val="BCDDE6"/>
            </a:solidFill>
          </a:ln>
        </p:spPr>
        <p:style>
          <a:lnRef idx="1">
            <a:schemeClr val="accent1"/>
          </a:lnRef>
          <a:fillRef idx="2">
            <a:schemeClr val="accent1"/>
          </a:fillRef>
          <a:effectRef idx="1">
            <a:schemeClr val="accent1"/>
          </a:effectRef>
          <a:fontRef idx="minor">
            <a:schemeClr val="dk1"/>
          </a:fontRef>
        </p:style>
        <p:txBody>
          <a:bodyPr rtlCol="0" anchor="ctr"/>
          <a:lstStyle/>
          <a:p>
            <a:pPr algn="ctr" rtl="0"/>
            <a:endParaRPr lang="en-US">
              <a:solidFill>
                <a:schemeClr val="tx2">
                  <a:lumMod val="10000"/>
                  <a:lumOff val="90000"/>
                </a:schemeClr>
              </a:solidFill>
            </a:endParaRPr>
          </a:p>
        </p:txBody>
      </p:sp>
    </p:spTree>
    <p:extLst>
      <p:ext uri="{BB962C8B-B14F-4D97-AF65-F5344CB8AC3E}">
        <p14:creationId xmlns:p14="http://schemas.microsoft.com/office/powerpoint/2010/main" val="2390805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2BE3B-40FF-0A15-C31A-8EDF6B158C1C}"/>
            </a:ext>
          </a:extLst>
        </p:cNvPr>
        <p:cNvGrpSpPr/>
        <p:nvPr/>
      </p:nvGrpSpPr>
      <p:grpSpPr>
        <a:xfrm>
          <a:off x="0" y="0"/>
          <a:ext cx="0" cy="0"/>
          <a:chOff x="0" y="0"/>
          <a:chExt cx="0" cy="0"/>
        </a:xfrm>
      </p:grpSpPr>
      <p:sp>
        <p:nvSpPr>
          <p:cNvPr id="5" name="Slide Number">
            <a:extLst>
              <a:ext uri="{FF2B5EF4-FFF2-40B4-BE49-F238E27FC236}">
                <a16:creationId xmlns:a16="http://schemas.microsoft.com/office/drawing/2014/main" id="{6B34644F-9930-1FDF-CB8B-2ACF81478C03}"/>
              </a:ext>
            </a:extLst>
          </p:cNvPr>
          <p:cNvSpPr>
            <a:spLocks noGrp="1"/>
          </p:cNvSpPr>
          <p:nvPr>
            <p:ph type="sldNum" sz="quarter" idx="12"/>
          </p:nvPr>
        </p:nvSpPr>
        <p:spPr/>
        <p:txBody>
          <a:bodyPr rtlCol="0"/>
          <a:lstStyle/>
          <a:p>
            <a:pPr rtl="0"/>
            <a:fld id="{5D16CCA7-A32B-44D2-BAC0-8216F98A92EE}" type="slidenum">
              <a:rPr lang="en-US" smtClean="0"/>
              <a:t>13</a:t>
            </a:fld>
            <a:endParaRPr lang="en-US"/>
          </a:p>
        </p:txBody>
      </p:sp>
      <p:sp>
        <p:nvSpPr>
          <p:cNvPr id="2" name="Title ">
            <a:extLst>
              <a:ext uri="{FF2B5EF4-FFF2-40B4-BE49-F238E27FC236}">
                <a16:creationId xmlns:a16="http://schemas.microsoft.com/office/drawing/2014/main" id="{B2AD386D-748E-2A39-4426-008DA4B6DEEB}"/>
              </a:ext>
            </a:extLst>
          </p:cNvPr>
          <p:cNvSpPr>
            <a:spLocks noGrp="1"/>
          </p:cNvSpPr>
          <p:nvPr>
            <p:ph type="title"/>
          </p:nvPr>
        </p:nvSpPr>
        <p:spPr>
          <a:xfrm>
            <a:off x="2754" y="-2103"/>
            <a:ext cx="12177310" cy="634703"/>
          </a:xfrm>
          <a:solidFill>
            <a:srgbClr val="750518"/>
          </a:solidFill>
        </p:spPr>
        <p:txBody>
          <a:bodyPr rtlCol="0">
            <a:noAutofit/>
          </a:bodyPr>
          <a:lstStyle/>
          <a:p>
            <a:pPr rtl="0"/>
            <a:r>
              <a:rPr lang="es" b="1">
                <a:solidFill>
                  <a:schemeClr val="bg1"/>
                </a:solidFill>
              </a:rPr>
              <a:t> Función de la DSE </a:t>
            </a:r>
          </a:p>
        </p:txBody>
      </p:sp>
      <p:sp>
        <p:nvSpPr>
          <p:cNvPr id="3" name="Text">
            <a:extLst>
              <a:ext uri="{FF2B5EF4-FFF2-40B4-BE49-F238E27FC236}">
                <a16:creationId xmlns:a16="http://schemas.microsoft.com/office/drawing/2014/main" id="{217F4EF9-8C37-9D13-32FF-23FB80E74861}"/>
              </a:ext>
            </a:extLst>
          </p:cNvPr>
          <p:cNvSpPr>
            <a:spLocks noGrp="1"/>
          </p:cNvSpPr>
          <p:nvPr>
            <p:ph idx="1"/>
          </p:nvPr>
        </p:nvSpPr>
        <p:spPr>
          <a:xfrm>
            <a:off x="133532" y="817845"/>
            <a:ext cx="12046532" cy="5056080"/>
          </a:xfrm>
        </p:spPr>
        <p:txBody>
          <a:bodyPr vert="horz" lIns="91440" tIns="45720" rIns="91440" bIns="45720" rtlCol="0" anchor="t">
            <a:normAutofit fontScale="925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800" b="0" i="0" u="none" strike="noStrike" kern="1200" cap="none" spc="0" normalizeH="0" noProof="0">
                <a:ln>
                  <a:noFill/>
                </a:ln>
                <a:solidFill>
                  <a:prstClr val="black"/>
                </a:solidFill>
                <a:effectLst/>
                <a:uLnTx/>
                <a:uFillTx/>
                <a:latin typeface="Aptos" panose="02110004020202020204"/>
                <a:ea typeface="+mn-ea"/>
                <a:cs typeface="+mn-cs"/>
              </a:rPr>
              <a:t>Actuar como el </a:t>
            </a:r>
            <a:r>
              <a:rPr lang="es" sz="2800" b="1" i="0" u="none" strike="noStrike" kern="1200" cap="none" spc="0" normalizeH="0" noProof="0">
                <a:ln>
                  <a:noFill/>
                </a:ln>
                <a:solidFill>
                  <a:prstClr val="black"/>
                </a:solidFill>
                <a:effectLst/>
                <a:uLnTx/>
                <a:uFillTx/>
                <a:latin typeface="Aptos" panose="02110004020202020204"/>
                <a:ea typeface="+mn-ea"/>
                <a:cs typeface="+mn-cs"/>
              </a:rPr>
              <a:t>“adjudicatario” para la Parte B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800" b="1" i="0" u="none" strike="noStrike" kern="1200" cap="none" spc="0" normalizeH="0" noProof="0">
                <a:ln>
                  <a:noFill/>
                </a:ln>
                <a:solidFill>
                  <a:prstClr val="black"/>
                </a:solidFill>
                <a:effectLst/>
                <a:uLnTx/>
                <a:uFillTx/>
                <a:latin typeface="Aptos" panose="02110004020202020204"/>
                <a:ea typeface="+mn-ea"/>
                <a:cs typeface="+mn-cs"/>
              </a:rPr>
              <a:t>Rendir cuentas al SILC y a la ACL de la Parte B $ </a:t>
            </a:r>
            <a:r>
              <a:rPr lang="es" sz="2800" b="0" i="0" u="none" strike="noStrike" kern="1200" cap="none" spc="0" normalizeH="0" noProof="0">
                <a:ln>
                  <a:noFill/>
                </a:ln>
                <a:solidFill>
                  <a:prstClr val="black"/>
                </a:solidFill>
                <a:effectLst/>
                <a:uLnTx/>
                <a:uFillTx/>
                <a:latin typeface="Aptos" panose="02110004020202020204"/>
                <a:ea typeface="+mn-ea"/>
                <a:cs typeface="+mn-cs"/>
              </a:rPr>
              <a:t>y </a:t>
            </a:r>
            <a:r>
              <a:rPr lang="es" sz="2800" b="1" i="0" u="none" strike="noStrike" kern="1200" cap="none" spc="0" normalizeH="0" noProof="0">
                <a:ln>
                  <a:noFill/>
                </a:ln>
                <a:solidFill>
                  <a:prstClr val="black"/>
                </a:solidFill>
                <a:effectLst/>
                <a:uLnTx/>
                <a:uFillTx/>
                <a:latin typeface="Aptos" panose="02110004020202020204"/>
                <a:ea typeface="+mn-ea"/>
                <a:cs typeface="+mn-cs"/>
              </a:rPr>
              <a:t>distribuir esos fondos de acuerdo con el SPIL </a:t>
            </a:r>
            <a:r>
              <a:rPr lang="es" sz="2800" b="0" i="0" u="none" strike="noStrike" kern="1200" cap="none" spc="0" normalizeH="0" noProof="0">
                <a:ln>
                  <a:noFill/>
                </a:ln>
                <a:solidFill>
                  <a:prstClr val="black"/>
                </a:solidFill>
                <a:effectLst/>
                <a:uLnTx/>
                <a:uFillTx/>
                <a:latin typeface="Aptos" panose="02110004020202020204"/>
                <a:ea typeface="+mn-ea"/>
                <a:cs typeface="+mn-cs"/>
              </a:rPr>
              <a:t>(en general, verificado en un informe en cada reunión).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800" b="0" i="0" u="none" strike="noStrike" kern="1200" cap="none" spc="0" normalizeH="0" noProof="0">
                <a:ln>
                  <a:noFill/>
                </a:ln>
                <a:solidFill>
                  <a:prstClr val="black"/>
                </a:solidFill>
                <a:effectLst/>
                <a:uLnTx/>
                <a:uFillTx/>
                <a:latin typeface="Aptos" panose="02110004020202020204"/>
                <a:ea typeface="+mn-ea"/>
                <a:cs typeface="+mn-cs"/>
              </a:rPr>
              <a:t>Mantener registros. </a:t>
            </a:r>
            <a:r>
              <a:rPr lang="es" sz="2800" b="1" i="0" u="none" strike="noStrike" kern="1200" cap="none" spc="0" normalizeH="0" noProof="0">
                <a:ln>
                  <a:noFill/>
                </a:ln>
                <a:solidFill>
                  <a:prstClr val="black"/>
                </a:solidFill>
                <a:effectLst/>
                <a:uLnTx/>
                <a:uFillTx/>
                <a:latin typeface="Aptos" panose="02110004020202020204"/>
                <a:ea typeface="+mn-ea"/>
                <a:cs typeface="+mn-cs"/>
              </a:rPr>
              <a:t>Completar el Informe de progreso del programa (PPR) con el SILC</a:t>
            </a:r>
            <a:r>
              <a:rPr lang="es" sz="2800" b="0" i="0" u="none" strike="noStrike" kern="1200" cap="none" spc="0" normalizeH="0" noProof="0">
                <a:ln>
                  <a:noFill/>
                </a:ln>
                <a:solidFill>
                  <a:prstClr val="black"/>
                </a:solidFill>
                <a:effectLst/>
                <a:uLnTx/>
                <a:uFillTx/>
                <a:latin typeface="Aptos" panose="0211000402020202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800" b="0" i="0" u="none" strike="noStrike" kern="1200" cap="none" spc="0" normalizeH="0" noProof="0">
                <a:ln>
                  <a:noFill/>
                </a:ln>
                <a:solidFill>
                  <a:prstClr val="black"/>
                </a:solidFill>
                <a:effectLst/>
                <a:uLnTx/>
                <a:uFillTx/>
                <a:latin typeface="Aptos" panose="02110004020202020204"/>
                <a:ea typeface="+mn-ea"/>
                <a:cs typeface="+mn-cs"/>
              </a:rPr>
              <a:t>Completar </a:t>
            </a:r>
            <a:r>
              <a:rPr lang="es" sz="2800" b="1" i="0" u="none" strike="noStrike" kern="1200" cap="none" spc="0" normalizeH="0" noProof="0">
                <a:ln>
                  <a:noFill/>
                </a:ln>
                <a:solidFill>
                  <a:prstClr val="black"/>
                </a:solidFill>
                <a:effectLst/>
                <a:uLnTx/>
                <a:uFillTx/>
                <a:latin typeface="Aptos" panose="02110004020202020204"/>
                <a:ea typeface="+mn-ea"/>
                <a:cs typeface="+mn-cs"/>
              </a:rPr>
              <a:t>cualquier otro informe </a:t>
            </a:r>
            <a:r>
              <a:rPr lang="es" sz="2800" b="0" i="0" u="none" strike="noStrike" kern="1200" cap="none" spc="0" normalizeH="0" noProof="0">
                <a:ln>
                  <a:noFill/>
                </a:ln>
                <a:solidFill>
                  <a:prstClr val="black"/>
                </a:solidFill>
                <a:effectLst/>
                <a:uLnTx/>
                <a:uFillTx/>
                <a:latin typeface="Aptos" panose="02110004020202020204"/>
                <a:ea typeface="+mn-ea"/>
                <a:cs typeface="+mn-cs"/>
              </a:rPr>
              <a:t>requerido.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800" b="1" i="0" u="none" strike="noStrike" kern="1200" cap="none" spc="0" normalizeH="0" noProof="0">
                <a:ln>
                  <a:noFill/>
                </a:ln>
                <a:solidFill>
                  <a:prstClr val="black"/>
                </a:solidFill>
                <a:effectLst/>
                <a:uLnTx/>
                <a:uFillTx/>
                <a:latin typeface="Aptos" panose="02110004020202020204"/>
                <a:ea typeface="+mn-ea"/>
                <a:cs typeface="+mn-cs"/>
              </a:rPr>
              <a:t>No retener más del 5 % de la Parte B para gastos administrativos de la DSE</a:t>
            </a:r>
            <a:r>
              <a:rPr lang="es" sz="2800" b="0" i="0" u="none" strike="noStrike" kern="1200" cap="none" spc="0" normalizeH="0" noProof="0">
                <a:ln>
                  <a:noFill/>
                </a:ln>
                <a:solidFill>
                  <a:prstClr val="black"/>
                </a:solidFill>
                <a:effectLst/>
                <a:uLnTx/>
                <a:uFillTx/>
                <a:latin typeface="Aptos" panose="02110004020202020204"/>
                <a:ea typeface="+mn-ea"/>
                <a:cs typeface="+mn-cs"/>
              </a:rPr>
              <a:t>. No es obligatorio tomar el 5 %.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800" b="0" i="0" u="none" strike="noStrike" kern="1200" cap="none" spc="0" normalizeH="0" noProof="0">
                <a:ln>
                  <a:noFill/>
                </a:ln>
                <a:solidFill>
                  <a:prstClr val="black"/>
                </a:solidFill>
                <a:effectLst/>
                <a:uLnTx/>
                <a:uFillTx/>
                <a:latin typeface="Aptos" panose="02110004020202020204"/>
                <a:ea typeface="+mn-ea"/>
                <a:cs typeface="+mn-cs"/>
              </a:rPr>
              <a:t>La DSE puede optar por distribuir fondos en el segundo año del período de rendimiento, como se indica en el SPIL, pero </a:t>
            </a:r>
            <a:r>
              <a:rPr lang="es" sz="2800" b="1" i="0" u="none" strike="noStrike" kern="1200" cap="none" spc="0" normalizeH="0" noProof="0">
                <a:ln>
                  <a:noFill/>
                </a:ln>
                <a:solidFill>
                  <a:prstClr val="black"/>
                </a:solidFill>
                <a:effectLst/>
                <a:uLnTx/>
                <a:uFillTx/>
                <a:latin typeface="Aptos" panose="02110004020202020204"/>
                <a:ea typeface="+mn-ea"/>
                <a:cs typeface="+mn-cs"/>
              </a:rPr>
              <a:t>no puede retirar y “conservar” los fondos en sus cuentas</a:t>
            </a:r>
            <a:r>
              <a:rPr lang="es" sz="2800" b="0" i="0" u="none" strike="noStrike" kern="1200" cap="none" spc="0" normalizeH="0" noProof="0">
                <a:ln>
                  <a:noFill/>
                </a:ln>
                <a:solidFill>
                  <a:prstClr val="black"/>
                </a:solidFill>
                <a:effectLst/>
                <a:uLnTx/>
                <a:uFillTx/>
                <a:latin typeface="Aptos" panose="02110004020202020204"/>
                <a:ea typeface="+mn-ea"/>
                <a:cs typeface="+mn-cs"/>
              </a:rPr>
              <a:t>. Los fondos deben desembolsarse inmediatamente después de su retiro.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800" b="1" i="0" u="none" strike="noStrike" kern="1200" cap="none" spc="0" normalizeH="0" noProof="0">
                <a:ln>
                  <a:noFill/>
                </a:ln>
                <a:solidFill>
                  <a:prstClr val="black"/>
                </a:solidFill>
                <a:effectLst/>
                <a:uLnTx/>
                <a:uFillTx/>
                <a:latin typeface="Aptos" panose="02110004020202020204"/>
                <a:ea typeface="+mn-ea"/>
                <a:cs typeface="+mn-cs"/>
              </a:rPr>
              <a:t>Firmar el SPIL</a:t>
            </a:r>
            <a:r>
              <a:rPr lang="es" sz="2800" b="0" i="0" u="none" strike="noStrike" kern="1200" cap="none" spc="0" normalizeH="0" noProof="0">
                <a:ln>
                  <a:noFill/>
                </a:ln>
                <a:solidFill>
                  <a:prstClr val="black"/>
                </a:solidFill>
                <a:effectLst/>
                <a:uLnTx/>
                <a:uFillTx/>
                <a:latin typeface="Aptos" panose="02110004020202020204"/>
                <a:ea typeface="+mn-ea"/>
                <a:cs typeface="+mn-cs"/>
              </a:rPr>
              <a:t> y aceptar actuar como la DSE y </a:t>
            </a:r>
            <a:r>
              <a:rPr lang="es" sz="2800" b="1" i="0" u="none" strike="noStrike" kern="1200" cap="none" spc="0" normalizeH="0" noProof="0">
                <a:ln>
                  <a:noFill/>
                </a:ln>
                <a:solidFill>
                  <a:prstClr val="black"/>
                </a:solidFill>
                <a:effectLst/>
                <a:uLnTx/>
                <a:uFillTx/>
                <a:latin typeface="Aptos" panose="02110004020202020204"/>
                <a:ea typeface="+mn-ea"/>
                <a:cs typeface="+mn-cs"/>
              </a:rPr>
              <a:t>garantizar que se incluyan todas las restricciones impuestas por el estado</a:t>
            </a:r>
            <a:r>
              <a:rPr lang="es" sz="2800" b="0" i="0" u="none" strike="noStrike" kern="1200" cap="none" spc="0" normalizeH="0" noProof="0">
                <a:ln>
                  <a:noFill/>
                </a:ln>
                <a:solidFill>
                  <a:prstClr val="black"/>
                </a:solidFill>
                <a:effectLst/>
                <a:uLnTx/>
                <a:uFillTx/>
                <a:latin typeface="Aptos" panose="02110004020202020204"/>
                <a:ea typeface="+mn-ea"/>
                <a:cs typeface="+mn-cs"/>
              </a:rPr>
              <a:t>, para que la red para la IL tome conocimiento.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800" b="0" i="0" u="none" strike="noStrike" kern="1200" cap="none" spc="0" normalizeH="0" noProof="0">
                <a:ln>
                  <a:noFill/>
                </a:ln>
                <a:solidFill>
                  <a:prstClr val="black"/>
                </a:solidFill>
                <a:effectLst/>
                <a:uLnTx/>
                <a:uFillTx/>
                <a:latin typeface="Aptos" panose="02110004020202020204"/>
                <a:ea typeface="+mn-ea"/>
                <a:cs typeface="+mn-cs"/>
              </a:rPr>
              <a:t>Tener un </a:t>
            </a:r>
            <a:r>
              <a:rPr lang="es" sz="2800" b="1" i="0" u="none" strike="noStrike" kern="1200" cap="none" spc="0" normalizeH="0" noProof="0">
                <a:ln>
                  <a:noFill/>
                </a:ln>
                <a:solidFill>
                  <a:prstClr val="black"/>
                </a:solidFill>
                <a:effectLst/>
                <a:uLnTx/>
                <a:uFillTx/>
                <a:latin typeface="Aptos" panose="02110004020202020204"/>
                <a:ea typeface="+mn-ea"/>
                <a:cs typeface="+mn-cs"/>
              </a:rPr>
              <a:t>cargo “ex-officio” en el SILC </a:t>
            </a:r>
            <a:r>
              <a:rPr lang="es" sz="2800" b="0" i="0" u="none" strike="noStrike" kern="1200" cap="none" spc="0" normalizeH="0" noProof="0">
                <a:ln>
                  <a:noFill/>
                </a:ln>
                <a:solidFill>
                  <a:prstClr val="black"/>
                </a:solidFill>
                <a:effectLst/>
                <a:uLnTx/>
                <a:uFillTx/>
                <a:latin typeface="Aptos" panose="02110004020202020204"/>
                <a:ea typeface="+mn-ea"/>
                <a:cs typeface="+mn-cs"/>
              </a:rPr>
              <a:t>(designado por el gobernador).</a:t>
            </a:r>
          </a:p>
        </p:txBody>
      </p:sp>
      <p:sp>
        <p:nvSpPr>
          <p:cNvPr id="4" name="Footer ">
            <a:extLst>
              <a:ext uri="{FF2B5EF4-FFF2-40B4-BE49-F238E27FC236}">
                <a16:creationId xmlns:a16="http://schemas.microsoft.com/office/drawing/2014/main" id="{A02181A0-16E7-2D7E-D866-93354952C876}"/>
              </a:ext>
            </a:extLst>
          </p:cNvPr>
          <p:cNvSpPr>
            <a:spLocks noGrp="1"/>
          </p:cNvSpPr>
          <p:nvPr>
            <p:ph type="ftr" sz="quarter" idx="11"/>
          </p:nvPr>
        </p:nvSpPr>
        <p:spPr>
          <a:xfrm>
            <a:off x="3460214" y="6512422"/>
            <a:ext cx="4830896" cy="346764"/>
          </a:xfrm>
        </p:spPr>
        <p:txBody>
          <a:bodyPr rtlCol="0"/>
          <a:lstStyle/>
          <a:p>
            <a:pPr rtl="0"/>
            <a:r>
              <a:rPr lang="es" b="1">
                <a:solidFill>
                  <a:srgbClr val="70002E"/>
                </a:solidFill>
              </a:rPr>
              <a:t>Centro de Capacitación y Asistencia Técnica para la Vida Independiente</a:t>
            </a:r>
          </a:p>
        </p:txBody>
      </p:sp>
    </p:spTree>
    <p:extLst>
      <p:ext uri="{BB962C8B-B14F-4D97-AF65-F5344CB8AC3E}">
        <p14:creationId xmlns:p14="http://schemas.microsoft.com/office/powerpoint/2010/main" val="853925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FFDB57-3D6B-EF15-9EE5-4E114AEF291D}"/>
            </a:ext>
          </a:extLst>
        </p:cNvPr>
        <p:cNvGrpSpPr/>
        <p:nvPr/>
      </p:nvGrpSpPr>
      <p:grpSpPr>
        <a:xfrm>
          <a:off x="0" y="0"/>
          <a:ext cx="0" cy="0"/>
          <a:chOff x="0" y="0"/>
          <a:chExt cx="0" cy="0"/>
        </a:xfrm>
      </p:grpSpPr>
      <p:sp useBgFill="1">
        <p:nvSpPr>
          <p:cNvPr id="27" name="Rectangle 26" hidden="1">
            <a:extLst>
              <a:ext uri="{FF2B5EF4-FFF2-40B4-BE49-F238E27FC236}">
                <a16:creationId xmlns:a16="http://schemas.microsoft.com/office/drawing/2014/main" id="{3C30D8C2-D8B6-F79C-1486-963CDDF09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9" name="sketch line" hidden="1">
            <a:extLst>
              <a:ext uri="{FF2B5EF4-FFF2-40B4-BE49-F238E27FC236}">
                <a16:creationId xmlns:a16="http://schemas.microsoft.com/office/drawing/2014/main" id="{618D4AD3-D4F9-C27A-2801-F2839401D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Rectangle ">
            <a:extLst>
              <a:ext uri="{FF2B5EF4-FFF2-40B4-BE49-F238E27FC236}">
                <a16:creationId xmlns:a16="http://schemas.microsoft.com/office/drawing/2014/main" id="{3551C726-4D0F-7E7E-0086-F171E4B77947}"/>
              </a:ext>
              <a:ext uri="{C183D7F6-B498-43B3-948B-1728B52AA6E4}">
                <adec:decorative xmlns:adec="http://schemas.microsoft.com/office/drawing/2017/decorative" val="1"/>
              </a:ext>
            </a:extLst>
          </p:cNvPr>
          <p:cNvSpPr/>
          <p:nvPr/>
        </p:nvSpPr>
        <p:spPr>
          <a:xfrm>
            <a:off x="141635" y="667161"/>
            <a:ext cx="8152350" cy="292338"/>
          </a:xfrm>
          <a:prstGeom prst="rect">
            <a:avLst/>
          </a:prstGeom>
          <a:solidFill>
            <a:srgbClr val="750518"/>
          </a:solidFill>
          <a:ln>
            <a:solidFill>
              <a:srgbClr val="750518"/>
            </a:solidFill>
          </a:ln>
        </p:spPr>
        <p:style>
          <a:lnRef idx="1">
            <a:schemeClr val="accent1"/>
          </a:lnRef>
          <a:fillRef idx="2">
            <a:schemeClr val="accent1"/>
          </a:fillRef>
          <a:effectRef idx="1">
            <a:schemeClr val="accent1"/>
          </a:effectRef>
          <a:fontRef idx="minor">
            <a:schemeClr val="dk1"/>
          </a:fontRef>
        </p:style>
        <p:txBody>
          <a:bodyPr rtlCol="0" anchor="ctr"/>
          <a:lstStyle/>
          <a:p>
            <a:pPr algn="ctr" rtl="0"/>
            <a:endParaRPr lang="en-US">
              <a:solidFill>
                <a:schemeClr val="tx2">
                  <a:lumMod val="10000"/>
                  <a:lumOff val="90000"/>
                </a:schemeClr>
              </a:solidFill>
            </a:endParaRPr>
          </a:p>
        </p:txBody>
      </p:sp>
      <p:sp>
        <p:nvSpPr>
          <p:cNvPr id="5" name="Slide Number">
            <a:extLst>
              <a:ext uri="{FF2B5EF4-FFF2-40B4-BE49-F238E27FC236}">
                <a16:creationId xmlns:a16="http://schemas.microsoft.com/office/drawing/2014/main" id="{9958DA17-14E0-9A07-83D3-71AFD19A6655}"/>
              </a:ext>
            </a:extLst>
          </p:cNvPr>
          <p:cNvSpPr>
            <a:spLocks noGrp="1"/>
          </p:cNvSpPr>
          <p:nvPr>
            <p:ph type="sldNum" sz="quarter" idx="12"/>
          </p:nvPr>
        </p:nvSpPr>
        <p:spPr>
          <a:xfrm>
            <a:off x="8610600" y="6356350"/>
            <a:ext cx="2743200" cy="365125"/>
          </a:xfrm>
        </p:spPr>
        <p:txBody>
          <a:bodyPr rtlCol="0">
            <a:normAutofit/>
          </a:bodyPr>
          <a:lstStyle/>
          <a:p>
            <a:pPr rtl="0">
              <a:spcAft>
                <a:spcPts val="600"/>
              </a:spcAft>
            </a:pPr>
            <a:fld id="{181E4D21-DFBA-4BA9-A6C6-558C4B06F883}" type="slidenum">
              <a:rPr lang="en-US"/>
              <a:pPr>
                <a:spcAft>
                  <a:spcPts val="600"/>
                </a:spcAft>
              </a:pPr>
              <a:t>14</a:t>
            </a:fld>
            <a:endParaRPr lang="en-US"/>
          </a:p>
        </p:txBody>
      </p:sp>
      <p:sp>
        <p:nvSpPr>
          <p:cNvPr id="2" name="Title ">
            <a:extLst>
              <a:ext uri="{FF2B5EF4-FFF2-40B4-BE49-F238E27FC236}">
                <a16:creationId xmlns:a16="http://schemas.microsoft.com/office/drawing/2014/main" id="{67B0F937-5FE0-3F5C-88C2-3E34D249ECAC}"/>
              </a:ext>
            </a:extLst>
          </p:cNvPr>
          <p:cNvSpPr>
            <a:spLocks noGrp="1"/>
          </p:cNvSpPr>
          <p:nvPr>
            <p:ph type="title"/>
          </p:nvPr>
        </p:nvSpPr>
        <p:spPr>
          <a:xfrm>
            <a:off x="141635" y="-694"/>
            <a:ext cx="10764664" cy="749286"/>
          </a:xfrm>
        </p:spPr>
        <p:txBody>
          <a:bodyPr rtlCol="0" anchor="b">
            <a:normAutofit fontScale="90000"/>
          </a:bodyPr>
          <a:lstStyle/>
          <a:p>
            <a:pPr rtl="0"/>
            <a:r>
              <a:rPr lang="es" sz="5000" b="1" dirty="0"/>
              <a:t>Información sobre los “ex-officio”</a:t>
            </a:r>
          </a:p>
        </p:txBody>
      </p:sp>
      <p:sp>
        <p:nvSpPr>
          <p:cNvPr id="3" name="Text">
            <a:extLst>
              <a:ext uri="{FF2B5EF4-FFF2-40B4-BE49-F238E27FC236}">
                <a16:creationId xmlns:a16="http://schemas.microsoft.com/office/drawing/2014/main" id="{77105525-13FC-F68A-9D5A-090DA9A8E187}"/>
              </a:ext>
            </a:extLst>
          </p:cNvPr>
          <p:cNvSpPr>
            <a:spLocks noGrp="1"/>
          </p:cNvSpPr>
          <p:nvPr>
            <p:ph idx="1"/>
          </p:nvPr>
        </p:nvSpPr>
        <p:spPr>
          <a:xfrm>
            <a:off x="141635" y="1075885"/>
            <a:ext cx="11594194" cy="5114954"/>
          </a:xfrm>
        </p:spPr>
        <p:txBody>
          <a:bodyPr vert="horz" lIns="91440" tIns="45720" rIns="91440" bIns="45720" rtlCol="0" anchor="t">
            <a:noAutofit/>
          </a:bodyPr>
          <a:lstStyle/>
          <a:p>
            <a:pPr rtl="0"/>
            <a:r>
              <a:rPr lang="es" dirty="0">
                <a:latin typeface="Arial"/>
                <a:cs typeface="Arial"/>
              </a:rPr>
              <a:t>“Ex-officio” significa que la persona ocupa el cargo en su SILC </a:t>
            </a:r>
            <a:r>
              <a:rPr lang="es" b="1" dirty="0">
                <a:latin typeface="Arial"/>
                <a:cs typeface="Arial"/>
              </a:rPr>
              <a:t>debido al cargo que ocupa en una agencia estatal relacionada con discapacidades</a:t>
            </a:r>
            <a:r>
              <a:rPr lang="es" dirty="0">
                <a:latin typeface="Arial"/>
                <a:cs typeface="Arial"/>
              </a:rPr>
              <a:t>.</a:t>
            </a:r>
          </a:p>
          <a:p>
            <a:pPr rtl="0"/>
            <a:r>
              <a:rPr lang="es" dirty="0">
                <a:latin typeface="Arial"/>
                <a:cs typeface="Arial"/>
              </a:rPr>
              <a:t>Esta persona puede tener </a:t>
            </a:r>
            <a:r>
              <a:rPr lang="es" b="1" dirty="0">
                <a:latin typeface="Arial"/>
                <a:cs typeface="Arial"/>
              </a:rPr>
              <a:t>información útil sobre su agencia</a:t>
            </a:r>
            <a:r>
              <a:rPr lang="es" dirty="0">
                <a:latin typeface="Arial"/>
                <a:cs typeface="Arial"/>
              </a:rPr>
              <a:t> o </a:t>
            </a:r>
            <a:r>
              <a:rPr lang="es" b="1" dirty="0">
                <a:latin typeface="Arial"/>
                <a:cs typeface="Arial"/>
              </a:rPr>
              <a:t>experiencia sobre una fuente de financiamiento</a:t>
            </a:r>
            <a:r>
              <a:rPr lang="es" dirty="0">
                <a:latin typeface="Arial"/>
                <a:cs typeface="Arial"/>
              </a:rPr>
              <a:t> que le resultará útil al Consejo.</a:t>
            </a:r>
          </a:p>
          <a:p>
            <a:pPr rtl="0"/>
            <a:r>
              <a:rPr lang="es" dirty="0">
                <a:latin typeface="Arial"/>
                <a:cs typeface="Arial"/>
              </a:rPr>
              <a:t>En el caso del SILC, estos son </a:t>
            </a:r>
            <a:r>
              <a:rPr lang="es" b="1" dirty="0">
                <a:latin typeface="Arial"/>
                <a:cs typeface="Arial"/>
              </a:rPr>
              <a:t>puestos no votantes</a:t>
            </a:r>
            <a:r>
              <a:rPr lang="es" dirty="0">
                <a:latin typeface="Arial"/>
                <a:cs typeface="Arial"/>
              </a:rPr>
              <a:t>. Algunos SILC también definen el puesto más en detalle en sus políticas o estatutos. </a:t>
            </a:r>
          </a:p>
          <a:p>
            <a:pPr rtl="0"/>
            <a:r>
              <a:rPr lang="es" b="1" dirty="0">
                <a:latin typeface="Arial"/>
                <a:cs typeface="Arial"/>
              </a:rPr>
              <a:t>Es habitual limitar la contribución de los miembros ex-officio a la observación o a elementos específicos en la agenda</a:t>
            </a:r>
            <a:r>
              <a:rPr lang="es" dirty="0">
                <a:latin typeface="Arial"/>
                <a:cs typeface="Arial"/>
              </a:rPr>
              <a:t> y no siempre involucrarlos en las discusiones abiertas del Consejo. Sus funciones deben estar claramente definidas en los estatutos.</a:t>
            </a:r>
          </a:p>
          <a:p>
            <a:pPr marL="0" indent="0" rtl="0">
              <a:buNone/>
            </a:pPr>
            <a:endParaRPr lang="en-US" dirty="0">
              <a:latin typeface="Arial"/>
              <a:cs typeface="Arial"/>
            </a:endParaRPr>
          </a:p>
          <a:p>
            <a:pPr marL="0" indent="0" rtl="0">
              <a:lnSpc>
                <a:spcPct val="120000"/>
              </a:lnSpc>
              <a:buNone/>
            </a:pPr>
            <a:endParaRPr lang="en-US" sz="1800" dirty="0">
              <a:latin typeface="Arial"/>
              <a:cs typeface="Arial"/>
            </a:endParaRPr>
          </a:p>
          <a:p>
            <a:pPr marL="0" indent="0" rtl="0">
              <a:lnSpc>
                <a:spcPct val="120000"/>
              </a:lnSpc>
              <a:buNone/>
            </a:pPr>
            <a:endParaRPr lang="en-US" sz="1800" dirty="0">
              <a:latin typeface="Arial"/>
              <a:cs typeface="Arial"/>
            </a:endParaRPr>
          </a:p>
          <a:p>
            <a:pPr marL="0" indent="0" rtl="0">
              <a:buNone/>
            </a:pPr>
            <a:endParaRPr lang="en-US" sz="2200" dirty="0">
              <a:latin typeface="Arial"/>
              <a:cs typeface="Arial"/>
            </a:endParaRPr>
          </a:p>
          <a:p>
            <a:pPr marL="0" indent="0" rtl="0">
              <a:buNone/>
            </a:pPr>
            <a:endParaRPr lang="en-US" sz="2200" dirty="0">
              <a:latin typeface="Arial"/>
              <a:cs typeface="Arial"/>
            </a:endParaRPr>
          </a:p>
          <a:p>
            <a:pPr rtl="0"/>
            <a:endParaRPr lang="en-US" sz="2200" dirty="0">
              <a:latin typeface="Arial"/>
              <a:cs typeface="Arial"/>
            </a:endParaRPr>
          </a:p>
          <a:p>
            <a:pPr rtl="0"/>
            <a:endParaRPr lang="en-US" sz="2200" dirty="0">
              <a:latin typeface="Arial"/>
              <a:cs typeface="Arial"/>
            </a:endParaRPr>
          </a:p>
          <a:p>
            <a:pPr marL="0" indent="0" rtl="0">
              <a:buNone/>
            </a:pPr>
            <a:endParaRPr lang="en-US" sz="2200" dirty="0">
              <a:latin typeface="Arial"/>
              <a:cs typeface="Arial"/>
            </a:endParaRPr>
          </a:p>
          <a:p>
            <a:pPr marL="0" indent="0" rtl="0">
              <a:buNone/>
            </a:pPr>
            <a:endParaRPr lang="en-US" sz="2200" dirty="0">
              <a:latin typeface="Arial"/>
              <a:cs typeface="Arial"/>
            </a:endParaRPr>
          </a:p>
          <a:p>
            <a:pPr marL="0" indent="0" rtl="0">
              <a:buNone/>
            </a:pPr>
            <a:endParaRPr lang="en-US" sz="2200" dirty="0">
              <a:latin typeface="Aptos" panose="02110004020202020204"/>
              <a:cs typeface="Arial"/>
            </a:endParaRPr>
          </a:p>
          <a:p>
            <a:pPr marL="342900" indent="-342900" rtl="0"/>
            <a:endParaRPr lang="en-US" sz="2200" b="1" dirty="0">
              <a:latin typeface="Aptos" panose="02110004020202020204"/>
              <a:cs typeface="Arial"/>
            </a:endParaRPr>
          </a:p>
          <a:p>
            <a:pPr marL="0" indent="0" rtl="0">
              <a:buNone/>
            </a:pPr>
            <a:endParaRPr lang="en-US" sz="2200" dirty="0">
              <a:latin typeface="Aptos" panose="02110004020202020204"/>
              <a:cs typeface="Arial"/>
            </a:endParaRPr>
          </a:p>
        </p:txBody>
      </p:sp>
      <p:sp>
        <p:nvSpPr>
          <p:cNvPr id="4" name="Footer ">
            <a:extLst>
              <a:ext uri="{FF2B5EF4-FFF2-40B4-BE49-F238E27FC236}">
                <a16:creationId xmlns:a16="http://schemas.microsoft.com/office/drawing/2014/main" id="{7CB96091-65BF-DEE6-8923-03A9480FF090}"/>
              </a:ext>
            </a:extLst>
          </p:cNvPr>
          <p:cNvSpPr>
            <a:spLocks noGrp="1"/>
          </p:cNvSpPr>
          <p:nvPr>
            <p:ph type="ftr" sz="quarter" idx="11"/>
          </p:nvPr>
        </p:nvSpPr>
        <p:spPr>
          <a:xfrm>
            <a:off x="3581401" y="6356350"/>
            <a:ext cx="5155276" cy="365125"/>
          </a:xfrm>
        </p:spPr>
        <p:txBody>
          <a:bodyPr rtlCol="0">
            <a:normAutofit/>
          </a:bodyPr>
          <a:lstStyle/>
          <a:p>
            <a:pPr rtl="0">
              <a:spcAft>
                <a:spcPts val="600"/>
              </a:spcAft>
            </a:pPr>
            <a:r>
              <a:rPr lang="es" sz="1100" b="1" dirty="0"/>
              <a:t>Centro de Capacitación y Asistencia Técnica para la Vida Independiente</a:t>
            </a:r>
          </a:p>
        </p:txBody>
      </p:sp>
      <p:sp>
        <p:nvSpPr>
          <p:cNvPr id="7" name="Rectangle ">
            <a:extLst>
              <a:ext uri="{FF2B5EF4-FFF2-40B4-BE49-F238E27FC236}">
                <a16:creationId xmlns:a16="http://schemas.microsoft.com/office/drawing/2014/main" id="{E22D37A0-2806-E84B-549A-F85842C9BF7D}"/>
              </a:ext>
              <a:ext uri="{C183D7F6-B498-43B3-948B-1728B52AA6E4}">
                <adec:decorative xmlns:adec="http://schemas.microsoft.com/office/drawing/2017/decorative" val="1"/>
              </a:ext>
            </a:extLst>
          </p:cNvPr>
          <p:cNvSpPr/>
          <p:nvPr/>
        </p:nvSpPr>
        <p:spPr>
          <a:xfrm>
            <a:off x="3427404" y="6124171"/>
            <a:ext cx="8152350" cy="292338"/>
          </a:xfrm>
          <a:prstGeom prst="rect">
            <a:avLst/>
          </a:prstGeom>
          <a:solidFill>
            <a:srgbClr val="BCDDE6"/>
          </a:solidFill>
          <a:ln>
            <a:solidFill>
              <a:srgbClr val="BCDDE6"/>
            </a:solidFill>
          </a:ln>
        </p:spPr>
        <p:style>
          <a:lnRef idx="1">
            <a:schemeClr val="accent1"/>
          </a:lnRef>
          <a:fillRef idx="2">
            <a:schemeClr val="accent1"/>
          </a:fillRef>
          <a:effectRef idx="1">
            <a:schemeClr val="accent1"/>
          </a:effectRef>
          <a:fontRef idx="minor">
            <a:schemeClr val="dk1"/>
          </a:fontRef>
        </p:style>
        <p:txBody>
          <a:bodyPr rtlCol="0" anchor="ctr"/>
          <a:lstStyle/>
          <a:p>
            <a:pPr algn="ctr" rtl="0"/>
            <a:endParaRPr lang="en-US">
              <a:solidFill>
                <a:schemeClr val="tx2">
                  <a:lumMod val="10000"/>
                  <a:lumOff val="90000"/>
                </a:schemeClr>
              </a:solidFill>
            </a:endParaRPr>
          </a:p>
        </p:txBody>
      </p:sp>
    </p:spTree>
    <p:extLst>
      <p:ext uri="{BB962C8B-B14F-4D97-AF65-F5344CB8AC3E}">
        <p14:creationId xmlns:p14="http://schemas.microsoft.com/office/powerpoint/2010/main" val="3319415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69F73-2668-908C-0012-E999A75296C9}"/>
            </a:ext>
          </a:extLst>
        </p:cNvPr>
        <p:cNvGrpSpPr/>
        <p:nvPr/>
      </p:nvGrpSpPr>
      <p:grpSpPr>
        <a:xfrm>
          <a:off x="0" y="0"/>
          <a:ext cx="0" cy="0"/>
          <a:chOff x="0" y="0"/>
          <a:chExt cx="0" cy="0"/>
        </a:xfrm>
      </p:grpSpPr>
      <p:sp>
        <p:nvSpPr>
          <p:cNvPr id="5" name="Slide Number">
            <a:extLst>
              <a:ext uri="{FF2B5EF4-FFF2-40B4-BE49-F238E27FC236}">
                <a16:creationId xmlns:a16="http://schemas.microsoft.com/office/drawing/2014/main" id="{88F20334-10E4-6130-EBB3-91667287C8B0}"/>
              </a:ext>
            </a:extLst>
          </p:cNvPr>
          <p:cNvSpPr>
            <a:spLocks noGrp="1"/>
          </p:cNvSpPr>
          <p:nvPr>
            <p:ph type="sldNum" sz="quarter" idx="12"/>
          </p:nvPr>
        </p:nvSpPr>
        <p:spPr/>
        <p:txBody>
          <a:bodyPr rtlCol="0"/>
          <a:lstStyle/>
          <a:p>
            <a:pPr rtl="0"/>
            <a:fld id="{5D16CCA7-A32B-44D2-BAC0-8216F98A92EE}" type="slidenum">
              <a:rPr lang="en-US" smtClean="0"/>
              <a:t>15</a:t>
            </a:fld>
            <a:endParaRPr lang="en-US"/>
          </a:p>
        </p:txBody>
      </p:sp>
      <p:sp>
        <p:nvSpPr>
          <p:cNvPr id="2" name="Title ">
            <a:extLst>
              <a:ext uri="{FF2B5EF4-FFF2-40B4-BE49-F238E27FC236}">
                <a16:creationId xmlns:a16="http://schemas.microsoft.com/office/drawing/2014/main" id="{A17D7874-39B9-8384-7290-C482E571A061}"/>
              </a:ext>
            </a:extLst>
          </p:cNvPr>
          <p:cNvSpPr>
            <a:spLocks noGrp="1"/>
          </p:cNvSpPr>
          <p:nvPr>
            <p:ph type="title"/>
          </p:nvPr>
        </p:nvSpPr>
        <p:spPr>
          <a:xfrm>
            <a:off x="2754" y="-2103"/>
            <a:ext cx="12177310" cy="657563"/>
          </a:xfrm>
          <a:solidFill>
            <a:srgbClr val="750518"/>
          </a:solidFill>
        </p:spPr>
        <p:txBody>
          <a:bodyPr rtlCol="0">
            <a:noAutofit/>
          </a:bodyPr>
          <a:lstStyle/>
          <a:p>
            <a:pPr rtl="0"/>
            <a:r>
              <a:rPr lang="es" b="1">
                <a:solidFill>
                  <a:schemeClr val="bg1"/>
                </a:solidFill>
              </a:rPr>
              <a:t> Función de los CIL</a:t>
            </a:r>
          </a:p>
        </p:txBody>
      </p:sp>
      <p:sp>
        <p:nvSpPr>
          <p:cNvPr id="3" name="Text">
            <a:extLst>
              <a:ext uri="{FF2B5EF4-FFF2-40B4-BE49-F238E27FC236}">
                <a16:creationId xmlns:a16="http://schemas.microsoft.com/office/drawing/2014/main" id="{96E79889-53C2-FBB2-D636-93831F865DAC}"/>
              </a:ext>
            </a:extLst>
          </p:cNvPr>
          <p:cNvSpPr>
            <a:spLocks noGrp="1"/>
          </p:cNvSpPr>
          <p:nvPr>
            <p:ph idx="1"/>
          </p:nvPr>
        </p:nvSpPr>
        <p:spPr>
          <a:xfrm>
            <a:off x="68143" y="977865"/>
            <a:ext cx="12046531" cy="5056080"/>
          </a:xfrm>
        </p:spPr>
        <p:txBody>
          <a:bodyPr vert="horz" lIns="91440" tIns="45720" rIns="91440" bIns="45720" rtlCol="0" anchor="t">
            <a:normAutofit fontScale="925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800" b="0" i="0" u="none" strike="noStrike" kern="1200" cap="none" spc="0" normalizeH="0" noProof="0" dirty="0">
                <a:ln>
                  <a:noFill/>
                </a:ln>
                <a:solidFill>
                  <a:prstClr val="black"/>
                </a:solidFill>
                <a:effectLst/>
                <a:uLnTx/>
                <a:uFillTx/>
                <a:latin typeface="Aptos" panose="02110004020202020204"/>
                <a:ea typeface="+mn-ea"/>
                <a:cs typeface="+mn-cs"/>
              </a:rPr>
              <a:t>Brindar los </a:t>
            </a:r>
            <a:r>
              <a:rPr lang="es" sz="2800" b="1" i="0" u="none" strike="noStrike" kern="1200" cap="none" spc="0" normalizeH="0" noProof="0" dirty="0">
                <a:ln>
                  <a:noFill/>
                </a:ln>
                <a:solidFill>
                  <a:prstClr val="black"/>
                </a:solidFill>
                <a:effectLst/>
                <a:uLnTx/>
                <a:uFillTx/>
                <a:latin typeface="Aptos" panose="02110004020202020204"/>
                <a:ea typeface="+mn-ea"/>
                <a:cs typeface="+mn-cs"/>
              </a:rPr>
              <a:t>Servicios Básicos como mínimo</a:t>
            </a:r>
            <a:r>
              <a:rPr lang="es" sz="2800" b="0" i="0" u="none" strike="noStrike" kern="1200" cap="none" spc="0" normalizeH="0" noProof="0" dirty="0">
                <a:ln>
                  <a:noFill/>
                </a:ln>
                <a:solidFill>
                  <a:prstClr val="black"/>
                </a:solidFill>
                <a:effectLst/>
                <a:uLnTx/>
                <a:uFillTx/>
                <a:latin typeface="Aptos" panose="0211000402020202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800" b="0" i="0" u="none" strike="noStrike" kern="1200" cap="none" spc="0" normalizeH="0" noProof="0" dirty="0">
                <a:ln>
                  <a:noFill/>
                </a:ln>
                <a:solidFill>
                  <a:prstClr val="black"/>
                </a:solidFill>
                <a:effectLst/>
                <a:uLnTx/>
                <a:uFillTx/>
                <a:latin typeface="Aptos" panose="02110004020202020204"/>
                <a:ea typeface="+mn-ea"/>
                <a:cs typeface="+mn-cs"/>
              </a:rPr>
              <a:t>Brindar </a:t>
            </a:r>
            <a:r>
              <a:rPr lang="es" sz="2800" b="1" i="0" u="none" strike="noStrike" kern="1200" cap="none" spc="0" normalizeH="0" noProof="0" dirty="0">
                <a:ln>
                  <a:noFill/>
                </a:ln>
                <a:solidFill>
                  <a:prstClr val="black"/>
                </a:solidFill>
                <a:effectLst/>
                <a:uLnTx/>
                <a:uFillTx/>
                <a:latin typeface="Aptos" panose="02110004020202020204"/>
                <a:ea typeface="+mn-ea"/>
                <a:cs typeface="+mn-cs"/>
              </a:rPr>
              <a:t>otros Servicios para la Vida Independiente (idealmente, pero no obligatorio)</a:t>
            </a:r>
            <a:r>
              <a:rPr lang="es" sz="2800" b="0" i="0" u="none" strike="noStrike" kern="1200" cap="none" spc="0" normalizeH="0" noProof="0" dirty="0">
                <a:ln>
                  <a:noFill/>
                </a:ln>
                <a:solidFill>
                  <a:prstClr val="black"/>
                </a:solidFill>
                <a:effectLst/>
                <a:uLnTx/>
                <a:uFillTx/>
                <a:latin typeface="Aptos" panose="0211000402020202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800" b="0" i="0" u="none" strike="noStrike" kern="1200" cap="none" spc="0" normalizeH="0" noProof="0" dirty="0">
                <a:ln>
                  <a:noFill/>
                </a:ln>
                <a:solidFill>
                  <a:prstClr val="black"/>
                </a:solidFill>
                <a:effectLst/>
                <a:uLnTx/>
                <a:uFillTx/>
                <a:latin typeface="Aptos" panose="02110004020202020204"/>
                <a:ea typeface="+mn-ea"/>
                <a:cs typeface="+mn-cs"/>
              </a:rPr>
              <a:t>Desarrollar el SPIL </a:t>
            </a:r>
            <a:r>
              <a:rPr lang="es" sz="2800" b="1" i="0" u="none" strike="noStrike" kern="1200" cap="none" spc="0" normalizeH="0" noProof="0" dirty="0">
                <a:ln>
                  <a:noFill/>
                </a:ln>
                <a:solidFill>
                  <a:prstClr val="black"/>
                </a:solidFill>
                <a:effectLst/>
                <a:uLnTx/>
                <a:uFillTx/>
                <a:latin typeface="Aptos" panose="02110004020202020204"/>
                <a:ea typeface="+mn-ea"/>
                <a:cs typeface="+mn-cs"/>
              </a:rPr>
              <a:t>con el SILC</a:t>
            </a:r>
            <a:r>
              <a:rPr lang="es" sz="2800" b="0" i="0" u="none" strike="noStrike" kern="1200" cap="none" spc="0" normalizeH="0" noProof="0" dirty="0">
                <a:ln>
                  <a:noFill/>
                </a:ln>
                <a:solidFill>
                  <a:prstClr val="black"/>
                </a:solidFill>
                <a:effectLst/>
                <a:uLnTx/>
                <a:uFillTx/>
                <a:latin typeface="Aptos" panose="0211000402020202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800" b="0" i="0" u="none" strike="noStrike" kern="1200" cap="none" spc="0" normalizeH="0" noProof="0" dirty="0">
                <a:ln>
                  <a:noFill/>
                </a:ln>
                <a:solidFill>
                  <a:prstClr val="black"/>
                </a:solidFill>
                <a:effectLst/>
                <a:uLnTx/>
                <a:uFillTx/>
                <a:latin typeface="Aptos" panose="02110004020202020204"/>
                <a:ea typeface="+mn-ea"/>
                <a:cs typeface="+mn-cs"/>
              </a:rPr>
              <a:t>Ayudar a </a:t>
            </a:r>
            <a:r>
              <a:rPr lang="es" sz="2800" b="1" i="0" u="none" strike="noStrike" kern="1200" cap="none" spc="0" normalizeH="0" noProof="0" dirty="0">
                <a:ln>
                  <a:noFill/>
                </a:ln>
                <a:solidFill>
                  <a:prstClr val="black"/>
                </a:solidFill>
                <a:effectLst/>
                <a:uLnTx/>
                <a:uFillTx/>
                <a:latin typeface="Aptos" panose="02110004020202020204"/>
                <a:ea typeface="+mn-ea"/>
                <a:cs typeface="+mn-cs"/>
              </a:rPr>
              <a:t>implementar el SPIL</a:t>
            </a:r>
            <a:r>
              <a:rPr lang="es" sz="2800" b="0" i="0" u="none" strike="noStrike" kern="1200" cap="none" spc="0" normalizeH="0" noProof="0" dirty="0">
                <a:ln>
                  <a:noFill/>
                </a:ln>
                <a:solidFill>
                  <a:prstClr val="black"/>
                </a:solidFill>
                <a:effectLst/>
                <a:uLnTx/>
                <a:uFillTx/>
                <a:latin typeface="Aptos" panose="0211000402020202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800" b="0" i="0" u="none" strike="noStrike" kern="1200" cap="none" spc="0" normalizeH="0" noProof="0" dirty="0">
                <a:ln>
                  <a:noFill/>
                </a:ln>
                <a:solidFill>
                  <a:prstClr val="black"/>
                </a:solidFill>
                <a:effectLst/>
                <a:uLnTx/>
                <a:uFillTx/>
                <a:latin typeface="Aptos" panose="02110004020202020204"/>
                <a:ea typeface="+mn-ea"/>
                <a:cs typeface="+mn-cs"/>
              </a:rPr>
              <a:t>Cumplir con las </a:t>
            </a:r>
            <a:r>
              <a:rPr lang="es" sz="2800" b="1" i="0" u="none" strike="noStrike" kern="1200" cap="none" spc="0" normalizeH="0" noProof="0" dirty="0">
                <a:ln>
                  <a:noFill/>
                </a:ln>
                <a:solidFill>
                  <a:prstClr val="black"/>
                </a:solidFill>
                <a:effectLst/>
                <a:uLnTx/>
                <a:uFillTx/>
                <a:latin typeface="Aptos" panose="02110004020202020204"/>
                <a:ea typeface="+mn-ea"/>
                <a:cs typeface="+mn-cs"/>
              </a:rPr>
              <a:t>Normas y garantías e indicadores del CIL</a:t>
            </a:r>
            <a:r>
              <a:rPr lang="es" sz="2800" b="0" i="0" u="none" strike="noStrike" kern="1200" cap="none" spc="0" normalizeH="0" noProof="0" dirty="0">
                <a:ln>
                  <a:noFill/>
                </a:ln>
                <a:solidFill>
                  <a:prstClr val="black"/>
                </a:solidFill>
                <a:effectLst/>
                <a:uLnTx/>
                <a:uFillTx/>
                <a:latin typeface="Aptos" panose="0211000402020202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800" b="0" i="0" u="none" strike="noStrike" kern="1200" cap="none" spc="0" normalizeH="0" noProof="0" dirty="0">
                <a:ln>
                  <a:noFill/>
                </a:ln>
                <a:solidFill>
                  <a:prstClr val="black"/>
                </a:solidFill>
                <a:effectLst/>
                <a:uLnTx/>
                <a:uFillTx/>
                <a:latin typeface="Aptos" panose="02110004020202020204"/>
                <a:ea typeface="+mn-ea"/>
                <a:cs typeface="+mn-cs"/>
              </a:rPr>
              <a:t>Garantizar que las metas y</a:t>
            </a:r>
            <a:r>
              <a:rPr lang="es" sz="2800" b="1" i="0" u="none" strike="noStrike" kern="1200" cap="none" spc="0" normalizeH="0" noProof="0" dirty="0">
                <a:ln>
                  <a:noFill/>
                </a:ln>
                <a:solidFill>
                  <a:prstClr val="black"/>
                </a:solidFill>
                <a:effectLst/>
                <a:uLnTx/>
                <a:uFillTx/>
                <a:latin typeface="Aptos" panose="02110004020202020204"/>
                <a:ea typeface="+mn-ea"/>
                <a:cs typeface="+mn-cs"/>
              </a:rPr>
              <a:t> objetivos del CIL en el plan de trabajo sean acordes con el SPIL</a:t>
            </a:r>
            <a:r>
              <a:rPr lang="es" sz="2800" b="0" i="0" u="none" strike="noStrike" kern="1200" cap="none" spc="0" normalizeH="0" noProof="0" dirty="0">
                <a:ln>
                  <a:noFill/>
                </a:ln>
                <a:solidFill>
                  <a:prstClr val="black"/>
                </a:solidFill>
                <a:effectLst/>
                <a:uLnTx/>
                <a:uFillTx/>
                <a:latin typeface="Aptos" panose="0211000402020202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800" b="1" i="0" u="none" strike="noStrike" kern="1200" cap="none" spc="0" normalizeH="0" noProof="0" dirty="0">
                <a:ln>
                  <a:noFill/>
                </a:ln>
                <a:solidFill>
                  <a:prstClr val="black"/>
                </a:solidFill>
                <a:effectLst/>
                <a:uLnTx/>
                <a:uFillTx/>
                <a:latin typeface="Aptos" panose="02110004020202020204"/>
                <a:ea typeface="+mn-ea"/>
                <a:cs typeface="+mn-cs"/>
              </a:rPr>
              <a:t>Seleccionar un ED del CIL que preste servicio en el SILC</a:t>
            </a:r>
            <a:r>
              <a:rPr lang="es" sz="2800" b="0" i="0" u="none" strike="noStrike" kern="1200" cap="none" spc="0" normalizeH="0" noProof="0" dirty="0">
                <a:ln>
                  <a:noFill/>
                </a:ln>
                <a:solidFill>
                  <a:prstClr val="black"/>
                </a:solidFill>
                <a:effectLst/>
                <a:uLnTx/>
                <a:uFillTx/>
                <a:latin typeface="Aptos" panose="02110004020202020204"/>
                <a:ea typeface="+mn-ea"/>
                <a:cs typeface="+mn-cs"/>
              </a:rPr>
              <a:t>, sujeto a la designación del Gobernador.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800" b="1" i="0" u="none" strike="noStrike" kern="1200" cap="none" spc="0" normalizeH="0" noProof="0" dirty="0">
                <a:ln>
                  <a:noFill/>
                </a:ln>
                <a:solidFill>
                  <a:prstClr val="black"/>
                </a:solidFill>
                <a:effectLst/>
                <a:uLnTx/>
                <a:uFillTx/>
                <a:latin typeface="Aptos" panose="02110004020202020204"/>
                <a:ea typeface="+mn-ea"/>
                <a:cs typeface="+mn-cs"/>
              </a:rPr>
              <a:t>Más del 50 % de los directores del CIL (Parte B y Parte C) deben firmar el SPIL</a:t>
            </a:r>
            <a:r>
              <a:rPr lang="es" sz="2800" b="0" i="0" u="none" strike="noStrike" kern="1200" cap="none" spc="0" normalizeH="0" noProof="0" dirty="0">
                <a:ln>
                  <a:noFill/>
                </a:ln>
                <a:solidFill>
                  <a:prstClr val="black"/>
                </a:solidFill>
                <a:effectLst/>
                <a:uLnTx/>
                <a:uFillTx/>
                <a:latin typeface="Aptos" panose="02110004020202020204"/>
                <a:ea typeface="+mn-ea"/>
                <a:cs typeface="+mn-cs"/>
              </a:rPr>
              <a:t> para aprobar su contenido.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b="1" dirty="0">
                <a:solidFill>
                  <a:prstClr val="black"/>
                </a:solidFill>
                <a:latin typeface="Aptos" panose="02110004020202020204"/>
              </a:rPr>
              <a:t>Aceptar el plan de evaluación </a:t>
            </a:r>
            <a:r>
              <a:rPr lang="es" dirty="0">
                <a:solidFill>
                  <a:prstClr val="black"/>
                </a:solidFill>
                <a:latin typeface="Aptos" panose="02110004020202020204"/>
              </a:rPr>
              <a:t>y </a:t>
            </a:r>
            <a:r>
              <a:rPr lang="es" b="1" dirty="0">
                <a:solidFill>
                  <a:prstClr val="black"/>
                </a:solidFill>
                <a:latin typeface="Aptos" panose="02110004020202020204"/>
              </a:rPr>
              <a:t>entregar al SILC una copia de su informe anual </a:t>
            </a:r>
            <a:r>
              <a:rPr lang="es" dirty="0">
                <a:solidFill>
                  <a:prstClr val="black"/>
                </a:solidFill>
                <a:latin typeface="Aptos" panose="02110004020202020204"/>
              </a:rPr>
              <a:t>cada año.</a:t>
            </a: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Footer ">
            <a:extLst>
              <a:ext uri="{FF2B5EF4-FFF2-40B4-BE49-F238E27FC236}">
                <a16:creationId xmlns:a16="http://schemas.microsoft.com/office/drawing/2014/main" id="{F381A500-4425-D628-373C-4341C387743C}"/>
              </a:ext>
            </a:extLst>
          </p:cNvPr>
          <p:cNvSpPr>
            <a:spLocks noGrp="1"/>
          </p:cNvSpPr>
          <p:nvPr>
            <p:ph type="ftr" sz="quarter" idx="11"/>
          </p:nvPr>
        </p:nvSpPr>
        <p:spPr>
          <a:xfrm>
            <a:off x="3460213" y="6512422"/>
            <a:ext cx="5584033" cy="345578"/>
          </a:xfrm>
        </p:spPr>
        <p:txBody>
          <a:bodyPr rtlCol="0"/>
          <a:lstStyle/>
          <a:p>
            <a:pPr rtl="0"/>
            <a:r>
              <a:rPr lang="es" b="1" dirty="0">
                <a:solidFill>
                  <a:srgbClr val="70002E"/>
                </a:solidFill>
              </a:rPr>
              <a:t>Centro de Capacitación y Asistencia Técnica para la Vida Independiente</a:t>
            </a:r>
          </a:p>
        </p:txBody>
      </p:sp>
    </p:spTree>
    <p:extLst>
      <p:ext uri="{BB962C8B-B14F-4D97-AF65-F5344CB8AC3E}">
        <p14:creationId xmlns:p14="http://schemas.microsoft.com/office/powerpoint/2010/main" val="867454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FD7A3-60DC-0BD0-3312-21E8ECB3C41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E07A428-9978-6475-0C57-79C560B08E3D}"/>
              </a:ext>
            </a:extLst>
          </p:cNvPr>
          <p:cNvSpPr>
            <a:spLocks noGrp="1"/>
          </p:cNvSpPr>
          <p:nvPr>
            <p:ph type="sldNum" sz="quarter" idx="10"/>
          </p:nvPr>
        </p:nvSpPr>
        <p:spPr/>
        <p:txBody>
          <a:bodyPr rtlCol="0"/>
          <a:lstStyle/>
          <a:p>
            <a:pPr rtl="0">
              <a:defRPr/>
            </a:pPr>
            <a:fld id="{F2DF5F09-D78D-44DB-A338-E90D23C46220}" type="slidenum">
              <a:rPr lang="en-US" smtClean="0"/>
              <a:t>16</a:t>
            </a:fld>
            <a:endParaRPr lang="en-US"/>
          </a:p>
        </p:txBody>
      </p:sp>
      <p:sp>
        <p:nvSpPr>
          <p:cNvPr id="4" name="Title 3">
            <a:extLst>
              <a:ext uri="{FF2B5EF4-FFF2-40B4-BE49-F238E27FC236}">
                <a16:creationId xmlns:a16="http://schemas.microsoft.com/office/drawing/2014/main" id="{CF2C0F4D-88DC-2E17-3F08-92ECD1759214}"/>
              </a:ext>
            </a:extLst>
          </p:cNvPr>
          <p:cNvSpPr>
            <a:spLocks noGrp="1"/>
          </p:cNvSpPr>
          <p:nvPr>
            <p:ph type="title"/>
          </p:nvPr>
        </p:nvSpPr>
        <p:spPr>
          <a:xfrm>
            <a:off x="0" y="0"/>
            <a:ext cx="12192000" cy="1325563"/>
          </a:xfrm>
        </p:spPr>
        <p:txBody>
          <a:bodyPr rtlCol="0">
            <a:normAutofit/>
          </a:bodyPr>
          <a:lstStyle/>
          <a:p>
            <a:pPr rtl="0"/>
            <a:r>
              <a:rPr lang="es" sz="4000" b="1">
                <a:solidFill>
                  <a:srgbClr val="750518"/>
                </a:solidFill>
              </a:rPr>
              <a:t> Sección 1329.15, Título 45, del CFR: Deberes del SILC.</a:t>
            </a:r>
          </a:p>
        </p:txBody>
      </p:sp>
      <p:sp>
        <p:nvSpPr>
          <p:cNvPr id="2" name="Content Placeholder 1">
            <a:extLst>
              <a:ext uri="{FF2B5EF4-FFF2-40B4-BE49-F238E27FC236}">
                <a16:creationId xmlns:a16="http://schemas.microsoft.com/office/drawing/2014/main" id="{3079BE74-E1B4-3654-7D54-EF9406F3161D}"/>
              </a:ext>
            </a:extLst>
          </p:cNvPr>
          <p:cNvSpPr>
            <a:spLocks noGrp="1"/>
          </p:cNvSpPr>
          <p:nvPr>
            <p:ph sz="half" idx="1"/>
          </p:nvPr>
        </p:nvSpPr>
        <p:spPr>
          <a:xfrm>
            <a:off x="186689" y="1490344"/>
            <a:ext cx="5833111" cy="4577947"/>
          </a:xfrm>
        </p:spPr>
        <p:txBody>
          <a:bodyPr rtlCol="0">
            <a:normAutofit fontScale="92500" lnSpcReduction="20000"/>
          </a:bodyPr>
          <a:lstStyle/>
          <a:p>
            <a:pPr marL="457200" lvl="1" indent="-457200" rtl="0">
              <a:spcAft>
                <a:spcPts val="1200"/>
              </a:spcAft>
              <a:buFont typeface="+mj-lt"/>
              <a:buAutoNum type="arabicParenR"/>
            </a:pPr>
            <a:r>
              <a:rPr lang="es" sz="2800" dirty="0"/>
              <a:t>Los deberes del SILC se establecen en la Sección 705(c), (d) y (e) de la Ley.</a:t>
            </a:r>
          </a:p>
          <a:p>
            <a:pPr marL="457200" lvl="1" indent="-457200" rtl="0">
              <a:spcAft>
                <a:spcPts val="1200"/>
              </a:spcAft>
              <a:buFont typeface="+mj-lt"/>
              <a:buAutoNum type="arabicParenR"/>
            </a:pPr>
            <a:r>
              <a:rPr lang="es" sz="2800" dirty="0"/>
              <a:t>El SILC debe desarrollar el SPIL (Plan Estatal para la Vida Independiente) de acuerdo con las directrices previstas por el Administrador;</a:t>
            </a:r>
          </a:p>
          <a:p>
            <a:pPr marL="457200" lvl="1" indent="-457200" rtl="0">
              <a:spcAft>
                <a:spcPts val="1200"/>
              </a:spcAft>
              <a:buFont typeface="+mj-lt"/>
              <a:buAutoNum type="arabicParenR"/>
            </a:pPr>
            <a:endParaRPr lang="en-US" sz="2000" dirty="0"/>
          </a:p>
          <a:p>
            <a:pPr marL="457200" lvl="1" indent="-457200" rtl="0">
              <a:spcAft>
                <a:spcPts val="1200"/>
              </a:spcAft>
              <a:buFont typeface="+mj-lt"/>
              <a:buAutoNum type="arabicParenR"/>
            </a:pPr>
            <a:endParaRPr lang="en-US" sz="2000" dirty="0"/>
          </a:p>
          <a:p>
            <a:pPr marL="457200" lvl="1" indent="-457200" rtl="0">
              <a:spcAft>
                <a:spcPts val="1200"/>
              </a:spcAft>
              <a:buFont typeface="+mj-lt"/>
              <a:buAutoNum type="arabicParenR"/>
            </a:pPr>
            <a:endParaRPr lang="en-US" sz="2000" dirty="0"/>
          </a:p>
          <a:p>
            <a:pPr marL="0" lvl="1" indent="0" rtl="0">
              <a:spcAft>
                <a:spcPts val="1200"/>
              </a:spcAft>
              <a:buNone/>
            </a:pPr>
            <a:r>
              <a:rPr lang="es" sz="2000" dirty="0"/>
              <a:t>CFR = Código de Reglamentaciones Federales</a:t>
            </a:r>
          </a:p>
          <a:p>
            <a:pPr rtl="0"/>
            <a:endParaRPr lang="en-US" dirty="0"/>
          </a:p>
        </p:txBody>
      </p:sp>
      <p:sp>
        <p:nvSpPr>
          <p:cNvPr id="5" name="Content Placeholder 4">
            <a:extLst>
              <a:ext uri="{FF2B5EF4-FFF2-40B4-BE49-F238E27FC236}">
                <a16:creationId xmlns:a16="http://schemas.microsoft.com/office/drawing/2014/main" id="{9D31D78C-66DA-0AE7-FD5C-010C12CBC48E}"/>
              </a:ext>
            </a:extLst>
          </p:cNvPr>
          <p:cNvSpPr>
            <a:spLocks noGrp="1"/>
          </p:cNvSpPr>
          <p:nvPr>
            <p:ph sz="half" idx="2"/>
          </p:nvPr>
        </p:nvSpPr>
        <p:spPr>
          <a:xfrm>
            <a:off x="6172202" y="1325563"/>
            <a:ext cx="5474970" cy="3406457"/>
          </a:xfrm>
          <a:solidFill>
            <a:srgbClr val="BCDDE6"/>
          </a:solidFill>
          <a:ln w="63500">
            <a:solidFill>
              <a:srgbClr val="750518"/>
            </a:solidFill>
          </a:ln>
        </p:spPr>
        <p:txBody>
          <a:bodyPr rtlCol="0">
            <a:normAutofit fontScale="92500" lnSpcReduction="20000"/>
          </a:bodyPr>
          <a:lstStyle/>
          <a:p>
            <a:pPr marL="0" indent="0" rtl="0">
              <a:buNone/>
            </a:pPr>
            <a:br>
              <a:rPr lang="es" b="1" dirty="0"/>
            </a:br>
            <a:r>
              <a:rPr lang="es" b="1" dirty="0"/>
              <a:t>Esto implica lo siguiente:</a:t>
            </a:r>
          </a:p>
          <a:p>
            <a:pPr rtl="0"/>
            <a:r>
              <a:rPr lang="es" dirty="0"/>
              <a:t>En esta sección de la ley se establecen las normas de un Consejo Estatal para la Vida Independiente (SILC). </a:t>
            </a:r>
          </a:p>
          <a:p>
            <a:pPr rtl="0"/>
            <a:r>
              <a:rPr lang="es" dirty="0"/>
              <a:t>Cada tres años, el SILC debe seguir el proceso federal para desarrollar el SPIL.</a:t>
            </a:r>
          </a:p>
          <a:p>
            <a:pPr rtl="0"/>
            <a:endParaRPr lang="en-US" dirty="0"/>
          </a:p>
        </p:txBody>
      </p:sp>
      <p:sp>
        <p:nvSpPr>
          <p:cNvPr id="6" name="Footer Placeholder 5">
            <a:extLst>
              <a:ext uri="{FF2B5EF4-FFF2-40B4-BE49-F238E27FC236}">
                <a16:creationId xmlns:a16="http://schemas.microsoft.com/office/drawing/2014/main" id="{226A8AAB-8F68-8C42-ADAA-B3D5BB1E05FC}"/>
              </a:ext>
            </a:extLst>
          </p:cNvPr>
          <p:cNvSpPr>
            <a:spLocks noGrp="1"/>
          </p:cNvSpPr>
          <p:nvPr>
            <p:ph type="ftr" sz="quarter" idx="11"/>
          </p:nvPr>
        </p:nvSpPr>
        <p:spPr>
          <a:xfrm>
            <a:off x="3743661" y="6356350"/>
            <a:ext cx="5599844" cy="365125"/>
          </a:xfrm>
        </p:spPr>
        <p:txBody>
          <a:bodyPr rtlCol="0"/>
          <a:lstStyle/>
          <a:p>
            <a:pPr rtl="0"/>
            <a:r>
              <a:rPr lang="es" b="1" dirty="0">
                <a:solidFill>
                  <a:schemeClr val="accent3">
                    <a:lumMod val="75000"/>
                  </a:schemeClr>
                </a:solidFill>
              </a:rPr>
              <a:t>Centro de Capacitación y Asistencia Técnica para la Vida Independiente</a:t>
            </a:r>
          </a:p>
        </p:txBody>
      </p:sp>
    </p:spTree>
    <p:extLst>
      <p:ext uri="{BB962C8B-B14F-4D97-AF65-F5344CB8AC3E}">
        <p14:creationId xmlns:p14="http://schemas.microsoft.com/office/powerpoint/2010/main" val="4050113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E0982-D9B1-E13E-BDFB-0A2F6E86E60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A12D44-71E6-5517-0F90-EA6C1D726FF4}"/>
              </a:ext>
            </a:extLst>
          </p:cNvPr>
          <p:cNvSpPr>
            <a:spLocks noGrp="1"/>
          </p:cNvSpPr>
          <p:nvPr>
            <p:ph type="sldNum" sz="quarter" idx="10"/>
          </p:nvPr>
        </p:nvSpPr>
        <p:spPr/>
        <p:txBody>
          <a:bodyPr rtlCol="0"/>
          <a:lstStyle/>
          <a:p>
            <a:pPr rtl="0">
              <a:defRPr/>
            </a:pPr>
            <a:fld id="{F2DF5F09-D78D-44DB-A338-E90D23C46220}" type="slidenum">
              <a:rPr lang="en-US" smtClean="0"/>
              <a:t>17</a:t>
            </a:fld>
            <a:endParaRPr lang="en-US"/>
          </a:p>
        </p:txBody>
      </p:sp>
      <p:sp>
        <p:nvSpPr>
          <p:cNvPr id="4" name="Title 3">
            <a:extLst>
              <a:ext uri="{FF2B5EF4-FFF2-40B4-BE49-F238E27FC236}">
                <a16:creationId xmlns:a16="http://schemas.microsoft.com/office/drawing/2014/main" id="{6E05D7D6-1EBF-7F29-4DF5-005147B308DE}"/>
              </a:ext>
            </a:extLst>
          </p:cNvPr>
          <p:cNvSpPr>
            <a:spLocks noGrp="1"/>
          </p:cNvSpPr>
          <p:nvPr>
            <p:ph type="title"/>
          </p:nvPr>
        </p:nvSpPr>
        <p:spPr>
          <a:xfrm>
            <a:off x="0" y="0"/>
            <a:ext cx="12192000" cy="1325563"/>
          </a:xfrm>
        </p:spPr>
        <p:txBody>
          <a:bodyPr rtlCol="0">
            <a:normAutofit/>
          </a:bodyPr>
          <a:lstStyle/>
          <a:p>
            <a:pPr rtl="0"/>
            <a:r>
              <a:rPr lang="es" sz="4000" b="1">
                <a:solidFill>
                  <a:srgbClr val="750518"/>
                </a:solidFill>
              </a:rPr>
              <a:t> Sección 1329.15: Deberes del SILC. (continuación)</a:t>
            </a:r>
          </a:p>
        </p:txBody>
      </p:sp>
      <p:sp>
        <p:nvSpPr>
          <p:cNvPr id="2" name="Content Placeholder 1">
            <a:extLst>
              <a:ext uri="{FF2B5EF4-FFF2-40B4-BE49-F238E27FC236}">
                <a16:creationId xmlns:a16="http://schemas.microsoft.com/office/drawing/2014/main" id="{B85965DE-A031-28CD-BC57-59682941EFB6}"/>
              </a:ext>
            </a:extLst>
          </p:cNvPr>
          <p:cNvSpPr>
            <a:spLocks noGrp="1"/>
          </p:cNvSpPr>
          <p:nvPr>
            <p:ph sz="half" idx="1"/>
          </p:nvPr>
        </p:nvSpPr>
        <p:spPr>
          <a:xfrm>
            <a:off x="186689" y="1490344"/>
            <a:ext cx="5833111" cy="4866005"/>
          </a:xfrm>
        </p:spPr>
        <p:txBody>
          <a:bodyPr rtlCol="0">
            <a:normAutofit/>
          </a:bodyPr>
          <a:lstStyle/>
          <a:p>
            <a:pPr marL="457200" lvl="1" indent="-457200" rtl="0">
              <a:spcAft>
                <a:spcPts val="1200"/>
              </a:spcAft>
              <a:buFont typeface="+mj-lt"/>
              <a:buAutoNum type="arabicParenR" startAt="3"/>
            </a:pPr>
            <a:r>
              <a:rPr lang="es" sz="2800"/>
              <a:t>El SILC deberá supervisar, revisar y evaluar la implementación del SPIL de manera periódica según lo determine el SILC y se establezca en el SPIL.</a:t>
            </a:r>
          </a:p>
          <a:p>
            <a:pPr marL="457200" lvl="1" indent="-457200" rtl="0">
              <a:spcAft>
                <a:spcPts val="1200"/>
              </a:spcAft>
              <a:buFont typeface="+mj-lt"/>
              <a:buAutoNum type="arabicParenR"/>
            </a:pPr>
            <a:endParaRPr lang="en-US" sz="2000" dirty="0"/>
          </a:p>
          <a:p>
            <a:pPr marL="457200" lvl="1" indent="-457200" rtl="0">
              <a:spcAft>
                <a:spcPts val="1200"/>
              </a:spcAft>
              <a:buFont typeface="+mj-lt"/>
              <a:buAutoNum type="arabicParenR"/>
            </a:pPr>
            <a:endParaRPr lang="en-US" sz="2000" dirty="0"/>
          </a:p>
          <a:p>
            <a:pPr marL="457200" lvl="1" indent="-457200" rtl="0">
              <a:spcAft>
                <a:spcPts val="1200"/>
              </a:spcAft>
              <a:buFont typeface="+mj-lt"/>
              <a:buAutoNum type="arabicParenR"/>
            </a:pPr>
            <a:endParaRPr lang="en-US" sz="2000" dirty="0"/>
          </a:p>
          <a:p>
            <a:pPr marL="0" indent="0" rtl="0">
              <a:buNone/>
            </a:pPr>
            <a:endParaRPr lang="en-US" dirty="0"/>
          </a:p>
        </p:txBody>
      </p:sp>
      <p:sp>
        <p:nvSpPr>
          <p:cNvPr id="5" name="Content Placeholder 4">
            <a:extLst>
              <a:ext uri="{FF2B5EF4-FFF2-40B4-BE49-F238E27FC236}">
                <a16:creationId xmlns:a16="http://schemas.microsoft.com/office/drawing/2014/main" id="{FC29170E-B5E0-7373-4946-204EF6EE3A36}"/>
              </a:ext>
            </a:extLst>
          </p:cNvPr>
          <p:cNvSpPr>
            <a:spLocks noGrp="1"/>
          </p:cNvSpPr>
          <p:nvPr>
            <p:ph sz="half" idx="2"/>
          </p:nvPr>
        </p:nvSpPr>
        <p:spPr>
          <a:xfrm>
            <a:off x="6172202" y="1471928"/>
            <a:ext cx="5474970" cy="4601846"/>
          </a:xfrm>
          <a:solidFill>
            <a:srgbClr val="BCDDE6"/>
          </a:solidFill>
          <a:ln w="63500">
            <a:solidFill>
              <a:srgbClr val="750518"/>
            </a:solidFill>
          </a:ln>
        </p:spPr>
        <p:txBody>
          <a:bodyPr rtlCol="0">
            <a:normAutofit/>
          </a:bodyPr>
          <a:lstStyle/>
          <a:p>
            <a:pPr marL="0" indent="0" rtl="0">
              <a:buNone/>
            </a:pPr>
            <a:r>
              <a:rPr lang="es" b="1"/>
              <a:t>Esto implica lo siguiente:</a:t>
            </a:r>
          </a:p>
          <a:p>
            <a:pPr rtl="0"/>
            <a:r>
              <a:rPr lang="es"/>
              <a:t>El SILC debe revisar cómo funciona el SPIL y si se está siguiendo el plan.</a:t>
            </a:r>
          </a:p>
          <a:p>
            <a:pPr rtl="0"/>
            <a:r>
              <a:rPr lang="es"/>
              <a:t>El SILC debe seguir el proceso de revisión establecido en el SPIL. </a:t>
            </a:r>
          </a:p>
          <a:p>
            <a:pPr rtl="0"/>
            <a:r>
              <a:rPr lang="es"/>
              <a:t>Esta es la función principal del SILC cuando no está desarrollando el SPIL.</a:t>
            </a:r>
          </a:p>
          <a:p>
            <a:pPr rtl="0"/>
            <a:endParaRPr lang="en-US" dirty="0"/>
          </a:p>
        </p:txBody>
      </p:sp>
      <p:sp>
        <p:nvSpPr>
          <p:cNvPr id="6" name="Footer Placeholder 5">
            <a:extLst>
              <a:ext uri="{FF2B5EF4-FFF2-40B4-BE49-F238E27FC236}">
                <a16:creationId xmlns:a16="http://schemas.microsoft.com/office/drawing/2014/main" id="{CC50496A-BF7F-43FE-0278-CFC7E3D5E07D}"/>
              </a:ext>
            </a:extLst>
          </p:cNvPr>
          <p:cNvSpPr>
            <a:spLocks noGrp="1"/>
          </p:cNvSpPr>
          <p:nvPr>
            <p:ph type="ftr" sz="quarter" idx="11"/>
          </p:nvPr>
        </p:nvSpPr>
        <p:spPr>
          <a:xfrm>
            <a:off x="3743661" y="6356350"/>
            <a:ext cx="4409739" cy="365125"/>
          </a:xfrm>
        </p:spPr>
        <p:txBody>
          <a:bodyPr rtlCol="0"/>
          <a:lstStyle/>
          <a:p>
            <a:pPr rtl="0"/>
            <a:r>
              <a:rPr lang="es" b="1" dirty="0">
                <a:solidFill>
                  <a:schemeClr val="accent3">
                    <a:lumMod val="75000"/>
                  </a:schemeClr>
                </a:solidFill>
              </a:rPr>
              <a:t>Centro de Capacitación y Asistencia Técnica para la Vida Independiente</a:t>
            </a:r>
          </a:p>
        </p:txBody>
      </p:sp>
    </p:spTree>
    <p:extLst>
      <p:ext uri="{BB962C8B-B14F-4D97-AF65-F5344CB8AC3E}">
        <p14:creationId xmlns:p14="http://schemas.microsoft.com/office/powerpoint/2010/main" val="2843444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2C817-AEDF-96E0-349C-EDBFC7D150E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544197-94F9-DD34-D9DD-137106806222}"/>
              </a:ext>
            </a:extLst>
          </p:cNvPr>
          <p:cNvSpPr>
            <a:spLocks noGrp="1"/>
          </p:cNvSpPr>
          <p:nvPr>
            <p:ph type="sldNum" sz="quarter" idx="10"/>
          </p:nvPr>
        </p:nvSpPr>
        <p:spPr/>
        <p:txBody>
          <a:bodyPr rtlCol="0"/>
          <a:lstStyle/>
          <a:p>
            <a:pPr rtl="0">
              <a:defRPr/>
            </a:pPr>
            <a:fld id="{F2DF5F09-D78D-44DB-A338-E90D23C46220}" type="slidenum">
              <a:rPr lang="en-US" smtClean="0"/>
              <a:t>18</a:t>
            </a:fld>
            <a:endParaRPr lang="en-US"/>
          </a:p>
        </p:txBody>
      </p:sp>
      <p:sp>
        <p:nvSpPr>
          <p:cNvPr id="4" name="Title 3">
            <a:extLst>
              <a:ext uri="{FF2B5EF4-FFF2-40B4-BE49-F238E27FC236}">
                <a16:creationId xmlns:a16="http://schemas.microsoft.com/office/drawing/2014/main" id="{86D6A359-EFF7-ED21-336C-31E87B21E110}"/>
              </a:ext>
            </a:extLst>
          </p:cNvPr>
          <p:cNvSpPr>
            <a:spLocks noGrp="1"/>
          </p:cNvSpPr>
          <p:nvPr>
            <p:ph type="title"/>
          </p:nvPr>
        </p:nvSpPr>
        <p:spPr>
          <a:xfrm>
            <a:off x="0" y="0"/>
            <a:ext cx="12192000" cy="1325563"/>
          </a:xfrm>
        </p:spPr>
        <p:txBody>
          <a:bodyPr rtlCol="0">
            <a:normAutofit/>
          </a:bodyPr>
          <a:lstStyle/>
          <a:p>
            <a:pPr rtl="0"/>
            <a:r>
              <a:rPr lang="es" sz="4000" b="1">
                <a:solidFill>
                  <a:srgbClr val="750518"/>
                </a:solidFill>
              </a:rPr>
              <a:t> Sección 1329.15: Deberes del SILC. (continuación)</a:t>
            </a:r>
          </a:p>
        </p:txBody>
      </p:sp>
      <p:sp>
        <p:nvSpPr>
          <p:cNvPr id="2" name="Content Placeholder 1">
            <a:extLst>
              <a:ext uri="{FF2B5EF4-FFF2-40B4-BE49-F238E27FC236}">
                <a16:creationId xmlns:a16="http://schemas.microsoft.com/office/drawing/2014/main" id="{C40858E9-8FB9-E70A-865E-7FF809865F26}"/>
              </a:ext>
            </a:extLst>
          </p:cNvPr>
          <p:cNvSpPr>
            <a:spLocks noGrp="1"/>
          </p:cNvSpPr>
          <p:nvPr>
            <p:ph sz="half" idx="1"/>
          </p:nvPr>
        </p:nvSpPr>
        <p:spPr>
          <a:xfrm>
            <a:off x="186689" y="1490344"/>
            <a:ext cx="5833111" cy="4866005"/>
          </a:xfrm>
        </p:spPr>
        <p:txBody>
          <a:bodyPr rtlCol="0">
            <a:normAutofit/>
          </a:bodyPr>
          <a:lstStyle/>
          <a:p>
            <a:pPr marL="457200" marR="0" lvl="1" indent="-457200" algn="l" defTabSz="914400" rtl="0" eaLnBrk="1" fontAlgn="auto" latinLnBrk="0" hangingPunct="1">
              <a:lnSpc>
                <a:spcPct val="90000"/>
              </a:lnSpc>
              <a:spcBef>
                <a:spcPts val="500"/>
              </a:spcBef>
              <a:spcAft>
                <a:spcPts val="1200"/>
              </a:spcAft>
              <a:buClrTx/>
              <a:buSzTx/>
              <a:buFont typeface="+mj-lt"/>
              <a:buAutoNum type="arabicParenR" startAt="4"/>
              <a:tabLst/>
              <a:defRPr/>
            </a:pPr>
            <a:r>
              <a:rPr lang="es" sz="2800" b="0" i="0" u="none" strike="noStrike" kern="1200" cap="none" spc="0" normalizeH="0" noProof="0">
                <a:ln>
                  <a:noFill/>
                </a:ln>
                <a:solidFill>
                  <a:prstClr val="black"/>
                </a:solidFill>
                <a:effectLst/>
                <a:uLnTx/>
                <a:uFillTx/>
                <a:latin typeface="Aptos" panose="02110004020202020204"/>
                <a:ea typeface="+mn-ea"/>
                <a:cs typeface="+mn-cs"/>
              </a:rPr>
              <a:t>El SILC debe reunirse con frecuencia y garantizar que tales reuniones sean abiertas al público y se avisen con antelación suficiente.</a:t>
            </a:r>
            <a:endParaRPr kumimoji="0" lang="en-US"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lvl="1" indent="0" rtl="0">
              <a:spcAft>
                <a:spcPts val="1200"/>
              </a:spcAft>
              <a:buNone/>
            </a:pPr>
            <a:endParaRPr lang="en-US" sz="2000" dirty="0"/>
          </a:p>
          <a:p>
            <a:pPr marL="457200" lvl="1" indent="-457200" rtl="0">
              <a:spcAft>
                <a:spcPts val="1200"/>
              </a:spcAft>
              <a:buFont typeface="+mj-lt"/>
              <a:buAutoNum type="arabicParenR"/>
            </a:pPr>
            <a:endParaRPr lang="en-US" sz="2000" dirty="0"/>
          </a:p>
          <a:p>
            <a:pPr marL="457200" lvl="1" indent="-457200" rtl="0">
              <a:spcAft>
                <a:spcPts val="1200"/>
              </a:spcAft>
              <a:buFont typeface="+mj-lt"/>
              <a:buAutoNum type="arabicParenR"/>
            </a:pPr>
            <a:endParaRPr lang="en-US" sz="2000" dirty="0"/>
          </a:p>
          <a:p>
            <a:pPr marL="0" indent="0" rtl="0">
              <a:buNone/>
            </a:pPr>
            <a:endParaRPr lang="en-US" dirty="0"/>
          </a:p>
        </p:txBody>
      </p:sp>
      <p:sp>
        <p:nvSpPr>
          <p:cNvPr id="5" name="Content Placeholder 4">
            <a:extLst>
              <a:ext uri="{FF2B5EF4-FFF2-40B4-BE49-F238E27FC236}">
                <a16:creationId xmlns:a16="http://schemas.microsoft.com/office/drawing/2014/main" id="{4B91C0E1-0873-97CF-58B6-C1E79356D848}"/>
              </a:ext>
            </a:extLst>
          </p:cNvPr>
          <p:cNvSpPr>
            <a:spLocks noGrp="1"/>
          </p:cNvSpPr>
          <p:nvPr>
            <p:ph sz="half" idx="2"/>
          </p:nvPr>
        </p:nvSpPr>
        <p:spPr>
          <a:xfrm>
            <a:off x="6172202" y="1471136"/>
            <a:ext cx="5474970" cy="4601846"/>
          </a:xfrm>
          <a:solidFill>
            <a:srgbClr val="BCDDE6"/>
          </a:solidFill>
          <a:ln w="63500">
            <a:solidFill>
              <a:srgbClr val="750518"/>
            </a:solidFill>
          </a:ln>
        </p:spPr>
        <p:txBody>
          <a:bodyPr rtlCol="0">
            <a:normAutofit/>
          </a:bodyPr>
          <a:lstStyle/>
          <a:p>
            <a:pPr marL="0" indent="0" rtl="0">
              <a:buNone/>
            </a:pPr>
            <a:r>
              <a:rPr lang="es" b="1"/>
              <a:t>Esto implica lo siguiente: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800" b="0" i="0" u="none" strike="noStrike" kern="1200" cap="none" spc="0" normalizeH="0" noProof="0">
                <a:ln>
                  <a:noFill/>
                </a:ln>
                <a:solidFill>
                  <a:prstClr val="black"/>
                </a:solidFill>
                <a:effectLst/>
                <a:uLnTx/>
                <a:uFillTx/>
                <a:latin typeface="Aptos" panose="02110004020202020204"/>
                <a:ea typeface="+mn-ea"/>
                <a:cs typeface="+mn-cs"/>
              </a:rPr>
              <a:t>El SILC debe reunirse regularmente.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800" b="0" i="0" u="none" strike="noStrike" kern="1200" cap="none" spc="0" normalizeH="0" noProof="0">
                <a:ln>
                  <a:noFill/>
                </a:ln>
                <a:solidFill>
                  <a:prstClr val="black"/>
                </a:solidFill>
                <a:effectLst/>
                <a:uLnTx/>
                <a:uFillTx/>
                <a:latin typeface="Aptos" panose="02110004020202020204"/>
                <a:ea typeface="+mn-ea"/>
                <a:cs typeface="+mn-cs"/>
              </a:rPr>
              <a:t>Además, debe asegurarse de que todos puedan asistir a las reuniones.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800" b="0" i="0" u="none" strike="noStrike" kern="1200" cap="none" spc="0" normalizeH="0" noProof="0">
                <a:ln>
                  <a:noFill/>
                </a:ln>
                <a:solidFill>
                  <a:prstClr val="black"/>
                </a:solidFill>
                <a:effectLst/>
                <a:uLnTx/>
                <a:uFillTx/>
                <a:latin typeface="Aptos" panose="02110004020202020204"/>
                <a:ea typeface="+mn-ea"/>
                <a:cs typeface="+mn-cs"/>
              </a:rPr>
              <a:t>El SILC debe anunciar la reunión con anticipación.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 sz="2800" b="0" i="0" u="none" strike="noStrike" kern="1200" cap="none" spc="0" normalizeH="0" noProof="0">
                <a:ln>
                  <a:noFill/>
                </a:ln>
                <a:solidFill>
                  <a:prstClr val="black"/>
                </a:solidFill>
                <a:effectLst/>
                <a:uLnTx/>
                <a:uFillTx/>
                <a:latin typeface="Aptos" panose="02110004020202020204"/>
                <a:ea typeface="+mn-ea"/>
                <a:cs typeface="+mn-cs"/>
              </a:rPr>
              <a:t>** Más información sobre reuniones en el SILC </a:t>
            </a:r>
            <a:r>
              <a:rPr lang="es" sz="2800" b="0" i="0" u="none" strike="noStrike" kern="1200" cap="none" spc="0" normalizeH="0" noProof="0">
                <a:ln>
                  <a:noFill/>
                </a:ln>
                <a:effectLst/>
                <a:uLnTx/>
                <a:uFillTx/>
                <a:latin typeface="Aptos" panose="02110004020202020204"/>
                <a:ea typeface="+mn-ea"/>
                <a:cs typeface="+mn-cs"/>
                <a:hlinkClick r:id="rId2">
                  <a:extLst>
                    <a:ext uri="{A12FA001-AC4F-418D-AE19-62706E023703}">
                      <ahyp:hlinkClr xmlns:ahyp="http://schemas.microsoft.com/office/drawing/2018/hyperlinkcolor" val="tx"/>
                    </a:ext>
                  </a:extLst>
                </a:hlinkClick>
              </a:rPr>
              <a:t>Garantías</a:t>
            </a:r>
            <a:endParaRPr kumimoji="0" lang="en-US" sz="2800" b="0" i="0" u="none" strike="noStrike" kern="1200" cap="none" spc="0" normalizeH="0" baseline="0" noProof="0" dirty="0">
              <a:ln>
                <a:noFill/>
              </a:ln>
              <a:effectLst/>
              <a:uLnTx/>
              <a:uFillTx/>
              <a:latin typeface="Aptos" panose="02110004020202020204"/>
              <a:ea typeface="+mn-ea"/>
              <a:cs typeface="+mn-cs"/>
            </a:endParaRPr>
          </a:p>
          <a:p>
            <a:pPr rtl="0"/>
            <a:endParaRPr lang="en-US" dirty="0"/>
          </a:p>
        </p:txBody>
      </p:sp>
      <p:sp>
        <p:nvSpPr>
          <p:cNvPr id="6" name="Footer Placeholder 5">
            <a:extLst>
              <a:ext uri="{FF2B5EF4-FFF2-40B4-BE49-F238E27FC236}">
                <a16:creationId xmlns:a16="http://schemas.microsoft.com/office/drawing/2014/main" id="{70FED493-EFCA-3E04-C77D-42A56AD7006B}"/>
              </a:ext>
            </a:extLst>
          </p:cNvPr>
          <p:cNvSpPr>
            <a:spLocks noGrp="1"/>
          </p:cNvSpPr>
          <p:nvPr>
            <p:ph type="ftr" sz="quarter" idx="11"/>
          </p:nvPr>
        </p:nvSpPr>
        <p:spPr>
          <a:xfrm>
            <a:off x="3743661" y="6356350"/>
            <a:ext cx="4409739" cy="365125"/>
          </a:xfrm>
        </p:spPr>
        <p:txBody>
          <a:bodyPr rtlCol="0"/>
          <a:lstStyle/>
          <a:p>
            <a:pPr rtl="0"/>
            <a:r>
              <a:rPr lang="es" b="1">
                <a:solidFill>
                  <a:schemeClr val="accent3">
                    <a:lumMod val="75000"/>
                  </a:schemeClr>
                </a:solidFill>
              </a:rPr>
              <a:t>Centro de Capacitación y Asistencia Técnica para la Vida Independiente</a:t>
            </a:r>
          </a:p>
        </p:txBody>
      </p:sp>
    </p:spTree>
    <p:extLst>
      <p:ext uri="{BB962C8B-B14F-4D97-AF65-F5344CB8AC3E}">
        <p14:creationId xmlns:p14="http://schemas.microsoft.com/office/powerpoint/2010/main" val="293376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77A46-8256-A297-1538-05F42436D39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AB9F07-97FB-408F-F4E3-AE089ACA16FD}"/>
              </a:ext>
            </a:extLst>
          </p:cNvPr>
          <p:cNvSpPr>
            <a:spLocks noGrp="1"/>
          </p:cNvSpPr>
          <p:nvPr>
            <p:ph type="sldNum" sz="quarter" idx="10"/>
          </p:nvPr>
        </p:nvSpPr>
        <p:spPr/>
        <p:txBody>
          <a:bodyPr rtlCol="0"/>
          <a:lstStyle/>
          <a:p>
            <a:pPr rtl="0">
              <a:defRPr/>
            </a:pPr>
            <a:fld id="{F2DF5F09-D78D-44DB-A338-E90D23C46220}" type="slidenum">
              <a:rPr lang="en-US" smtClean="0"/>
              <a:t>19</a:t>
            </a:fld>
            <a:endParaRPr lang="en-US"/>
          </a:p>
        </p:txBody>
      </p:sp>
      <p:sp>
        <p:nvSpPr>
          <p:cNvPr id="4" name="Title 3">
            <a:extLst>
              <a:ext uri="{FF2B5EF4-FFF2-40B4-BE49-F238E27FC236}">
                <a16:creationId xmlns:a16="http://schemas.microsoft.com/office/drawing/2014/main" id="{666DC352-75B6-8F65-C7A0-1DAA81B5E2AB}"/>
              </a:ext>
            </a:extLst>
          </p:cNvPr>
          <p:cNvSpPr>
            <a:spLocks noGrp="1"/>
          </p:cNvSpPr>
          <p:nvPr>
            <p:ph type="title"/>
          </p:nvPr>
        </p:nvSpPr>
        <p:spPr>
          <a:xfrm>
            <a:off x="0" y="0"/>
            <a:ext cx="12192000" cy="1325563"/>
          </a:xfrm>
        </p:spPr>
        <p:txBody>
          <a:bodyPr rtlCol="0">
            <a:normAutofit/>
          </a:bodyPr>
          <a:lstStyle/>
          <a:p>
            <a:pPr rtl="0"/>
            <a:r>
              <a:rPr lang="es" sz="4000" b="1">
                <a:solidFill>
                  <a:srgbClr val="750518"/>
                </a:solidFill>
              </a:rPr>
              <a:t> Sección 1329.15: Deberes del SILC. (continuación)</a:t>
            </a:r>
          </a:p>
        </p:txBody>
      </p:sp>
      <p:sp>
        <p:nvSpPr>
          <p:cNvPr id="2" name="Content Placeholder 1">
            <a:extLst>
              <a:ext uri="{FF2B5EF4-FFF2-40B4-BE49-F238E27FC236}">
                <a16:creationId xmlns:a16="http://schemas.microsoft.com/office/drawing/2014/main" id="{06A5B64E-B323-AA9B-3104-16AC31C50EDC}"/>
              </a:ext>
            </a:extLst>
          </p:cNvPr>
          <p:cNvSpPr>
            <a:spLocks noGrp="1"/>
          </p:cNvSpPr>
          <p:nvPr>
            <p:ph sz="half" idx="1"/>
          </p:nvPr>
        </p:nvSpPr>
        <p:spPr>
          <a:xfrm>
            <a:off x="186689" y="1490344"/>
            <a:ext cx="5833111" cy="4866005"/>
          </a:xfrm>
        </p:spPr>
        <p:txBody>
          <a:bodyPr rtlCol="0">
            <a:normAutofit/>
          </a:bodyPr>
          <a:lstStyle/>
          <a:p>
            <a:pPr marL="0" lvl="1" indent="0" rtl="0">
              <a:buNone/>
            </a:pPr>
            <a:r>
              <a:rPr lang="es" sz="2800"/>
              <a:t>5) El SILC deberá presentar al Administrador los informes periódicos que el Administrador pueda solicitar de manera razonable, y mantener tales registros, así como brindar acceso a dichos registros, según lo que el Administrador considere necesario para verificar la información en dichos informes; y</a:t>
            </a:r>
            <a:endParaRPr lang="en-US" dirty="0"/>
          </a:p>
          <a:p>
            <a:pPr marL="0" lvl="1" indent="0" rtl="0">
              <a:spcAft>
                <a:spcPts val="1200"/>
              </a:spcAft>
              <a:buNone/>
            </a:pPr>
            <a:endParaRPr lang="en-US" sz="2000" dirty="0"/>
          </a:p>
          <a:p>
            <a:pPr marL="457200" lvl="1" indent="-457200" rtl="0">
              <a:spcAft>
                <a:spcPts val="1200"/>
              </a:spcAft>
              <a:buFont typeface="+mj-lt"/>
              <a:buAutoNum type="arabicParenR"/>
            </a:pPr>
            <a:endParaRPr lang="en-US" sz="2000" dirty="0"/>
          </a:p>
          <a:p>
            <a:pPr marL="457200" lvl="1" indent="-457200" rtl="0">
              <a:spcAft>
                <a:spcPts val="1200"/>
              </a:spcAft>
              <a:buFont typeface="+mj-lt"/>
              <a:buAutoNum type="arabicParenR"/>
            </a:pPr>
            <a:endParaRPr lang="en-US" sz="2000" dirty="0"/>
          </a:p>
          <a:p>
            <a:pPr marL="0" indent="0" rtl="0">
              <a:buNone/>
            </a:pPr>
            <a:endParaRPr lang="en-US" dirty="0"/>
          </a:p>
        </p:txBody>
      </p:sp>
      <p:sp>
        <p:nvSpPr>
          <p:cNvPr id="5" name="Content Placeholder 4">
            <a:extLst>
              <a:ext uri="{FF2B5EF4-FFF2-40B4-BE49-F238E27FC236}">
                <a16:creationId xmlns:a16="http://schemas.microsoft.com/office/drawing/2014/main" id="{4F0D9A6C-154D-912D-70BC-45BECD0C93D2}"/>
              </a:ext>
            </a:extLst>
          </p:cNvPr>
          <p:cNvSpPr>
            <a:spLocks noGrp="1"/>
          </p:cNvSpPr>
          <p:nvPr>
            <p:ph sz="half" idx="2"/>
          </p:nvPr>
        </p:nvSpPr>
        <p:spPr>
          <a:xfrm>
            <a:off x="6172202" y="1471136"/>
            <a:ext cx="5474970" cy="4601846"/>
          </a:xfrm>
          <a:solidFill>
            <a:srgbClr val="BCDDE6"/>
          </a:solidFill>
          <a:ln w="63500">
            <a:solidFill>
              <a:srgbClr val="750518"/>
            </a:solidFill>
          </a:ln>
        </p:spPr>
        <p:txBody>
          <a:bodyPr rtlCol="0">
            <a:normAutofit/>
          </a:bodyPr>
          <a:lstStyle/>
          <a:p>
            <a:pPr marL="0" indent="0" rtl="0">
              <a:buNone/>
            </a:pPr>
            <a:r>
              <a:rPr lang="es" b="1"/>
              <a:t>Esto implica lo siguiente: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800" b="0" i="0" u="none" strike="noStrike" kern="1200" cap="none" spc="0" normalizeH="0" noProof="0">
                <a:ln>
                  <a:noFill/>
                </a:ln>
                <a:solidFill>
                  <a:prstClr val="black"/>
                </a:solidFill>
                <a:effectLst/>
                <a:uLnTx/>
                <a:uFillTx/>
                <a:latin typeface="Aptos" panose="02110004020202020204"/>
                <a:ea typeface="+mn-ea"/>
                <a:cs typeface="+mn-cs"/>
              </a:rPr>
              <a:t>Cada año, el SILC presenta un informe a la ACL, llamado “Informe de progreso del programa” ([PPR], anteriormente denominado 704).</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800" b="0" i="0" u="none" strike="noStrike" kern="1200" cap="none" spc="0" normalizeH="0" noProof="0">
                <a:ln>
                  <a:noFill/>
                </a:ln>
                <a:solidFill>
                  <a:prstClr val="black"/>
                </a:solidFill>
                <a:effectLst/>
                <a:uLnTx/>
                <a:uFillTx/>
                <a:latin typeface="Aptos" panose="02110004020202020204"/>
                <a:ea typeface="+mn-ea"/>
                <a:cs typeface="+mn-cs"/>
              </a:rPr>
              <a:t>El SILC completa este informe con la DSE.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800" b="0" i="0" u="none" strike="noStrike" kern="1200" cap="none" spc="0" normalizeH="0" noProof="0">
                <a:ln>
                  <a:noFill/>
                </a:ln>
                <a:solidFill>
                  <a:prstClr val="black"/>
                </a:solidFill>
                <a:effectLst/>
                <a:uLnTx/>
                <a:uFillTx/>
                <a:latin typeface="Aptos" panose="02110004020202020204"/>
                <a:ea typeface="+mn-ea"/>
                <a:cs typeface="+mn-cs"/>
              </a:rPr>
              <a:t>En general, los PPR </a:t>
            </a:r>
            <a:r>
              <a:rPr lang="es">
                <a:solidFill>
                  <a:prstClr val="black"/>
                </a:solidFill>
                <a:latin typeface="Aptos" panose="02110004020202020204"/>
              </a:rPr>
              <a:t>vencen el 31 de enero para la presentación del año fiscal federal anterior</a:t>
            </a:r>
            <a:r>
              <a:rPr lang="es" sz="2800" b="0" i="0" u="none" strike="noStrike" kern="1200" cap="none" spc="0" normalizeH="0" noProof="0">
                <a:ln>
                  <a:noFill/>
                </a:ln>
                <a:solidFill>
                  <a:prstClr val="black"/>
                </a:solidFill>
                <a:effectLst/>
                <a:uLnTx/>
                <a:uFillTx/>
                <a:latin typeface="Aptos" panose="02110004020202020204"/>
                <a:ea typeface="+mn-ea"/>
                <a:cs typeface="+mn-cs"/>
              </a:rPr>
              <a:t>.</a:t>
            </a:r>
          </a:p>
          <a:p>
            <a:pPr rtl="0"/>
            <a:endParaRPr lang="en-US" dirty="0"/>
          </a:p>
        </p:txBody>
      </p:sp>
      <p:sp>
        <p:nvSpPr>
          <p:cNvPr id="6" name="Footer Placeholder 5">
            <a:extLst>
              <a:ext uri="{FF2B5EF4-FFF2-40B4-BE49-F238E27FC236}">
                <a16:creationId xmlns:a16="http://schemas.microsoft.com/office/drawing/2014/main" id="{DD5AB550-0CAA-DFE7-394E-6A2CBCA1F953}"/>
              </a:ext>
            </a:extLst>
          </p:cNvPr>
          <p:cNvSpPr>
            <a:spLocks noGrp="1"/>
          </p:cNvSpPr>
          <p:nvPr>
            <p:ph type="ftr" sz="quarter" idx="11"/>
          </p:nvPr>
        </p:nvSpPr>
        <p:spPr>
          <a:xfrm>
            <a:off x="3743661" y="6356350"/>
            <a:ext cx="4409739" cy="365125"/>
          </a:xfrm>
        </p:spPr>
        <p:txBody>
          <a:bodyPr rtlCol="0"/>
          <a:lstStyle/>
          <a:p>
            <a:pPr rtl="0"/>
            <a:r>
              <a:rPr lang="es" b="1">
                <a:solidFill>
                  <a:schemeClr val="accent3">
                    <a:lumMod val="75000"/>
                  </a:schemeClr>
                </a:solidFill>
              </a:rPr>
              <a:t>Centro de Capacitación y Asistencia Técnica para la Vida Independiente</a:t>
            </a:r>
          </a:p>
        </p:txBody>
      </p:sp>
    </p:spTree>
    <p:extLst>
      <p:ext uri="{BB962C8B-B14F-4D97-AF65-F5344CB8AC3E}">
        <p14:creationId xmlns:p14="http://schemas.microsoft.com/office/powerpoint/2010/main" val="170078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22200-7E40-25EB-D237-1DACE0F187B5}"/>
            </a:ext>
          </a:extLst>
        </p:cNvPr>
        <p:cNvGrpSpPr/>
        <p:nvPr/>
      </p:nvGrpSpPr>
      <p:grpSpPr>
        <a:xfrm>
          <a:off x="0" y="0"/>
          <a:ext cx="0" cy="0"/>
          <a:chOff x="0" y="0"/>
          <a:chExt cx="0" cy="0"/>
        </a:xfrm>
      </p:grpSpPr>
      <p:pic>
        <p:nvPicPr>
          <p:cNvPr id="8" name="Logo 2" descr="Logo: University of Montana. Graphic features a mountain with two peaks. ">
            <a:extLst>
              <a:ext uri="{FF2B5EF4-FFF2-40B4-BE49-F238E27FC236}">
                <a16:creationId xmlns:a16="http://schemas.microsoft.com/office/drawing/2014/main" id="{272D76E7-54E1-F3D4-1B69-8914C30764E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867299" y="5180992"/>
            <a:ext cx="5755589" cy="1363822"/>
          </a:xfrm>
          <a:prstGeom prst="rect">
            <a:avLst/>
          </a:prstGeom>
        </p:spPr>
      </p:pic>
      <p:sp>
        <p:nvSpPr>
          <p:cNvPr id="4" name="Footer Placeholder 3">
            <a:extLst>
              <a:ext uri="{FF2B5EF4-FFF2-40B4-BE49-F238E27FC236}">
                <a16:creationId xmlns:a16="http://schemas.microsoft.com/office/drawing/2014/main" id="{9EB94161-A666-90DD-D3E5-559064ACA703}"/>
              </a:ext>
            </a:extLst>
          </p:cNvPr>
          <p:cNvSpPr>
            <a:spLocks noGrp="1"/>
          </p:cNvSpPr>
          <p:nvPr>
            <p:ph type="title" idx="4294967295"/>
          </p:nvPr>
        </p:nvSpPr>
        <p:spPr>
          <a:xfrm>
            <a:off x="3640138" y="6491288"/>
            <a:ext cx="4625975"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sz="1200" b="0" i="0" u="none" strike="noStrike" kern="1200" cap="none" spc="0" normalizeH="0" noProof="0">
                <a:ln>
                  <a:noFill/>
                </a:ln>
                <a:solidFill>
                  <a:srgbClr val="70002E"/>
                </a:solidFill>
                <a:effectLst/>
                <a:uLnTx/>
                <a:uFillTx/>
                <a:latin typeface="+mn-lt"/>
                <a:ea typeface="+mn-ea"/>
                <a:cs typeface="+mn-cs"/>
              </a:rPr>
              <a:t>Centro de Capacitación y Asistencia Técnica para la Vida Independiente</a:t>
            </a:r>
          </a:p>
        </p:txBody>
      </p:sp>
      <p:sp>
        <p:nvSpPr>
          <p:cNvPr id="3" name="Text">
            <a:extLst>
              <a:ext uri="{FF2B5EF4-FFF2-40B4-BE49-F238E27FC236}">
                <a16:creationId xmlns:a16="http://schemas.microsoft.com/office/drawing/2014/main" id="{061CB36C-6703-FA60-EA7E-DD5D402C8BEA}"/>
              </a:ext>
            </a:extLst>
          </p:cNvPr>
          <p:cNvSpPr>
            <a:spLocks noGrp="1"/>
          </p:cNvSpPr>
          <p:nvPr>
            <p:ph idx="1"/>
          </p:nvPr>
        </p:nvSpPr>
        <p:spPr>
          <a:xfrm>
            <a:off x="534008" y="2449660"/>
            <a:ext cx="11520121" cy="2449006"/>
          </a:xfrm>
        </p:spPr>
        <p:txBody>
          <a:bodyPr vert="horz" lIns="91440" tIns="45720" rIns="91440" bIns="45720" rtlCol="0" anchor="t">
            <a:normAutofit/>
          </a:bodyPr>
          <a:lstStyle/>
          <a:p>
            <a:pPr marL="0" indent="0" rtl="0">
              <a:lnSpc>
                <a:spcPct val="100000"/>
              </a:lnSpc>
              <a:spcBef>
                <a:spcPts val="0"/>
              </a:spcBef>
              <a:spcAft>
                <a:spcPts val="2400"/>
              </a:spcAft>
              <a:buNone/>
            </a:pPr>
            <a:r>
              <a:rPr lang="es" sz="2400">
                <a:latin typeface="Aptos"/>
                <a:cs typeface="Arial"/>
              </a:rPr>
              <a:t>El Centro de Capacitación y Asistencia Técnica IL es operado por el Instituto Rural para Comunidades Inclusivas (RIIC) de la Universidad de Montana y financiado por la Oficina de Programas para la Vida Independiente, Administración de Discapacidades, Administración para la Vida Comunitaria (ACL), para proporcionar información experta, apoyo y capacitación adaptados para los Centros para la Vida Independiente (CIL), Consejos para la Vida Independiente a Nivel Estatal (SILCs) y Entidades Estatales Designadas (DSEs) en todo el país.​</a:t>
            </a:r>
            <a:endParaRPr lang="en-US" sz="2400" b="1" dirty="0">
              <a:latin typeface="Aptos"/>
              <a:cs typeface="Arial" panose="020B0604020202020204" pitchFamily="34" charset="0"/>
            </a:endParaRPr>
          </a:p>
        </p:txBody>
      </p:sp>
      <p:sp>
        <p:nvSpPr>
          <p:cNvPr id="5" name="Slide Number ">
            <a:extLst>
              <a:ext uri="{FF2B5EF4-FFF2-40B4-BE49-F238E27FC236}">
                <a16:creationId xmlns:a16="http://schemas.microsoft.com/office/drawing/2014/main" id="{FBCF95F5-0E44-576D-DCAC-27B3787EF68B}"/>
              </a:ext>
            </a:extLst>
          </p:cNvPr>
          <p:cNvSpPr>
            <a:spLocks noGrp="1"/>
          </p:cNvSpPr>
          <p:nvPr>
            <p:ph type="sldNum" sz="quarter" idx="12"/>
          </p:nvPr>
        </p:nvSpPr>
        <p:spPr/>
        <p:txBody>
          <a:bodyPr rtlCol="0"/>
          <a:lstStyle/>
          <a:p>
            <a:pPr rtl="0"/>
            <a:fld id="{5D16CCA7-A32B-44D2-BAC0-8216F98A92EE}" type="slidenum">
              <a:rPr lang="en-US" smtClean="0"/>
              <a:t>2</a:t>
            </a:fld>
            <a:endParaRPr lang="en-US"/>
          </a:p>
        </p:txBody>
      </p:sp>
      <p:pic>
        <p:nvPicPr>
          <p:cNvPr id="6" name="Picture 5" descr="Logo for the Independent Living Training and Technical Assistance Center. Red Block IL T and TA over a light blue line with the full name of the Center written out in green. ">
            <a:extLst>
              <a:ext uri="{FF2B5EF4-FFF2-40B4-BE49-F238E27FC236}">
                <a16:creationId xmlns:a16="http://schemas.microsoft.com/office/drawing/2014/main" id="{D8C4A435-9845-7270-7228-564DB8042D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7308" y="95649"/>
            <a:ext cx="4977384" cy="2212848"/>
          </a:xfrm>
          <a:prstGeom prst="rect">
            <a:avLst/>
          </a:prstGeom>
        </p:spPr>
      </p:pic>
    </p:spTree>
    <p:extLst>
      <p:ext uri="{BB962C8B-B14F-4D97-AF65-F5344CB8AC3E}">
        <p14:creationId xmlns:p14="http://schemas.microsoft.com/office/powerpoint/2010/main" val="612434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07429-6980-536C-C073-ECC40DB3AC3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B49F01-2F7A-9F5E-2CE7-51E5B471E963}"/>
              </a:ext>
            </a:extLst>
          </p:cNvPr>
          <p:cNvSpPr>
            <a:spLocks noGrp="1"/>
          </p:cNvSpPr>
          <p:nvPr>
            <p:ph type="sldNum" sz="quarter" idx="10"/>
          </p:nvPr>
        </p:nvSpPr>
        <p:spPr/>
        <p:txBody>
          <a:bodyPr rtlCol="0"/>
          <a:lstStyle/>
          <a:p>
            <a:pPr rtl="0">
              <a:defRPr/>
            </a:pPr>
            <a:fld id="{F2DF5F09-D78D-44DB-A338-E90D23C46220}" type="slidenum">
              <a:rPr lang="en-US" smtClean="0"/>
              <a:t>20</a:t>
            </a:fld>
            <a:endParaRPr lang="en-US"/>
          </a:p>
        </p:txBody>
      </p:sp>
      <p:sp>
        <p:nvSpPr>
          <p:cNvPr id="4" name="Title 3">
            <a:extLst>
              <a:ext uri="{FF2B5EF4-FFF2-40B4-BE49-F238E27FC236}">
                <a16:creationId xmlns:a16="http://schemas.microsoft.com/office/drawing/2014/main" id="{3E187D72-5798-59C5-3224-4A2F45847F68}"/>
              </a:ext>
            </a:extLst>
          </p:cNvPr>
          <p:cNvSpPr>
            <a:spLocks noGrp="1"/>
          </p:cNvSpPr>
          <p:nvPr>
            <p:ph type="title"/>
          </p:nvPr>
        </p:nvSpPr>
        <p:spPr>
          <a:xfrm>
            <a:off x="0" y="0"/>
            <a:ext cx="12192000" cy="1325563"/>
          </a:xfrm>
        </p:spPr>
        <p:txBody>
          <a:bodyPr rtlCol="0">
            <a:normAutofit/>
          </a:bodyPr>
          <a:lstStyle/>
          <a:p>
            <a:pPr rtl="0"/>
            <a:r>
              <a:rPr lang="es" sz="4000" b="1">
                <a:solidFill>
                  <a:srgbClr val="750518"/>
                </a:solidFill>
              </a:rPr>
              <a:t> Sección 1329.15: Deberes del SILC. (continuación)</a:t>
            </a:r>
          </a:p>
        </p:txBody>
      </p:sp>
      <p:sp>
        <p:nvSpPr>
          <p:cNvPr id="2" name="Content Placeholder 1">
            <a:extLst>
              <a:ext uri="{FF2B5EF4-FFF2-40B4-BE49-F238E27FC236}">
                <a16:creationId xmlns:a16="http://schemas.microsoft.com/office/drawing/2014/main" id="{9E94A7E7-014E-6763-2E01-E84118D9C143}"/>
              </a:ext>
            </a:extLst>
          </p:cNvPr>
          <p:cNvSpPr>
            <a:spLocks noGrp="1"/>
          </p:cNvSpPr>
          <p:nvPr>
            <p:ph sz="half" idx="1"/>
          </p:nvPr>
        </p:nvSpPr>
        <p:spPr>
          <a:xfrm>
            <a:off x="186689" y="1490344"/>
            <a:ext cx="5833111" cy="4866005"/>
          </a:xfrm>
        </p:spPr>
        <p:txBody>
          <a:bodyPr rtlCol="0">
            <a:normAutofit/>
          </a:bodyPr>
          <a:lstStyle/>
          <a:p>
            <a:pPr marL="514350" marR="0" lvl="0" indent="-514350" algn="l" defTabSz="914400" rtl="0" eaLnBrk="1" fontAlgn="auto" latinLnBrk="0" hangingPunct="1">
              <a:lnSpc>
                <a:spcPct val="90000"/>
              </a:lnSpc>
              <a:spcBef>
                <a:spcPts val="1000"/>
              </a:spcBef>
              <a:spcAft>
                <a:spcPts val="1200"/>
              </a:spcAft>
              <a:buClrTx/>
              <a:buSzTx/>
              <a:buFont typeface="+mj-lt"/>
              <a:buAutoNum type="arabicParenR" startAt="6"/>
              <a:tabLst/>
              <a:defRPr/>
            </a:pPr>
            <a:r>
              <a:rPr lang="es" b="0" i="0" u="none" strike="noStrike" kern="1200" cap="none" spc="0" normalizeH="0" noProof="0">
                <a:ln>
                  <a:noFill/>
                </a:ln>
                <a:solidFill>
                  <a:prstClr val="black"/>
                </a:solidFill>
                <a:effectLst/>
                <a:uLnTx/>
                <a:uFillTx/>
                <a:latin typeface="Aptos" panose="02110004020202020204"/>
                <a:ea typeface="+mn-ea"/>
                <a:cs typeface="+mn-cs"/>
              </a:rPr>
              <a:t>El SILC deberá, según corresponda, coordinar actividades con otras entidades en el Estado que brinden servicios similares o complementarios a los servicios para la vida independiente, como entidades que facilitan la provisión u ofrecen servicios y respaldo comunitarios a largo plazo.</a:t>
            </a:r>
          </a:p>
          <a:p>
            <a:pPr marL="0" lvl="1" indent="0" rtl="0">
              <a:spcAft>
                <a:spcPts val="1200"/>
              </a:spcAft>
              <a:buNone/>
            </a:pPr>
            <a:endParaRPr lang="en-US" sz="2000" dirty="0"/>
          </a:p>
          <a:p>
            <a:pPr marL="457200" lvl="1" indent="-457200" rtl="0">
              <a:spcAft>
                <a:spcPts val="1200"/>
              </a:spcAft>
              <a:buFont typeface="+mj-lt"/>
              <a:buAutoNum type="arabicParenR"/>
            </a:pPr>
            <a:endParaRPr lang="en-US" sz="2000" dirty="0"/>
          </a:p>
          <a:p>
            <a:pPr marL="457200" lvl="1" indent="-457200" rtl="0">
              <a:spcAft>
                <a:spcPts val="1200"/>
              </a:spcAft>
              <a:buFont typeface="+mj-lt"/>
              <a:buAutoNum type="arabicParenR"/>
            </a:pPr>
            <a:endParaRPr lang="en-US" sz="2000" dirty="0"/>
          </a:p>
          <a:p>
            <a:pPr marL="0" indent="0" rtl="0">
              <a:buNone/>
            </a:pPr>
            <a:endParaRPr lang="en-US" dirty="0"/>
          </a:p>
        </p:txBody>
      </p:sp>
      <p:sp>
        <p:nvSpPr>
          <p:cNvPr id="5" name="Content Placeholder 4">
            <a:extLst>
              <a:ext uri="{FF2B5EF4-FFF2-40B4-BE49-F238E27FC236}">
                <a16:creationId xmlns:a16="http://schemas.microsoft.com/office/drawing/2014/main" id="{7E48993F-D922-BA65-74DD-8F41621153F2}"/>
              </a:ext>
            </a:extLst>
          </p:cNvPr>
          <p:cNvSpPr>
            <a:spLocks noGrp="1"/>
          </p:cNvSpPr>
          <p:nvPr>
            <p:ph sz="half" idx="2"/>
          </p:nvPr>
        </p:nvSpPr>
        <p:spPr>
          <a:xfrm>
            <a:off x="6172202" y="1471136"/>
            <a:ext cx="5474970" cy="4601846"/>
          </a:xfrm>
          <a:solidFill>
            <a:srgbClr val="BCDDE6"/>
          </a:solidFill>
          <a:ln w="63500">
            <a:solidFill>
              <a:srgbClr val="750518"/>
            </a:solidFill>
          </a:ln>
        </p:spPr>
        <p:txBody>
          <a:bodyPr rtlCol="0">
            <a:normAutofit/>
          </a:bodyPr>
          <a:lstStyle/>
          <a:p>
            <a:pPr marL="0" indent="0" rtl="0">
              <a:buNone/>
            </a:pPr>
            <a:r>
              <a:rPr lang="es" b="1"/>
              <a:t>Esto implica lo siguiente: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800" b="0" i="0" u="none" strike="noStrike" kern="1200" cap="none" spc="0" normalizeH="0" noProof="0">
                <a:ln>
                  <a:noFill/>
                </a:ln>
                <a:solidFill>
                  <a:prstClr val="black"/>
                </a:solidFill>
                <a:effectLst/>
                <a:uLnTx/>
                <a:uFillTx/>
                <a:latin typeface="Aptos" panose="02110004020202020204"/>
                <a:ea typeface="+mn-ea"/>
                <a:cs typeface="+mn-cs"/>
              </a:rPr>
              <a:t>Hay entidades en su estado que ofrecen servicios similares o que pueden combinarse con servicios para la vida independiente.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800" b="0" i="0" u="none" strike="noStrike" kern="1200" cap="none" spc="0" normalizeH="0" noProof="0">
                <a:ln>
                  <a:noFill/>
                </a:ln>
                <a:solidFill>
                  <a:prstClr val="black"/>
                </a:solidFill>
                <a:effectLst/>
                <a:uLnTx/>
                <a:uFillTx/>
                <a:latin typeface="Aptos" panose="02110004020202020204"/>
                <a:ea typeface="+mn-ea"/>
                <a:cs typeface="+mn-cs"/>
              </a:rPr>
              <a:t>El SILC debe coordinar actividades con estos tipos de entidades.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800" b="0" i="0" u="none" strike="noStrike" kern="1200" cap="none" spc="0" normalizeH="0" noProof="0">
                <a:ln>
                  <a:noFill/>
                </a:ln>
                <a:solidFill>
                  <a:prstClr val="black"/>
                </a:solidFill>
                <a:effectLst/>
                <a:uLnTx/>
                <a:uFillTx/>
                <a:latin typeface="Aptos" panose="02110004020202020204"/>
                <a:ea typeface="+mn-ea"/>
                <a:cs typeface="+mn-cs"/>
              </a:rPr>
              <a:t>Este trabajo suele hacerlo el personal del SILC.</a:t>
            </a:r>
          </a:p>
          <a:p>
            <a:pPr rtl="0"/>
            <a:endParaRPr lang="en-US" dirty="0"/>
          </a:p>
        </p:txBody>
      </p:sp>
      <p:sp>
        <p:nvSpPr>
          <p:cNvPr id="6" name="Footer Placeholder 5">
            <a:extLst>
              <a:ext uri="{FF2B5EF4-FFF2-40B4-BE49-F238E27FC236}">
                <a16:creationId xmlns:a16="http://schemas.microsoft.com/office/drawing/2014/main" id="{36F12553-4BD6-EEEE-2A51-8564754CC9F0}"/>
              </a:ext>
            </a:extLst>
          </p:cNvPr>
          <p:cNvSpPr>
            <a:spLocks noGrp="1"/>
          </p:cNvSpPr>
          <p:nvPr>
            <p:ph type="ftr" sz="quarter" idx="11"/>
          </p:nvPr>
        </p:nvSpPr>
        <p:spPr>
          <a:xfrm>
            <a:off x="3743661" y="6356350"/>
            <a:ext cx="4409739" cy="365125"/>
          </a:xfrm>
        </p:spPr>
        <p:txBody>
          <a:bodyPr rtlCol="0"/>
          <a:lstStyle/>
          <a:p>
            <a:pPr rtl="0"/>
            <a:r>
              <a:rPr lang="es" b="1">
                <a:solidFill>
                  <a:schemeClr val="accent3">
                    <a:lumMod val="75000"/>
                  </a:schemeClr>
                </a:solidFill>
              </a:rPr>
              <a:t>Centro de Capacitación y Asistencia Técnica para la Vida Independiente</a:t>
            </a:r>
          </a:p>
        </p:txBody>
      </p:sp>
    </p:spTree>
    <p:extLst>
      <p:ext uri="{BB962C8B-B14F-4D97-AF65-F5344CB8AC3E}">
        <p14:creationId xmlns:p14="http://schemas.microsoft.com/office/powerpoint/2010/main" val="2602243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23252-1826-651B-41E2-0336F46C89B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48DDD2-7D86-A432-0963-3B525463719B}"/>
              </a:ext>
            </a:extLst>
          </p:cNvPr>
          <p:cNvSpPr>
            <a:spLocks noGrp="1"/>
          </p:cNvSpPr>
          <p:nvPr>
            <p:ph type="sldNum" sz="quarter" idx="10"/>
          </p:nvPr>
        </p:nvSpPr>
        <p:spPr/>
        <p:txBody>
          <a:bodyPr rtlCol="0"/>
          <a:lstStyle/>
          <a:p>
            <a:pPr rtl="0">
              <a:defRPr/>
            </a:pPr>
            <a:fld id="{F2DF5F09-D78D-44DB-A338-E90D23C46220}" type="slidenum">
              <a:rPr lang="en-US" smtClean="0"/>
              <a:t>21</a:t>
            </a:fld>
            <a:endParaRPr lang="en-US"/>
          </a:p>
        </p:txBody>
      </p:sp>
      <p:sp>
        <p:nvSpPr>
          <p:cNvPr id="4" name="Title 3">
            <a:extLst>
              <a:ext uri="{FF2B5EF4-FFF2-40B4-BE49-F238E27FC236}">
                <a16:creationId xmlns:a16="http://schemas.microsoft.com/office/drawing/2014/main" id="{86453FF6-5D65-F540-D321-DADE24F2AF79}"/>
              </a:ext>
            </a:extLst>
          </p:cNvPr>
          <p:cNvSpPr>
            <a:spLocks noGrp="1"/>
          </p:cNvSpPr>
          <p:nvPr>
            <p:ph type="title"/>
          </p:nvPr>
        </p:nvSpPr>
        <p:spPr>
          <a:xfrm>
            <a:off x="0" y="0"/>
            <a:ext cx="12192000" cy="1325563"/>
          </a:xfrm>
        </p:spPr>
        <p:txBody>
          <a:bodyPr rtlCol="0">
            <a:normAutofit/>
          </a:bodyPr>
          <a:lstStyle/>
          <a:p>
            <a:pPr rtl="0"/>
            <a:r>
              <a:rPr lang="es" sz="4000" b="1">
                <a:solidFill>
                  <a:srgbClr val="750518"/>
                </a:solidFill>
              </a:rPr>
              <a:t> Sección 1329.15: Deberes del SILC. (continuación)</a:t>
            </a:r>
          </a:p>
        </p:txBody>
      </p:sp>
      <p:sp>
        <p:nvSpPr>
          <p:cNvPr id="2" name="Content Placeholder 1">
            <a:extLst>
              <a:ext uri="{FF2B5EF4-FFF2-40B4-BE49-F238E27FC236}">
                <a16:creationId xmlns:a16="http://schemas.microsoft.com/office/drawing/2014/main" id="{C751D1FE-5BF6-92D7-F574-00F078CB7F4A}"/>
              </a:ext>
            </a:extLst>
          </p:cNvPr>
          <p:cNvSpPr>
            <a:spLocks noGrp="1"/>
          </p:cNvSpPr>
          <p:nvPr>
            <p:ph sz="half" idx="1"/>
          </p:nvPr>
        </p:nvSpPr>
        <p:spPr>
          <a:xfrm>
            <a:off x="186689" y="1490344"/>
            <a:ext cx="5833111" cy="4866005"/>
          </a:xfrm>
        </p:spPr>
        <p:txBody>
          <a:bodyPr rtlCol="0">
            <a:normAutofit/>
          </a:bodyPr>
          <a:lstStyle/>
          <a:p>
            <a:pPr marL="0" marR="0" lvl="0" indent="0" algn="l" defTabSz="914400" rtl="0" eaLnBrk="1" fontAlgn="auto" latinLnBrk="0" hangingPunct="1">
              <a:lnSpc>
                <a:spcPct val="90000"/>
              </a:lnSpc>
              <a:spcBef>
                <a:spcPts val="1000"/>
              </a:spcBef>
              <a:spcAft>
                <a:spcPts val="1200"/>
              </a:spcAft>
              <a:buClrTx/>
              <a:buSzTx/>
              <a:buNone/>
              <a:tabLst/>
              <a:defRPr/>
            </a:pPr>
            <a:r>
              <a:rPr lang="es" b="0" i="0" u="none" strike="noStrike" kern="1200" cap="none" spc="0" normalizeH="0" noProof="0">
                <a:ln>
                  <a:noFill/>
                </a:ln>
                <a:solidFill>
                  <a:prstClr val="black"/>
                </a:solidFill>
                <a:effectLst/>
                <a:uLnTx/>
                <a:uFillTx/>
                <a:latin typeface="Aptos" panose="02110004020202020204"/>
                <a:ea typeface="+mn-ea"/>
                <a:cs typeface="+mn-cs"/>
              </a:rPr>
              <a:t>Al cumplir con los deberes en virtud de esta sección, el SILC puede brindar información de contacto sobre el CIL más cercano. La divulgación de dicha información no constituirá la provisión directa de servicios para la vida independiente según se define en la Sección 705(c)(3) de la Ley.</a:t>
            </a:r>
          </a:p>
          <a:p>
            <a:pPr marL="0" lvl="1" indent="0" rtl="0">
              <a:spcAft>
                <a:spcPts val="1200"/>
              </a:spcAft>
              <a:buNone/>
            </a:pPr>
            <a:endParaRPr lang="en-US" sz="2000" dirty="0"/>
          </a:p>
          <a:p>
            <a:pPr marL="457200" lvl="1" indent="-457200" rtl="0">
              <a:spcAft>
                <a:spcPts val="1200"/>
              </a:spcAft>
              <a:buFont typeface="+mj-lt"/>
              <a:buAutoNum type="arabicParenR"/>
            </a:pPr>
            <a:endParaRPr lang="en-US" sz="2000" dirty="0"/>
          </a:p>
          <a:p>
            <a:pPr marL="457200" lvl="1" indent="-457200" rtl="0">
              <a:spcAft>
                <a:spcPts val="1200"/>
              </a:spcAft>
              <a:buFont typeface="+mj-lt"/>
              <a:buAutoNum type="arabicParenR"/>
            </a:pPr>
            <a:endParaRPr lang="en-US" sz="2000" dirty="0"/>
          </a:p>
          <a:p>
            <a:pPr marL="0" indent="0" rtl="0">
              <a:buNone/>
            </a:pPr>
            <a:endParaRPr lang="en-US" dirty="0"/>
          </a:p>
        </p:txBody>
      </p:sp>
      <p:sp>
        <p:nvSpPr>
          <p:cNvPr id="5" name="Content Placeholder 4">
            <a:extLst>
              <a:ext uri="{FF2B5EF4-FFF2-40B4-BE49-F238E27FC236}">
                <a16:creationId xmlns:a16="http://schemas.microsoft.com/office/drawing/2014/main" id="{F8BFB187-64C5-D470-12CC-0B8C201BD510}"/>
              </a:ext>
            </a:extLst>
          </p:cNvPr>
          <p:cNvSpPr>
            <a:spLocks noGrp="1"/>
          </p:cNvSpPr>
          <p:nvPr>
            <p:ph sz="half" idx="2"/>
          </p:nvPr>
        </p:nvSpPr>
        <p:spPr>
          <a:xfrm>
            <a:off x="6172202" y="1471136"/>
            <a:ext cx="5474970" cy="4601846"/>
          </a:xfrm>
          <a:solidFill>
            <a:srgbClr val="BCDDE6"/>
          </a:solidFill>
          <a:ln w="63500">
            <a:solidFill>
              <a:srgbClr val="750518"/>
            </a:solidFill>
          </a:ln>
        </p:spPr>
        <p:txBody>
          <a:bodyPr rtlCol="0">
            <a:normAutofit/>
          </a:bodyPr>
          <a:lstStyle/>
          <a:p>
            <a:pPr marL="0" indent="0" rtl="0">
              <a:buNone/>
            </a:pPr>
            <a:r>
              <a:rPr lang="es" b="1"/>
              <a:t>Esto implica lo siguiente: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800" b="0" i="0" u="none" strike="noStrike" kern="1200" cap="none" spc="0" normalizeH="0" noProof="0">
                <a:ln>
                  <a:noFill/>
                </a:ln>
                <a:solidFill>
                  <a:prstClr val="black"/>
                </a:solidFill>
                <a:effectLst/>
                <a:uLnTx/>
                <a:uFillTx/>
                <a:latin typeface="Aptos" panose="02110004020202020204"/>
                <a:ea typeface="+mn-ea"/>
                <a:cs typeface="+mn-cs"/>
              </a:rPr>
              <a:t>El SILC tiene permitido brindar información al público sobre los CIL.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800" b="0" i="0" u="none" strike="noStrike" kern="1200" cap="none" spc="0" normalizeH="0" noProof="0">
                <a:ln>
                  <a:noFill/>
                </a:ln>
                <a:solidFill>
                  <a:prstClr val="black"/>
                </a:solidFill>
                <a:effectLst/>
                <a:uLnTx/>
                <a:uFillTx/>
                <a:latin typeface="Aptos" panose="02110004020202020204"/>
                <a:ea typeface="+mn-ea"/>
                <a:cs typeface="+mn-cs"/>
              </a:rPr>
              <a:t>Esto se permite y no se considera ofrecer servicios para la vida independiente de manera directa.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800" b="0" i="0" u="none" strike="noStrike" kern="1200" cap="none" spc="0" normalizeH="0" noProof="0">
                <a:ln>
                  <a:noFill/>
                </a:ln>
                <a:solidFill>
                  <a:prstClr val="black"/>
                </a:solidFill>
                <a:effectLst/>
                <a:uLnTx/>
                <a:uFillTx/>
                <a:latin typeface="Aptos" panose="02110004020202020204"/>
                <a:ea typeface="+mn-ea"/>
                <a:cs typeface="+mn-cs"/>
              </a:rPr>
              <a:t>El SILC no puede brindar de manera directa servicios para la vida independiente.</a:t>
            </a:r>
          </a:p>
          <a:p>
            <a:pPr rtl="0"/>
            <a:endParaRPr lang="en-US" dirty="0"/>
          </a:p>
        </p:txBody>
      </p:sp>
      <p:sp>
        <p:nvSpPr>
          <p:cNvPr id="6" name="Footer Placeholder 5">
            <a:extLst>
              <a:ext uri="{FF2B5EF4-FFF2-40B4-BE49-F238E27FC236}">
                <a16:creationId xmlns:a16="http://schemas.microsoft.com/office/drawing/2014/main" id="{82EF6D85-7887-F351-E3C9-E32C94D16A79}"/>
              </a:ext>
            </a:extLst>
          </p:cNvPr>
          <p:cNvSpPr>
            <a:spLocks noGrp="1"/>
          </p:cNvSpPr>
          <p:nvPr>
            <p:ph type="ftr" sz="quarter" idx="11"/>
          </p:nvPr>
        </p:nvSpPr>
        <p:spPr>
          <a:xfrm>
            <a:off x="3743661" y="6356350"/>
            <a:ext cx="4409739" cy="365125"/>
          </a:xfrm>
        </p:spPr>
        <p:txBody>
          <a:bodyPr rtlCol="0"/>
          <a:lstStyle/>
          <a:p>
            <a:pPr rtl="0"/>
            <a:r>
              <a:rPr lang="es" b="1">
                <a:solidFill>
                  <a:schemeClr val="accent3">
                    <a:lumMod val="75000"/>
                  </a:schemeClr>
                </a:solidFill>
              </a:rPr>
              <a:t>Centro de Capacitación y Asistencia Técnica para la Vida Independiente</a:t>
            </a:r>
          </a:p>
        </p:txBody>
      </p:sp>
    </p:spTree>
    <p:extLst>
      <p:ext uri="{BB962C8B-B14F-4D97-AF65-F5344CB8AC3E}">
        <p14:creationId xmlns:p14="http://schemas.microsoft.com/office/powerpoint/2010/main" val="3943613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A5D27-5073-ECDB-ADD4-269C0F6AB1A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9F45C7-C178-4129-DC8B-331A2336802E}"/>
              </a:ext>
            </a:extLst>
          </p:cNvPr>
          <p:cNvSpPr>
            <a:spLocks noGrp="1"/>
          </p:cNvSpPr>
          <p:nvPr>
            <p:ph type="sldNum" sz="quarter" idx="10"/>
          </p:nvPr>
        </p:nvSpPr>
        <p:spPr/>
        <p:txBody>
          <a:bodyPr rtlCol="0"/>
          <a:lstStyle/>
          <a:p>
            <a:pPr rtl="0">
              <a:defRPr/>
            </a:pPr>
            <a:fld id="{F2DF5F09-D78D-44DB-A338-E90D23C46220}" type="slidenum">
              <a:rPr lang="en-US" smtClean="0"/>
              <a:t>22</a:t>
            </a:fld>
            <a:endParaRPr lang="en-US"/>
          </a:p>
        </p:txBody>
      </p:sp>
      <p:sp>
        <p:nvSpPr>
          <p:cNvPr id="4" name="Title 3">
            <a:extLst>
              <a:ext uri="{FF2B5EF4-FFF2-40B4-BE49-F238E27FC236}">
                <a16:creationId xmlns:a16="http://schemas.microsoft.com/office/drawing/2014/main" id="{50D44BBD-2399-EFCB-C77F-45DB3ADFB8F1}"/>
              </a:ext>
            </a:extLst>
          </p:cNvPr>
          <p:cNvSpPr>
            <a:spLocks noGrp="1"/>
          </p:cNvSpPr>
          <p:nvPr>
            <p:ph type="title"/>
          </p:nvPr>
        </p:nvSpPr>
        <p:spPr>
          <a:xfrm>
            <a:off x="0" y="0"/>
            <a:ext cx="12192000" cy="1325563"/>
          </a:xfrm>
        </p:spPr>
        <p:txBody>
          <a:bodyPr rtlCol="0">
            <a:normAutofit/>
          </a:bodyPr>
          <a:lstStyle/>
          <a:p>
            <a:pPr rtl="0"/>
            <a:r>
              <a:rPr lang="es" sz="4000" b="1">
                <a:solidFill>
                  <a:srgbClr val="750518"/>
                </a:solidFill>
              </a:rPr>
              <a:t> Sección 1329.15: Deberes del SILC. (continuación)</a:t>
            </a:r>
          </a:p>
        </p:txBody>
      </p:sp>
      <p:sp>
        <p:nvSpPr>
          <p:cNvPr id="2" name="Content Placeholder 1">
            <a:extLst>
              <a:ext uri="{FF2B5EF4-FFF2-40B4-BE49-F238E27FC236}">
                <a16:creationId xmlns:a16="http://schemas.microsoft.com/office/drawing/2014/main" id="{E50149B4-76F6-013B-F0EC-4355BD4566D3}"/>
              </a:ext>
            </a:extLst>
          </p:cNvPr>
          <p:cNvSpPr>
            <a:spLocks noGrp="1"/>
          </p:cNvSpPr>
          <p:nvPr>
            <p:ph sz="half" idx="1"/>
          </p:nvPr>
        </p:nvSpPr>
        <p:spPr>
          <a:xfrm>
            <a:off x="186689" y="1490344"/>
            <a:ext cx="5833111" cy="4866005"/>
          </a:xfrm>
        </p:spPr>
        <p:txBody>
          <a:bodyPr rtlCol="0">
            <a:normAutofit/>
          </a:bodyPr>
          <a:lstStyle/>
          <a:p>
            <a:pPr marL="514350" marR="0" lvl="0" indent="-514350" algn="l" defTabSz="914400" rtl="0" eaLnBrk="1" fontAlgn="auto" latinLnBrk="0" hangingPunct="1">
              <a:lnSpc>
                <a:spcPct val="90000"/>
              </a:lnSpc>
              <a:spcBef>
                <a:spcPts val="1000"/>
              </a:spcBef>
              <a:spcAft>
                <a:spcPts val="0"/>
              </a:spcAft>
              <a:buClrTx/>
              <a:buSzTx/>
              <a:buFont typeface="+mj-lt"/>
              <a:buAutoNum type="alphaLcParenR" startAt="3"/>
              <a:tabLst/>
              <a:defRPr/>
            </a:pPr>
            <a:r>
              <a:rPr lang="es" sz="2800" b="0" i="0" u="none" strike="noStrike" kern="1200" cap="none" spc="0" normalizeH="0" noProof="0">
                <a:ln>
                  <a:noFill/>
                </a:ln>
                <a:solidFill>
                  <a:prstClr val="black"/>
                </a:solidFill>
                <a:effectLst/>
                <a:uLnTx/>
                <a:uFillTx/>
                <a:latin typeface="Aptos" panose="02110004020202020204"/>
                <a:ea typeface="+mn-ea"/>
                <a:cs typeface="+mn-cs"/>
              </a:rPr>
              <a:t>El SILC, junto con la DSE, deberá preparar un plan para la provisión de </a:t>
            </a:r>
            <a:r>
              <a:rPr lang="es" sz="2800" b="0" i="0" u="sng" strike="noStrike" kern="1200" cap="none" spc="0" normalizeH="0" noProof="0">
                <a:ln>
                  <a:noFill/>
                </a:ln>
                <a:solidFill>
                  <a:prstClr val="black"/>
                </a:solidFill>
                <a:effectLst/>
                <a:uLnTx/>
                <a:uFillTx/>
                <a:latin typeface="Aptos" panose="02110004020202020204"/>
                <a:ea typeface="+mn-ea"/>
                <a:cs typeface="+mn-cs"/>
              </a:rPr>
              <a:t>recursos</a:t>
            </a:r>
            <a:r>
              <a:rPr lang="es" sz="2800" b="0" i="0" u="none" strike="noStrike" kern="1200" cap="none" spc="0" normalizeH="0" noProof="0">
                <a:ln>
                  <a:noFill/>
                </a:ln>
                <a:solidFill>
                  <a:prstClr val="black"/>
                </a:solidFill>
                <a:effectLst/>
                <a:uLnTx/>
                <a:uFillTx/>
                <a:latin typeface="Aptos" panose="02110004020202020204"/>
                <a:ea typeface="+mn-ea"/>
                <a:cs typeface="+mn-cs"/>
              </a:rPr>
              <a:t>, incluido el personal y los empleados que sean </a:t>
            </a:r>
            <a:r>
              <a:rPr lang="es" sz="2800" b="0" i="0" u="sng" strike="noStrike" kern="1200" cap="none" spc="0" normalizeH="0" noProof="0">
                <a:ln>
                  <a:noFill/>
                </a:ln>
                <a:solidFill>
                  <a:prstClr val="black"/>
                </a:solidFill>
                <a:effectLst/>
                <a:uLnTx/>
                <a:uFillTx/>
                <a:latin typeface="Aptos" panose="02110004020202020204"/>
                <a:ea typeface="+mn-ea"/>
                <a:cs typeface="+mn-cs"/>
              </a:rPr>
              <a:t>necesarios y suficientes</a:t>
            </a:r>
            <a:r>
              <a:rPr lang="es" sz="2800" b="0" i="0" u="none" strike="noStrike" kern="1200" cap="none" spc="0" normalizeH="0" noProof="0">
                <a:ln>
                  <a:noFill/>
                </a:ln>
                <a:solidFill>
                  <a:prstClr val="black"/>
                </a:solidFill>
                <a:effectLst/>
                <a:uLnTx/>
                <a:uFillTx/>
                <a:latin typeface="Aptos" panose="02110004020202020204"/>
                <a:ea typeface="+mn-ea"/>
                <a:cs typeface="+mn-cs"/>
              </a:rPr>
              <a:t> para llevar a cabo las funciones del SILC.</a:t>
            </a:r>
          </a:p>
          <a:p>
            <a:pPr marL="0" lvl="1" indent="0" rtl="0">
              <a:spcAft>
                <a:spcPts val="1200"/>
              </a:spcAft>
              <a:buNone/>
            </a:pPr>
            <a:endParaRPr lang="en-US" sz="2000" dirty="0"/>
          </a:p>
          <a:p>
            <a:pPr marL="457200" lvl="1" indent="-457200" rtl="0">
              <a:spcAft>
                <a:spcPts val="1200"/>
              </a:spcAft>
              <a:buFont typeface="+mj-lt"/>
              <a:buAutoNum type="arabicParenR"/>
            </a:pPr>
            <a:endParaRPr lang="en-US" sz="2000" dirty="0"/>
          </a:p>
          <a:p>
            <a:pPr marL="457200" lvl="1" indent="-457200" rtl="0">
              <a:spcAft>
                <a:spcPts val="1200"/>
              </a:spcAft>
              <a:buFont typeface="+mj-lt"/>
              <a:buAutoNum type="arabicParenR"/>
            </a:pPr>
            <a:endParaRPr lang="en-US" sz="2000" dirty="0"/>
          </a:p>
          <a:p>
            <a:pPr marL="0" indent="0" rtl="0">
              <a:buNone/>
            </a:pPr>
            <a:endParaRPr lang="en-US" dirty="0"/>
          </a:p>
        </p:txBody>
      </p:sp>
      <p:sp>
        <p:nvSpPr>
          <p:cNvPr id="5" name="Content Placeholder 4">
            <a:extLst>
              <a:ext uri="{FF2B5EF4-FFF2-40B4-BE49-F238E27FC236}">
                <a16:creationId xmlns:a16="http://schemas.microsoft.com/office/drawing/2014/main" id="{58C3765E-E5B4-FC6D-954F-C47B15C2211E}"/>
              </a:ext>
            </a:extLst>
          </p:cNvPr>
          <p:cNvSpPr>
            <a:spLocks noGrp="1"/>
          </p:cNvSpPr>
          <p:nvPr>
            <p:ph sz="half" idx="2"/>
          </p:nvPr>
        </p:nvSpPr>
        <p:spPr>
          <a:xfrm>
            <a:off x="6172202" y="1471136"/>
            <a:ext cx="5474970" cy="4601846"/>
          </a:xfrm>
          <a:solidFill>
            <a:srgbClr val="BCDDE6"/>
          </a:solidFill>
          <a:ln w="63500">
            <a:solidFill>
              <a:srgbClr val="750518"/>
            </a:solidFill>
          </a:ln>
        </p:spPr>
        <p:txBody>
          <a:bodyPr rtlCol="0">
            <a:normAutofit/>
          </a:bodyPr>
          <a:lstStyle/>
          <a:p>
            <a:pPr marL="0" indent="0" rtl="0">
              <a:buNone/>
            </a:pPr>
            <a:r>
              <a:rPr lang="es" b="1"/>
              <a:t>Esto implica lo siguiente: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800" b="0" i="0" u="none" strike="noStrike" kern="1200" cap="none" spc="0" normalizeH="0" noProof="0">
                <a:ln>
                  <a:noFill/>
                </a:ln>
                <a:solidFill>
                  <a:prstClr val="black"/>
                </a:solidFill>
                <a:effectLst/>
                <a:uLnTx/>
                <a:uFillTx/>
                <a:latin typeface="Aptos" panose="02110004020202020204"/>
                <a:ea typeface="+mn-ea"/>
                <a:cs typeface="+mn-cs"/>
              </a:rPr>
              <a:t>El SILC y la DSE trabajarán juntos para elaborar un plan de recursos (presupuesto).  En el plan de recursos se indicará qué tipos de financiamiento se utilizarán y cuánto se utilizará para respaldar las responsabilidades del SILC.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800" b="0" i="0" u="none" strike="noStrike" kern="1200" cap="none" spc="0" normalizeH="0" noProof="0">
                <a:ln>
                  <a:noFill/>
                </a:ln>
                <a:solidFill>
                  <a:prstClr val="black"/>
                </a:solidFill>
                <a:effectLst/>
                <a:uLnTx/>
                <a:uFillTx/>
                <a:latin typeface="Aptos" panose="02110004020202020204"/>
                <a:ea typeface="+mn-ea"/>
                <a:cs typeface="+mn-cs"/>
              </a:rPr>
              <a:t>Este plan debe ser suficiente para operar el SILC.</a:t>
            </a:r>
          </a:p>
          <a:p>
            <a:pPr rtl="0"/>
            <a:endParaRPr lang="en-US" dirty="0"/>
          </a:p>
        </p:txBody>
      </p:sp>
      <p:sp>
        <p:nvSpPr>
          <p:cNvPr id="6" name="Footer Placeholder 5">
            <a:extLst>
              <a:ext uri="{FF2B5EF4-FFF2-40B4-BE49-F238E27FC236}">
                <a16:creationId xmlns:a16="http://schemas.microsoft.com/office/drawing/2014/main" id="{F372D1C5-AD69-C841-10FF-9E9A1BB0DDA4}"/>
              </a:ext>
            </a:extLst>
          </p:cNvPr>
          <p:cNvSpPr>
            <a:spLocks noGrp="1"/>
          </p:cNvSpPr>
          <p:nvPr>
            <p:ph type="ftr" sz="quarter" idx="11"/>
          </p:nvPr>
        </p:nvSpPr>
        <p:spPr>
          <a:xfrm>
            <a:off x="3743661" y="6356350"/>
            <a:ext cx="4409739" cy="365125"/>
          </a:xfrm>
        </p:spPr>
        <p:txBody>
          <a:bodyPr rtlCol="0"/>
          <a:lstStyle/>
          <a:p>
            <a:pPr rtl="0"/>
            <a:r>
              <a:rPr lang="es" b="1">
                <a:solidFill>
                  <a:schemeClr val="accent3">
                    <a:lumMod val="75000"/>
                  </a:schemeClr>
                </a:solidFill>
              </a:rPr>
              <a:t>Centro de Capacitación y Asistencia Técnica para la Vida Independiente</a:t>
            </a:r>
          </a:p>
        </p:txBody>
      </p:sp>
    </p:spTree>
    <p:extLst>
      <p:ext uri="{BB962C8B-B14F-4D97-AF65-F5344CB8AC3E}">
        <p14:creationId xmlns:p14="http://schemas.microsoft.com/office/powerpoint/2010/main" val="1537655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E4F13-3C36-7015-976E-2AB78FC06E3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48AF8F2-641F-18F6-A5F6-EFE3EFCE273C}"/>
              </a:ext>
            </a:extLst>
          </p:cNvPr>
          <p:cNvSpPr>
            <a:spLocks noGrp="1"/>
          </p:cNvSpPr>
          <p:nvPr>
            <p:ph type="sldNum" sz="quarter" idx="10"/>
          </p:nvPr>
        </p:nvSpPr>
        <p:spPr/>
        <p:txBody>
          <a:bodyPr rtlCol="0"/>
          <a:lstStyle/>
          <a:p>
            <a:pPr rtl="0">
              <a:defRPr/>
            </a:pPr>
            <a:fld id="{F2DF5F09-D78D-44DB-A338-E90D23C46220}" type="slidenum">
              <a:rPr lang="en-US" smtClean="0"/>
              <a:t>23</a:t>
            </a:fld>
            <a:endParaRPr lang="en-US"/>
          </a:p>
        </p:txBody>
      </p:sp>
      <p:sp>
        <p:nvSpPr>
          <p:cNvPr id="4" name="Title 3">
            <a:extLst>
              <a:ext uri="{FF2B5EF4-FFF2-40B4-BE49-F238E27FC236}">
                <a16:creationId xmlns:a16="http://schemas.microsoft.com/office/drawing/2014/main" id="{1785B959-83D3-036E-0303-4AB61A3DCAAC}"/>
              </a:ext>
            </a:extLst>
          </p:cNvPr>
          <p:cNvSpPr>
            <a:spLocks noGrp="1"/>
          </p:cNvSpPr>
          <p:nvPr>
            <p:ph type="title"/>
          </p:nvPr>
        </p:nvSpPr>
        <p:spPr>
          <a:xfrm>
            <a:off x="0" y="0"/>
            <a:ext cx="12192000" cy="1325563"/>
          </a:xfrm>
        </p:spPr>
        <p:txBody>
          <a:bodyPr rtlCol="0">
            <a:normAutofit/>
          </a:bodyPr>
          <a:lstStyle/>
          <a:p>
            <a:pPr rtl="0"/>
            <a:r>
              <a:rPr lang="es" sz="4000" b="1">
                <a:solidFill>
                  <a:srgbClr val="750518"/>
                </a:solidFill>
              </a:rPr>
              <a:t> Sección 1329.15: Deberes del SILC. (continuación)</a:t>
            </a:r>
          </a:p>
        </p:txBody>
      </p:sp>
      <p:sp>
        <p:nvSpPr>
          <p:cNvPr id="5" name="Content Placeholder 4">
            <a:extLst>
              <a:ext uri="{FF2B5EF4-FFF2-40B4-BE49-F238E27FC236}">
                <a16:creationId xmlns:a16="http://schemas.microsoft.com/office/drawing/2014/main" id="{1CFE1C5D-9A94-A047-5408-E985E8E8C272}"/>
              </a:ext>
            </a:extLst>
          </p:cNvPr>
          <p:cNvSpPr>
            <a:spLocks noGrp="1"/>
          </p:cNvSpPr>
          <p:nvPr>
            <p:ph sz="half" idx="2"/>
          </p:nvPr>
        </p:nvSpPr>
        <p:spPr>
          <a:xfrm>
            <a:off x="491490" y="1177290"/>
            <a:ext cx="10709910" cy="4263390"/>
          </a:xfrm>
          <a:solidFill>
            <a:srgbClr val="BCDDE6"/>
          </a:solidFill>
          <a:ln w="63500">
            <a:solidFill>
              <a:srgbClr val="750518"/>
            </a:solidFill>
          </a:ln>
        </p:spPr>
        <p:txBody>
          <a:bodyPr rtlCol="0">
            <a:normAutofit fontScale="92500" lnSpcReduction="20000"/>
          </a:body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s" sz="2800" b="0" i="0" u="none" strike="noStrike" kern="1200" cap="none" spc="0" normalizeH="0" noProof="0">
                <a:ln>
                  <a:noFill/>
                </a:ln>
                <a:solidFill>
                  <a:prstClr val="black"/>
                </a:solidFill>
                <a:effectLst/>
                <a:uLnTx/>
                <a:uFillTx/>
                <a:latin typeface="Aptos" panose="02110004020202020204"/>
                <a:ea typeface="+mn-ea"/>
                <a:cs typeface="+mn-cs"/>
              </a:rPr>
              <a:t>(6) </a:t>
            </a:r>
            <a:r>
              <a:rPr lang="es" sz="2800" b="1" i="0" u="none" strike="noStrike" kern="1200" cap="none" spc="0" normalizeH="0" noProof="0">
                <a:ln>
                  <a:noFill/>
                </a:ln>
                <a:solidFill>
                  <a:prstClr val="black"/>
                </a:solidFill>
                <a:effectLst/>
                <a:uLnTx/>
                <a:uFillTx/>
                <a:latin typeface="Aptos" panose="02110004020202020204"/>
                <a:ea typeface="+mn-ea"/>
                <a:cs typeface="+mn-cs"/>
              </a:rPr>
              <a:t>En el plan estatal, debe incluirse una descripción del plan de recursos del SILC.</a:t>
            </a:r>
            <a:r>
              <a:rPr lang="es" sz="2800" b="0" i="0" u="none" strike="noStrike" kern="1200" cap="none" spc="0" normalizeH="0" noProof="0">
                <a:ln>
                  <a:noFill/>
                </a:ln>
                <a:solidFill>
                  <a:prstClr val="black"/>
                </a:solidFill>
                <a:effectLst/>
                <a:uLnTx/>
                <a:uFillTx/>
                <a:latin typeface="Aptos" panose="02110004020202020204"/>
                <a:ea typeface="+mn-ea"/>
                <a:cs typeface="+mn-cs"/>
              </a:rPr>
              <a:t> El plan debe incluir lo siguiente:</a:t>
            </a:r>
          </a:p>
          <a:p>
            <a:pPr marL="1428750" marR="0" lvl="2" indent="-514350" algn="l" defTabSz="914400" rtl="0" eaLnBrk="1" fontAlgn="auto" latinLnBrk="0" hangingPunct="1">
              <a:lnSpc>
                <a:spcPct val="90000"/>
              </a:lnSpc>
              <a:spcBef>
                <a:spcPts val="500"/>
              </a:spcBef>
              <a:spcAft>
                <a:spcPts val="0"/>
              </a:spcAft>
              <a:buClrTx/>
              <a:buSzTx/>
              <a:buFont typeface="+mj-lt"/>
              <a:buAutoNum type="romanLcPeriod"/>
              <a:tabLst/>
              <a:defRPr/>
            </a:pPr>
            <a:r>
              <a:rPr lang="es" sz="2800" b="0" i="0" u="none" strike="noStrike" kern="1200" cap="none" spc="0" normalizeH="0" noProof="0">
                <a:ln>
                  <a:noFill/>
                </a:ln>
                <a:solidFill>
                  <a:prstClr val="black"/>
                </a:solidFill>
                <a:effectLst/>
                <a:uLnTx/>
                <a:uFillTx/>
                <a:latin typeface="Aptos" panose="02110004020202020204"/>
                <a:ea typeface="+mn-ea"/>
                <a:cs typeface="+mn-cs"/>
              </a:rPr>
              <a:t>personal/empleados;</a:t>
            </a:r>
          </a:p>
          <a:p>
            <a:pPr marL="1428750" marR="0" lvl="2" indent="-514350" algn="l" defTabSz="914400" rtl="0" eaLnBrk="1" fontAlgn="auto" latinLnBrk="0" hangingPunct="1">
              <a:lnSpc>
                <a:spcPct val="90000"/>
              </a:lnSpc>
              <a:spcBef>
                <a:spcPts val="500"/>
              </a:spcBef>
              <a:spcAft>
                <a:spcPts val="0"/>
              </a:spcAft>
              <a:buClrTx/>
              <a:buSzTx/>
              <a:buFont typeface="+mj-lt"/>
              <a:buAutoNum type="romanLcPeriod"/>
              <a:tabLst/>
              <a:defRPr/>
            </a:pPr>
            <a:r>
              <a:rPr lang="es" sz="2800" b="0" i="0" u="none" strike="noStrike" kern="1200" cap="none" spc="0" normalizeH="0" noProof="0">
                <a:ln>
                  <a:noFill/>
                </a:ln>
                <a:solidFill>
                  <a:prstClr val="black"/>
                </a:solidFill>
                <a:effectLst/>
                <a:uLnTx/>
                <a:uFillTx/>
                <a:latin typeface="Aptos" panose="02110004020202020204"/>
                <a:ea typeface="+mn-ea"/>
                <a:cs typeface="+mn-cs"/>
              </a:rPr>
              <a:t>gastos operativos;</a:t>
            </a:r>
          </a:p>
          <a:p>
            <a:pPr marL="1428750" marR="0" lvl="2" indent="-514350" algn="l" defTabSz="914400" rtl="0" eaLnBrk="1" fontAlgn="auto" latinLnBrk="0" hangingPunct="1">
              <a:lnSpc>
                <a:spcPct val="90000"/>
              </a:lnSpc>
              <a:spcBef>
                <a:spcPts val="500"/>
              </a:spcBef>
              <a:spcAft>
                <a:spcPts val="0"/>
              </a:spcAft>
              <a:buClrTx/>
              <a:buSzTx/>
              <a:buFont typeface="+mj-lt"/>
              <a:buAutoNum type="romanLcPeriod"/>
              <a:tabLst/>
              <a:defRPr/>
            </a:pPr>
            <a:r>
              <a:rPr lang="es" sz="2800" b="0" i="0" u="none" strike="noStrike" kern="1200" cap="none" spc="0" normalizeH="0" noProof="0">
                <a:ln>
                  <a:noFill/>
                </a:ln>
                <a:solidFill>
                  <a:prstClr val="black"/>
                </a:solidFill>
                <a:effectLst/>
                <a:uLnTx/>
                <a:uFillTx/>
                <a:latin typeface="Aptos" panose="02110004020202020204"/>
                <a:ea typeface="+mn-ea"/>
                <a:cs typeface="+mn-cs"/>
              </a:rPr>
              <a:t>compensación y gastos del Consejo;</a:t>
            </a:r>
          </a:p>
          <a:p>
            <a:pPr marL="1428750" marR="0" lvl="2" indent="-514350" algn="l" defTabSz="914400" rtl="0" eaLnBrk="1" fontAlgn="auto" latinLnBrk="0" hangingPunct="1">
              <a:lnSpc>
                <a:spcPct val="90000"/>
              </a:lnSpc>
              <a:spcBef>
                <a:spcPts val="500"/>
              </a:spcBef>
              <a:spcAft>
                <a:spcPts val="0"/>
              </a:spcAft>
              <a:buClrTx/>
              <a:buSzTx/>
              <a:buFont typeface="+mj-lt"/>
              <a:buAutoNum type="romanLcPeriod"/>
              <a:tabLst/>
              <a:defRPr/>
            </a:pPr>
            <a:r>
              <a:rPr lang="es" sz="2800" b="0" i="0" u="none" strike="noStrike" kern="1200" cap="none" spc="0" normalizeH="0" noProof="0">
                <a:ln>
                  <a:noFill/>
                </a:ln>
                <a:solidFill>
                  <a:prstClr val="black"/>
                </a:solidFill>
                <a:effectLst/>
                <a:uLnTx/>
                <a:uFillTx/>
                <a:latin typeface="Aptos" panose="02110004020202020204"/>
                <a:ea typeface="+mn-ea"/>
                <a:cs typeface="+mn-cs"/>
              </a:rPr>
              <a:t>gastos de reuniones (incluidos los gastos de audiencias públicas, como espacio para reuniones, formatos alternativos, intérpretes y otras adaptaciones);</a:t>
            </a:r>
          </a:p>
          <a:p>
            <a:pPr marL="1428750" marR="0" lvl="2" indent="-514350" algn="l" defTabSz="914400" rtl="0" eaLnBrk="1" fontAlgn="auto" latinLnBrk="0" hangingPunct="1">
              <a:lnSpc>
                <a:spcPct val="90000"/>
              </a:lnSpc>
              <a:spcBef>
                <a:spcPts val="500"/>
              </a:spcBef>
              <a:spcAft>
                <a:spcPts val="0"/>
              </a:spcAft>
              <a:buClrTx/>
              <a:buSzTx/>
              <a:buFont typeface="+mj-lt"/>
              <a:buAutoNum type="romanLcPeriod"/>
              <a:tabLst/>
              <a:defRPr/>
            </a:pPr>
            <a:r>
              <a:rPr lang="es" sz="2800" b="0" i="0" u="none" strike="noStrike" kern="1200" cap="none" spc="0" normalizeH="0" noProof="0">
                <a:ln>
                  <a:noFill/>
                </a:ln>
                <a:solidFill>
                  <a:prstClr val="black"/>
                </a:solidFill>
                <a:effectLst/>
                <a:uLnTx/>
                <a:uFillTx/>
                <a:latin typeface="Aptos" panose="02110004020202020204"/>
                <a:ea typeface="+mn-ea"/>
                <a:cs typeface="+mn-cs"/>
              </a:rPr>
              <a:t>recursos para asistir a capacitaciones o garantizar la capacitación del personal y miembros del Consejo;</a:t>
            </a:r>
          </a:p>
          <a:p>
            <a:pPr marL="1428750" marR="0" lvl="2" indent="-514350" algn="l" defTabSz="914400" rtl="0" eaLnBrk="1" fontAlgn="auto" latinLnBrk="0" hangingPunct="1">
              <a:lnSpc>
                <a:spcPct val="90000"/>
              </a:lnSpc>
              <a:spcBef>
                <a:spcPts val="500"/>
              </a:spcBef>
              <a:spcAft>
                <a:spcPts val="0"/>
              </a:spcAft>
              <a:buClrTx/>
              <a:buSzTx/>
              <a:buFont typeface="+mj-lt"/>
              <a:buAutoNum type="romanLcPeriod"/>
              <a:tabLst/>
              <a:defRPr/>
            </a:pPr>
            <a:r>
              <a:rPr lang="es" sz="2800" b="0" i="0" u="none" strike="noStrike" kern="1200" cap="none" spc="0" normalizeH="0" noProof="0">
                <a:ln>
                  <a:noFill/>
                </a:ln>
                <a:solidFill>
                  <a:prstClr val="black"/>
                </a:solidFill>
                <a:effectLst/>
                <a:uLnTx/>
                <a:uFillTx/>
                <a:latin typeface="Aptos" panose="02110004020202020204"/>
                <a:ea typeface="+mn-ea"/>
                <a:cs typeface="+mn-cs"/>
              </a:rPr>
              <a:t>otros gastos según corresponda.</a:t>
            </a:r>
          </a:p>
          <a:p>
            <a:pPr rtl="0"/>
            <a:endParaRPr lang="en-US" dirty="0"/>
          </a:p>
        </p:txBody>
      </p:sp>
      <p:sp>
        <p:nvSpPr>
          <p:cNvPr id="6" name="Footer Placeholder 5">
            <a:extLst>
              <a:ext uri="{FF2B5EF4-FFF2-40B4-BE49-F238E27FC236}">
                <a16:creationId xmlns:a16="http://schemas.microsoft.com/office/drawing/2014/main" id="{B441ECCB-96EB-7F2C-8942-D52C51F26612}"/>
              </a:ext>
            </a:extLst>
          </p:cNvPr>
          <p:cNvSpPr>
            <a:spLocks noGrp="1"/>
          </p:cNvSpPr>
          <p:nvPr>
            <p:ph type="ftr" sz="quarter" idx="11"/>
          </p:nvPr>
        </p:nvSpPr>
        <p:spPr>
          <a:xfrm>
            <a:off x="3743661" y="6356350"/>
            <a:ext cx="4409739" cy="365125"/>
          </a:xfrm>
        </p:spPr>
        <p:txBody>
          <a:bodyPr rtlCol="0"/>
          <a:lstStyle/>
          <a:p>
            <a:pPr rtl="0"/>
            <a:r>
              <a:rPr lang="es" b="1">
                <a:solidFill>
                  <a:schemeClr val="accent3">
                    <a:lumMod val="75000"/>
                  </a:schemeClr>
                </a:solidFill>
              </a:rPr>
              <a:t>Centro de Capacitación y Asistencia Técnica para la Vida Independiente</a:t>
            </a:r>
          </a:p>
        </p:txBody>
      </p:sp>
    </p:spTree>
    <p:extLst>
      <p:ext uri="{BB962C8B-B14F-4D97-AF65-F5344CB8AC3E}">
        <p14:creationId xmlns:p14="http://schemas.microsoft.com/office/powerpoint/2010/main" val="3827962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5A2AD-4768-6B9B-4156-D4F34F0D17C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9FB8D0-FBD8-6CF5-B069-715EF51AC19E}"/>
              </a:ext>
            </a:extLst>
          </p:cNvPr>
          <p:cNvSpPr>
            <a:spLocks noGrp="1"/>
          </p:cNvSpPr>
          <p:nvPr>
            <p:ph type="sldNum" sz="quarter" idx="10"/>
          </p:nvPr>
        </p:nvSpPr>
        <p:spPr/>
        <p:txBody>
          <a:bodyPr rtlCol="0"/>
          <a:lstStyle/>
          <a:p>
            <a:pPr rtl="0">
              <a:defRPr/>
            </a:pPr>
            <a:fld id="{F2DF5F09-D78D-44DB-A338-E90D23C46220}" type="slidenum">
              <a:rPr lang="en-US" smtClean="0"/>
              <a:t>24</a:t>
            </a:fld>
            <a:endParaRPr lang="en-US"/>
          </a:p>
        </p:txBody>
      </p:sp>
      <p:sp>
        <p:nvSpPr>
          <p:cNvPr id="4" name="Title 3">
            <a:extLst>
              <a:ext uri="{FF2B5EF4-FFF2-40B4-BE49-F238E27FC236}">
                <a16:creationId xmlns:a16="http://schemas.microsoft.com/office/drawing/2014/main" id="{48E258AC-49BE-B581-48E5-00E2BA0EB0A5}"/>
              </a:ext>
            </a:extLst>
          </p:cNvPr>
          <p:cNvSpPr>
            <a:spLocks noGrp="1"/>
          </p:cNvSpPr>
          <p:nvPr>
            <p:ph type="title"/>
          </p:nvPr>
        </p:nvSpPr>
        <p:spPr>
          <a:xfrm>
            <a:off x="0" y="0"/>
            <a:ext cx="12192000" cy="1325563"/>
          </a:xfrm>
        </p:spPr>
        <p:txBody>
          <a:bodyPr rtlCol="0">
            <a:normAutofit/>
          </a:bodyPr>
          <a:lstStyle/>
          <a:p>
            <a:pPr rtl="0"/>
            <a:r>
              <a:rPr lang="es" sz="4000" b="1">
                <a:solidFill>
                  <a:srgbClr val="750518"/>
                </a:solidFill>
              </a:rPr>
              <a:t> Sección 1329.15: Deberes del SILC. (continuación)</a:t>
            </a:r>
          </a:p>
        </p:txBody>
      </p:sp>
      <p:sp>
        <p:nvSpPr>
          <p:cNvPr id="2" name="Content Placeholder 1">
            <a:extLst>
              <a:ext uri="{FF2B5EF4-FFF2-40B4-BE49-F238E27FC236}">
                <a16:creationId xmlns:a16="http://schemas.microsoft.com/office/drawing/2014/main" id="{3B546F12-C25A-6369-B5D4-7D9BDBCEB25E}"/>
              </a:ext>
            </a:extLst>
          </p:cNvPr>
          <p:cNvSpPr>
            <a:spLocks noGrp="1"/>
          </p:cNvSpPr>
          <p:nvPr>
            <p:ph sz="half" idx="1"/>
          </p:nvPr>
        </p:nvSpPr>
        <p:spPr>
          <a:xfrm>
            <a:off x="186689" y="1490344"/>
            <a:ext cx="5833111" cy="4866005"/>
          </a:xfrm>
        </p:spPr>
        <p:txBody>
          <a:bodyPr rtlCol="0">
            <a:normAutofit/>
          </a:bodyPr>
          <a:lstStyle/>
          <a:p>
            <a:pPr marL="0" marR="0" lvl="0" indent="0" algn="l" defTabSz="914400" rtl="0" eaLnBrk="1" fontAlgn="auto" latinLnBrk="0" hangingPunct="1">
              <a:lnSpc>
                <a:spcPct val="90000"/>
              </a:lnSpc>
              <a:spcBef>
                <a:spcPts val="1000"/>
              </a:spcBef>
              <a:spcAft>
                <a:spcPts val="0"/>
              </a:spcAft>
              <a:buClrTx/>
              <a:buSzTx/>
              <a:buNone/>
              <a:tabLst/>
              <a:defRPr/>
            </a:pPr>
            <a:r>
              <a:rPr lang="es" sz="2800" b="0" i="0" u="none" strike="noStrike" kern="1200" cap="none" spc="0" normalizeH="0" noProof="0">
                <a:ln>
                  <a:noFill/>
                </a:ln>
                <a:solidFill>
                  <a:prstClr val="black"/>
                </a:solidFill>
                <a:effectLst/>
                <a:uLnTx/>
                <a:uFillTx/>
                <a:latin typeface="Aptos" panose="02110004020202020204"/>
                <a:ea typeface="+mn-ea"/>
                <a:cs typeface="+mn-cs"/>
              </a:rPr>
              <a:t>(1) El monto del plan de recursos debe ser proporcional, en la medida de lo posible, a los costos estimados relacionados con el cumplimiento de los deberes y competencias del SILC de acuerdo con el Plan Estatal aprobado. </a:t>
            </a:r>
          </a:p>
          <a:p>
            <a:pPr marL="457200" lvl="1" indent="-457200" rtl="0">
              <a:spcAft>
                <a:spcPts val="1200"/>
              </a:spcAft>
              <a:buFont typeface="+mj-lt"/>
              <a:buAutoNum type="arabicParenR"/>
            </a:pPr>
            <a:endParaRPr lang="en-US" sz="2000" dirty="0"/>
          </a:p>
          <a:p>
            <a:pPr marL="457200" lvl="1" indent="-457200" rtl="0">
              <a:spcAft>
                <a:spcPts val="1200"/>
              </a:spcAft>
              <a:buFont typeface="+mj-lt"/>
              <a:buAutoNum type="arabicParenR"/>
            </a:pPr>
            <a:endParaRPr lang="en-US" sz="2000" dirty="0"/>
          </a:p>
          <a:p>
            <a:pPr marL="0" indent="0" rtl="0">
              <a:buNone/>
            </a:pPr>
            <a:endParaRPr lang="en-US" dirty="0"/>
          </a:p>
        </p:txBody>
      </p:sp>
      <p:sp>
        <p:nvSpPr>
          <p:cNvPr id="5" name="Content Placeholder 4">
            <a:extLst>
              <a:ext uri="{FF2B5EF4-FFF2-40B4-BE49-F238E27FC236}">
                <a16:creationId xmlns:a16="http://schemas.microsoft.com/office/drawing/2014/main" id="{0C61B790-FBB6-80E2-5E76-294BA135D253}"/>
              </a:ext>
            </a:extLst>
          </p:cNvPr>
          <p:cNvSpPr>
            <a:spLocks noGrp="1"/>
          </p:cNvSpPr>
          <p:nvPr>
            <p:ph sz="half" idx="2"/>
          </p:nvPr>
        </p:nvSpPr>
        <p:spPr>
          <a:xfrm>
            <a:off x="6172202" y="1471136"/>
            <a:ext cx="5474970" cy="3523774"/>
          </a:xfrm>
          <a:solidFill>
            <a:srgbClr val="BCDDE6"/>
          </a:solidFill>
          <a:ln w="63500">
            <a:solidFill>
              <a:srgbClr val="750518"/>
            </a:solidFill>
          </a:ln>
        </p:spPr>
        <p:txBody>
          <a:bodyPr rtlCol="0">
            <a:normAutofit/>
          </a:bodyPr>
          <a:lstStyle/>
          <a:p>
            <a:pPr marL="0" indent="0" rtl="0">
              <a:buNone/>
            </a:pPr>
            <a:r>
              <a:rPr lang="es" b="1"/>
              <a:t>Esto implica lo siguiente: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800" b="0" i="0" u="none" strike="noStrike" kern="1200" cap="none" spc="0" normalizeH="0" noProof="0">
                <a:ln>
                  <a:noFill/>
                </a:ln>
                <a:solidFill>
                  <a:prstClr val="black"/>
                </a:solidFill>
                <a:effectLst/>
                <a:uLnTx/>
                <a:uFillTx/>
                <a:latin typeface="Aptos" panose="02110004020202020204"/>
                <a:ea typeface="+mn-ea"/>
                <a:cs typeface="+mn-cs"/>
              </a:rPr>
              <a:t>La financiación del plan debe cubrir los costos de las actividades requeridas del SILC.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800" b="0" i="0" u="none" strike="noStrike" kern="1200" cap="none" spc="0" normalizeH="0" noProof="0">
                <a:ln>
                  <a:noFill/>
                </a:ln>
                <a:solidFill>
                  <a:prstClr val="black"/>
                </a:solidFill>
                <a:effectLst/>
                <a:uLnTx/>
                <a:uFillTx/>
                <a:latin typeface="Aptos" panose="02110004020202020204"/>
                <a:ea typeface="+mn-ea"/>
                <a:cs typeface="+mn-cs"/>
              </a:rPr>
              <a:t>El plan debe contar con suficiente financiación para que el SILC siga las reglas federales y el Plan Estatal. </a:t>
            </a:r>
          </a:p>
          <a:p>
            <a:pPr rtl="0"/>
            <a:endParaRPr lang="en-US" dirty="0"/>
          </a:p>
        </p:txBody>
      </p:sp>
      <p:sp>
        <p:nvSpPr>
          <p:cNvPr id="6" name="Footer Placeholder 5">
            <a:extLst>
              <a:ext uri="{FF2B5EF4-FFF2-40B4-BE49-F238E27FC236}">
                <a16:creationId xmlns:a16="http://schemas.microsoft.com/office/drawing/2014/main" id="{0F88E118-1B88-1EA8-D16E-1F403AFB3393}"/>
              </a:ext>
            </a:extLst>
          </p:cNvPr>
          <p:cNvSpPr>
            <a:spLocks noGrp="1"/>
          </p:cNvSpPr>
          <p:nvPr>
            <p:ph type="ftr" sz="quarter" idx="11"/>
          </p:nvPr>
        </p:nvSpPr>
        <p:spPr>
          <a:xfrm>
            <a:off x="3743661" y="6356350"/>
            <a:ext cx="4409739" cy="365125"/>
          </a:xfrm>
        </p:spPr>
        <p:txBody>
          <a:bodyPr rtlCol="0"/>
          <a:lstStyle/>
          <a:p>
            <a:pPr rtl="0"/>
            <a:r>
              <a:rPr lang="es" b="1">
                <a:solidFill>
                  <a:schemeClr val="accent3">
                    <a:lumMod val="75000"/>
                  </a:schemeClr>
                </a:solidFill>
              </a:rPr>
              <a:t>Centro de Capacitación y Asistencia Técnica para la Vida Independiente</a:t>
            </a:r>
          </a:p>
        </p:txBody>
      </p:sp>
    </p:spTree>
    <p:extLst>
      <p:ext uri="{BB962C8B-B14F-4D97-AF65-F5344CB8AC3E}">
        <p14:creationId xmlns:p14="http://schemas.microsoft.com/office/powerpoint/2010/main" val="1908034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C165-C97A-A1F8-2509-12E2A70CF61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E210F2-D27D-EFBE-FA70-0F96A7DFF75E}"/>
              </a:ext>
            </a:extLst>
          </p:cNvPr>
          <p:cNvSpPr>
            <a:spLocks noGrp="1"/>
          </p:cNvSpPr>
          <p:nvPr>
            <p:ph type="sldNum" sz="quarter" idx="10"/>
          </p:nvPr>
        </p:nvSpPr>
        <p:spPr/>
        <p:txBody>
          <a:bodyPr rtlCol="0"/>
          <a:lstStyle/>
          <a:p>
            <a:pPr rtl="0">
              <a:defRPr/>
            </a:pPr>
            <a:fld id="{F2DF5F09-D78D-44DB-A338-E90D23C46220}" type="slidenum">
              <a:rPr lang="en-US" smtClean="0"/>
              <a:t>25</a:t>
            </a:fld>
            <a:endParaRPr lang="en-US"/>
          </a:p>
        </p:txBody>
      </p:sp>
      <p:sp>
        <p:nvSpPr>
          <p:cNvPr id="4" name="Title 3">
            <a:extLst>
              <a:ext uri="{FF2B5EF4-FFF2-40B4-BE49-F238E27FC236}">
                <a16:creationId xmlns:a16="http://schemas.microsoft.com/office/drawing/2014/main" id="{D0A18FE9-3D72-1712-C1AB-99C4612F6AAA}"/>
              </a:ext>
            </a:extLst>
          </p:cNvPr>
          <p:cNvSpPr>
            <a:spLocks noGrp="1"/>
          </p:cNvSpPr>
          <p:nvPr>
            <p:ph type="title"/>
          </p:nvPr>
        </p:nvSpPr>
        <p:spPr>
          <a:xfrm>
            <a:off x="0" y="0"/>
            <a:ext cx="12192000" cy="1325563"/>
          </a:xfrm>
        </p:spPr>
        <p:txBody>
          <a:bodyPr rtlCol="0">
            <a:normAutofit/>
          </a:bodyPr>
          <a:lstStyle/>
          <a:p>
            <a:pPr rtl="0"/>
            <a:r>
              <a:rPr lang="es" sz="4000" b="1">
                <a:solidFill>
                  <a:srgbClr val="750518"/>
                </a:solidFill>
              </a:rPr>
              <a:t> Sección 1329.15: Deberes del SILC. (continuación)</a:t>
            </a:r>
          </a:p>
        </p:txBody>
      </p:sp>
      <p:sp>
        <p:nvSpPr>
          <p:cNvPr id="2" name="Content Placeholder 1">
            <a:extLst>
              <a:ext uri="{FF2B5EF4-FFF2-40B4-BE49-F238E27FC236}">
                <a16:creationId xmlns:a16="http://schemas.microsoft.com/office/drawing/2014/main" id="{375B33CD-1EEF-084B-4303-4C94E98A18DC}"/>
              </a:ext>
            </a:extLst>
          </p:cNvPr>
          <p:cNvSpPr>
            <a:spLocks noGrp="1"/>
          </p:cNvSpPr>
          <p:nvPr>
            <p:ph sz="half" idx="1"/>
          </p:nvPr>
        </p:nvSpPr>
        <p:spPr>
          <a:xfrm>
            <a:off x="186689" y="1490344"/>
            <a:ext cx="5833111" cy="4866005"/>
          </a:xfrm>
        </p:spPr>
        <p:txBody>
          <a:bodyPr rtlCol="0">
            <a:normAutofit fontScale="92500" lnSpcReduction="10000"/>
          </a:bodyPr>
          <a:lstStyle/>
          <a:p>
            <a:pPr marL="0" marR="0" lvl="0" indent="0" algn="l" defTabSz="914400" rtl="0" eaLnBrk="1" fontAlgn="auto" latinLnBrk="0" hangingPunct="1">
              <a:lnSpc>
                <a:spcPct val="90000"/>
              </a:lnSpc>
              <a:spcBef>
                <a:spcPts val="1000"/>
              </a:spcBef>
              <a:spcAft>
                <a:spcPts val="0"/>
              </a:spcAft>
              <a:buClrTx/>
              <a:buSzTx/>
              <a:buNone/>
              <a:tabLst/>
              <a:defRPr/>
            </a:pPr>
            <a:r>
              <a:rPr lang="es" sz="2800" b="0" i="0" u="none" strike="noStrike" kern="1200" cap="none" spc="0" normalizeH="0" noProof="0">
                <a:ln>
                  <a:noFill/>
                </a:ln>
                <a:solidFill>
                  <a:prstClr val="black"/>
                </a:solidFill>
                <a:effectLst/>
                <a:uLnTx/>
                <a:uFillTx/>
                <a:latin typeface="Aptos" panose="02110004020202020204"/>
                <a:ea typeface="+mn-ea"/>
                <a:cs typeface="+mn-cs"/>
              </a:rPr>
              <a:t>(2) Los recursos disponibles incluyen lo siguiente: Fondos de Innovación y Expansión (I&amp;E) autorizados en virtud de la Sección 721(a)(18), Título 29, del U.S.C.; fondos de la Parte B para la Vida Independiente; fondos estatales de contrapartida; otros fondos públicos (como fondos de reembolso de la Seguridad Social); y fuentes privadas.</a:t>
            </a:r>
          </a:p>
          <a:p>
            <a:pPr marL="457200" lvl="1" indent="-457200" rtl="0">
              <a:spcAft>
                <a:spcPts val="1200"/>
              </a:spcAft>
              <a:buFont typeface="+mj-lt"/>
              <a:buAutoNum type="arabicParenR"/>
            </a:pPr>
            <a:endParaRPr lang="en-US" sz="2000" dirty="0"/>
          </a:p>
          <a:p>
            <a:pPr marL="457200" lvl="1" indent="-457200" rtl="0">
              <a:spcAft>
                <a:spcPts val="1200"/>
              </a:spcAft>
              <a:buFont typeface="+mj-lt"/>
              <a:buAutoNum type="arabicParenR"/>
            </a:pPr>
            <a:endParaRPr lang="en-US" sz="2000" dirty="0"/>
          </a:p>
          <a:p>
            <a:pPr marL="0" indent="0" rtl="0">
              <a:buNone/>
            </a:pPr>
            <a:endParaRPr lang="en-US" dirty="0"/>
          </a:p>
        </p:txBody>
      </p:sp>
      <p:sp>
        <p:nvSpPr>
          <p:cNvPr id="5" name="Content Placeholder 4">
            <a:extLst>
              <a:ext uri="{FF2B5EF4-FFF2-40B4-BE49-F238E27FC236}">
                <a16:creationId xmlns:a16="http://schemas.microsoft.com/office/drawing/2014/main" id="{2BCE9060-8724-7E17-4E4E-127436A1E978}"/>
              </a:ext>
            </a:extLst>
          </p:cNvPr>
          <p:cNvSpPr>
            <a:spLocks noGrp="1"/>
          </p:cNvSpPr>
          <p:nvPr>
            <p:ph sz="half" idx="2"/>
          </p:nvPr>
        </p:nvSpPr>
        <p:spPr>
          <a:xfrm>
            <a:off x="6172202" y="1147156"/>
            <a:ext cx="5474970" cy="3847754"/>
          </a:xfrm>
          <a:solidFill>
            <a:srgbClr val="BCDDE6"/>
          </a:solidFill>
          <a:ln w="63500">
            <a:solidFill>
              <a:srgbClr val="750518"/>
            </a:solidFill>
          </a:ln>
        </p:spPr>
        <p:txBody>
          <a:bodyPr rtlCol="0">
            <a:normAutofit fontScale="92500" lnSpcReduction="10000"/>
          </a:bodyPr>
          <a:lstStyle/>
          <a:p>
            <a:pPr marL="0" indent="0" rtl="0">
              <a:buNone/>
            </a:pPr>
            <a:r>
              <a:rPr lang="es" b="1" dirty="0"/>
              <a:t>Esto implica lo siguiente: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800" b="0" i="0" u="none" strike="noStrike" kern="1200" cap="none" spc="0" normalizeH="0" noProof="0" dirty="0">
                <a:ln>
                  <a:noFill/>
                </a:ln>
                <a:solidFill>
                  <a:prstClr val="black"/>
                </a:solidFill>
                <a:effectLst/>
                <a:uLnTx/>
                <a:uFillTx/>
                <a:latin typeface="Aptos" panose="02110004020202020204"/>
                <a:ea typeface="+mn-ea"/>
                <a:cs typeface="+mn-cs"/>
              </a:rPr>
              <a:t>Su plan de recursos puede estar compuesto por diferentes fuentes federales, estatales y privadas.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800" b="0" i="0" u="none" strike="noStrike" kern="1200" cap="none" spc="0" normalizeH="0" noProof="0" dirty="0">
                <a:ln>
                  <a:noFill/>
                </a:ln>
                <a:solidFill>
                  <a:prstClr val="black"/>
                </a:solidFill>
                <a:effectLst/>
                <a:uLnTx/>
                <a:uFillTx/>
                <a:latin typeface="Aptos" panose="02110004020202020204"/>
                <a:ea typeface="+mn-ea"/>
                <a:cs typeface="+mn-cs"/>
              </a:rPr>
              <a:t>Algunas de estas fuentes incluyen los Fondos de innovación y expansión de Rehabilitación Vocacional (VR), los fondos federales de la Parte B, los fondos de reembolso de la Seguridad Social, etc. </a:t>
            </a:r>
          </a:p>
          <a:p>
            <a:pPr rtl="0"/>
            <a:endParaRPr lang="en-US" dirty="0"/>
          </a:p>
        </p:txBody>
      </p:sp>
      <p:sp>
        <p:nvSpPr>
          <p:cNvPr id="6" name="Footer Placeholder 5">
            <a:extLst>
              <a:ext uri="{FF2B5EF4-FFF2-40B4-BE49-F238E27FC236}">
                <a16:creationId xmlns:a16="http://schemas.microsoft.com/office/drawing/2014/main" id="{A20067C2-1181-31CC-69D6-16D2FD8D57ED}"/>
              </a:ext>
            </a:extLst>
          </p:cNvPr>
          <p:cNvSpPr>
            <a:spLocks noGrp="1"/>
          </p:cNvSpPr>
          <p:nvPr>
            <p:ph type="ftr" sz="quarter" idx="11"/>
          </p:nvPr>
        </p:nvSpPr>
        <p:spPr>
          <a:xfrm>
            <a:off x="3743661" y="6356350"/>
            <a:ext cx="4409739" cy="365125"/>
          </a:xfrm>
        </p:spPr>
        <p:txBody>
          <a:bodyPr rtlCol="0"/>
          <a:lstStyle/>
          <a:p>
            <a:pPr rtl="0"/>
            <a:r>
              <a:rPr lang="es" b="1">
                <a:solidFill>
                  <a:schemeClr val="accent3">
                    <a:lumMod val="75000"/>
                  </a:schemeClr>
                </a:solidFill>
              </a:rPr>
              <a:t>Centro de Capacitación y Asistencia Técnica para la Vida Independiente</a:t>
            </a:r>
          </a:p>
        </p:txBody>
      </p:sp>
      <p:sp>
        <p:nvSpPr>
          <p:cNvPr id="7" name="TextBox 6">
            <a:extLst>
              <a:ext uri="{FF2B5EF4-FFF2-40B4-BE49-F238E27FC236}">
                <a16:creationId xmlns:a16="http://schemas.microsoft.com/office/drawing/2014/main" id="{919C37EB-251D-DEFA-D552-148DDBED78D2}"/>
              </a:ext>
            </a:extLst>
          </p:cNvPr>
          <p:cNvSpPr txBox="1"/>
          <p:nvPr/>
        </p:nvSpPr>
        <p:spPr>
          <a:xfrm>
            <a:off x="305049" y="5213965"/>
            <a:ext cx="11061674" cy="923330"/>
          </a:xfrm>
          <a:prstGeom prst="rect">
            <a:avLst/>
          </a:prstGeom>
          <a:noFill/>
        </p:spPr>
        <p:txBody>
          <a:bodyPr wrap="square" rtlCol="0">
            <a:spAutoFit/>
          </a:bodyPr>
          <a:lstStyle/>
          <a:p>
            <a:pPr rtl="0"/>
            <a:r>
              <a:rPr lang="es" b="1"/>
              <a:t>Nota sobre los fondos de I&amp;E: </a:t>
            </a:r>
            <a:r>
              <a:rPr lang="es" i="1"/>
              <a:t>Si el SILC necesita fondos de I&amp;E para operar, la solicitud debe hacerse a la agencia estatal de VR. El monto debe incluirse en el Plan de Rehabilitación Estatal. Si el SILC enfrenta obstáculos con barreras con esta solicitud, se los anima a contactar a su PO.</a:t>
            </a:r>
          </a:p>
        </p:txBody>
      </p:sp>
    </p:spTree>
    <p:extLst>
      <p:ext uri="{BB962C8B-B14F-4D97-AF65-F5344CB8AC3E}">
        <p14:creationId xmlns:p14="http://schemas.microsoft.com/office/powerpoint/2010/main" val="235616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FB793-E1A8-B718-0122-DD05EC24B6F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E55717-645E-6F26-F9BF-C114C4CD071A}"/>
              </a:ext>
            </a:extLst>
          </p:cNvPr>
          <p:cNvSpPr>
            <a:spLocks noGrp="1"/>
          </p:cNvSpPr>
          <p:nvPr>
            <p:ph type="sldNum" sz="quarter" idx="10"/>
          </p:nvPr>
        </p:nvSpPr>
        <p:spPr/>
        <p:txBody>
          <a:bodyPr rtlCol="0"/>
          <a:lstStyle/>
          <a:p>
            <a:pPr rtl="0">
              <a:defRPr/>
            </a:pPr>
            <a:fld id="{F2DF5F09-D78D-44DB-A338-E90D23C46220}" type="slidenum">
              <a:rPr lang="en-US" smtClean="0"/>
              <a:t>26</a:t>
            </a:fld>
            <a:endParaRPr lang="en-US"/>
          </a:p>
        </p:txBody>
      </p:sp>
      <p:sp>
        <p:nvSpPr>
          <p:cNvPr id="4" name="Title 3">
            <a:extLst>
              <a:ext uri="{FF2B5EF4-FFF2-40B4-BE49-F238E27FC236}">
                <a16:creationId xmlns:a16="http://schemas.microsoft.com/office/drawing/2014/main" id="{C7BCB1F9-CCE8-E52F-EE82-0BEBD116C9CF}"/>
              </a:ext>
            </a:extLst>
          </p:cNvPr>
          <p:cNvSpPr>
            <a:spLocks noGrp="1"/>
          </p:cNvSpPr>
          <p:nvPr>
            <p:ph type="title"/>
          </p:nvPr>
        </p:nvSpPr>
        <p:spPr>
          <a:xfrm>
            <a:off x="0" y="0"/>
            <a:ext cx="12192000" cy="1325563"/>
          </a:xfrm>
        </p:spPr>
        <p:txBody>
          <a:bodyPr rtlCol="0">
            <a:normAutofit/>
          </a:bodyPr>
          <a:lstStyle/>
          <a:p>
            <a:pPr rtl="0"/>
            <a:r>
              <a:rPr lang="es" sz="4000" b="1">
                <a:solidFill>
                  <a:srgbClr val="750518"/>
                </a:solidFill>
              </a:rPr>
              <a:t> Sección 1329.15: Deberes del SILC. (continuación)</a:t>
            </a:r>
          </a:p>
        </p:txBody>
      </p:sp>
      <p:sp>
        <p:nvSpPr>
          <p:cNvPr id="2" name="Content Placeholder 1">
            <a:extLst>
              <a:ext uri="{FF2B5EF4-FFF2-40B4-BE49-F238E27FC236}">
                <a16:creationId xmlns:a16="http://schemas.microsoft.com/office/drawing/2014/main" id="{B8ECF333-9C72-8897-3ED9-99B593F8D23D}"/>
              </a:ext>
            </a:extLst>
          </p:cNvPr>
          <p:cNvSpPr>
            <a:spLocks noGrp="1"/>
          </p:cNvSpPr>
          <p:nvPr>
            <p:ph sz="half" idx="1"/>
          </p:nvPr>
        </p:nvSpPr>
        <p:spPr>
          <a:xfrm>
            <a:off x="160021" y="1348740"/>
            <a:ext cx="5859780" cy="5007609"/>
          </a:xfrm>
        </p:spPr>
        <p:txBody>
          <a:bodyPr rtlCol="0">
            <a:normAutofit lnSpcReduction="10000"/>
          </a:bodyPr>
          <a:lstStyle/>
          <a:p>
            <a:pPr marL="0" marR="0" lvl="0" indent="0" algn="l" defTabSz="914400" rtl="0" eaLnBrk="1" fontAlgn="auto" latinLnBrk="0" hangingPunct="1">
              <a:lnSpc>
                <a:spcPct val="90000"/>
              </a:lnSpc>
              <a:spcBef>
                <a:spcPts val="1000"/>
              </a:spcBef>
              <a:spcAft>
                <a:spcPts val="0"/>
              </a:spcAft>
              <a:buClrTx/>
              <a:buSzTx/>
              <a:buNone/>
              <a:tabLst/>
              <a:defRPr/>
            </a:pPr>
            <a:r>
              <a:rPr lang="es" sz="2800" b="0" i="0" u="none" strike="noStrike" kern="1200" cap="none" spc="0" normalizeH="0" noProof="0">
                <a:ln>
                  <a:noFill/>
                </a:ln>
                <a:solidFill>
                  <a:prstClr val="black"/>
                </a:solidFill>
                <a:effectLst/>
                <a:uLnTx/>
                <a:uFillTx/>
                <a:latin typeface="Aptos" panose="02110004020202020204"/>
                <a:ea typeface="+mn-ea"/>
                <a:cs typeface="+mn-cs"/>
              </a:rPr>
              <a:t>(3) De acuerdo con la Sección 1329.10(a)(1), no se puede utilizar más del 30 por ciento de la asignación del Estado de fondos de Subcapítulo B y fondos de contrapartida del Subcapítulo B para financiar el plan de recursos, </a:t>
            </a:r>
            <a:r>
              <a:rPr lang="es" sz="2800" b="0" i="0" u="sng" strike="noStrike" kern="1200" cap="none" spc="0" normalizeH="0" noProof="0">
                <a:ln>
                  <a:noFill/>
                </a:ln>
                <a:solidFill>
                  <a:prstClr val="black"/>
                </a:solidFill>
                <a:effectLst/>
                <a:uLnTx/>
                <a:uFillTx/>
                <a:latin typeface="Aptos" panose="02110004020202020204"/>
                <a:ea typeface="+mn-ea"/>
                <a:cs typeface="+mn-cs"/>
              </a:rPr>
              <a:t>salvo que el SPIL aprobado disponga que se necesita más del 30 por ciento y justifique este porcentaje mayor</a:t>
            </a:r>
            <a:r>
              <a:rPr lang="es" sz="2800" b="0" i="0" u="none" strike="noStrike" kern="1200" cap="none" spc="0" normalizeH="0" noProof="0">
                <a:ln>
                  <a:noFill/>
                </a:ln>
                <a:solidFill>
                  <a:prstClr val="black"/>
                </a:solidFill>
                <a:effectLst/>
                <a:uLnTx/>
                <a:uFillTx/>
                <a:latin typeface="Aptos" panose="02110004020202020204"/>
                <a:ea typeface="+mn-ea"/>
                <a:cs typeface="+mn-cs"/>
              </a:rPr>
              <a:t>.</a:t>
            </a:r>
          </a:p>
          <a:p>
            <a:pPr marL="457200" lvl="1" indent="-457200" rtl="0">
              <a:spcAft>
                <a:spcPts val="1200"/>
              </a:spcAft>
              <a:buFont typeface="+mj-lt"/>
              <a:buAutoNum type="arabicParenR"/>
            </a:pPr>
            <a:endParaRPr lang="en-US" sz="2000" dirty="0"/>
          </a:p>
          <a:p>
            <a:pPr marL="457200" lvl="1" indent="-457200" rtl="0">
              <a:spcAft>
                <a:spcPts val="1200"/>
              </a:spcAft>
              <a:buFont typeface="+mj-lt"/>
              <a:buAutoNum type="arabicParenR"/>
            </a:pPr>
            <a:endParaRPr lang="en-US" sz="2000" dirty="0"/>
          </a:p>
          <a:p>
            <a:pPr marL="0" indent="0" rtl="0">
              <a:buNone/>
            </a:pPr>
            <a:endParaRPr lang="en-US" dirty="0"/>
          </a:p>
        </p:txBody>
      </p:sp>
      <p:sp>
        <p:nvSpPr>
          <p:cNvPr id="5" name="Content Placeholder 4">
            <a:extLst>
              <a:ext uri="{FF2B5EF4-FFF2-40B4-BE49-F238E27FC236}">
                <a16:creationId xmlns:a16="http://schemas.microsoft.com/office/drawing/2014/main" id="{0B730837-0E4A-62D1-E5B3-1678CE21170E}"/>
              </a:ext>
            </a:extLst>
          </p:cNvPr>
          <p:cNvSpPr>
            <a:spLocks noGrp="1"/>
          </p:cNvSpPr>
          <p:nvPr>
            <p:ph sz="half" idx="2"/>
          </p:nvPr>
        </p:nvSpPr>
        <p:spPr>
          <a:xfrm>
            <a:off x="6019800" y="1325563"/>
            <a:ext cx="5627372" cy="4410219"/>
          </a:xfrm>
          <a:solidFill>
            <a:srgbClr val="BCDDE6"/>
          </a:solidFill>
          <a:ln w="63500">
            <a:solidFill>
              <a:srgbClr val="750518"/>
            </a:solidFill>
          </a:ln>
        </p:spPr>
        <p:txBody>
          <a:bodyPr rtlCol="0">
            <a:normAutofit lnSpcReduction="10000"/>
          </a:bodyPr>
          <a:lstStyle/>
          <a:p>
            <a:pPr marL="0" indent="0" rtl="0">
              <a:buNone/>
            </a:pPr>
            <a:r>
              <a:rPr lang="es" b="1" dirty="0"/>
              <a:t>Esto implica lo siguiente: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800" b="0" i="0" u="none" strike="noStrike" kern="1200" cap="none" spc="0" normalizeH="0" noProof="0" dirty="0">
                <a:ln>
                  <a:noFill/>
                </a:ln>
                <a:solidFill>
                  <a:prstClr val="black"/>
                </a:solidFill>
                <a:effectLst/>
                <a:uLnTx/>
                <a:uFillTx/>
                <a:latin typeface="Aptos" panose="02110004020202020204"/>
                <a:ea typeface="+mn-ea"/>
                <a:cs typeface="+mn-cs"/>
              </a:rPr>
              <a:t>Su plan de recursos no puede incluir más del 30 % de los fondos del Subcapítulo B del estado.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800" b="0" i="0" u="none" strike="noStrike" kern="1200" cap="none" spc="0" normalizeH="0" noProof="0" dirty="0">
                <a:ln>
                  <a:noFill/>
                </a:ln>
                <a:solidFill>
                  <a:prstClr val="black"/>
                </a:solidFill>
                <a:effectLst/>
                <a:uLnTx/>
                <a:uFillTx/>
                <a:latin typeface="Aptos" panose="02110004020202020204"/>
                <a:ea typeface="+mn-ea"/>
                <a:cs typeface="+mn-cs"/>
              </a:rPr>
              <a:t>Una excepción a esta regla es cuando el plan estatal ofrece una explicación de por qué se necesita más del 30 % por parte del SILC.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800" b="0" i="0" u="none" strike="noStrike" kern="1200" cap="none" spc="0" normalizeH="0" noProof="0" dirty="0">
                <a:ln>
                  <a:noFill/>
                </a:ln>
                <a:solidFill>
                  <a:prstClr val="black"/>
                </a:solidFill>
                <a:effectLst/>
                <a:uLnTx/>
                <a:uFillTx/>
                <a:latin typeface="Aptos" panose="02110004020202020204"/>
                <a:ea typeface="+mn-ea"/>
                <a:cs typeface="+mn-cs"/>
              </a:rPr>
              <a:t>No todos los SILC reciben fondos de la Parte B.</a:t>
            </a:r>
          </a:p>
          <a:p>
            <a:pPr rtl="0"/>
            <a:endParaRPr lang="en-US" dirty="0"/>
          </a:p>
        </p:txBody>
      </p:sp>
      <p:sp>
        <p:nvSpPr>
          <p:cNvPr id="6" name="Footer Placeholder 5">
            <a:extLst>
              <a:ext uri="{FF2B5EF4-FFF2-40B4-BE49-F238E27FC236}">
                <a16:creationId xmlns:a16="http://schemas.microsoft.com/office/drawing/2014/main" id="{6B0E447F-FA2A-78A3-775B-0D1E6CCE4419}"/>
              </a:ext>
            </a:extLst>
          </p:cNvPr>
          <p:cNvSpPr>
            <a:spLocks noGrp="1"/>
          </p:cNvSpPr>
          <p:nvPr>
            <p:ph type="ftr" sz="quarter" idx="11"/>
          </p:nvPr>
        </p:nvSpPr>
        <p:spPr>
          <a:xfrm>
            <a:off x="3743661" y="6356350"/>
            <a:ext cx="4409739" cy="365125"/>
          </a:xfrm>
        </p:spPr>
        <p:txBody>
          <a:bodyPr rtlCol="0"/>
          <a:lstStyle/>
          <a:p>
            <a:pPr rtl="0"/>
            <a:r>
              <a:rPr lang="es" b="1">
                <a:solidFill>
                  <a:schemeClr val="accent3">
                    <a:lumMod val="75000"/>
                  </a:schemeClr>
                </a:solidFill>
              </a:rPr>
              <a:t>Centro de Capacitación y Asistencia Técnica para la Vida Independiente</a:t>
            </a:r>
          </a:p>
        </p:txBody>
      </p:sp>
    </p:spTree>
    <p:extLst>
      <p:ext uri="{BB962C8B-B14F-4D97-AF65-F5344CB8AC3E}">
        <p14:creationId xmlns:p14="http://schemas.microsoft.com/office/powerpoint/2010/main" val="799383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39528-29D2-D02A-B883-8AE07F5EEE5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135900D-9DC5-0AAD-A5AD-2A3D92E1A514}"/>
              </a:ext>
            </a:extLst>
          </p:cNvPr>
          <p:cNvSpPr>
            <a:spLocks noGrp="1"/>
          </p:cNvSpPr>
          <p:nvPr>
            <p:ph type="sldNum" sz="quarter" idx="10"/>
          </p:nvPr>
        </p:nvSpPr>
        <p:spPr/>
        <p:txBody>
          <a:bodyPr rtlCol="0"/>
          <a:lstStyle/>
          <a:p>
            <a:pPr rtl="0">
              <a:defRPr/>
            </a:pPr>
            <a:fld id="{F2DF5F09-D78D-44DB-A338-E90D23C46220}" type="slidenum">
              <a:rPr lang="en-US" smtClean="0"/>
              <a:t>27</a:t>
            </a:fld>
            <a:endParaRPr lang="en-US"/>
          </a:p>
        </p:txBody>
      </p:sp>
      <p:sp>
        <p:nvSpPr>
          <p:cNvPr id="4" name="Title 3">
            <a:extLst>
              <a:ext uri="{FF2B5EF4-FFF2-40B4-BE49-F238E27FC236}">
                <a16:creationId xmlns:a16="http://schemas.microsoft.com/office/drawing/2014/main" id="{5E5D7707-F185-A08F-F28C-044B470EDE07}"/>
              </a:ext>
            </a:extLst>
          </p:cNvPr>
          <p:cNvSpPr>
            <a:spLocks noGrp="1"/>
          </p:cNvSpPr>
          <p:nvPr>
            <p:ph type="title"/>
          </p:nvPr>
        </p:nvSpPr>
        <p:spPr>
          <a:xfrm>
            <a:off x="0" y="0"/>
            <a:ext cx="12192000" cy="1325563"/>
          </a:xfrm>
        </p:spPr>
        <p:txBody>
          <a:bodyPr rtlCol="0">
            <a:normAutofit/>
          </a:bodyPr>
          <a:lstStyle/>
          <a:p>
            <a:pPr rtl="0"/>
            <a:r>
              <a:rPr lang="es" sz="4000" b="1">
                <a:solidFill>
                  <a:srgbClr val="750518"/>
                </a:solidFill>
              </a:rPr>
              <a:t> Sección 1329.15: Deberes del SILC. (continuación)</a:t>
            </a:r>
          </a:p>
        </p:txBody>
      </p:sp>
      <p:sp>
        <p:nvSpPr>
          <p:cNvPr id="2" name="Content Placeholder 1">
            <a:extLst>
              <a:ext uri="{FF2B5EF4-FFF2-40B4-BE49-F238E27FC236}">
                <a16:creationId xmlns:a16="http://schemas.microsoft.com/office/drawing/2014/main" id="{BA6BD262-D15C-C31C-D20B-6C0D3CDDE395}"/>
              </a:ext>
            </a:extLst>
          </p:cNvPr>
          <p:cNvSpPr>
            <a:spLocks noGrp="1"/>
          </p:cNvSpPr>
          <p:nvPr>
            <p:ph sz="half" idx="1"/>
          </p:nvPr>
        </p:nvSpPr>
        <p:spPr>
          <a:xfrm>
            <a:off x="186689" y="1490344"/>
            <a:ext cx="5833111" cy="4866005"/>
          </a:xfrm>
        </p:spPr>
        <p:txBody>
          <a:bodyPr rtlCol="0">
            <a:normAutofit/>
          </a:bodyPr>
          <a:lstStyle/>
          <a:p>
            <a:pPr marL="0" marR="0" lvl="0" indent="0" algn="l" defTabSz="914400" rtl="0" eaLnBrk="1" fontAlgn="auto" latinLnBrk="0" hangingPunct="1">
              <a:lnSpc>
                <a:spcPct val="90000"/>
              </a:lnSpc>
              <a:spcBef>
                <a:spcPts val="1000"/>
              </a:spcBef>
              <a:spcAft>
                <a:spcPts val="0"/>
              </a:spcAft>
              <a:buClrTx/>
              <a:buSzTx/>
              <a:buNone/>
              <a:tabLst/>
              <a:defRPr/>
            </a:pPr>
            <a:r>
              <a:rPr lang="es" sz="3200" b="0" i="0" u="none" strike="noStrike" kern="1200" cap="none" spc="0" normalizeH="0" noProof="0">
                <a:ln>
                  <a:noFill/>
                </a:ln>
                <a:solidFill>
                  <a:prstClr val="black"/>
                </a:solidFill>
                <a:effectLst/>
                <a:uLnTx/>
                <a:uFillTx/>
                <a:latin typeface="Aptos" panose="02110004020202020204"/>
                <a:ea typeface="+mn-ea"/>
                <a:cs typeface="+mn-cs"/>
              </a:rPr>
              <a:t>(4) No se pueden incluir condiciones o requisitos en el plan de recursos del SILC que puedan comprometer la independencia del SILC.</a:t>
            </a:r>
          </a:p>
          <a:p>
            <a:pPr marL="457200" lvl="1" indent="-457200" rtl="0">
              <a:spcAft>
                <a:spcPts val="1200"/>
              </a:spcAft>
              <a:buFont typeface="+mj-lt"/>
              <a:buAutoNum type="arabicParenR"/>
            </a:pPr>
            <a:endParaRPr lang="en-US" sz="2000" dirty="0"/>
          </a:p>
          <a:p>
            <a:pPr marL="457200" lvl="1" indent="-457200" rtl="0">
              <a:spcAft>
                <a:spcPts val="1200"/>
              </a:spcAft>
              <a:buFont typeface="+mj-lt"/>
              <a:buAutoNum type="arabicParenR"/>
            </a:pPr>
            <a:endParaRPr lang="en-US" sz="2000" dirty="0"/>
          </a:p>
          <a:p>
            <a:pPr marL="0" indent="0" rtl="0">
              <a:buNone/>
            </a:pPr>
            <a:endParaRPr lang="en-US" dirty="0"/>
          </a:p>
        </p:txBody>
      </p:sp>
      <p:sp>
        <p:nvSpPr>
          <p:cNvPr id="5" name="Content Placeholder 4">
            <a:extLst>
              <a:ext uri="{FF2B5EF4-FFF2-40B4-BE49-F238E27FC236}">
                <a16:creationId xmlns:a16="http://schemas.microsoft.com/office/drawing/2014/main" id="{9C14395D-A8AD-A49D-5CC3-97D0EFAA8C25}"/>
              </a:ext>
            </a:extLst>
          </p:cNvPr>
          <p:cNvSpPr>
            <a:spLocks noGrp="1"/>
          </p:cNvSpPr>
          <p:nvPr>
            <p:ph sz="half" idx="2"/>
          </p:nvPr>
        </p:nvSpPr>
        <p:spPr>
          <a:xfrm>
            <a:off x="6172202" y="1471136"/>
            <a:ext cx="5474970" cy="2780824"/>
          </a:xfrm>
          <a:solidFill>
            <a:srgbClr val="BCDDE6"/>
          </a:solidFill>
          <a:ln w="63500">
            <a:solidFill>
              <a:srgbClr val="750518"/>
            </a:solidFill>
          </a:ln>
        </p:spPr>
        <p:txBody>
          <a:bodyPr rtlCol="0">
            <a:normAutofit/>
          </a:bodyPr>
          <a:lstStyle/>
          <a:p>
            <a:pPr marL="0" indent="0" rtl="0">
              <a:buNone/>
            </a:pPr>
            <a:r>
              <a:rPr lang="es" sz="3200" b="1"/>
              <a:t>Esto implica lo siguiente: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3200" b="0" i="0" u="none" strike="noStrike" kern="1200" cap="none" spc="0" normalizeH="0" noProof="0">
                <a:ln>
                  <a:noFill/>
                </a:ln>
                <a:solidFill>
                  <a:prstClr val="black"/>
                </a:solidFill>
                <a:effectLst/>
                <a:uLnTx/>
                <a:uFillTx/>
                <a:latin typeface="Aptos" panose="02110004020202020204"/>
                <a:ea typeface="+mn-ea"/>
                <a:cs typeface="+mn-cs"/>
              </a:rPr>
              <a:t>El plan de recursos no puede obligarlo a aceptar algo que ponga en riesgo la independencia del SILC. </a:t>
            </a:r>
          </a:p>
          <a:p>
            <a:pPr rtl="0"/>
            <a:endParaRPr lang="en-US" dirty="0"/>
          </a:p>
        </p:txBody>
      </p:sp>
      <p:sp>
        <p:nvSpPr>
          <p:cNvPr id="6" name="Footer Placeholder 5">
            <a:extLst>
              <a:ext uri="{FF2B5EF4-FFF2-40B4-BE49-F238E27FC236}">
                <a16:creationId xmlns:a16="http://schemas.microsoft.com/office/drawing/2014/main" id="{5BFCCA43-6EAB-7734-495B-1FACD8BFC284}"/>
              </a:ext>
            </a:extLst>
          </p:cNvPr>
          <p:cNvSpPr>
            <a:spLocks noGrp="1"/>
          </p:cNvSpPr>
          <p:nvPr>
            <p:ph type="ftr" sz="quarter" idx="11"/>
          </p:nvPr>
        </p:nvSpPr>
        <p:spPr>
          <a:xfrm>
            <a:off x="3743661" y="6356350"/>
            <a:ext cx="4409739" cy="365125"/>
          </a:xfrm>
        </p:spPr>
        <p:txBody>
          <a:bodyPr rtlCol="0"/>
          <a:lstStyle/>
          <a:p>
            <a:pPr rtl="0"/>
            <a:r>
              <a:rPr lang="es" b="1">
                <a:solidFill>
                  <a:schemeClr val="accent3">
                    <a:lumMod val="75000"/>
                  </a:schemeClr>
                </a:solidFill>
              </a:rPr>
              <a:t>Centro de Capacitación y Asistencia Técnica para la Vida Independiente</a:t>
            </a:r>
          </a:p>
        </p:txBody>
      </p:sp>
    </p:spTree>
    <p:extLst>
      <p:ext uri="{BB962C8B-B14F-4D97-AF65-F5344CB8AC3E}">
        <p14:creationId xmlns:p14="http://schemas.microsoft.com/office/powerpoint/2010/main" val="2837187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1F250-E694-28AA-768C-75975148B64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ECBBEA8-ACDB-AB25-4B3C-C600512FECB3}"/>
              </a:ext>
            </a:extLst>
          </p:cNvPr>
          <p:cNvSpPr>
            <a:spLocks noGrp="1"/>
          </p:cNvSpPr>
          <p:nvPr>
            <p:ph type="sldNum" sz="quarter" idx="10"/>
          </p:nvPr>
        </p:nvSpPr>
        <p:spPr/>
        <p:txBody>
          <a:bodyPr rtlCol="0"/>
          <a:lstStyle/>
          <a:p>
            <a:pPr rtl="0">
              <a:defRPr/>
            </a:pPr>
            <a:fld id="{F2DF5F09-D78D-44DB-A338-E90D23C46220}" type="slidenum">
              <a:rPr lang="en-US" smtClean="0"/>
              <a:t>28</a:t>
            </a:fld>
            <a:endParaRPr lang="en-US"/>
          </a:p>
        </p:txBody>
      </p:sp>
      <p:sp>
        <p:nvSpPr>
          <p:cNvPr id="4" name="Title 3">
            <a:extLst>
              <a:ext uri="{FF2B5EF4-FFF2-40B4-BE49-F238E27FC236}">
                <a16:creationId xmlns:a16="http://schemas.microsoft.com/office/drawing/2014/main" id="{7D8560CC-D51B-6322-285A-B947F77E4F94}"/>
              </a:ext>
            </a:extLst>
          </p:cNvPr>
          <p:cNvSpPr>
            <a:spLocks noGrp="1"/>
          </p:cNvSpPr>
          <p:nvPr>
            <p:ph type="title"/>
          </p:nvPr>
        </p:nvSpPr>
        <p:spPr>
          <a:xfrm>
            <a:off x="0" y="0"/>
            <a:ext cx="12192000" cy="1325563"/>
          </a:xfrm>
        </p:spPr>
        <p:txBody>
          <a:bodyPr rtlCol="0">
            <a:normAutofit/>
          </a:bodyPr>
          <a:lstStyle/>
          <a:p>
            <a:pPr rtl="0"/>
            <a:r>
              <a:rPr lang="es" sz="4000" b="1">
                <a:solidFill>
                  <a:srgbClr val="750518"/>
                </a:solidFill>
              </a:rPr>
              <a:t> Sección 1329.15: Deberes del SILC. (continuación)</a:t>
            </a:r>
          </a:p>
        </p:txBody>
      </p:sp>
      <p:sp>
        <p:nvSpPr>
          <p:cNvPr id="2" name="Content Placeholder 1">
            <a:extLst>
              <a:ext uri="{FF2B5EF4-FFF2-40B4-BE49-F238E27FC236}">
                <a16:creationId xmlns:a16="http://schemas.microsoft.com/office/drawing/2014/main" id="{10CD93A3-F006-1315-3F1F-90D8884BF648}"/>
              </a:ext>
            </a:extLst>
          </p:cNvPr>
          <p:cNvSpPr>
            <a:spLocks noGrp="1"/>
          </p:cNvSpPr>
          <p:nvPr>
            <p:ph sz="half" idx="1"/>
          </p:nvPr>
        </p:nvSpPr>
        <p:spPr>
          <a:xfrm>
            <a:off x="186689" y="1490344"/>
            <a:ext cx="5833111" cy="4866005"/>
          </a:xfrm>
        </p:spPr>
        <p:txBody>
          <a:bodyPr rtlCol="0">
            <a:normAutofit lnSpcReduction="10000"/>
          </a:bodyPr>
          <a:lstStyle/>
          <a:p>
            <a:pPr marL="0" marR="0" lvl="0" indent="0" algn="l" defTabSz="914400" rtl="0" eaLnBrk="1" fontAlgn="auto" latinLnBrk="0" hangingPunct="1">
              <a:lnSpc>
                <a:spcPct val="90000"/>
              </a:lnSpc>
              <a:spcBef>
                <a:spcPts val="1000"/>
              </a:spcBef>
              <a:spcAft>
                <a:spcPts val="0"/>
              </a:spcAft>
              <a:buClrTx/>
              <a:buSzTx/>
              <a:buNone/>
              <a:tabLst/>
              <a:defRPr/>
            </a:pPr>
            <a:r>
              <a:rPr lang="es" sz="3200" b="0" i="0" u="none" strike="noStrike" kern="1200" cap="none" spc="0" normalizeH="0" noProof="0">
                <a:ln>
                  <a:noFill/>
                </a:ln>
                <a:solidFill>
                  <a:prstClr val="black"/>
                </a:solidFill>
                <a:effectLst/>
                <a:uLnTx/>
                <a:uFillTx/>
                <a:latin typeface="Aptos" panose="02110004020202020204"/>
                <a:ea typeface="+mn-ea"/>
                <a:cs typeface="+mn-cs"/>
              </a:rPr>
              <a:t>(5) El SILC es responsable del gasto adecuado de fondos y del uso de recursos que recibe en virtud del plan de recursos. </a:t>
            </a:r>
          </a:p>
          <a:p>
            <a:pPr marL="457200" lvl="1" indent="-457200" rtl="0">
              <a:spcAft>
                <a:spcPts val="1200"/>
              </a:spcAft>
              <a:buFont typeface="+mj-lt"/>
              <a:buAutoNum type="arabicParenR"/>
            </a:pPr>
            <a:endParaRPr lang="en-US" sz="2000" dirty="0"/>
          </a:p>
          <a:p>
            <a:pPr marL="457200" lvl="1" indent="-457200" rtl="0">
              <a:spcAft>
                <a:spcPts val="1200"/>
              </a:spcAft>
              <a:buFont typeface="+mj-lt"/>
              <a:buAutoNum type="arabicParenR"/>
            </a:pPr>
            <a:endParaRPr lang="en-US" sz="2000" dirty="0"/>
          </a:p>
          <a:p>
            <a:pPr marL="0" indent="0" rtl="0">
              <a:buNone/>
            </a:pPr>
            <a:endParaRPr lang="en-US" dirty="0"/>
          </a:p>
        </p:txBody>
      </p:sp>
      <p:sp>
        <p:nvSpPr>
          <p:cNvPr id="5" name="Content Placeholder 4">
            <a:extLst>
              <a:ext uri="{FF2B5EF4-FFF2-40B4-BE49-F238E27FC236}">
                <a16:creationId xmlns:a16="http://schemas.microsoft.com/office/drawing/2014/main" id="{8C56A41E-D0F8-246E-01F6-13E286055E75}"/>
              </a:ext>
            </a:extLst>
          </p:cNvPr>
          <p:cNvSpPr>
            <a:spLocks noGrp="1"/>
          </p:cNvSpPr>
          <p:nvPr>
            <p:ph sz="half" idx="2"/>
          </p:nvPr>
        </p:nvSpPr>
        <p:spPr>
          <a:xfrm>
            <a:off x="6172202" y="1471135"/>
            <a:ext cx="5474970" cy="4663657"/>
          </a:xfrm>
          <a:solidFill>
            <a:srgbClr val="BCDDE6"/>
          </a:solidFill>
          <a:ln w="63500">
            <a:solidFill>
              <a:srgbClr val="750518"/>
            </a:solidFill>
          </a:ln>
        </p:spPr>
        <p:txBody>
          <a:bodyPr rtlCol="0">
            <a:normAutofit lnSpcReduction="10000"/>
          </a:bodyPr>
          <a:lstStyle/>
          <a:p>
            <a:pPr marL="0" indent="0" rtl="0">
              <a:buNone/>
            </a:pPr>
            <a:r>
              <a:rPr lang="es" sz="3200" b="1" dirty="0"/>
              <a:t>Esto implica lo siguiente: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3200" b="0" i="0" u="none" strike="noStrike" kern="1200" cap="none" spc="0" normalizeH="0" noProof="0" dirty="0">
                <a:ln>
                  <a:noFill/>
                </a:ln>
                <a:solidFill>
                  <a:prstClr val="black"/>
                </a:solidFill>
                <a:effectLst/>
                <a:uLnTx/>
                <a:uFillTx/>
                <a:latin typeface="Aptos" panose="02110004020202020204"/>
                <a:ea typeface="+mn-ea"/>
                <a:cs typeface="+mn-cs"/>
              </a:rPr>
              <a:t>El SILC es responsable de asegurarse de seguir las reglas al gastar dinero de su Plan de recursos.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3200" b="0" i="0" u="none" strike="noStrike" kern="1200" cap="none" spc="0" normalizeH="0" noProof="0" dirty="0">
                <a:ln>
                  <a:noFill/>
                </a:ln>
                <a:solidFill>
                  <a:prstClr val="black"/>
                </a:solidFill>
                <a:effectLst/>
                <a:uLnTx/>
                <a:uFillTx/>
                <a:latin typeface="Aptos" panose="02110004020202020204"/>
                <a:ea typeface="+mn-ea"/>
                <a:cs typeface="+mn-cs"/>
              </a:rPr>
              <a:t>A menudo, esto significa que el consejo tiene a alguien que realice una auditoría independiente del uso de los fondos de la Parte B y otros fondos del SILC.</a:t>
            </a:r>
          </a:p>
          <a:p>
            <a:pPr rtl="0"/>
            <a:endParaRPr lang="en-US" dirty="0"/>
          </a:p>
        </p:txBody>
      </p:sp>
      <p:sp>
        <p:nvSpPr>
          <p:cNvPr id="6" name="Footer Placeholder 5">
            <a:extLst>
              <a:ext uri="{FF2B5EF4-FFF2-40B4-BE49-F238E27FC236}">
                <a16:creationId xmlns:a16="http://schemas.microsoft.com/office/drawing/2014/main" id="{9A33F8B4-A6F5-AF96-306F-03CDA3BB3220}"/>
              </a:ext>
            </a:extLst>
          </p:cNvPr>
          <p:cNvSpPr>
            <a:spLocks noGrp="1"/>
          </p:cNvSpPr>
          <p:nvPr>
            <p:ph type="ftr" sz="quarter" idx="11"/>
          </p:nvPr>
        </p:nvSpPr>
        <p:spPr>
          <a:xfrm>
            <a:off x="3743661" y="6356350"/>
            <a:ext cx="4409739" cy="365125"/>
          </a:xfrm>
        </p:spPr>
        <p:txBody>
          <a:bodyPr rtlCol="0"/>
          <a:lstStyle/>
          <a:p>
            <a:pPr rtl="0"/>
            <a:r>
              <a:rPr lang="es" b="1">
                <a:solidFill>
                  <a:schemeClr val="accent3">
                    <a:lumMod val="75000"/>
                  </a:schemeClr>
                </a:solidFill>
              </a:rPr>
              <a:t>Centro de Capacitación y Asistencia Técnica para la Vida Independiente</a:t>
            </a:r>
          </a:p>
        </p:txBody>
      </p:sp>
    </p:spTree>
    <p:extLst>
      <p:ext uri="{BB962C8B-B14F-4D97-AF65-F5344CB8AC3E}">
        <p14:creationId xmlns:p14="http://schemas.microsoft.com/office/powerpoint/2010/main" val="3313857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3C555-9357-259D-D0FD-37302E31DAB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CCA6DF-1E2A-EDD3-EE7C-1AAF3630302C}"/>
              </a:ext>
            </a:extLst>
          </p:cNvPr>
          <p:cNvSpPr>
            <a:spLocks noGrp="1"/>
          </p:cNvSpPr>
          <p:nvPr>
            <p:ph type="sldNum" sz="quarter" idx="10"/>
          </p:nvPr>
        </p:nvSpPr>
        <p:spPr/>
        <p:txBody>
          <a:bodyPr rtlCol="0"/>
          <a:lstStyle/>
          <a:p>
            <a:pPr rtl="0">
              <a:defRPr/>
            </a:pPr>
            <a:fld id="{F2DF5F09-D78D-44DB-A338-E90D23C46220}" type="slidenum">
              <a:rPr lang="en-US" smtClean="0"/>
              <a:t>29</a:t>
            </a:fld>
            <a:endParaRPr lang="en-US"/>
          </a:p>
        </p:txBody>
      </p:sp>
      <p:sp>
        <p:nvSpPr>
          <p:cNvPr id="4" name="Title 3">
            <a:extLst>
              <a:ext uri="{FF2B5EF4-FFF2-40B4-BE49-F238E27FC236}">
                <a16:creationId xmlns:a16="http://schemas.microsoft.com/office/drawing/2014/main" id="{F0C9204A-DDF6-60EC-CD68-7A1EE712E623}"/>
              </a:ext>
            </a:extLst>
          </p:cNvPr>
          <p:cNvSpPr>
            <a:spLocks noGrp="1"/>
          </p:cNvSpPr>
          <p:nvPr>
            <p:ph type="title"/>
          </p:nvPr>
        </p:nvSpPr>
        <p:spPr>
          <a:xfrm>
            <a:off x="0" y="0"/>
            <a:ext cx="12192000" cy="1325563"/>
          </a:xfrm>
        </p:spPr>
        <p:txBody>
          <a:bodyPr rtlCol="0">
            <a:normAutofit/>
          </a:bodyPr>
          <a:lstStyle/>
          <a:p>
            <a:pPr rtl="0"/>
            <a:r>
              <a:rPr lang="es" sz="4000" b="1">
                <a:solidFill>
                  <a:srgbClr val="750518"/>
                </a:solidFill>
              </a:rPr>
              <a:t> Sección 1329.15: Deberes del SILC. (continuación)</a:t>
            </a:r>
          </a:p>
        </p:txBody>
      </p:sp>
      <p:sp>
        <p:nvSpPr>
          <p:cNvPr id="2" name="Content Placeholder 1">
            <a:extLst>
              <a:ext uri="{FF2B5EF4-FFF2-40B4-BE49-F238E27FC236}">
                <a16:creationId xmlns:a16="http://schemas.microsoft.com/office/drawing/2014/main" id="{AFCB9066-D48E-5781-AFA3-7BCFF06066EB}"/>
              </a:ext>
            </a:extLst>
          </p:cNvPr>
          <p:cNvSpPr>
            <a:spLocks noGrp="1"/>
          </p:cNvSpPr>
          <p:nvPr>
            <p:ph sz="half" idx="1"/>
          </p:nvPr>
        </p:nvSpPr>
        <p:spPr>
          <a:xfrm>
            <a:off x="186689" y="1490344"/>
            <a:ext cx="5833111" cy="4866005"/>
          </a:xfrm>
        </p:spPr>
        <p:txBody>
          <a:bodyPr rtlCol="0">
            <a:normAutofit fontScale="92500" lnSpcReduction="10000"/>
          </a:bodyPr>
          <a:lstStyle/>
          <a:p>
            <a:pPr marL="514350" indent="-514350" rtl="0">
              <a:spcAft>
                <a:spcPts val="1200"/>
              </a:spcAft>
              <a:buFont typeface="+mj-lt"/>
              <a:buAutoNum type="alphaLcParenR" startAt="4"/>
            </a:pPr>
            <a:r>
              <a:rPr lang="es" sz="3200"/>
              <a:t>El SILC deberá llevar a cabo las actividades indicadas en el párrafo (a) para prestar mejores servicios a las personas con discapacidades importantes y alcanzar el propósito de la Sección 701 de la Ley.</a:t>
            </a:r>
          </a:p>
          <a:p>
            <a:pPr marL="0" marR="0" lvl="0" indent="0" algn="l" defTabSz="914400" rtl="0" eaLnBrk="1" fontAlgn="auto" latinLnBrk="0" hangingPunct="1">
              <a:lnSpc>
                <a:spcPct val="90000"/>
              </a:lnSpc>
              <a:spcBef>
                <a:spcPts val="1000"/>
              </a:spcBef>
              <a:spcAft>
                <a:spcPts val="0"/>
              </a:spcAft>
              <a:buClrTx/>
              <a:buSzTx/>
              <a:buNone/>
              <a:tabLst/>
              <a:defRPr/>
            </a:pPr>
            <a:r>
              <a:rPr lang="es" sz="3200" b="0" i="0" u="none" strike="noStrike" kern="1200" cap="none" spc="0" normalizeH="0" noProof="0">
                <a:ln>
                  <a:noFill/>
                </a:ln>
                <a:solidFill>
                  <a:prstClr val="black"/>
                </a:solidFill>
                <a:effectLst/>
                <a:uLnTx/>
                <a:uFillTx/>
                <a:latin typeface="Aptos" panose="02110004020202020204"/>
                <a:ea typeface="+mn-ea"/>
                <a:cs typeface="+mn-cs"/>
              </a:rPr>
              <a:t>. </a:t>
            </a:r>
          </a:p>
          <a:p>
            <a:pPr marL="457200" lvl="1" indent="-457200" rtl="0">
              <a:spcAft>
                <a:spcPts val="1200"/>
              </a:spcAft>
              <a:buFont typeface="+mj-lt"/>
              <a:buAutoNum type="arabicParenR"/>
            </a:pPr>
            <a:endParaRPr lang="en-US" sz="2000" dirty="0"/>
          </a:p>
          <a:p>
            <a:pPr marL="457200" lvl="1" indent="-457200" rtl="0">
              <a:spcAft>
                <a:spcPts val="1200"/>
              </a:spcAft>
              <a:buFont typeface="+mj-lt"/>
              <a:buAutoNum type="arabicParenR"/>
            </a:pPr>
            <a:endParaRPr lang="en-US" sz="2000" dirty="0"/>
          </a:p>
          <a:p>
            <a:pPr marL="0" indent="0" rtl="0">
              <a:buNone/>
            </a:pPr>
            <a:endParaRPr lang="en-US" dirty="0"/>
          </a:p>
        </p:txBody>
      </p:sp>
      <p:sp>
        <p:nvSpPr>
          <p:cNvPr id="5" name="Content Placeholder 4">
            <a:extLst>
              <a:ext uri="{FF2B5EF4-FFF2-40B4-BE49-F238E27FC236}">
                <a16:creationId xmlns:a16="http://schemas.microsoft.com/office/drawing/2014/main" id="{EC7DA05D-A756-A46D-FD1A-1E05D91ECFC1}"/>
              </a:ext>
            </a:extLst>
          </p:cNvPr>
          <p:cNvSpPr>
            <a:spLocks noGrp="1"/>
          </p:cNvSpPr>
          <p:nvPr>
            <p:ph sz="half" idx="2"/>
          </p:nvPr>
        </p:nvSpPr>
        <p:spPr>
          <a:xfrm>
            <a:off x="6172202" y="1325563"/>
            <a:ext cx="5474970" cy="4240847"/>
          </a:xfrm>
          <a:solidFill>
            <a:srgbClr val="BCDDE6"/>
          </a:solidFill>
          <a:ln w="63500">
            <a:solidFill>
              <a:srgbClr val="750518"/>
            </a:solidFill>
          </a:ln>
        </p:spPr>
        <p:txBody>
          <a:bodyPr rtlCol="0">
            <a:normAutofit fontScale="92500" lnSpcReduction="10000"/>
          </a:bodyPr>
          <a:lstStyle/>
          <a:p>
            <a:pPr marL="0" indent="0" rtl="0">
              <a:buNone/>
            </a:pPr>
            <a:r>
              <a:rPr lang="es" sz="3200" b="1" dirty="0"/>
              <a:t>Esto implica lo siguiente: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3200" b="0" i="0" u="none" strike="noStrike" kern="1200" cap="none" spc="0" normalizeH="0" noProof="0" dirty="0">
                <a:ln>
                  <a:noFill/>
                </a:ln>
                <a:solidFill>
                  <a:prstClr val="black"/>
                </a:solidFill>
                <a:effectLst/>
                <a:uLnTx/>
                <a:uFillTx/>
                <a:latin typeface="Aptos" panose="02110004020202020204"/>
                <a:ea typeface="+mn-ea"/>
                <a:cs typeface="+mn-cs"/>
              </a:rPr>
              <a:t>El SILC está obligado a seguir las reglas federales para prestar mejores servicios a las personas con discapacidades importantes.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3200" b="0" i="0" u="none" strike="noStrike" kern="1200" cap="none" spc="0" normalizeH="0" noProof="0" dirty="0">
                <a:ln>
                  <a:noFill/>
                </a:ln>
                <a:solidFill>
                  <a:prstClr val="black"/>
                </a:solidFill>
                <a:effectLst/>
                <a:uLnTx/>
                <a:uFillTx/>
                <a:latin typeface="Aptos" panose="02110004020202020204"/>
                <a:ea typeface="+mn-ea"/>
                <a:cs typeface="+mn-cs"/>
              </a:rPr>
              <a:t>El SILC también está obligado a alcanzar el propósito de esta parte de la Ley de Rehabilitación. </a:t>
            </a:r>
          </a:p>
          <a:p>
            <a:pPr rtl="0"/>
            <a:endParaRPr lang="en-US" dirty="0"/>
          </a:p>
        </p:txBody>
      </p:sp>
      <p:sp>
        <p:nvSpPr>
          <p:cNvPr id="6" name="Footer Placeholder 5">
            <a:extLst>
              <a:ext uri="{FF2B5EF4-FFF2-40B4-BE49-F238E27FC236}">
                <a16:creationId xmlns:a16="http://schemas.microsoft.com/office/drawing/2014/main" id="{B08ABC3C-2574-813C-94F9-1A019DD46E0D}"/>
              </a:ext>
            </a:extLst>
          </p:cNvPr>
          <p:cNvSpPr>
            <a:spLocks noGrp="1"/>
          </p:cNvSpPr>
          <p:nvPr>
            <p:ph type="ftr" sz="quarter" idx="11"/>
          </p:nvPr>
        </p:nvSpPr>
        <p:spPr>
          <a:xfrm>
            <a:off x="3743661" y="6356350"/>
            <a:ext cx="4409739" cy="365125"/>
          </a:xfrm>
        </p:spPr>
        <p:txBody>
          <a:bodyPr rtlCol="0"/>
          <a:lstStyle/>
          <a:p>
            <a:pPr rtl="0"/>
            <a:r>
              <a:rPr lang="es" b="1">
                <a:solidFill>
                  <a:schemeClr val="accent3">
                    <a:lumMod val="75000"/>
                  </a:schemeClr>
                </a:solidFill>
              </a:rPr>
              <a:t>Centro de Capacitación y Asistencia Técnica para la Vida Independiente</a:t>
            </a:r>
          </a:p>
        </p:txBody>
      </p:sp>
    </p:spTree>
    <p:extLst>
      <p:ext uri="{BB962C8B-B14F-4D97-AF65-F5344CB8AC3E}">
        <p14:creationId xmlns:p14="http://schemas.microsoft.com/office/powerpoint/2010/main" val="2387805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 name="Slide Number Placeholder 4">
            <a:extLst>
              <a:ext uri="{FF2B5EF4-FFF2-40B4-BE49-F238E27FC236}">
                <a16:creationId xmlns:a16="http://schemas.microsoft.com/office/drawing/2014/main" id="{FCB3BFFB-ED9A-BF95-14BE-10D3A7C08702}"/>
              </a:ext>
            </a:extLst>
          </p:cNvPr>
          <p:cNvSpPr>
            <a:spLocks noGrp="1"/>
          </p:cNvSpPr>
          <p:nvPr>
            <p:ph type="sldNum" sz="quarter" idx="12"/>
          </p:nvPr>
        </p:nvSpPr>
        <p:spPr>
          <a:xfrm>
            <a:off x="8610600" y="6356350"/>
            <a:ext cx="2743200" cy="365125"/>
          </a:xfrm>
        </p:spPr>
        <p:txBody>
          <a:bodyPr rtlCol="0">
            <a:normAutofit/>
          </a:bodyPr>
          <a:lstStyle/>
          <a:p>
            <a:pPr rtl="0">
              <a:spcAft>
                <a:spcPts val="600"/>
              </a:spcAft>
            </a:pPr>
            <a:fld id="{5D16CCA7-A32B-44D2-BAC0-8216F98A92EE}" type="slidenum">
              <a:rPr lang="en-US" smtClean="0"/>
              <a:pPr>
                <a:spcAft>
                  <a:spcPts val="600"/>
                </a:spcAft>
              </a:pPr>
              <a:t>3</a:t>
            </a:fld>
            <a:endParaRPr lang="en-US"/>
          </a:p>
        </p:txBody>
      </p:sp>
      <p:sp>
        <p:nvSpPr>
          <p:cNvPr id="2" name="Title ">
            <a:extLst>
              <a:ext uri="{FF2B5EF4-FFF2-40B4-BE49-F238E27FC236}">
                <a16:creationId xmlns:a16="http://schemas.microsoft.com/office/drawing/2014/main" id="{CC39C24C-D3F9-4F66-A2E8-886EEDE20215}"/>
              </a:ext>
            </a:extLst>
          </p:cNvPr>
          <p:cNvSpPr>
            <a:spLocks noGrp="1"/>
          </p:cNvSpPr>
          <p:nvPr>
            <p:ph type="title"/>
          </p:nvPr>
        </p:nvSpPr>
        <p:spPr>
          <a:xfrm>
            <a:off x="0" y="0"/>
            <a:ext cx="12188951" cy="977899"/>
          </a:xfrm>
          <a:solidFill>
            <a:srgbClr val="750518"/>
          </a:solidFill>
        </p:spPr>
        <p:txBody>
          <a:bodyPr rtlCol="0">
            <a:noAutofit/>
          </a:bodyPr>
          <a:lstStyle/>
          <a:p>
            <a:pPr rtl="0"/>
            <a:br>
              <a:rPr lang="en-US" sz="5400" b="1" dirty="0">
                <a:solidFill>
                  <a:schemeClr val="bg1"/>
                </a:solidFill>
              </a:rPr>
            </a:br>
            <a:r>
              <a:rPr lang="es" sz="5400" b="1">
                <a:solidFill>
                  <a:schemeClr val="bg1"/>
                </a:solidFill>
              </a:rPr>
              <a:t> Presentadoras</a:t>
            </a:r>
            <a:r>
              <a:rPr lang="es" sz="5400" b="1" dirty="0">
                <a:solidFill>
                  <a:schemeClr val="bg1"/>
                </a:solidFill>
              </a:rPr>
              <a:t>:</a:t>
            </a:r>
            <a:br>
              <a:rPr lang="en-US" sz="5400" b="1" dirty="0">
                <a:solidFill>
                  <a:schemeClr val="bg1"/>
                </a:solidFill>
              </a:rPr>
            </a:br>
            <a:endParaRPr lang="en-US" sz="5400" dirty="0">
              <a:solidFill>
                <a:schemeClr val="bg1"/>
              </a:solidFill>
              <a:latin typeface="Arial" panose="020B0604020202020204" pitchFamily="34" charset="0"/>
              <a:cs typeface="Arial" panose="020B0604020202020204" pitchFamily="34" charset="0"/>
            </a:endParaRPr>
          </a:p>
        </p:txBody>
      </p:sp>
      <p:pic>
        <p:nvPicPr>
          <p:cNvPr id="8" name="Picture 7" descr="A portrait head shot of Sandra Breitengross Bitter, a Hispanic woman with freckles, glasses, and shoulder-length thick, wavy, dark hair.">
            <a:extLst>
              <a:ext uri="{FF2B5EF4-FFF2-40B4-BE49-F238E27FC236}">
                <a16:creationId xmlns:a16="http://schemas.microsoft.com/office/drawing/2014/main" id="{23D2EC52-891F-954E-7D24-57DDE98DA1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3237" y="1060018"/>
            <a:ext cx="3475719" cy="3475719"/>
          </a:xfrm>
          <a:prstGeom prst="rect">
            <a:avLst/>
          </a:prstGeom>
        </p:spPr>
      </p:pic>
      <p:sp>
        <p:nvSpPr>
          <p:cNvPr id="10" name="Text">
            <a:extLst>
              <a:ext uri="{FF2B5EF4-FFF2-40B4-BE49-F238E27FC236}">
                <a16:creationId xmlns:a16="http://schemas.microsoft.com/office/drawing/2014/main" id="{10BD5E35-466F-FC9F-7BC7-6AE28F188271}"/>
              </a:ext>
            </a:extLst>
          </p:cNvPr>
          <p:cNvSpPr txBox="1">
            <a:spLocks/>
          </p:cNvSpPr>
          <p:nvPr/>
        </p:nvSpPr>
        <p:spPr>
          <a:xfrm>
            <a:off x="1918840" y="4521485"/>
            <a:ext cx="3955581" cy="1698340"/>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Bef>
                <a:spcPts val="0"/>
              </a:spcBef>
              <a:spcAft>
                <a:spcPts val="2400"/>
              </a:spcAft>
              <a:buFont typeface="Arial" panose="020B0604020202020204" pitchFamily="34" charset="0"/>
              <a:buNone/>
              <a:defRPr/>
            </a:pPr>
            <a:r>
              <a:rPr lang="es" sz="2400" b="1">
                <a:latin typeface="Arial"/>
                <a:cs typeface="Arial"/>
              </a:rPr>
              <a:t>Sandra Breitengross Bitter</a:t>
            </a:r>
            <a:r>
              <a:rPr lang="es" sz="2400">
                <a:latin typeface="Arial"/>
                <a:cs typeface="Arial"/>
              </a:rPr>
              <a:t>, Directora del Centro de Capacitación y Asistencia Técnica para la Vida Independiente</a:t>
            </a:r>
            <a:endParaRPr lang="en-US" sz="2400" dirty="0"/>
          </a:p>
        </p:txBody>
      </p:sp>
      <p:pic>
        <p:nvPicPr>
          <p:cNvPr id="6" name="Picture" descr="The image depicts Paula McElwee with short, white hair sitting on a chair in a sunlit park. She is dressed in a white shirt with a dark jacket and pants. Her hands are clasped over the back of the chair, and Paula smiles. The background features lush green grass and several trees casting long shadows, with sunlight filtering through the leaves, creating a bright and pleasant ambiance.">
            <a:extLst>
              <a:ext uri="{FF2B5EF4-FFF2-40B4-BE49-F238E27FC236}">
                <a16:creationId xmlns:a16="http://schemas.microsoft.com/office/drawing/2014/main" id="{BBB52825-974A-254F-2142-65C2BC6E76C0}"/>
              </a:ext>
            </a:extLst>
          </p:cNvPr>
          <p:cNvPicPr>
            <a:picLocks noChangeAspect="1"/>
          </p:cNvPicPr>
          <p:nvPr/>
        </p:nvPicPr>
        <p:blipFill>
          <a:blip r:embed="rId3"/>
          <a:srcRect r="26050" b="132"/>
          <a:stretch>
            <a:fillRect/>
          </a:stretch>
        </p:blipFill>
        <p:spPr>
          <a:xfrm>
            <a:off x="7082875" y="1060664"/>
            <a:ext cx="3376697" cy="3501599"/>
          </a:xfrm>
          <a:prstGeom prst="rect">
            <a:avLst/>
          </a:prstGeom>
        </p:spPr>
      </p:pic>
      <p:sp>
        <p:nvSpPr>
          <p:cNvPr id="3" name="Text">
            <a:extLst>
              <a:ext uri="{FF2B5EF4-FFF2-40B4-BE49-F238E27FC236}">
                <a16:creationId xmlns:a16="http://schemas.microsoft.com/office/drawing/2014/main" id="{1B35E190-59CA-4566-91FE-4C0893FED408}"/>
              </a:ext>
            </a:extLst>
          </p:cNvPr>
          <p:cNvSpPr>
            <a:spLocks noGrp="1"/>
          </p:cNvSpPr>
          <p:nvPr>
            <p:ph idx="1"/>
          </p:nvPr>
        </p:nvSpPr>
        <p:spPr>
          <a:xfrm>
            <a:off x="7004092" y="4562263"/>
            <a:ext cx="3769203" cy="1837968"/>
          </a:xfrm>
        </p:spPr>
        <p:txBody>
          <a:bodyPr vert="horz" lIns="91440" tIns="45720" rIns="91440" bIns="45720" rtlCol="0" anchor="t">
            <a:normAutofit fontScale="92500"/>
          </a:bodyPr>
          <a:lstStyle/>
          <a:p>
            <a:pPr marL="0" marR="0" lvl="0" indent="0" defTabSz="914400" rtl="0" eaLnBrk="1" fontAlgn="auto" latinLnBrk="0" hangingPunct="1">
              <a:spcBef>
                <a:spcPts val="0"/>
              </a:spcBef>
              <a:spcAft>
                <a:spcPts val="2400"/>
              </a:spcAft>
              <a:buClrTx/>
              <a:buSzTx/>
              <a:buNone/>
              <a:tabLst/>
              <a:defRPr/>
            </a:pPr>
            <a:r>
              <a:rPr lang="es" sz="2400" b="1" i="0" u="none" strike="noStrike" kern="1200" cap="none" spc="0" normalizeH="0" noProof="0" dirty="0">
                <a:ln>
                  <a:noFill/>
                </a:ln>
                <a:effectLst/>
                <a:uLnTx/>
                <a:uFillTx/>
                <a:latin typeface="Arial"/>
                <a:cs typeface="Arial"/>
              </a:rPr>
              <a:t>Paula McElwee</a:t>
            </a:r>
            <a:r>
              <a:rPr lang="es" sz="2400" b="0" i="0" u="none" strike="noStrike" kern="1200" cap="none" spc="0" normalizeH="0" noProof="0" dirty="0">
                <a:ln>
                  <a:noFill/>
                </a:ln>
                <a:effectLst/>
                <a:uLnTx/>
                <a:uFillTx/>
                <a:latin typeface="Arial"/>
                <a:cs typeface="Arial"/>
              </a:rPr>
              <a:t>, Directora de Asistencia Técnica en el Centro de Capacitación y Asistencia Técnica para la Vida Independiente</a:t>
            </a:r>
            <a:endParaRPr lang="en-US" sz="2400" dirty="0"/>
          </a:p>
        </p:txBody>
      </p:sp>
      <p:sp>
        <p:nvSpPr>
          <p:cNvPr id="4" name="Footer Placeholder 3">
            <a:extLst>
              <a:ext uri="{FF2B5EF4-FFF2-40B4-BE49-F238E27FC236}">
                <a16:creationId xmlns:a16="http://schemas.microsoft.com/office/drawing/2014/main" id="{0BF6C102-5B68-8FF1-61D9-8EC06345BF49}"/>
              </a:ext>
            </a:extLst>
          </p:cNvPr>
          <p:cNvSpPr>
            <a:spLocks noGrp="1"/>
          </p:cNvSpPr>
          <p:nvPr>
            <p:ph type="ftr" sz="quarter" idx="11"/>
          </p:nvPr>
        </p:nvSpPr>
        <p:spPr>
          <a:xfrm>
            <a:off x="4038600" y="6356350"/>
            <a:ext cx="4114800" cy="365125"/>
          </a:xfrm>
        </p:spPr>
        <p:txBody>
          <a:bodyPr rtlCol="0">
            <a:normAutofit/>
          </a:bodyPr>
          <a:lstStyle/>
          <a:p>
            <a:pPr rtl="0">
              <a:spcAft>
                <a:spcPts val="600"/>
              </a:spcAft>
            </a:pPr>
            <a:r>
              <a:rPr lang="es" sz="1100" b="1">
                <a:solidFill>
                  <a:srgbClr val="70002E"/>
                </a:solidFill>
              </a:rPr>
              <a:t>Centro de Capacitación y Asistencia Técnica para la Vida Independiente</a:t>
            </a:r>
          </a:p>
        </p:txBody>
      </p:sp>
    </p:spTree>
    <p:extLst>
      <p:ext uri="{BB962C8B-B14F-4D97-AF65-F5344CB8AC3E}">
        <p14:creationId xmlns:p14="http://schemas.microsoft.com/office/powerpoint/2010/main" val="1953831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71E8A6-9C0D-A96E-E34C-5269B63E1CE5}"/>
            </a:ext>
          </a:extLst>
        </p:cNvPr>
        <p:cNvGrpSpPr/>
        <p:nvPr/>
      </p:nvGrpSpPr>
      <p:grpSpPr>
        <a:xfrm>
          <a:off x="0" y="0"/>
          <a:ext cx="0" cy="0"/>
          <a:chOff x="0" y="0"/>
          <a:chExt cx="0" cy="0"/>
        </a:xfrm>
      </p:grpSpPr>
      <p:sp useBgFill="1">
        <p:nvSpPr>
          <p:cNvPr id="27" name="Rectangle 26" hidden="1">
            <a:extLst>
              <a:ext uri="{FF2B5EF4-FFF2-40B4-BE49-F238E27FC236}">
                <a16:creationId xmlns:a16="http://schemas.microsoft.com/office/drawing/2014/main" id="{08C497E1-7442-A510-D453-503BB73A3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9" name="sketch line" hidden="1">
            <a:extLst>
              <a:ext uri="{FF2B5EF4-FFF2-40B4-BE49-F238E27FC236}">
                <a16:creationId xmlns:a16="http://schemas.microsoft.com/office/drawing/2014/main" id="{E4EA4203-83CD-2DAB-02DE-1CDE9EC24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Rectangle ">
            <a:extLst>
              <a:ext uri="{FF2B5EF4-FFF2-40B4-BE49-F238E27FC236}">
                <a16:creationId xmlns:a16="http://schemas.microsoft.com/office/drawing/2014/main" id="{05F6A7E0-81CE-371A-D8CB-E277808B3635}"/>
              </a:ext>
              <a:ext uri="{C183D7F6-B498-43B3-948B-1728B52AA6E4}">
                <adec:decorative xmlns:adec="http://schemas.microsoft.com/office/drawing/2017/decorative" val="1"/>
              </a:ext>
            </a:extLst>
          </p:cNvPr>
          <p:cNvSpPr/>
          <p:nvPr/>
        </p:nvSpPr>
        <p:spPr>
          <a:xfrm>
            <a:off x="148607" y="939528"/>
            <a:ext cx="7520923" cy="285121"/>
          </a:xfrm>
          <a:prstGeom prst="rect">
            <a:avLst/>
          </a:prstGeom>
          <a:solidFill>
            <a:srgbClr val="750518"/>
          </a:solidFill>
          <a:ln>
            <a:solidFill>
              <a:srgbClr val="750518"/>
            </a:solidFill>
          </a:ln>
        </p:spPr>
        <p:style>
          <a:lnRef idx="1">
            <a:schemeClr val="accent1"/>
          </a:lnRef>
          <a:fillRef idx="2">
            <a:schemeClr val="accent1"/>
          </a:fillRef>
          <a:effectRef idx="1">
            <a:schemeClr val="accent1"/>
          </a:effectRef>
          <a:fontRef idx="minor">
            <a:schemeClr val="dk1"/>
          </a:fontRef>
        </p:style>
        <p:txBody>
          <a:bodyPr rtlCol="0" anchor="ctr"/>
          <a:lstStyle/>
          <a:p>
            <a:pPr algn="ctr" rtl="0"/>
            <a:endParaRPr lang="en-US">
              <a:solidFill>
                <a:schemeClr val="tx2">
                  <a:lumMod val="10000"/>
                  <a:lumOff val="90000"/>
                </a:schemeClr>
              </a:solidFill>
            </a:endParaRPr>
          </a:p>
        </p:txBody>
      </p:sp>
      <p:sp>
        <p:nvSpPr>
          <p:cNvPr id="5" name="Slide Number">
            <a:extLst>
              <a:ext uri="{FF2B5EF4-FFF2-40B4-BE49-F238E27FC236}">
                <a16:creationId xmlns:a16="http://schemas.microsoft.com/office/drawing/2014/main" id="{4A198B8A-8253-8BBF-1785-3E25A22C4E42}"/>
              </a:ext>
            </a:extLst>
          </p:cNvPr>
          <p:cNvSpPr>
            <a:spLocks noGrp="1"/>
          </p:cNvSpPr>
          <p:nvPr>
            <p:ph type="sldNum" sz="quarter" idx="12"/>
          </p:nvPr>
        </p:nvSpPr>
        <p:spPr>
          <a:xfrm>
            <a:off x="8610600" y="6356350"/>
            <a:ext cx="2743200" cy="365125"/>
          </a:xfrm>
        </p:spPr>
        <p:txBody>
          <a:bodyPr rtlCol="0">
            <a:normAutofit/>
          </a:bodyPr>
          <a:lstStyle/>
          <a:p>
            <a:pPr rtl="0">
              <a:spcAft>
                <a:spcPts val="600"/>
              </a:spcAft>
            </a:pPr>
            <a:fld id="{181E4D21-DFBA-4BA9-A6C6-558C4B06F883}" type="slidenum">
              <a:rPr lang="en-US"/>
              <a:pPr>
                <a:spcAft>
                  <a:spcPts val="600"/>
                </a:spcAft>
              </a:pPr>
              <a:t>30</a:t>
            </a:fld>
            <a:endParaRPr lang="en-US"/>
          </a:p>
        </p:txBody>
      </p:sp>
      <p:sp>
        <p:nvSpPr>
          <p:cNvPr id="2" name="Title ">
            <a:extLst>
              <a:ext uri="{FF2B5EF4-FFF2-40B4-BE49-F238E27FC236}">
                <a16:creationId xmlns:a16="http://schemas.microsoft.com/office/drawing/2014/main" id="{40900BC1-5A85-D874-098D-950746978D2A}"/>
              </a:ext>
            </a:extLst>
          </p:cNvPr>
          <p:cNvSpPr>
            <a:spLocks noGrp="1"/>
          </p:cNvSpPr>
          <p:nvPr>
            <p:ph type="title"/>
          </p:nvPr>
        </p:nvSpPr>
        <p:spPr>
          <a:xfrm>
            <a:off x="141634" y="-694"/>
            <a:ext cx="11197615" cy="940248"/>
          </a:xfrm>
        </p:spPr>
        <p:txBody>
          <a:bodyPr rtlCol="0" anchor="b">
            <a:normAutofit/>
          </a:bodyPr>
          <a:lstStyle/>
          <a:p>
            <a:pPr rtl="0"/>
            <a:r>
              <a:rPr lang="es" sz="5000" b="1"/>
              <a:t>Otros deberes/requisitos</a:t>
            </a:r>
          </a:p>
        </p:txBody>
      </p:sp>
      <p:sp>
        <p:nvSpPr>
          <p:cNvPr id="3" name="Text">
            <a:extLst>
              <a:ext uri="{FF2B5EF4-FFF2-40B4-BE49-F238E27FC236}">
                <a16:creationId xmlns:a16="http://schemas.microsoft.com/office/drawing/2014/main" id="{3E06BFFC-77B2-08B2-BF5E-BA20DC172868}"/>
              </a:ext>
            </a:extLst>
          </p:cNvPr>
          <p:cNvSpPr>
            <a:spLocks noGrp="1"/>
          </p:cNvSpPr>
          <p:nvPr>
            <p:ph idx="1"/>
          </p:nvPr>
        </p:nvSpPr>
        <p:spPr>
          <a:xfrm>
            <a:off x="151940" y="1415585"/>
            <a:ext cx="11594194" cy="5114954"/>
          </a:xfrm>
        </p:spPr>
        <p:txBody>
          <a:bodyPr vert="horz" lIns="91440" tIns="45720" rIns="91440" bIns="45720" rtlCol="0" anchor="t">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800" b="0" i="0" u="none" strike="noStrike" kern="1200" cap="none" spc="0" normalizeH="0" noProof="0">
                <a:ln>
                  <a:noFill/>
                </a:ln>
                <a:solidFill>
                  <a:prstClr val="black"/>
                </a:solidFill>
                <a:effectLst/>
                <a:uLnTx/>
                <a:uFillTx/>
                <a:latin typeface="Aptos" panose="02110004020202020204"/>
                <a:ea typeface="+mn-ea"/>
                <a:cs typeface="+mn-cs"/>
              </a:rPr>
              <a:t>El </a:t>
            </a:r>
            <a:r>
              <a:rPr lang="es" sz="2800" b="1" i="0" u="none" strike="noStrike" kern="1200" cap="none" spc="0" normalizeH="0" noProof="0">
                <a:ln>
                  <a:noFill/>
                </a:ln>
                <a:solidFill>
                  <a:prstClr val="black"/>
                </a:solidFill>
                <a:effectLst/>
                <a:uLnTx/>
                <a:uFillTx/>
                <a:latin typeface="Aptos" panose="02110004020202020204"/>
                <a:ea typeface="+mn-ea"/>
                <a:cs typeface="+mn-cs"/>
              </a:rPr>
              <a:t>plan también brinda lineamientos sobre cómo los centros de la Parte C</a:t>
            </a:r>
            <a:r>
              <a:rPr lang="es" sz="2800" b="0" i="0" u="none" strike="noStrike" kern="1200" cap="none" spc="0" normalizeH="0" noProof="0">
                <a:ln>
                  <a:noFill/>
                </a:ln>
                <a:solidFill>
                  <a:prstClr val="black"/>
                </a:solidFill>
                <a:effectLst/>
                <a:uLnTx/>
                <a:uFillTx/>
                <a:latin typeface="Aptos" panose="02110004020202020204"/>
                <a:ea typeface="+mn-ea"/>
                <a:cs typeface="+mn-cs"/>
              </a:rPr>
              <a:t>, que reciben subvenciones directas, deben </a:t>
            </a:r>
            <a:r>
              <a:rPr lang="es" sz="2800" b="1" i="0" u="none" strike="noStrike" kern="1200" cap="none" spc="0" normalizeH="0" noProof="0">
                <a:ln>
                  <a:noFill/>
                </a:ln>
                <a:solidFill>
                  <a:prstClr val="black"/>
                </a:solidFill>
                <a:effectLst/>
                <a:uLnTx/>
                <a:uFillTx/>
                <a:latin typeface="Aptos" panose="02110004020202020204"/>
                <a:ea typeface="+mn-ea"/>
                <a:cs typeface="+mn-cs"/>
              </a:rPr>
              <a:t>trabajar dentro de la red estatal</a:t>
            </a:r>
            <a:r>
              <a:rPr lang="es" sz="2800" b="0" i="0" u="none" strike="noStrike" kern="1200" cap="none" spc="0" normalizeH="0" noProof="0">
                <a:ln>
                  <a:noFill/>
                </a:ln>
                <a:solidFill>
                  <a:prstClr val="black"/>
                </a:solidFill>
                <a:effectLst/>
                <a:uLnTx/>
                <a:uFillTx/>
                <a:latin typeface="Aptos" panose="02110004020202020204"/>
                <a:ea typeface="+mn-ea"/>
                <a:cs typeface="+mn-cs"/>
              </a:rPr>
              <a:t>, ya sea que reciban o no fondos de la Parte B.</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800" b="0" i="0" u="none" strike="noStrike" kern="1200" cap="none" spc="0" normalizeH="0" noProof="0">
                <a:ln>
                  <a:noFill/>
                </a:ln>
                <a:solidFill>
                  <a:prstClr val="black"/>
                </a:solidFill>
                <a:effectLst/>
                <a:uLnTx/>
                <a:uFillTx/>
                <a:latin typeface="Aptos" panose="02110004020202020204"/>
                <a:ea typeface="+mn-ea"/>
                <a:cs typeface="+mn-cs"/>
              </a:rPr>
              <a:t>Los </a:t>
            </a:r>
            <a:r>
              <a:rPr lang="es" sz="2800" b="1" i="0" u="none" strike="noStrike" kern="1200" cap="none" spc="0" normalizeH="0" noProof="0">
                <a:ln>
                  <a:noFill/>
                </a:ln>
                <a:solidFill>
                  <a:prstClr val="black"/>
                </a:solidFill>
                <a:effectLst/>
                <a:uLnTx/>
                <a:uFillTx/>
                <a:latin typeface="Aptos" panose="02110004020202020204"/>
                <a:ea typeface="+mn-ea"/>
                <a:cs typeface="+mn-cs"/>
              </a:rPr>
              <a:t>miembros del SILC son nombrados por el gobernador</a:t>
            </a:r>
            <a:r>
              <a:rPr lang="es" sz="2800" b="0" i="0" u="none" strike="noStrike" kern="1200" cap="none" spc="0" normalizeH="0" noProof="0">
                <a:ln>
                  <a:noFill/>
                </a:ln>
                <a:solidFill>
                  <a:prstClr val="black"/>
                </a:solidFill>
                <a:effectLst/>
                <a:uLnTx/>
                <a:uFillTx/>
                <a:latin typeface="Aptos" panose="02110004020202020204"/>
                <a:ea typeface="+mn-ea"/>
                <a:cs typeface="+mn-cs"/>
              </a:rPr>
              <a:t>. El </a:t>
            </a:r>
            <a:r>
              <a:rPr lang="es" sz="2800" b="1" i="0" u="none" strike="noStrike" kern="1200" cap="none" spc="0" normalizeH="0" noProof="0">
                <a:ln>
                  <a:noFill/>
                </a:ln>
                <a:solidFill>
                  <a:prstClr val="black"/>
                </a:solidFill>
                <a:effectLst/>
                <a:uLnTx/>
                <a:uFillTx/>
                <a:latin typeface="Aptos" panose="02110004020202020204"/>
                <a:ea typeface="+mn-ea"/>
                <a:cs typeface="+mn-cs"/>
              </a:rPr>
              <a:t>SILC es una entidad pública</a:t>
            </a:r>
            <a:r>
              <a:rPr lang="es" sz="2800" b="0" i="0" u="none" strike="noStrike" kern="1200" cap="none" spc="0" normalizeH="0" noProof="0">
                <a:ln>
                  <a:noFill/>
                </a:ln>
                <a:solidFill>
                  <a:prstClr val="black"/>
                </a:solidFill>
                <a:effectLst/>
                <a:uLnTx/>
                <a:uFillTx/>
                <a:latin typeface="Aptos" panose="02110004020202020204"/>
                <a:ea typeface="+mn-ea"/>
                <a:cs typeface="+mn-cs"/>
              </a:rPr>
              <a:t>, y </a:t>
            </a:r>
            <a:r>
              <a:rPr lang="es" sz="2800" b="1" i="0" u="none" strike="noStrike" kern="1200" cap="none" spc="0" normalizeH="0" noProof="0">
                <a:ln>
                  <a:noFill/>
                </a:ln>
                <a:solidFill>
                  <a:prstClr val="black"/>
                </a:solidFill>
                <a:effectLst/>
                <a:uLnTx/>
                <a:uFillTx/>
                <a:latin typeface="Aptos" panose="02110004020202020204"/>
                <a:ea typeface="+mn-ea"/>
                <a:cs typeface="+mn-cs"/>
              </a:rPr>
              <a:t>se reúne regularmente en reuniones abiertas o públicas</a:t>
            </a:r>
            <a:r>
              <a:rPr lang="es" sz="2800" b="0" i="0" u="none" strike="noStrike" kern="1200" cap="none" spc="0" normalizeH="0" noProof="0">
                <a:ln>
                  <a:noFill/>
                </a:ln>
                <a:solidFill>
                  <a:prstClr val="black"/>
                </a:solidFill>
                <a:effectLst/>
                <a:uLnTx/>
                <a:uFillTx/>
                <a:latin typeface="Aptos" panose="02110004020202020204"/>
                <a:ea typeface="+mn-ea"/>
                <a:cs typeface="+mn-cs"/>
              </a:rPr>
              <a:t>. Estos pueden o no incluir comentarios públicos. En su plan se describe esto, y también debe cumplir con los requisitos estatales de reuniones abiertas.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800" b="0" i="0" u="none" strike="noStrike" kern="1200" cap="none" spc="0" normalizeH="0" noProof="0">
                <a:ln>
                  <a:noFill/>
                </a:ln>
                <a:solidFill>
                  <a:prstClr val="black"/>
                </a:solidFill>
                <a:effectLst/>
                <a:uLnTx/>
                <a:uFillTx/>
                <a:latin typeface="Aptos" panose="02110004020202020204"/>
                <a:ea typeface="+mn-ea"/>
                <a:cs typeface="+mn-cs"/>
              </a:rPr>
              <a:t>Su </a:t>
            </a:r>
            <a:r>
              <a:rPr lang="es" sz="2800" b="1" i="0" u="none" strike="noStrike" kern="1200" cap="none" spc="0" normalizeH="0" noProof="0">
                <a:ln>
                  <a:noFill/>
                </a:ln>
                <a:solidFill>
                  <a:prstClr val="black"/>
                </a:solidFill>
                <a:effectLst/>
                <a:uLnTx/>
                <a:uFillTx/>
                <a:latin typeface="Aptos" panose="02110004020202020204"/>
                <a:ea typeface="+mn-ea"/>
                <a:cs typeface="+mn-cs"/>
              </a:rPr>
              <a:t>SILC es independiente </a:t>
            </a:r>
            <a:r>
              <a:rPr lang="es" sz="2800" b="0" i="0" u="none" strike="noStrike" kern="1200" cap="none" spc="0" normalizeH="0" noProof="0">
                <a:ln>
                  <a:noFill/>
                </a:ln>
                <a:solidFill>
                  <a:prstClr val="black"/>
                </a:solidFill>
                <a:effectLst/>
                <a:uLnTx/>
                <a:uFillTx/>
                <a:latin typeface="Aptos" panose="02110004020202020204"/>
                <a:ea typeface="+mn-ea"/>
                <a:cs typeface="+mn-cs"/>
              </a:rPr>
              <a:t>y </a:t>
            </a:r>
            <a:r>
              <a:rPr lang="es" sz="2800" b="1" i="0" u="none" strike="noStrike" kern="1200" cap="none" spc="0" normalizeH="0" noProof="0">
                <a:ln>
                  <a:noFill/>
                </a:ln>
                <a:solidFill>
                  <a:prstClr val="black"/>
                </a:solidFill>
                <a:effectLst/>
                <a:uLnTx/>
                <a:uFillTx/>
                <a:latin typeface="Aptos" panose="02110004020202020204"/>
                <a:ea typeface="+mn-ea"/>
                <a:cs typeface="+mn-cs"/>
              </a:rPr>
              <a:t>no puede aceptar condiciones o requisitos en su SPIL o Plan de recursos que pongan en riesgo dicha independencia</a:t>
            </a:r>
            <a:r>
              <a:rPr lang="es" sz="2800" b="0" i="0" u="none" strike="noStrike" kern="1200" cap="none" spc="0" normalizeH="0" noProof="0">
                <a:ln>
                  <a:noFill/>
                </a:ln>
                <a:solidFill>
                  <a:prstClr val="black"/>
                </a:solidFill>
                <a:effectLst/>
                <a:uLnTx/>
                <a:uFillTx/>
                <a:latin typeface="Aptos" panose="02110004020202020204"/>
                <a:ea typeface="+mn-ea"/>
                <a:cs typeface="+mn-cs"/>
              </a:rPr>
              <a:t>.</a:t>
            </a:r>
          </a:p>
          <a:p>
            <a:pPr marL="0" indent="0" rtl="0">
              <a:lnSpc>
                <a:spcPct val="120000"/>
              </a:lnSpc>
              <a:buNone/>
            </a:pPr>
            <a:endParaRPr lang="en-US" sz="1800" dirty="0">
              <a:latin typeface="Arial"/>
              <a:cs typeface="Arial"/>
            </a:endParaRPr>
          </a:p>
          <a:p>
            <a:pPr marL="0" indent="0" rtl="0">
              <a:lnSpc>
                <a:spcPct val="120000"/>
              </a:lnSpc>
              <a:buNone/>
            </a:pPr>
            <a:endParaRPr lang="en-US" sz="1800" dirty="0">
              <a:latin typeface="Arial"/>
              <a:cs typeface="Arial"/>
            </a:endParaRPr>
          </a:p>
          <a:p>
            <a:pPr marL="0" indent="0" rtl="0">
              <a:buNone/>
            </a:pPr>
            <a:endParaRPr lang="en-US" sz="2200" dirty="0">
              <a:latin typeface="Arial"/>
              <a:cs typeface="Arial"/>
            </a:endParaRPr>
          </a:p>
          <a:p>
            <a:pPr marL="0" indent="0" rtl="0">
              <a:buNone/>
            </a:pPr>
            <a:endParaRPr lang="en-US" sz="2200" dirty="0">
              <a:latin typeface="Arial"/>
              <a:cs typeface="Arial"/>
            </a:endParaRPr>
          </a:p>
          <a:p>
            <a:pPr rtl="0"/>
            <a:endParaRPr lang="en-US" sz="2200" dirty="0">
              <a:latin typeface="Arial"/>
              <a:cs typeface="Arial"/>
            </a:endParaRPr>
          </a:p>
          <a:p>
            <a:pPr rtl="0"/>
            <a:endParaRPr lang="en-US" sz="2200" dirty="0">
              <a:latin typeface="Arial"/>
              <a:cs typeface="Arial"/>
            </a:endParaRPr>
          </a:p>
          <a:p>
            <a:pPr marL="0" indent="0" rtl="0">
              <a:buNone/>
            </a:pPr>
            <a:endParaRPr lang="en-US" sz="2200" dirty="0">
              <a:latin typeface="Arial"/>
              <a:cs typeface="Arial"/>
            </a:endParaRPr>
          </a:p>
          <a:p>
            <a:pPr marL="0" indent="0" rtl="0">
              <a:buNone/>
            </a:pPr>
            <a:endParaRPr lang="en-US" sz="2200" dirty="0">
              <a:latin typeface="Arial"/>
              <a:cs typeface="Arial"/>
            </a:endParaRPr>
          </a:p>
          <a:p>
            <a:pPr marL="0" indent="0" rtl="0">
              <a:buNone/>
            </a:pPr>
            <a:endParaRPr lang="en-US" sz="2200" dirty="0">
              <a:latin typeface="Aptos" panose="02110004020202020204"/>
              <a:cs typeface="Arial"/>
            </a:endParaRPr>
          </a:p>
          <a:p>
            <a:pPr marL="342900" indent="-342900" rtl="0"/>
            <a:endParaRPr lang="en-US" sz="2200" b="1" dirty="0">
              <a:latin typeface="Aptos" panose="02110004020202020204"/>
              <a:cs typeface="Arial"/>
            </a:endParaRPr>
          </a:p>
          <a:p>
            <a:pPr marL="0" indent="0" rtl="0">
              <a:buNone/>
            </a:pPr>
            <a:endParaRPr lang="en-US" sz="2200" dirty="0">
              <a:latin typeface="Aptos" panose="02110004020202020204"/>
              <a:cs typeface="Arial"/>
            </a:endParaRPr>
          </a:p>
        </p:txBody>
      </p:sp>
      <p:sp>
        <p:nvSpPr>
          <p:cNvPr id="4" name="Footer ">
            <a:extLst>
              <a:ext uri="{FF2B5EF4-FFF2-40B4-BE49-F238E27FC236}">
                <a16:creationId xmlns:a16="http://schemas.microsoft.com/office/drawing/2014/main" id="{DEFE6DC6-43CB-646C-DB68-2D8609198316}"/>
              </a:ext>
            </a:extLst>
          </p:cNvPr>
          <p:cNvSpPr>
            <a:spLocks noGrp="1"/>
          </p:cNvSpPr>
          <p:nvPr>
            <p:ph type="ftr" sz="quarter" idx="11"/>
          </p:nvPr>
        </p:nvSpPr>
        <p:spPr>
          <a:xfrm>
            <a:off x="4038600" y="6356350"/>
            <a:ext cx="4114800" cy="365125"/>
          </a:xfrm>
        </p:spPr>
        <p:txBody>
          <a:bodyPr rtlCol="0">
            <a:normAutofit/>
          </a:bodyPr>
          <a:lstStyle/>
          <a:p>
            <a:pPr rtl="0">
              <a:spcAft>
                <a:spcPts val="600"/>
              </a:spcAft>
            </a:pPr>
            <a:r>
              <a:rPr lang="es" sz="1100" b="1"/>
              <a:t>Centro de Capacitación y Asistencia Técnica para la Vida Independiente</a:t>
            </a:r>
          </a:p>
        </p:txBody>
      </p:sp>
      <p:sp>
        <p:nvSpPr>
          <p:cNvPr id="7" name="Rectangle ">
            <a:extLst>
              <a:ext uri="{FF2B5EF4-FFF2-40B4-BE49-F238E27FC236}">
                <a16:creationId xmlns:a16="http://schemas.microsoft.com/office/drawing/2014/main" id="{AD1E1BCB-F373-AA0A-9E91-B89C170F3739}"/>
              </a:ext>
              <a:ext uri="{C183D7F6-B498-43B3-948B-1728B52AA6E4}">
                <adec:decorative xmlns:adec="http://schemas.microsoft.com/office/drawing/2017/decorative" val="1"/>
              </a:ext>
            </a:extLst>
          </p:cNvPr>
          <p:cNvSpPr/>
          <p:nvPr/>
        </p:nvSpPr>
        <p:spPr>
          <a:xfrm>
            <a:off x="3442907" y="5626134"/>
            <a:ext cx="8152350" cy="292338"/>
          </a:xfrm>
          <a:prstGeom prst="rect">
            <a:avLst/>
          </a:prstGeom>
          <a:solidFill>
            <a:srgbClr val="BCDDE6"/>
          </a:solidFill>
          <a:ln>
            <a:solidFill>
              <a:srgbClr val="BCDDE6"/>
            </a:solidFill>
          </a:ln>
        </p:spPr>
        <p:style>
          <a:lnRef idx="1">
            <a:schemeClr val="accent1"/>
          </a:lnRef>
          <a:fillRef idx="2">
            <a:schemeClr val="accent1"/>
          </a:fillRef>
          <a:effectRef idx="1">
            <a:schemeClr val="accent1"/>
          </a:effectRef>
          <a:fontRef idx="minor">
            <a:schemeClr val="dk1"/>
          </a:fontRef>
        </p:style>
        <p:txBody>
          <a:bodyPr rtlCol="0" anchor="ctr"/>
          <a:lstStyle/>
          <a:p>
            <a:pPr algn="ctr" rtl="0"/>
            <a:endParaRPr lang="en-US">
              <a:solidFill>
                <a:schemeClr val="tx2">
                  <a:lumMod val="10000"/>
                  <a:lumOff val="90000"/>
                </a:schemeClr>
              </a:solidFill>
            </a:endParaRPr>
          </a:p>
        </p:txBody>
      </p:sp>
    </p:spTree>
    <p:extLst>
      <p:ext uri="{BB962C8B-B14F-4D97-AF65-F5344CB8AC3E}">
        <p14:creationId xmlns:p14="http://schemas.microsoft.com/office/powerpoint/2010/main" val="212286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E248D-433D-D1E9-8F42-4DB67A220B8E}"/>
            </a:ext>
          </a:extLst>
        </p:cNvPr>
        <p:cNvGrpSpPr/>
        <p:nvPr/>
      </p:nvGrpSpPr>
      <p:grpSpPr>
        <a:xfrm>
          <a:off x="0" y="0"/>
          <a:ext cx="0" cy="0"/>
          <a:chOff x="0" y="0"/>
          <a:chExt cx="0" cy="0"/>
        </a:xfrm>
      </p:grpSpPr>
      <p:sp>
        <p:nvSpPr>
          <p:cNvPr id="5" name="Slide Number">
            <a:extLst>
              <a:ext uri="{FF2B5EF4-FFF2-40B4-BE49-F238E27FC236}">
                <a16:creationId xmlns:a16="http://schemas.microsoft.com/office/drawing/2014/main" id="{8A61B67B-8BC8-DBA4-120D-BAAF924BB535}"/>
              </a:ext>
            </a:extLst>
          </p:cNvPr>
          <p:cNvSpPr>
            <a:spLocks noGrp="1"/>
          </p:cNvSpPr>
          <p:nvPr>
            <p:ph type="sldNum" sz="quarter" idx="12"/>
          </p:nvPr>
        </p:nvSpPr>
        <p:spPr/>
        <p:txBody>
          <a:bodyPr rtlCol="0"/>
          <a:lstStyle/>
          <a:p>
            <a:pPr rtl="0"/>
            <a:fld id="{5D16CCA7-A32B-44D2-BAC0-8216F98A92EE}" type="slidenum">
              <a:rPr lang="en-US" smtClean="0"/>
              <a:t>31</a:t>
            </a:fld>
            <a:endParaRPr lang="en-US"/>
          </a:p>
        </p:txBody>
      </p:sp>
      <p:sp>
        <p:nvSpPr>
          <p:cNvPr id="2" name="Title ">
            <a:extLst>
              <a:ext uri="{FF2B5EF4-FFF2-40B4-BE49-F238E27FC236}">
                <a16:creationId xmlns:a16="http://schemas.microsoft.com/office/drawing/2014/main" id="{B95D2E76-5E2B-C120-37E9-E1CFF850A9DA}"/>
              </a:ext>
            </a:extLst>
          </p:cNvPr>
          <p:cNvSpPr>
            <a:spLocks noGrp="1"/>
          </p:cNvSpPr>
          <p:nvPr>
            <p:ph type="title"/>
          </p:nvPr>
        </p:nvSpPr>
        <p:spPr>
          <a:xfrm>
            <a:off x="2754" y="-2103"/>
            <a:ext cx="12177310" cy="927934"/>
          </a:xfrm>
          <a:solidFill>
            <a:srgbClr val="750518"/>
          </a:solidFill>
        </p:spPr>
        <p:txBody>
          <a:bodyPr rtlCol="0">
            <a:noAutofit/>
          </a:bodyPr>
          <a:lstStyle/>
          <a:p>
            <a:pPr rtl="0"/>
            <a:r>
              <a:rPr lang="es" b="1">
                <a:solidFill>
                  <a:schemeClr val="bg1"/>
                </a:solidFill>
              </a:rPr>
              <a:t>Información sobre las reuniones públicas</a:t>
            </a:r>
          </a:p>
        </p:txBody>
      </p:sp>
      <p:sp>
        <p:nvSpPr>
          <p:cNvPr id="3" name="Text">
            <a:extLst>
              <a:ext uri="{FF2B5EF4-FFF2-40B4-BE49-F238E27FC236}">
                <a16:creationId xmlns:a16="http://schemas.microsoft.com/office/drawing/2014/main" id="{31DCC7A6-96E7-1033-6A71-C9892BD2E24B}"/>
              </a:ext>
            </a:extLst>
          </p:cNvPr>
          <p:cNvSpPr>
            <a:spLocks noGrp="1"/>
          </p:cNvSpPr>
          <p:nvPr>
            <p:ph idx="1"/>
          </p:nvPr>
        </p:nvSpPr>
        <p:spPr>
          <a:xfrm>
            <a:off x="133533" y="1113050"/>
            <a:ext cx="11915752" cy="5056080"/>
          </a:xfrm>
        </p:spPr>
        <p:txBody>
          <a:bodyPr vert="horz" lIns="91440" tIns="45720" rIns="91440" bIns="45720" rtlCol="0" anchor="t">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400" b="1" i="0" u="none" strike="noStrike" kern="1200" cap="none" spc="0" normalizeH="0" noProof="0">
                <a:ln>
                  <a:noFill/>
                </a:ln>
                <a:solidFill>
                  <a:prstClr val="black"/>
                </a:solidFill>
                <a:effectLst/>
                <a:uLnTx/>
                <a:uFillTx/>
                <a:latin typeface="Aptos" panose="02110004020202020204"/>
                <a:ea typeface="+mn-ea"/>
                <a:cs typeface="+mn-cs"/>
              </a:rPr>
              <a:t>Deberá publicar </a:t>
            </a:r>
            <a:r>
              <a:rPr lang="es" sz="2400" b="0" i="0" u="none" strike="noStrike" kern="1200" cap="none" spc="0" normalizeH="0" noProof="0">
                <a:ln>
                  <a:noFill/>
                </a:ln>
                <a:solidFill>
                  <a:prstClr val="black"/>
                </a:solidFill>
                <a:effectLst/>
                <a:uLnTx/>
                <a:uFillTx/>
                <a:latin typeface="Aptos" panose="02110004020202020204"/>
                <a:ea typeface="+mn-ea"/>
                <a:cs typeface="+mn-cs"/>
              </a:rPr>
              <a:t>la fecha y ubicación de la reunión </a:t>
            </a:r>
            <a:r>
              <a:rPr lang="es" sz="2400" b="1" i="0" u="none" strike="noStrike" kern="1200" cap="none" spc="0" normalizeH="0" noProof="0">
                <a:ln>
                  <a:noFill/>
                </a:ln>
                <a:solidFill>
                  <a:prstClr val="black"/>
                </a:solidFill>
                <a:effectLst/>
                <a:uLnTx/>
                <a:uFillTx/>
                <a:latin typeface="Aptos" panose="02110004020202020204"/>
                <a:ea typeface="+mn-ea"/>
                <a:cs typeface="+mn-cs"/>
              </a:rPr>
              <a:t>con anterioridad</a:t>
            </a:r>
            <a:r>
              <a:rPr lang="es" sz="2400" b="0" i="0" u="none" strike="noStrike" kern="1200" cap="none" spc="0" normalizeH="0" noProof="0">
                <a:ln>
                  <a:noFill/>
                </a:ln>
                <a:solidFill>
                  <a:prstClr val="black"/>
                </a:solidFill>
                <a:effectLst/>
                <a:uLnTx/>
                <a:uFillTx/>
                <a:latin typeface="Aptos" panose="02110004020202020204"/>
                <a:ea typeface="+mn-ea"/>
                <a:cs typeface="+mn-cs"/>
              </a:rPr>
              <a:t>. Con cuánta anterioridad </a:t>
            </a:r>
            <a:r>
              <a:rPr lang="es" sz="2400" b="1" i="0" u="none" strike="noStrike" kern="1200" cap="none" spc="0" normalizeH="0" noProof="0">
                <a:ln>
                  <a:noFill/>
                </a:ln>
                <a:solidFill>
                  <a:prstClr val="black"/>
                </a:solidFill>
                <a:effectLst/>
                <a:uLnTx/>
                <a:uFillTx/>
                <a:latin typeface="Aptos" panose="02110004020202020204"/>
                <a:ea typeface="+mn-ea"/>
                <a:cs typeface="+mn-cs"/>
              </a:rPr>
              <a:t>dependerá de la ley de reuniones abiertas de su estado</a:t>
            </a:r>
            <a:r>
              <a:rPr lang="es" sz="2400" b="0" i="0" u="none" strike="noStrike" kern="1200" cap="none" spc="0" normalizeH="0" noProof="0">
                <a:ln>
                  <a:noFill/>
                </a:ln>
                <a:solidFill>
                  <a:prstClr val="black"/>
                </a:solidFill>
                <a:effectLst/>
                <a:uLnTx/>
                <a:uFillTx/>
                <a:latin typeface="Aptos" panose="0211000402020202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400" b="1" i="0" u="none" strike="noStrike" kern="1200" cap="none" spc="0" normalizeH="0" noProof="0">
                <a:ln>
                  <a:noFill/>
                </a:ln>
                <a:solidFill>
                  <a:prstClr val="black"/>
                </a:solidFill>
                <a:effectLst/>
                <a:uLnTx/>
                <a:uFillTx/>
                <a:latin typeface="Aptos" panose="02110004020202020204"/>
                <a:ea typeface="+mn-ea"/>
                <a:cs typeface="+mn-cs"/>
              </a:rPr>
              <a:t>Deberá publicar la agenda antes de la reunión </a:t>
            </a:r>
            <a:r>
              <a:rPr lang="es" sz="2400" b="0" i="0" u="none" strike="noStrike" kern="1200" cap="none" spc="0" normalizeH="0" noProof="0">
                <a:ln>
                  <a:noFill/>
                </a:ln>
                <a:solidFill>
                  <a:prstClr val="black"/>
                </a:solidFill>
                <a:effectLst/>
                <a:uLnTx/>
                <a:uFillTx/>
                <a:latin typeface="Aptos" panose="02110004020202020204"/>
                <a:ea typeface="+mn-ea"/>
                <a:cs typeface="+mn-cs"/>
              </a:rPr>
              <a:t>de acuerdo con la </a:t>
            </a:r>
            <a:r>
              <a:rPr lang="es" sz="2400" b="1" i="0" u="none" strike="noStrike" kern="1200" cap="none" spc="0" normalizeH="0" noProof="0">
                <a:ln>
                  <a:noFill/>
                </a:ln>
                <a:solidFill>
                  <a:prstClr val="black"/>
                </a:solidFill>
                <a:effectLst/>
                <a:uLnTx/>
                <a:uFillTx/>
                <a:latin typeface="Aptos" panose="02110004020202020204"/>
                <a:ea typeface="+mn-ea"/>
                <a:cs typeface="+mn-cs"/>
              </a:rPr>
              <a:t>ley de reuniones abiertas</a:t>
            </a:r>
            <a:r>
              <a:rPr lang="es" sz="2400" b="0" i="0" u="none" strike="noStrike" kern="1200" cap="none" spc="0" normalizeH="0" noProof="0">
                <a:ln>
                  <a:noFill/>
                </a:ln>
                <a:solidFill>
                  <a:prstClr val="black"/>
                </a:solidFill>
                <a:effectLst/>
                <a:uLnTx/>
                <a:uFillTx/>
                <a:latin typeface="Aptos" panose="02110004020202020204"/>
                <a:ea typeface="+mn-ea"/>
                <a:cs typeface="+mn-cs"/>
              </a:rPr>
              <a:t> en su estado.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400" b="1" i="0" u="none" strike="noStrike" kern="1200" cap="none" spc="0" normalizeH="0" noProof="0">
                <a:ln>
                  <a:noFill/>
                </a:ln>
                <a:solidFill>
                  <a:prstClr val="black"/>
                </a:solidFill>
                <a:effectLst/>
                <a:uLnTx/>
                <a:uFillTx/>
                <a:latin typeface="Aptos" panose="02110004020202020204"/>
                <a:ea typeface="+mn-ea"/>
                <a:cs typeface="+mn-cs"/>
              </a:rPr>
              <a:t>Normalmente</a:t>
            </a:r>
            <a:r>
              <a:rPr lang="es" sz="2400" b="0" i="0" u="none" strike="noStrike" kern="1200" cap="none" spc="0" normalizeH="0" noProof="0">
                <a:ln>
                  <a:noFill/>
                </a:ln>
                <a:solidFill>
                  <a:prstClr val="black"/>
                </a:solidFill>
                <a:effectLst/>
                <a:uLnTx/>
                <a:uFillTx/>
                <a:latin typeface="Aptos" panose="02110004020202020204"/>
                <a:ea typeface="+mn-ea"/>
                <a:cs typeface="+mn-cs"/>
              </a:rPr>
              <a:t>, no está </a:t>
            </a:r>
            <a:r>
              <a:rPr lang="es" sz="2400" b="1" i="0" u="none" strike="noStrike" kern="1200" cap="none" spc="0" normalizeH="0" noProof="0">
                <a:ln>
                  <a:noFill/>
                </a:ln>
                <a:solidFill>
                  <a:prstClr val="black"/>
                </a:solidFill>
                <a:effectLst/>
                <a:uLnTx/>
                <a:uFillTx/>
                <a:latin typeface="Aptos" panose="02110004020202020204"/>
                <a:ea typeface="+mn-ea"/>
                <a:cs typeface="+mn-cs"/>
              </a:rPr>
              <a:t>obligado a escuchar comentarios públicos</a:t>
            </a:r>
            <a:r>
              <a:rPr lang="es" sz="2400" b="0" i="0" u="none" strike="noStrike" kern="1200" cap="none" spc="0" normalizeH="0" noProof="0">
                <a:ln>
                  <a:noFill/>
                </a:ln>
                <a:solidFill>
                  <a:prstClr val="black"/>
                </a:solidFill>
                <a:effectLst/>
                <a:uLnTx/>
                <a:uFillTx/>
                <a:latin typeface="Aptos" panose="0211000402020202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400" b="1" i="0" u="none" strike="noStrike" kern="1200" cap="none" spc="0" normalizeH="0" noProof="0">
                <a:ln>
                  <a:noFill/>
                </a:ln>
                <a:solidFill>
                  <a:prstClr val="black"/>
                </a:solidFill>
                <a:effectLst/>
                <a:uLnTx/>
                <a:uFillTx/>
                <a:latin typeface="Aptos" panose="02110004020202020204"/>
                <a:ea typeface="+mn-ea"/>
                <a:cs typeface="+mn-cs"/>
              </a:rPr>
              <a:t>Puede elegir </a:t>
            </a:r>
            <a:r>
              <a:rPr lang="es" sz="2400" b="0" i="0" u="none" strike="noStrike" kern="1200" cap="none" spc="0" normalizeH="0" noProof="0">
                <a:ln>
                  <a:noFill/>
                </a:ln>
                <a:solidFill>
                  <a:prstClr val="black"/>
                </a:solidFill>
                <a:effectLst/>
                <a:uLnTx/>
                <a:uFillTx/>
                <a:latin typeface="Aptos" panose="02110004020202020204"/>
                <a:ea typeface="+mn-ea"/>
                <a:cs typeface="+mn-cs"/>
              </a:rPr>
              <a:t>si toma en cuenta los comentarios y cuándo tendrán lugar </a:t>
            </a:r>
            <a:r>
              <a:rPr lang="es" sz="2400" b="1" i="0" u="none" strike="noStrike" kern="1200" cap="none" spc="0" normalizeH="0" noProof="0">
                <a:ln>
                  <a:noFill/>
                </a:ln>
                <a:solidFill>
                  <a:prstClr val="black"/>
                </a:solidFill>
                <a:effectLst/>
                <a:uLnTx/>
                <a:uFillTx/>
                <a:latin typeface="Aptos" panose="02110004020202020204"/>
                <a:ea typeface="+mn-ea"/>
                <a:cs typeface="+mn-cs"/>
              </a:rPr>
              <a:t>en su agenda</a:t>
            </a:r>
            <a:r>
              <a:rPr lang="es" sz="2400" b="0" i="0" u="none" strike="noStrike" kern="1200" cap="none" spc="0" normalizeH="0" noProof="0">
                <a:ln>
                  <a:noFill/>
                </a:ln>
                <a:solidFill>
                  <a:prstClr val="black"/>
                </a:solidFill>
                <a:effectLst/>
                <a:uLnTx/>
                <a:uFillTx/>
                <a:latin typeface="Aptos" panose="0211000402020202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400" b="1" i="0" u="none" strike="noStrike" kern="1200" cap="none" spc="0" normalizeH="0" noProof="0">
                <a:ln>
                  <a:noFill/>
                </a:ln>
                <a:solidFill>
                  <a:prstClr val="black"/>
                </a:solidFill>
                <a:effectLst/>
                <a:uLnTx/>
                <a:uFillTx/>
                <a:latin typeface="Aptos" panose="02110004020202020204"/>
                <a:ea typeface="+mn-ea"/>
                <a:cs typeface="+mn-cs"/>
              </a:rPr>
              <a:t>Puede limitar la duración de los comentarios </a:t>
            </a:r>
            <a:r>
              <a:rPr lang="es" sz="2400" b="0" i="0" u="none" strike="noStrike" kern="1200" cap="none" spc="0" normalizeH="0" noProof="0">
                <a:ln>
                  <a:noFill/>
                </a:ln>
                <a:solidFill>
                  <a:prstClr val="black"/>
                </a:solidFill>
                <a:effectLst/>
                <a:uLnTx/>
                <a:uFillTx/>
                <a:latin typeface="Aptos" panose="02110004020202020204"/>
                <a:ea typeface="+mn-ea"/>
                <a:cs typeface="+mn-cs"/>
              </a:rPr>
              <a:t>del público.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400" b="1" i="0" u="none" strike="noStrike" kern="1200" cap="none" spc="0" normalizeH="0" noProof="0">
                <a:ln>
                  <a:noFill/>
                </a:ln>
                <a:solidFill>
                  <a:prstClr val="black"/>
                </a:solidFill>
                <a:effectLst/>
                <a:uLnTx/>
                <a:uFillTx/>
                <a:latin typeface="Aptos" panose="02110004020202020204"/>
                <a:ea typeface="+mn-ea"/>
                <a:cs typeface="+mn-cs"/>
              </a:rPr>
              <a:t>NO PUEDE responder a comentarios públicos durante la reunión si no están en la agenda publicada. </a:t>
            </a:r>
            <a:r>
              <a:rPr lang="es" sz="2400" b="0" i="0" u="none" strike="noStrike" kern="1200" cap="none" spc="0" normalizeH="0" noProof="0">
                <a:ln>
                  <a:noFill/>
                </a:ln>
                <a:solidFill>
                  <a:prstClr val="black"/>
                </a:solidFill>
                <a:effectLst/>
                <a:uLnTx/>
                <a:uFillTx/>
                <a:latin typeface="Aptos" panose="02110004020202020204"/>
                <a:ea typeface="+mn-ea"/>
                <a:cs typeface="+mn-cs"/>
              </a:rPr>
              <a:t>Dado que es una entidad pública, </a:t>
            </a:r>
            <a:r>
              <a:rPr lang="es" sz="2400" b="1" i="0" u="none" strike="noStrike" kern="1200" cap="none" spc="0" normalizeH="0" noProof="0">
                <a:ln>
                  <a:noFill/>
                </a:ln>
                <a:solidFill>
                  <a:prstClr val="black"/>
                </a:solidFill>
                <a:effectLst/>
                <a:uLnTx/>
                <a:uFillTx/>
                <a:latin typeface="Aptos" panose="02110004020202020204"/>
                <a:ea typeface="+mn-ea"/>
                <a:cs typeface="+mn-cs"/>
              </a:rPr>
              <a:t>NO PUEDE desviarse de la agenda</a:t>
            </a:r>
            <a:r>
              <a:rPr lang="es" sz="2400" b="0" i="0" u="none" strike="noStrike" kern="1200" cap="none" spc="0" normalizeH="0" noProof="0">
                <a:ln>
                  <a:noFill/>
                </a:ln>
                <a:solidFill>
                  <a:prstClr val="black"/>
                </a:solidFill>
                <a:effectLst/>
                <a:uLnTx/>
                <a:uFillTx/>
                <a:latin typeface="Aptos" panose="02110004020202020204"/>
                <a:ea typeface="+mn-ea"/>
                <a:cs typeface="+mn-cs"/>
              </a:rPr>
              <a:t> para abordar comentarios.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400" b="1" i="0" u="none" strike="noStrike" kern="1200" cap="none" spc="0" normalizeH="0" noProof="0">
                <a:ln>
                  <a:noFill/>
                </a:ln>
                <a:solidFill>
                  <a:prstClr val="black"/>
                </a:solidFill>
                <a:effectLst/>
                <a:uLnTx/>
                <a:uFillTx/>
                <a:latin typeface="Aptos" panose="02110004020202020204"/>
                <a:ea typeface="+mn-ea"/>
                <a:cs typeface="+mn-cs"/>
              </a:rPr>
              <a:t>Puede agregar las preguntas planteadas a una agenda futura</a:t>
            </a:r>
            <a:r>
              <a:rPr lang="es" sz="2400" b="0" i="0" u="none" strike="noStrike" kern="1200" cap="none" spc="0" normalizeH="0" noProof="0">
                <a:ln>
                  <a:noFill/>
                </a:ln>
                <a:solidFill>
                  <a:prstClr val="black"/>
                </a:solidFill>
                <a:effectLst/>
                <a:uLnTx/>
                <a:uFillTx/>
                <a:latin typeface="Aptos" panose="02110004020202020204"/>
                <a:ea typeface="+mn-ea"/>
                <a:cs typeface="+mn-cs"/>
              </a:rPr>
              <a:t> u </a:t>
            </a:r>
            <a:r>
              <a:rPr lang="es" sz="2400" b="1" i="0" u="none" strike="noStrike" kern="1200" cap="none" spc="0" normalizeH="0" noProof="0">
                <a:ln>
                  <a:noFill/>
                </a:ln>
                <a:solidFill>
                  <a:prstClr val="black"/>
                </a:solidFill>
                <a:effectLst/>
                <a:uLnTx/>
                <a:uFillTx/>
                <a:latin typeface="Aptos" panose="02110004020202020204"/>
                <a:ea typeface="+mn-ea"/>
                <a:cs typeface="+mn-cs"/>
              </a:rPr>
              <a:t>ofrecerse a reunirse con la persona </a:t>
            </a:r>
            <a:r>
              <a:rPr lang="es" sz="2400" b="0" i="0" u="none" strike="noStrike" kern="1200" cap="none" spc="0" normalizeH="0" noProof="0">
                <a:ln>
                  <a:noFill/>
                </a:ln>
                <a:solidFill>
                  <a:prstClr val="black"/>
                </a:solidFill>
                <a:effectLst/>
                <a:uLnTx/>
                <a:uFillTx/>
                <a:latin typeface="Aptos" panose="02110004020202020204"/>
                <a:ea typeface="+mn-ea"/>
                <a:cs typeface="+mn-cs"/>
              </a:rPr>
              <a:t>para responder a sus preguntas de manera extraoficial.</a:t>
            </a:r>
          </a:p>
        </p:txBody>
      </p:sp>
      <p:sp>
        <p:nvSpPr>
          <p:cNvPr id="4" name="Footer ">
            <a:extLst>
              <a:ext uri="{FF2B5EF4-FFF2-40B4-BE49-F238E27FC236}">
                <a16:creationId xmlns:a16="http://schemas.microsoft.com/office/drawing/2014/main" id="{BE6CF6A9-97D0-1D32-D0A1-8B9D516AA4E4}"/>
              </a:ext>
            </a:extLst>
          </p:cNvPr>
          <p:cNvSpPr>
            <a:spLocks noGrp="1"/>
          </p:cNvSpPr>
          <p:nvPr>
            <p:ph type="ftr" sz="quarter" idx="11"/>
          </p:nvPr>
        </p:nvSpPr>
        <p:spPr>
          <a:xfrm>
            <a:off x="3460214" y="6512422"/>
            <a:ext cx="4830896" cy="346764"/>
          </a:xfrm>
        </p:spPr>
        <p:txBody>
          <a:bodyPr rtlCol="0"/>
          <a:lstStyle/>
          <a:p>
            <a:pPr rtl="0"/>
            <a:r>
              <a:rPr lang="es" b="1">
                <a:solidFill>
                  <a:srgbClr val="70002E"/>
                </a:solidFill>
              </a:rPr>
              <a:t>Centro de Capacitación y Asistencia Técnica para la Vida Independiente</a:t>
            </a:r>
          </a:p>
        </p:txBody>
      </p:sp>
    </p:spTree>
    <p:extLst>
      <p:ext uri="{BB962C8B-B14F-4D97-AF65-F5344CB8AC3E}">
        <p14:creationId xmlns:p14="http://schemas.microsoft.com/office/powerpoint/2010/main" val="1646773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CD6763-3EFD-F34F-0EC8-D08311269A32}"/>
            </a:ext>
          </a:extLst>
        </p:cNvPr>
        <p:cNvGrpSpPr/>
        <p:nvPr/>
      </p:nvGrpSpPr>
      <p:grpSpPr>
        <a:xfrm>
          <a:off x="0" y="0"/>
          <a:ext cx="0" cy="0"/>
          <a:chOff x="0" y="0"/>
          <a:chExt cx="0" cy="0"/>
        </a:xfrm>
      </p:grpSpPr>
      <p:sp useBgFill="1">
        <p:nvSpPr>
          <p:cNvPr id="27" name="Rectangle 26" hidden="1">
            <a:extLst>
              <a:ext uri="{FF2B5EF4-FFF2-40B4-BE49-F238E27FC236}">
                <a16:creationId xmlns:a16="http://schemas.microsoft.com/office/drawing/2014/main" id="{559743CB-8423-7B3F-0069-E498EC292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9" name="sketch line" hidden="1">
            <a:extLst>
              <a:ext uri="{FF2B5EF4-FFF2-40B4-BE49-F238E27FC236}">
                <a16:creationId xmlns:a16="http://schemas.microsoft.com/office/drawing/2014/main" id="{B238C7B1-BC04-52F6-4F99-0A3AE7619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Rectangle ">
            <a:extLst>
              <a:ext uri="{FF2B5EF4-FFF2-40B4-BE49-F238E27FC236}">
                <a16:creationId xmlns:a16="http://schemas.microsoft.com/office/drawing/2014/main" id="{8D43776C-6790-7AC3-E50A-9117338CEA9C}"/>
              </a:ext>
              <a:ext uri="{C183D7F6-B498-43B3-948B-1728B52AA6E4}">
                <adec:decorative xmlns:adec="http://schemas.microsoft.com/office/drawing/2017/decorative" val="1"/>
              </a:ext>
            </a:extLst>
          </p:cNvPr>
          <p:cNvSpPr/>
          <p:nvPr/>
        </p:nvSpPr>
        <p:spPr>
          <a:xfrm>
            <a:off x="148607" y="939528"/>
            <a:ext cx="10408558" cy="171915"/>
          </a:xfrm>
          <a:prstGeom prst="rect">
            <a:avLst/>
          </a:prstGeom>
          <a:solidFill>
            <a:srgbClr val="750518"/>
          </a:solidFill>
          <a:ln>
            <a:solidFill>
              <a:srgbClr val="750518"/>
            </a:solidFill>
          </a:ln>
        </p:spPr>
        <p:style>
          <a:lnRef idx="1">
            <a:schemeClr val="accent1"/>
          </a:lnRef>
          <a:fillRef idx="2">
            <a:schemeClr val="accent1"/>
          </a:fillRef>
          <a:effectRef idx="1">
            <a:schemeClr val="accent1"/>
          </a:effectRef>
          <a:fontRef idx="minor">
            <a:schemeClr val="dk1"/>
          </a:fontRef>
        </p:style>
        <p:txBody>
          <a:bodyPr rtlCol="0" anchor="ctr"/>
          <a:lstStyle/>
          <a:p>
            <a:pPr algn="ctr" rtl="0"/>
            <a:endParaRPr lang="en-US">
              <a:solidFill>
                <a:schemeClr val="tx2">
                  <a:lumMod val="10000"/>
                  <a:lumOff val="90000"/>
                </a:schemeClr>
              </a:solidFill>
            </a:endParaRPr>
          </a:p>
        </p:txBody>
      </p:sp>
      <p:sp>
        <p:nvSpPr>
          <p:cNvPr id="5" name="Slide Number">
            <a:extLst>
              <a:ext uri="{FF2B5EF4-FFF2-40B4-BE49-F238E27FC236}">
                <a16:creationId xmlns:a16="http://schemas.microsoft.com/office/drawing/2014/main" id="{73B59492-574E-B149-140F-980A8C955616}"/>
              </a:ext>
            </a:extLst>
          </p:cNvPr>
          <p:cNvSpPr>
            <a:spLocks noGrp="1"/>
          </p:cNvSpPr>
          <p:nvPr>
            <p:ph type="sldNum" sz="quarter" idx="12"/>
          </p:nvPr>
        </p:nvSpPr>
        <p:spPr>
          <a:xfrm>
            <a:off x="8610600" y="6356350"/>
            <a:ext cx="2743200" cy="365125"/>
          </a:xfrm>
        </p:spPr>
        <p:txBody>
          <a:bodyPr rtlCol="0">
            <a:normAutofit/>
          </a:bodyPr>
          <a:lstStyle/>
          <a:p>
            <a:pPr rtl="0">
              <a:spcAft>
                <a:spcPts val="600"/>
              </a:spcAft>
            </a:pPr>
            <a:fld id="{181E4D21-DFBA-4BA9-A6C6-558C4B06F883}" type="slidenum">
              <a:rPr lang="en-US"/>
              <a:pPr>
                <a:spcAft>
                  <a:spcPts val="600"/>
                </a:spcAft>
              </a:pPr>
              <a:t>32</a:t>
            </a:fld>
            <a:endParaRPr lang="en-US"/>
          </a:p>
        </p:txBody>
      </p:sp>
      <p:sp>
        <p:nvSpPr>
          <p:cNvPr id="2" name="Title ">
            <a:extLst>
              <a:ext uri="{FF2B5EF4-FFF2-40B4-BE49-F238E27FC236}">
                <a16:creationId xmlns:a16="http://schemas.microsoft.com/office/drawing/2014/main" id="{7E4B4EA4-6CAD-E9B3-8F5C-A3C54CF04D8C}"/>
              </a:ext>
            </a:extLst>
          </p:cNvPr>
          <p:cNvSpPr>
            <a:spLocks noGrp="1"/>
          </p:cNvSpPr>
          <p:nvPr>
            <p:ph type="title"/>
          </p:nvPr>
        </p:nvSpPr>
        <p:spPr>
          <a:xfrm>
            <a:off x="141634" y="-694"/>
            <a:ext cx="11197615" cy="940248"/>
          </a:xfrm>
        </p:spPr>
        <p:txBody>
          <a:bodyPr rtlCol="0" anchor="b">
            <a:normAutofit/>
          </a:bodyPr>
          <a:lstStyle/>
          <a:p>
            <a:pPr rtl="0"/>
            <a:r>
              <a:rPr lang="es" sz="5000" b="1"/>
              <a:t>Otros deberes/requisitos (continuación)</a:t>
            </a:r>
          </a:p>
        </p:txBody>
      </p:sp>
      <p:sp>
        <p:nvSpPr>
          <p:cNvPr id="3" name="Text">
            <a:extLst>
              <a:ext uri="{FF2B5EF4-FFF2-40B4-BE49-F238E27FC236}">
                <a16:creationId xmlns:a16="http://schemas.microsoft.com/office/drawing/2014/main" id="{B909F5EA-CCA3-1185-96A3-979A2AC614C7}"/>
              </a:ext>
            </a:extLst>
          </p:cNvPr>
          <p:cNvSpPr>
            <a:spLocks noGrp="1"/>
          </p:cNvSpPr>
          <p:nvPr>
            <p:ph idx="1"/>
          </p:nvPr>
        </p:nvSpPr>
        <p:spPr>
          <a:xfrm>
            <a:off x="148606" y="1224649"/>
            <a:ext cx="11594194" cy="4959812"/>
          </a:xfrm>
        </p:spPr>
        <p:txBody>
          <a:bodyPr vert="horz" lIns="91440" tIns="45720" rIns="91440" bIns="45720" rtlCol="0" anchor="t">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b="0" i="0" u="none" strike="noStrike" kern="1200" cap="none" spc="0" normalizeH="0" noProof="0" dirty="0">
                <a:ln>
                  <a:noFill/>
                </a:ln>
                <a:solidFill>
                  <a:prstClr val="black"/>
                </a:solidFill>
                <a:effectLst/>
                <a:uLnTx/>
                <a:uFillTx/>
                <a:latin typeface="Aptos" panose="02110004020202020204"/>
                <a:ea typeface="+mn-ea"/>
                <a:cs typeface="+mn-cs"/>
              </a:rPr>
              <a:t>Además, </a:t>
            </a:r>
            <a:r>
              <a:rPr lang="es" b="1" i="0" u="none" strike="noStrike" kern="1200" cap="none" spc="0" normalizeH="0" noProof="0" dirty="0">
                <a:ln>
                  <a:noFill/>
                </a:ln>
                <a:solidFill>
                  <a:prstClr val="black"/>
                </a:solidFill>
                <a:effectLst/>
                <a:uLnTx/>
                <a:uFillTx/>
                <a:latin typeface="Aptos" panose="02110004020202020204"/>
                <a:ea typeface="+mn-ea"/>
                <a:cs typeface="+mn-cs"/>
              </a:rPr>
              <a:t>deberá coordinar actividades </a:t>
            </a:r>
            <a:r>
              <a:rPr lang="es" b="0" i="0" u="none" strike="noStrike" kern="1200" cap="none" spc="0" normalizeH="0" noProof="0" dirty="0">
                <a:ln>
                  <a:noFill/>
                </a:ln>
                <a:solidFill>
                  <a:prstClr val="black"/>
                </a:solidFill>
                <a:effectLst/>
                <a:uLnTx/>
                <a:uFillTx/>
                <a:latin typeface="Aptos" panose="02110004020202020204"/>
                <a:ea typeface="+mn-ea"/>
                <a:cs typeface="+mn-cs"/>
              </a:rPr>
              <a:t>con otras entidades en su estado que </a:t>
            </a:r>
            <a:r>
              <a:rPr lang="es" b="1" i="0" u="none" strike="noStrike" kern="1200" cap="none" spc="0" normalizeH="0" noProof="0" dirty="0">
                <a:ln>
                  <a:noFill/>
                </a:ln>
                <a:solidFill>
                  <a:prstClr val="black"/>
                </a:solidFill>
                <a:effectLst/>
                <a:uLnTx/>
                <a:uFillTx/>
                <a:latin typeface="Aptos" panose="02110004020202020204"/>
                <a:ea typeface="+mn-ea"/>
                <a:cs typeface="+mn-cs"/>
              </a:rPr>
              <a:t>se relacionen con su SPIL </a:t>
            </a:r>
            <a:r>
              <a:rPr lang="es" b="0" i="0" u="none" strike="noStrike" kern="1200" cap="none" spc="0" normalizeH="0" noProof="0" dirty="0">
                <a:ln>
                  <a:noFill/>
                </a:ln>
                <a:solidFill>
                  <a:prstClr val="black"/>
                </a:solidFill>
                <a:effectLst/>
                <a:uLnTx/>
                <a:uFillTx/>
                <a:latin typeface="Aptos" panose="02110004020202020204"/>
                <a:ea typeface="+mn-ea"/>
                <a:cs typeface="+mn-cs"/>
              </a:rPr>
              <a:t>o </a:t>
            </a:r>
            <a:r>
              <a:rPr lang="es" b="1" i="0" u="none" strike="noStrike" kern="1200" cap="none" spc="0" normalizeH="0" noProof="0" dirty="0">
                <a:ln>
                  <a:noFill/>
                </a:ln>
                <a:solidFill>
                  <a:prstClr val="black"/>
                </a:solidFill>
                <a:effectLst/>
                <a:uLnTx/>
                <a:uFillTx/>
                <a:latin typeface="Aptos" panose="02110004020202020204"/>
                <a:ea typeface="+mn-ea"/>
                <a:cs typeface="+mn-cs"/>
              </a:rPr>
              <a:t>personas con discapacidades</a:t>
            </a:r>
            <a:r>
              <a:rPr lang="es" b="0" i="0" u="none" strike="noStrike" kern="1200" cap="none" spc="0" normalizeH="0" noProof="0" dirty="0">
                <a:ln>
                  <a:noFill/>
                </a:ln>
                <a:solidFill>
                  <a:prstClr val="black"/>
                </a:solidFill>
                <a:effectLst/>
                <a:uLnTx/>
                <a:uFillTx/>
                <a:latin typeface="Aptos" panose="02110004020202020204"/>
                <a:ea typeface="+mn-ea"/>
                <a:cs typeface="+mn-cs"/>
              </a:rPr>
              <a:t>. Con frecuencia, esta </a:t>
            </a:r>
            <a:r>
              <a:rPr lang="es" b="1" i="0" u="none" strike="noStrike" kern="1200" cap="none" spc="0" normalizeH="0" noProof="0" dirty="0">
                <a:ln>
                  <a:noFill/>
                </a:ln>
                <a:solidFill>
                  <a:prstClr val="black"/>
                </a:solidFill>
                <a:effectLst/>
                <a:uLnTx/>
                <a:uFillTx/>
                <a:latin typeface="Aptos" panose="02110004020202020204"/>
                <a:ea typeface="+mn-ea"/>
                <a:cs typeface="+mn-cs"/>
              </a:rPr>
              <a:t>coordinación está a cargo del personal</a:t>
            </a:r>
            <a:r>
              <a:rPr lang="es" b="0" i="0" u="none" strike="noStrike" kern="1200" cap="none" spc="0" normalizeH="0" noProof="0" dirty="0">
                <a:ln>
                  <a:noFill/>
                </a:ln>
                <a:solidFill>
                  <a:prstClr val="black"/>
                </a:solidFill>
                <a:effectLst/>
                <a:uLnTx/>
                <a:uFillTx/>
                <a:latin typeface="Aptos" panose="02110004020202020204"/>
                <a:ea typeface="+mn-ea"/>
                <a:cs typeface="+mn-cs"/>
              </a:rPr>
              <a:t>. Estas </a:t>
            </a:r>
            <a:r>
              <a:rPr lang="es" b="1" i="0" u="none" strike="noStrike" kern="1200" cap="none" spc="0" normalizeH="0" noProof="0" dirty="0">
                <a:ln>
                  <a:noFill/>
                </a:ln>
                <a:solidFill>
                  <a:prstClr val="black"/>
                </a:solidFill>
                <a:effectLst/>
                <a:uLnTx/>
                <a:uFillTx/>
                <a:latin typeface="Aptos" panose="02110004020202020204"/>
                <a:ea typeface="+mn-ea"/>
                <a:cs typeface="+mn-cs"/>
              </a:rPr>
              <a:t>entidades suelen brindar financiamiento para sus servicios especializados</a:t>
            </a:r>
            <a:r>
              <a:rPr lang="es" b="0" i="0" u="none" strike="noStrike" kern="1200" cap="none" spc="0" normalizeH="0" noProof="0" dirty="0">
                <a:ln>
                  <a:noFill/>
                </a:ln>
                <a:solidFill>
                  <a:prstClr val="black"/>
                </a:solidFill>
                <a:effectLst/>
                <a:uLnTx/>
                <a:uFillTx/>
                <a:latin typeface="Aptos" panose="02110004020202020204"/>
                <a:ea typeface="+mn-ea"/>
                <a:cs typeface="+mn-cs"/>
              </a:rPr>
              <a:t> (subvenciones o tarifas por servicio) ya sea al SILC o a los CIL.</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lang="es" sz="2800" b="0" i="0" u="none" strike="noStrike" kern="1200" cap="none" spc="0" normalizeH="0" noProof="0" dirty="0">
                <a:ln>
                  <a:noFill/>
                </a:ln>
                <a:solidFill>
                  <a:prstClr val="black"/>
                </a:solidFill>
                <a:effectLst/>
                <a:uLnTx/>
                <a:uFillTx/>
                <a:latin typeface="Aptos" panose="02110004020202020204"/>
                <a:ea typeface="+mn-ea"/>
                <a:cs typeface="+mn-cs"/>
              </a:rPr>
              <a:t>Consejo para las Discapacidades de Desarrollo</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lang="es" sz="2800" b="0" i="0" u="none" strike="noStrike" kern="1200" cap="none" spc="0" normalizeH="0" noProof="0" dirty="0">
                <a:ln>
                  <a:noFill/>
                </a:ln>
                <a:solidFill>
                  <a:prstClr val="black"/>
                </a:solidFill>
                <a:effectLst/>
                <a:uLnTx/>
                <a:uFillTx/>
                <a:latin typeface="Aptos" panose="02110004020202020204"/>
                <a:ea typeface="+mn-ea"/>
                <a:cs typeface="+mn-cs"/>
              </a:rPr>
              <a:t>Comisión de Personas Sordas/con Dificultad Auditiva</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lang="es" sz="2800" b="0" i="0" u="none" strike="noStrike" kern="1200" cap="none" spc="0" normalizeH="0" noProof="0" dirty="0">
                <a:ln>
                  <a:noFill/>
                </a:ln>
                <a:solidFill>
                  <a:prstClr val="black"/>
                </a:solidFill>
                <a:effectLst/>
                <a:uLnTx/>
                <a:uFillTx/>
                <a:latin typeface="Aptos" panose="02110004020202020204"/>
                <a:ea typeface="+mn-ea"/>
                <a:cs typeface="+mn-cs"/>
              </a:rPr>
              <a:t>Personas mayores con ceguera</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lang="es" sz="2800" b="0" i="0" u="none" strike="noStrike" kern="1200" cap="none" spc="0" normalizeH="0" noProof="0" dirty="0">
                <a:ln>
                  <a:noFill/>
                </a:ln>
                <a:solidFill>
                  <a:prstClr val="black"/>
                </a:solidFill>
                <a:effectLst/>
                <a:uLnTx/>
                <a:uFillTx/>
                <a:latin typeface="Aptos" panose="02110004020202020204"/>
                <a:ea typeface="+mn-ea"/>
                <a:cs typeface="+mn-cs"/>
              </a:rPr>
              <a:t>Departamento de Educación Departamento de Educación Especial</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lang="es" sz="2800" b="0" i="0" u="none" strike="noStrike" kern="1200" cap="none" spc="0" normalizeH="0" noProof="0" dirty="0">
                <a:ln>
                  <a:noFill/>
                </a:ln>
                <a:solidFill>
                  <a:prstClr val="black"/>
                </a:solidFill>
                <a:effectLst/>
                <a:uLnTx/>
                <a:uFillTx/>
                <a:latin typeface="Aptos" panose="02110004020202020204"/>
                <a:ea typeface="+mn-ea"/>
                <a:cs typeface="+mn-cs"/>
              </a:rPr>
              <a:t>División de Rehabilitación Vocacional</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lang="es" sz="2800" b="0" i="0" u="none" strike="noStrike" kern="1200" cap="none" spc="0" normalizeH="0" noProof="0" dirty="0">
                <a:ln>
                  <a:noFill/>
                </a:ln>
                <a:solidFill>
                  <a:prstClr val="black"/>
                </a:solidFill>
                <a:effectLst/>
                <a:uLnTx/>
                <a:uFillTx/>
                <a:latin typeface="Aptos" panose="02110004020202020204"/>
                <a:ea typeface="+mn-ea"/>
                <a:cs typeface="+mn-cs"/>
              </a:rPr>
              <a:t>¿Incluye otras entidades estatales en su Consejo o SPIL?</a:t>
            </a:r>
          </a:p>
          <a:p>
            <a:pPr marL="0" indent="0" rtl="0">
              <a:lnSpc>
                <a:spcPct val="120000"/>
              </a:lnSpc>
              <a:buNone/>
            </a:pPr>
            <a:endParaRPr lang="en-US" sz="1800" dirty="0">
              <a:latin typeface="Arial"/>
              <a:cs typeface="Arial"/>
            </a:endParaRPr>
          </a:p>
          <a:p>
            <a:pPr marL="0" indent="0" rtl="0">
              <a:lnSpc>
                <a:spcPct val="120000"/>
              </a:lnSpc>
              <a:buNone/>
            </a:pPr>
            <a:endParaRPr lang="en-US" sz="1800" dirty="0">
              <a:latin typeface="Arial"/>
              <a:cs typeface="Arial"/>
            </a:endParaRPr>
          </a:p>
          <a:p>
            <a:pPr marL="0" indent="0" rtl="0">
              <a:buNone/>
            </a:pPr>
            <a:endParaRPr lang="en-US" sz="2200" dirty="0">
              <a:latin typeface="Arial"/>
              <a:cs typeface="Arial"/>
            </a:endParaRPr>
          </a:p>
          <a:p>
            <a:pPr marL="0" indent="0" rtl="0">
              <a:buNone/>
            </a:pPr>
            <a:endParaRPr lang="en-US" sz="2200" dirty="0">
              <a:latin typeface="Arial"/>
              <a:cs typeface="Arial"/>
            </a:endParaRPr>
          </a:p>
          <a:p>
            <a:pPr rtl="0"/>
            <a:endParaRPr lang="en-US" sz="2200" dirty="0">
              <a:latin typeface="Arial"/>
              <a:cs typeface="Arial"/>
            </a:endParaRPr>
          </a:p>
          <a:p>
            <a:pPr rtl="0"/>
            <a:endParaRPr lang="en-US" sz="2200" dirty="0">
              <a:latin typeface="Arial"/>
              <a:cs typeface="Arial"/>
            </a:endParaRPr>
          </a:p>
          <a:p>
            <a:pPr marL="0" indent="0" rtl="0">
              <a:buNone/>
            </a:pPr>
            <a:endParaRPr lang="en-US" sz="2200" dirty="0">
              <a:latin typeface="Arial"/>
              <a:cs typeface="Arial"/>
            </a:endParaRPr>
          </a:p>
          <a:p>
            <a:pPr marL="0" indent="0" rtl="0">
              <a:buNone/>
            </a:pPr>
            <a:endParaRPr lang="en-US" sz="2200" dirty="0">
              <a:latin typeface="Arial"/>
              <a:cs typeface="Arial"/>
            </a:endParaRPr>
          </a:p>
          <a:p>
            <a:pPr marL="0" indent="0" rtl="0">
              <a:buNone/>
            </a:pPr>
            <a:endParaRPr lang="en-US" sz="2200" dirty="0">
              <a:latin typeface="Aptos" panose="02110004020202020204"/>
              <a:cs typeface="Arial"/>
            </a:endParaRPr>
          </a:p>
          <a:p>
            <a:pPr marL="342900" indent="-342900" rtl="0"/>
            <a:endParaRPr lang="en-US" sz="2200" b="1" dirty="0">
              <a:latin typeface="Aptos" panose="02110004020202020204"/>
              <a:cs typeface="Arial"/>
            </a:endParaRPr>
          </a:p>
          <a:p>
            <a:pPr marL="0" indent="0" rtl="0">
              <a:buNone/>
            </a:pPr>
            <a:endParaRPr lang="en-US" sz="2200" dirty="0">
              <a:latin typeface="Aptos" panose="02110004020202020204"/>
              <a:cs typeface="Arial"/>
            </a:endParaRPr>
          </a:p>
        </p:txBody>
      </p:sp>
      <p:sp>
        <p:nvSpPr>
          <p:cNvPr id="4" name="Footer ">
            <a:extLst>
              <a:ext uri="{FF2B5EF4-FFF2-40B4-BE49-F238E27FC236}">
                <a16:creationId xmlns:a16="http://schemas.microsoft.com/office/drawing/2014/main" id="{085B5AA5-246B-CBB4-26A6-FDC8A89BDED4}"/>
              </a:ext>
            </a:extLst>
          </p:cNvPr>
          <p:cNvSpPr>
            <a:spLocks noGrp="1"/>
          </p:cNvSpPr>
          <p:nvPr>
            <p:ph type="ftr" sz="quarter" idx="11"/>
          </p:nvPr>
        </p:nvSpPr>
        <p:spPr>
          <a:xfrm>
            <a:off x="4038600" y="6356350"/>
            <a:ext cx="4114800" cy="365125"/>
          </a:xfrm>
        </p:spPr>
        <p:txBody>
          <a:bodyPr rtlCol="0">
            <a:normAutofit/>
          </a:bodyPr>
          <a:lstStyle/>
          <a:p>
            <a:pPr rtl="0">
              <a:spcAft>
                <a:spcPts val="600"/>
              </a:spcAft>
            </a:pPr>
            <a:r>
              <a:rPr lang="es" sz="1100" b="1" dirty="0"/>
              <a:t>Centro de Capacitación y Asistencia Técnica para la Vida Independiente</a:t>
            </a:r>
          </a:p>
        </p:txBody>
      </p:sp>
      <p:sp>
        <p:nvSpPr>
          <p:cNvPr id="7" name="Rectangle ">
            <a:extLst>
              <a:ext uri="{FF2B5EF4-FFF2-40B4-BE49-F238E27FC236}">
                <a16:creationId xmlns:a16="http://schemas.microsoft.com/office/drawing/2014/main" id="{88AE6BD4-13D2-5524-9633-8C9DBEE24B18}"/>
              </a:ext>
              <a:ext uri="{C183D7F6-B498-43B3-948B-1728B52AA6E4}">
                <adec:decorative xmlns:adec="http://schemas.microsoft.com/office/drawing/2017/decorative" val="1"/>
              </a:ext>
            </a:extLst>
          </p:cNvPr>
          <p:cNvSpPr/>
          <p:nvPr/>
        </p:nvSpPr>
        <p:spPr>
          <a:xfrm>
            <a:off x="2986351" y="6210181"/>
            <a:ext cx="7757848" cy="120449"/>
          </a:xfrm>
          <a:prstGeom prst="rect">
            <a:avLst/>
          </a:prstGeom>
          <a:solidFill>
            <a:srgbClr val="BCDDE6"/>
          </a:solidFill>
          <a:ln>
            <a:solidFill>
              <a:srgbClr val="BCDDE6"/>
            </a:solidFill>
          </a:ln>
        </p:spPr>
        <p:style>
          <a:lnRef idx="1">
            <a:schemeClr val="accent1"/>
          </a:lnRef>
          <a:fillRef idx="2">
            <a:schemeClr val="accent1"/>
          </a:fillRef>
          <a:effectRef idx="1">
            <a:schemeClr val="accent1"/>
          </a:effectRef>
          <a:fontRef idx="minor">
            <a:schemeClr val="dk1"/>
          </a:fontRef>
        </p:style>
        <p:txBody>
          <a:bodyPr rtlCol="0" anchor="ctr"/>
          <a:lstStyle/>
          <a:p>
            <a:pPr algn="ctr" rtl="0"/>
            <a:endParaRPr lang="en-US">
              <a:solidFill>
                <a:schemeClr val="tx2">
                  <a:lumMod val="10000"/>
                  <a:lumOff val="90000"/>
                </a:schemeClr>
              </a:solidFill>
            </a:endParaRPr>
          </a:p>
        </p:txBody>
      </p:sp>
    </p:spTree>
    <p:extLst>
      <p:ext uri="{BB962C8B-B14F-4D97-AF65-F5344CB8AC3E}">
        <p14:creationId xmlns:p14="http://schemas.microsoft.com/office/powerpoint/2010/main" val="2020886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A62901-97C0-97DA-8D37-22B95E047168}"/>
            </a:ext>
          </a:extLst>
        </p:cNvPr>
        <p:cNvGrpSpPr/>
        <p:nvPr/>
      </p:nvGrpSpPr>
      <p:grpSpPr>
        <a:xfrm>
          <a:off x="0" y="0"/>
          <a:ext cx="0" cy="0"/>
          <a:chOff x="0" y="0"/>
          <a:chExt cx="0" cy="0"/>
        </a:xfrm>
      </p:grpSpPr>
      <p:sp useBgFill="1">
        <p:nvSpPr>
          <p:cNvPr id="27" name="Rectangle 26" hidden="1">
            <a:extLst>
              <a:ext uri="{FF2B5EF4-FFF2-40B4-BE49-F238E27FC236}">
                <a16:creationId xmlns:a16="http://schemas.microsoft.com/office/drawing/2014/main" id="{A78E3F24-74BB-7F06-6FB8-840F000B7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9" name="sketch line" hidden="1">
            <a:extLst>
              <a:ext uri="{FF2B5EF4-FFF2-40B4-BE49-F238E27FC236}">
                <a16:creationId xmlns:a16="http://schemas.microsoft.com/office/drawing/2014/main" id="{676ABB96-4740-35C9-8181-1AA6D76641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Rectangle ">
            <a:extLst>
              <a:ext uri="{FF2B5EF4-FFF2-40B4-BE49-F238E27FC236}">
                <a16:creationId xmlns:a16="http://schemas.microsoft.com/office/drawing/2014/main" id="{C69FE1D8-F679-6F20-A2BF-2DC90DC4D26A}"/>
              </a:ext>
              <a:ext uri="{C183D7F6-B498-43B3-948B-1728B52AA6E4}">
                <adec:decorative xmlns:adec="http://schemas.microsoft.com/office/drawing/2017/decorative" val="1"/>
              </a:ext>
            </a:extLst>
          </p:cNvPr>
          <p:cNvSpPr/>
          <p:nvPr/>
        </p:nvSpPr>
        <p:spPr>
          <a:xfrm>
            <a:off x="148606" y="939528"/>
            <a:ext cx="10595593" cy="285121"/>
          </a:xfrm>
          <a:prstGeom prst="rect">
            <a:avLst/>
          </a:prstGeom>
          <a:solidFill>
            <a:srgbClr val="750518"/>
          </a:solidFill>
          <a:ln>
            <a:solidFill>
              <a:srgbClr val="750518"/>
            </a:solidFill>
          </a:ln>
        </p:spPr>
        <p:style>
          <a:lnRef idx="1">
            <a:schemeClr val="accent1"/>
          </a:lnRef>
          <a:fillRef idx="2">
            <a:schemeClr val="accent1"/>
          </a:fillRef>
          <a:effectRef idx="1">
            <a:schemeClr val="accent1"/>
          </a:effectRef>
          <a:fontRef idx="minor">
            <a:schemeClr val="dk1"/>
          </a:fontRef>
        </p:style>
        <p:txBody>
          <a:bodyPr rtlCol="0" anchor="ctr"/>
          <a:lstStyle/>
          <a:p>
            <a:pPr algn="ctr" rtl="0"/>
            <a:endParaRPr lang="en-US">
              <a:solidFill>
                <a:schemeClr val="tx2">
                  <a:lumMod val="10000"/>
                  <a:lumOff val="90000"/>
                </a:schemeClr>
              </a:solidFill>
            </a:endParaRPr>
          </a:p>
        </p:txBody>
      </p:sp>
      <p:sp>
        <p:nvSpPr>
          <p:cNvPr id="5" name="Slide Number">
            <a:extLst>
              <a:ext uri="{FF2B5EF4-FFF2-40B4-BE49-F238E27FC236}">
                <a16:creationId xmlns:a16="http://schemas.microsoft.com/office/drawing/2014/main" id="{1D95A0A4-A315-4226-FAEE-AAD456439544}"/>
              </a:ext>
            </a:extLst>
          </p:cNvPr>
          <p:cNvSpPr>
            <a:spLocks noGrp="1"/>
          </p:cNvSpPr>
          <p:nvPr>
            <p:ph type="sldNum" sz="quarter" idx="12"/>
          </p:nvPr>
        </p:nvSpPr>
        <p:spPr>
          <a:xfrm>
            <a:off x="8610600" y="6356350"/>
            <a:ext cx="2743200" cy="365125"/>
          </a:xfrm>
        </p:spPr>
        <p:txBody>
          <a:bodyPr rtlCol="0">
            <a:normAutofit/>
          </a:bodyPr>
          <a:lstStyle/>
          <a:p>
            <a:pPr rtl="0">
              <a:spcAft>
                <a:spcPts val="600"/>
              </a:spcAft>
            </a:pPr>
            <a:fld id="{181E4D21-DFBA-4BA9-A6C6-558C4B06F883}" type="slidenum">
              <a:rPr lang="en-US"/>
              <a:pPr>
                <a:spcAft>
                  <a:spcPts val="600"/>
                </a:spcAft>
              </a:pPr>
              <a:t>33</a:t>
            </a:fld>
            <a:endParaRPr lang="en-US"/>
          </a:p>
        </p:txBody>
      </p:sp>
      <p:sp>
        <p:nvSpPr>
          <p:cNvPr id="2" name="Title ">
            <a:extLst>
              <a:ext uri="{FF2B5EF4-FFF2-40B4-BE49-F238E27FC236}">
                <a16:creationId xmlns:a16="http://schemas.microsoft.com/office/drawing/2014/main" id="{BF881144-6C62-A4DD-2059-A48ACF865AA0}"/>
              </a:ext>
            </a:extLst>
          </p:cNvPr>
          <p:cNvSpPr>
            <a:spLocks noGrp="1"/>
          </p:cNvSpPr>
          <p:nvPr>
            <p:ph type="title"/>
          </p:nvPr>
        </p:nvSpPr>
        <p:spPr>
          <a:xfrm>
            <a:off x="141634" y="-694"/>
            <a:ext cx="11901760" cy="940248"/>
          </a:xfrm>
        </p:spPr>
        <p:txBody>
          <a:bodyPr rtlCol="0" anchor="b">
            <a:normAutofit/>
          </a:bodyPr>
          <a:lstStyle/>
          <a:p>
            <a:pPr rtl="0"/>
            <a:r>
              <a:rPr lang="es" sz="5000" b="1" dirty="0"/>
              <a:t>Otros deberes/requisitos (continuación 2)</a:t>
            </a:r>
          </a:p>
        </p:txBody>
      </p:sp>
      <p:sp>
        <p:nvSpPr>
          <p:cNvPr id="3" name="Text">
            <a:extLst>
              <a:ext uri="{FF2B5EF4-FFF2-40B4-BE49-F238E27FC236}">
                <a16:creationId xmlns:a16="http://schemas.microsoft.com/office/drawing/2014/main" id="{7C7F8A27-6C46-E17B-DDDA-8A36FAEDCAC9}"/>
              </a:ext>
            </a:extLst>
          </p:cNvPr>
          <p:cNvSpPr>
            <a:spLocks noGrp="1"/>
          </p:cNvSpPr>
          <p:nvPr>
            <p:ph idx="1"/>
          </p:nvPr>
        </p:nvSpPr>
        <p:spPr>
          <a:xfrm>
            <a:off x="151940" y="1415585"/>
            <a:ext cx="11594194" cy="5114954"/>
          </a:xfrm>
        </p:spPr>
        <p:txBody>
          <a:bodyPr vert="horz" lIns="91440" tIns="45720" rIns="91440" bIns="45720" rtlCol="0" anchor="t">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b="1" i="0" u="none" strike="noStrike" kern="1200" cap="none" spc="0" normalizeH="0" noProof="0">
                <a:ln>
                  <a:noFill/>
                </a:ln>
                <a:solidFill>
                  <a:prstClr val="black"/>
                </a:solidFill>
                <a:effectLst/>
                <a:uLnTx/>
                <a:uFillTx/>
                <a:latin typeface="Aptos" panose="02110004020202020204"/>
                <a:ea typeface="+mn-ea"/>
                <a:cs typeface="+mn-cs"/>
              </a:rPr>
              <a:t>Puede contratar </a:t>
            </a:r>
            <a:r>
              <a:rPr lang="es" i="0" u="none" strike="noStrike" kern="1200" cap="none" spc="0" normalizeH="0" noProof="0">
                <a:ln>
                  <a:noFill/>
                </a:ln>
                <a:solidFill>
                  <a:prstClr val="black"/>
                </a:solidFill>
                <a:effectLst/>
                <a:uLnTx/>
                <a:uFillTx/>
                <a:latin typeface="Aptos" panose="02110004020202020204"/>
                <a:ea typeface="+mn-ea"/>
                <a:cs typeface="+mn-cs"/>
              </a:rPr>
              <a:t>un director ejecutivo u otro personal para </a:t>
            </a:r>
            <a:r>
              <a:rPr lang="es" b="1" i="0" u="none" strike="noStrike" kern="1200" cap="none" spc="0" normalizeH="0" noProof="0">
                <a:ln>
                  <a:noFill/>
                </a:ln>
                <a:solidFill>
                  <a:prstClr val="black"/>
                </a:solidFill>
                <a:effectLst/>
                <a:uLnTx/>
                <a:uFillTx/>
                <a:latin typeface="Aptos" panose="02110004020202020204"/>
                <a:ea typeface="+mn-ea"/>
                <a:cs typeface="+mn-cs"/>
              </a:rPr>
              <a:t>gestionar las operaciones diarias del SILC. </a:t>
            </a:r>
            <a:r>
              <a:rPr lang="es" b="0" i="0" u="none" strike="noStrike" kern="1200" cap="none" spc="0" normalizeH="0" noProof="0">
                <a:ln>
                  <a:noFill/>
                </a:ln>
                <a:solidFill>
                  <a:prstClr val="black"/>
                </a:solidFill>
                <a:effectLst/>
                <a:uLnTx/>
                <a:uFillTx/>
                <a:latin typeface="Aptos" panose="02110004020202020204"/>
                <a:ea typeface="+mn-ea"/>
                <a:cs typeface="+mn-cs"/>
              </a:rPr>
              <a:t>Debería tener un </a:t>
            </a:r>
            <a:r>
              <a:rPr lang="es" b="1" i="0" u="none" strike="noStrike" kern="1200" cap="none" spc="0" normalizeH="0" noProof="0">
                <a:ln>
                  <a:noFill/>
                </a:ln>
                <a:solidFill>
                  <a:prstClr val="black"/>
                </a:solidFill>
                <a:effectLst/>
                <a:uLnTx/>
                <a:uFillTx/>
                <a:latin typeface="Aptos" panose="02110004020202020204"/>
                <a:ea typeface="+mn-ea"/>
                <a:cs typeface="+mn-cs"/>
              </a:rPr>
              <a:t>“alcance de trabajo” o “descripción del trabajo” </a:t>
            </a:r>
            <a:r>
              <a:rPr lang="es" b="0" i="0" u="none" strike="noStrike" kern="1200" cap="none" spc="0" normalizeH="0" noProof="0">
                <a:ln>
                  <a:noFill/>
                </a:ln>
                <a:solidFill>
                  <a:prstClr val="black"/>
                </a:solidFill>
                <a:effectLst/>
                <a:uLnTx/>
                <a:uFillTx/>
                <a:latin typeface="Aptos" panose="02110004020202020204"/>
                <a:ea typeface="+mn-ea"/>
                <a:cs typeface="+mn-cs"/>
              </a:rPr>
              <a:t>para esa función.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b="0" i="0" u="none" strike="noStrike" kern="1200" cap="none" spc="0" normalizeH="0" noProof="0">
                <a:ln>
                  <a:noFill/>
                </a:ln>
                <a:solidFill>
                  <a:prstClr val="black"/>
                </a:solidFill>
                <a:effectLst/>
                <a:uLnTx/>
                <a:uFillTx/>
                <a:latin typeface="Aptos" panose="02110004020202020204"/>
                <a:ea typeface="+mn-ea"/>
                <a:cs typeface="+mn-cs"/>
              </a:rPr>
              <a:t>El SILC debería tener una </a:t>
            </a:r>
            <a:r>
              <a:rPr lang="es" b="1" i="0" u="none" strike="noStrike" kern="1200" cap="none" spc="0" normalizeH="0" noProof="0">
                <a:ln>
                  <a:noFill/>
                </a:ln>
                <a:solidFill>
                  <a:prstClr val="black"/>
                </a:solidFill>
                <a:effectLst/>
                <a:uLnTx/>
                <a:uFillTx/>
                <a:latin typeface="Aptos" panose="02110004020202020204"/>
                <a:ea typeface="+mn-ea"/>
                <a:cs typeface="+mn-cs"/>
              </a:rPr>
              <a:t>política sobre cómo se evalúa el desempeño del personal</a:t>
            </a:r>
            <a:r>
              <a:rPr lang="es" b="0" i="0" u="none" strike="noStrike" kern="1200" cap="none" spc="0" normalizeH="0" noProof="0">
                <a:ln>
                  <a:noFill/>
                </a:ln>
                <a:solidFill>
                  <a:prstClr val="black"/>
                </a:solidFill>
                <a:effectLst/>
                <a:uLnTx/>
                <a:uFillTx/>
                <a:latin typeface="Aptos" panose="02110004020202020204"/>
                <a:ea typeface="+mn-ea"/>
                <a:cs typeface="+mn-cs"/>
              </a:rPr>
              <a:t>. Esto debería hacerse </a:t>
            </a:r>
            <a:r>
              <a:rPr lang="es" b="1" i="0" u="none" strike="noStrike" kern="1200" cap="none" spc="0" normalizeH="0" noProof="0">
                <a:ln>
                  <a:noFill/>
                </a:ln>
                <a:solidFill>
                  <a:prstClr val="black"/>
                </a:solidFill>
                <a:effectLst/>
                <a:uLnTx/>
                <a:uFillTx/>
                <a:latin typeface="Aptos" panose="02110004020202020204"/>
                <a:ea typeface="+mn-ea"/>
                <a:cs typeface="+mn-cs"/>
              </a:rPr>
              <a:t>al menos una vez al año</a:t>
            </a:r>
            <a:r>
              <a:rPr lang="es" b="0" i="0" u="none" strike="noStrike" kern="1200" cap="none" spc="0" normalizeH="0" noProof="0">
                <a:ln>
                  <a:noFill/>
                </a:ln>
                <a:solidFill>
                  <a:prstClr val="black"/>
                </a:solidFill>
                <a:effectLst/>
                <a:uLnTx/>
                <a:uFillTx/>
                <a:latin typeface="Aptos" panose="02110004020202020204"/>
                <a:ea typeface="+mn-ea"/>
                <a:cs typeface="+mn-cs"/>
              </a:rPr>
              <a:t>, y suele llevarlo a cabo el </a:t>
            </a:r>
            <a:r>
              <a:rPr lang="es" b="1" i="0" u="none" strike="noStrike" kern="1200" cap="none" spc="0" normalizeH="0" noProof="0">
                <a:ln>
                  <a:noFill/>
                </a:ln>
                <a:solidFill>
                  <a:prstClr val="black"/>
                </a:solidFill>
                <a:effectLst/>
                <a:uLnTx/>
                <a:uFillTx/>
                <a:latin typeface="Aptos" panose="02110004020202020204"/>
                <a:ea typeface="+mn-ea"/>
                <a:cs typeface="+mn-cs"/>
              </a:rPr>
              <a:t>presidente o un comité del SILC</a:t>
            </a:r>
            <a:r>
              <a:rPr lang="es" b="0" i="0" u="none" strike="noStrike" kern="1200" cap="none" spc="0" normalizeH="0" noProof="0">
                <a:ln>
                  <a:noFill/>
                </a:ln>
                <a:solidFill>
                  <a:prstClr val="black"/>
                </a:solidFill>
                <a:effectLst/>
                <a:uLnTx/>
                <a:uFillTx/>
                <a:latin typeface="Aptos" panose="0211000402020202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b="0" i="0" u="none" strike="noStrike" kern="1200" cap="none" spc="0" normalizeH="0" noProof="0">
                <a:ln>
                  <a:noFill/>
                </a:ln>
                <a:solidFill>
                  <a:prstClr val="black"/>
                </a:solidFill>
                <a:effectLst/>
                <a:uLnTx/>
                <a:uFillTx/>
                <a:latin typeface="Aptos" panose="02110004020202020204"/>
                <a:ea typeface="+mn-ea"/>
                <a:cs typeface="+mn-cs"/>
              </a:rPr>
              <a:t>La </a:t>
            </a:r>
            <a:r>
              <a:rPr lang="es" b="1" i="0" u="none" strike="noStrike" kern="1200" cap="none" spc="0" normalizeH="0" noProof="0">
                <a:ln>
                  <a:noFill/>
                </a:ln>
                <a:solidFill>
                  <a:prstClr val="black"/>
                </a:solidFill>
                <a:effectLst/>
                <a:uLnTx/>
                <a:uFillTx/>
                <a:latin typeface="Aptos" panose="02110004020202020204"/>
                <a:ea typeface="+mn-ea"/>
                <a:cs typeface="+mn-cs"/>
              </a:rPr>
              <a:t>función del personal </a:t>
            </a:r>
            <a:r>
              <a:rPr lang="es" b="0" i="0" u="none" strike="noStrike" kern="1200" cap="none" spc="0" normalizeH="0" noProof="0">
                <a:ln>
                  <a:noFill/>
                </a:ln>
                <a:solidFill>
                  <a:prstClr val="black"/>
                </a:solidFill>
                <a:effectLst/>
                <a:uLnTx/>
                <a:uFillTx/>
                <a:latin typeface="Aptos" panose="02110004020202020204"/>
                <a:ea typeface="+mn-ea"/>
                <a:cs typeface="+mn-cs"/>
              </a:rPr>
              <a:t>es gestionar la </a:t>
            </a:r>
            <a:r>
              <a:rPr lang="es" b="1" i="0" u="none" strike="noStrike" kern="1200" cap="none" spc="0" normalizeH="0" noProof="0">
                <a:ln>
                  <a:noFill/>
                </a:ln>
                <a:solidFill>
                  <a:prstClr val="black"/>
                </a:solidFill>
                <a:effectLst/>
                <a:uLnTx/>
                <a:uFillTx/>
                <a:latin typeface="Aptos" panose="02110004020202020204"/>
                <a:ea typeface="+mn-ea"/>
                <a:cs typeface="+mn-cs"/>
              </a:rPr>
              <a:t>comunicación y operación diaria</a:t>
            </a:r>
            <a:r>
              <a:rPr lang="es" b="0" i="0" u="none" strike="noStrike" kern="1200" cap="none" spc="0" normalizeH="0" noProof="0">
                <a:ln>
                  <a:noFill/>
                </a:ln>
                <a:solidFill>
                  <a:prstClr val="black"/>
                </a:solidFill>
                <a:effectLst/>
                <a:uLnTx/>
                <a:uFillTx/>
                <a:latin typeface="Aptos" panose="02110004020202020204"/>
                <a:ea typeface="+mn-ea"/>
                <a:cs typeface="+mn-cs"/>
              </a:rPr>
              <a:t> del SILC.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b="0" i="0" u="none" strike="noStrike" kern="1200" cap="none" spc="0" normalizeH="0" noProof="0">
                <a:ln>
                  <a:noFill/>
                </a:ln>
                <a:solidFill>
                  <a:prstClr val="black"/>
                </a:solidFill>
                <a:effectLst/>
                <a:uLnTx/>
                <a:uFillTx/>
                <a:latin typeface="Aptos" panose="02110004020202020204"/>
                <a:ea typeface="+mn-ea"/>
                <a:cs typeface="+mn-cs"/>
              </a:rPr>
              <a:t>En general, </a:t>
            </a:r>
            <a:r>
              <a:rPr lang="es" b="1" i="0" u="none" strike="noStrike" kern="1200" cap="none" spc="0" normalizeH="0" noProof="0">
                <a:ln>
                  <a:noFill/>
                </a:ln>
                <a:solidFill>
                  <a:prstClr val="black"/>
                </a:solidFill>
                <a:effectLst/>
                <a:uLnTx/>
                <a:uFillTx/>
                <a:latin typeface="Aptos" panose="02110004020202020204"/>
                <a:ea typeface="+mn-ea"/>
                <a:cs typeface="+mn-cs"/>
              </a:rPr>
              <a:t>el personal es el contacto </a:t>
            </a:r>
            <a:r>
              <a:rPr lang="es" b="0" i="0" u="none" strike="noStrike" kern="1200" cap="none" spc="0" normalizeH="0" noProof="0">
                <a:ln>
                  <a:noFill/>
                </a:ln>
                <a:solidFill>
                  <a:prstClr val="black"/>
                </a:solidFill>
                <a:effectLst/>
                <a:uLnTx/>
                <a:uFillTx/>
                <a:latin typeface="Aptos" panose="02110004020202020204"/>
                <a:ea typeface="+mn-ea"/>
                <a:cs typeface="+mn-cs"/>
              </a:rPr>
              <a:t>para </a:t>
            </a:r>
            <a:r>
              <a:rPr lang="es" b="1" i="0" u="none" strike="noStrike" kern="1200" cap="none" spc="0" normalizeH="0" noProof="0">
                <a:ln>
                  <a:noFill/>
                </a:ln>
                <a:solidFill>
                  <a:prstClr val="black"/>
                </a:solidFill>
                <a:effectLst/>
                <a:uLnTx/>
                <a:uFillTx/>
                <a:latin typeface="Aptos" panose="02110004020202020204"/>
                <a:ea typeface="+mn-ea"/>
                <a:cs typeface="+mn-cs"/>
              </a:rPr>
              <a:t>otras organizaciones </a:t>
            </a:r>
            <a:r>
              <a:rPr lang="es" b="0" i="0" u="none" strike="noStrike" kern="1200" cap="none" spc="0" normalizeH="0" noProof="0">
                <a:ln>
                  <a:noFill/>
                </a:ln>
                <a:solidFill>
                  <a:prstClr val="black"/>
                </a:solidFill>
                <a:effectLst/>
                <a:uLnTx/>
                <a:uFillTx/>
                <a:latin typeface="Aptos" panose="02110004020202020204"/>
                <a:ea typeface="+mn-ea"/>
                <a:cs typeface="+mn-cs"/>
              </a:rPr>
              <a:t>y el </a:t>
            </a:r>
            <a:r>
              <a:rPr lang="es" b="1" i="0" u="none" strike="noStrike" kern="1200" cap="none" spc="0" normalizeH="0" noProof="0">
                <a:ln>
                  <a:noFill/>
                </a:ln>
                <a:solidFill>
                  <a:prstClr val="black"/>
                </a:solidFill>
                <a:effectLst/>
                <a:uLnTx/>
                <a:uFillTx/>
                <a:latin typeface="Aptos" panose="02110004020202020204"/>
                <a:ea typeface="+mn-ea"/>
                <a:cs typeface="+mn-cs"/>
              </a:rPr>
              <a:t>contacto establecido para la DSE</a:t>
            </a:r>
            <a:r>
              <a:rPr lang="es" b="0" i="0" u="none" strike="noStrike" kern="1200" cap="none" spc="0" normalizeH="0" noProof="0">
                <a:ln>
                  <a:noFill/>
                </a:ln>
                <a:solidFill>
                  <a:prstClr val="black"/>
                </a:solidFill>
                <a:effectLst/>
                <a:uLnTx/>
                <a:uFillTx/>
                <a:latin typeface="Aptos" panose="02110004020202020204"/>
                <a:ea typeface="+mn-ea"/>
                <a:cs typeface="+mn-cs"/>
              </a:rPr>
              <a:t>. </a:t>
            </a:r>
          </a:p>
          <a:p>
            <a:pPr marL="0" indent="0" rtl="0">
              <a:lnSpc>
                <a:spcPct val="120000"/>
              </a:lnSpc>
              <a:buNone/>
            </a:pPr>
            <a:endParaRPr lang="en-US" sz="1800" dirty="0">
              <a:latin typeface="Arial"/>
              <a:cs typeface="Arial"/>
            </a:endParaRPr>
          </a:p>
          <a:p>
            <a:pPr marL="0" indent="0" rtl="0">
              <a:lnSpc>
                <a:spcPct val="120000"/>
              </a:lnSpc>
              <a:buNone/>
            </a:pPr>
            <a:endParaRPr lang="en-US" sz="1800" dirty="0">
              <a:latin typeface="Arial"/>
              <a:cs typeface="Arial"/>
            </a:endParaRPr>
          </a:p>
          <a:p>
            <a:pPr marL="0" indent="0" rtl="0">
              <a:buNone/>
            </a:pPr>
            <a:endParaRPr lang="en-US" sz="2200" dirty="0">
              <a:latin typeface="Arial"/>
              <a:cs typeface="Arial"/>
            </a:endParaRPr>
          </a:p>
          <a:p>
            <a:pPr marL="0" indent="0" rtl="0">
              <a:buNone/>
            </a:pPr>
            <a:endParaRPr lang="en-US" sz="2200" dirty="0">
              <a:latin typeface="Arial"/>
              <a:cs typeface="Arial"/>
            </a:endParaRPr>
          </a:p>
          <a:p>
            <a:pPr rtl="0"/>
            <a:endParaRPr lang="en-US" sz="2200" dirty="0">
              <a:latin typeface="Arial"/>
              <a:cs typeface="Arial"/>
            </a:endParaRPr>
          </a:p>
          <a:p>
            <a:pPr rtl="0"/>
            <a:endParaRPr lang="en-US" sz="2200" dirty="0">
              <a:latin typeface="Arial"/>
              <a:cs typeface="Arial"/>
            </a:endParaRPr>
          </a:p>
          <a:p>
            <a:pPr marL="0" indent="0" rtl="0">
              <a:buNone/>
            </a:pPr>
            <a:endParaRPr lang="en-US" sz="2200" dirty="0">
              <a:latin typeface="Arial"/>
              <a:cs typeface="Arial"/>
            </a:endParaRPr>
          </a:p>
          <a:p>
            <a:pPr marL="0" indent="0" rtl="0">
              <a:buNone/>
            </a:pPr>
            <a:endParaRPr lang="en-US" sz="2200" dirty="0">
              <a:latin typeface="Arial"/>
              <a:cs typeface="Arial"/>
            </a:endParaRPr>
          </a:p>
          <a:p>
            <a:pPr marL="0" indent="0" rtl="0">
              <a:buNone/>
            </a:pPr>
            <a:endParaRPr lang="en-US" sz="2200" dirty="0">
              <a:latin typeface="Aptos" panose="02110004020202020204"/>
              <a:cs typeface="Arial"/>
            </a:endParaRPr>
          </a:p>
          <a:p>
            <a:pPr marL="342900" indent="-342900" rtl="0"/>
            <a:endParaRPr lang="en-US" sz="2200" b="1" dirty="0">
              <a:latin typeface="Aptos" panose="02110004020202020204"/>
              <a:cs typeface="Arial"/>
            </a:endParaRPr>
          </a:p>
          <a:p>
            <a:pPr marL="0" indent="0" rtl="0">
              <a:buNone/>
            </a:pPr>
            <a:endParaRPr lang="en-US" sz="2200" dirty="0">
              <a:latin typeface="Aptos" panose="02110004020202020204"/>
              <a:cs typeface="Arial"/>
            </a:endParaRPr>
          </a:p>
        </p:txBody>
      </p:sp>
      <p:sp>
        <p:nvSpPr>
          <p:cNvPr id="4" name="Footer ">
            <a:extLst>
              <a:ext uri="{FF2B5EF4-FFF2-40B4-BE49-F238E27FC236}">
                <a16:creationId xmlns:a16="http://schemas.microsoft.com/office/drawing/2014/main" id="{372F3919-D4A1-1626-F92D-D0564C7FEA86}"/>
              </a:ext>
            </a:extLst>
          </p:cNvPr>
          <p:cNvSpPr>
            <a:spLocks noGrp="1"/>
          </p:cNvSpPr>
          <p:nvPr>
            <p:ph type="ftr" sz="quarter" idx="11"/>
          </p:nvPr>
        </p:nvSpPr>
        <p:spPr>
          <a:xfrm>
            <a:off x="4038600" y="6356350"/>
            <a:ext cx="4114800" cy="365125"/>
          </a:xfrm>
        </p:spPr>
        <p:txBody>
          <a:bodyPr rtlCol="0">
            <a:normAutofit/>
          </a:bodyPr>
          <a:lstStyle/>
          <a:p>
            <a:pPr rtl="0">
              <a:spcAft>
                <a:spcPts val="600"/>
              </a:spcAft>
            </a:pPr>
            <a:r>
              <a:rPr lang="es" sz="1100" b="1"/>
              <a:t>Centro de Capacitación y Asistencia Técnica para la Vida Independiente</a:t>
            </a:r>
          </a:p>
        </p:txBody>
      </p:sp>
      <p:sp>
        <p:nvSpPr>
          <p:cNvPr id="7" name="Rectangle ">
            <a:extLst>
              <a:ext uri="{FF2B5EF4-FFF2-40B4-BE49-F238E27FC236}">
                <a16:creationId xmlns:a16="http://schemas.microsoft.com/office/drawing/2014/main" id="{60ADD082-63DE-012E-D0CF-9C14C949E03E}"/>
              </a:ext>
              <a:ext uri="{C183D7F6-B498-43B3-948B-1728B52AA6E4}">
                <adec:decorative xmlns:adec="http://schemas.microsoft.com/office/drawing/2017/decorative" val="1"/>
              </a:ext>
            </a:extLst>
          </p:cNvPr>
          <p:cNvSpPr/>
          <p:nvPr/>
        </p:nvSpPr>
        <p:spPr>
          <a:xfrm>
            <a:off x="3434030" y="5822375"/>
            <a:ext cx="8152350" cy="292338"/>
          </a:xfrm>
          <a:prstGeom prst="rect">
            <a:avLst/>
          </a:prstGeom>
          <a:solidFill>
            <a:srgbClr val="BCDDE6"/>
          </a:solidFill>
          <a:ln>
            <a:solidFill>
              <a:srgbClr val="BCDDE6"/>
            </a:solidFill>
          </a:ln>
        </p:spPr>
        <p:style>
          <a:lnRef idx="1">
            <a:schemeClr val="accent1"/>
          </a:lnRef>
          <a:fillRef idx="2">
            <a:schemeClr val="accent1"/>
          </a:fillRef>
          <a:effectRef idx="1">
            <a:schemeClr val="accent1"/>
          </a:effectRef>
          <a:fontRef idx="minor">
            <a:schemeClr val="dk1"/>
          </a:fontRef>
        </p:style>
        <p:txBody>
          <a:bodyPr rtlCol="0" anchor="ctr"/>
          <a:lstStyle/>
          <a:p>
            <a:pPr algn="ctr" rtl="0"/>
            <a:endParaRPr lang="en-US">
              <a:solidFill>
                <a:schemeClr val="tx2">
                  <a:lumMod val="10000"/>
                  <a:lumOff val="90000"/>
                </a:schemeClr>
              </a:solidFill>
            </a:endParaRPr>
          </a:p>
        </p:txBody>
      </p:sp>
    </p:spTree>
    <p:extLst>
      <p:ext uri="{BB962C8B-B14F-4D97-AF65-F5344CB8AC3E}">
        <p14:creationId xmlns:p14="http://schemas.microsoft.com/office/powerpoint/2010/main" val="3863596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9DF07-B359-EEC9-61C7-EC55FF61D0F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13B3E6-938C-E038-5F91-C5139D3C9222}"/>
              </a:ext>
            </a:extLst>
          </p:cNvPr>
          <p:cNvSpPr>
            <a:spLocks noGrp="1"/>
          </p:cNvSpPr>
          <p:nvPr>
            <p:ph type="sldNum" sz="quarter" idx="10"/>
          </p:nvPr>
        </p:nvSpPr>
        <p:spPr/>
        <p:txBody>
          <a:bodyPr rtlCol="0"/>
          <a:lstStyle/>
          <a:p>
            <a:pPr rtl="0">
              <a:defRPr/>
            </a:pPr>
            <a:fld id="{F2DF5F09-D78D-44DB-A338-E90D23C46220}" type="slidenum">
              <a:rPr lang="en-US" smtClean="0"/>
              <a:t>34</a:t>
            </a:fld>
            <a:endParaRPr lang="en-US"/>
          </a:p>
        </p:txBody>
      </p:sp>
      <p:sp>
        <p:nvSpPr>
          <p:cNvPr id="4" name="Title 3">
            <a:extLst>
              <a:ext uri="{FF2B5EF4-FFF2-40B4-BE49-F238E27FC236}">
                <a16:creationId xmlns:a16="http://schemas.microsoft.com/office/drawing/2014/main" id="{53F61325-9260-DF65-C5B8-770F3B9A9404}"/>
              </a:ext>
            </a:extLst>
          </p:cNvPr>
          <p:cNvSpPr>
            <a:spLocks noGrp="1"/>
          </p:cNvSpPr>
          <p:nvPr>
            <p:ph type="title"/>
          </p:nvPr>
        </p:nvSpPr>
        <p:spPr>
          <a:xfrm>
            <a:off x="0" y="0"/>
            <a:ext cx="12192000" cy="1325563"/>
          </a:xfrm>
        </p:spPr>
        <p:txBody>
          <a:bodyPr rtlCol="0">
            <a:normAutofit/>
          </a:bodyPr>
          <a:lstStyle/>
          <a:p>
            <a:pPr rtl="0"/>
            <a:r>
              <a:rPr lang="es" sz="4000" b="1">
                <a:solidFill>
                  <a:srgbClr val="750518"/>
                </a:solidFill>
              </a:rPr>
              <a:t> Sección 1329.15: Deberes del SILC. (continuación)</a:t>
            </a:r>
          </a:p>
        </p:txBody>
      </p:sp>
      <p:sp>
        <p:nvSpPr>
          <p:cNvPr id="2" name="Content Placeholder 1">
            <a:extLst>
              <a:ext uri="{FF2B5EF4-FFF2-40B4-BE49-F238E27FC236}">
                <a16:creationId xmlns:a16="http://schemas.microsoft.com/office/drawing/2014/main" id="{923EE92E-A5B3-DF39-5B82-8F499E79FAB2}"/>
              </a:ext>
            </a:extLst>
          </p:cNvPr>
          <p:cNvSpPr>
            <a:spLocks noGrp="1"/>
          </p:cNvSpPr>
          <p:nvPr>
            <p:ph sz="half" idx="1"/>
          </p:nvPr>
        </p:nvSpPr>
        <p:spPr>
          <a:xfrm>
            <a:off x="186689" y="1490344"/>
            <a:ext cx="5833111" cy="4866005"/>
          </a:xfrm>
        </p:spPr>
        <p:txBody>
          <a:bodyPr rtlCol="0">
            <a:normAutofit lnSpcReduction="10000"/>
          </a:bodyPr>
          <a:lstStyle/>
          <a:p>
            <a:pPr marL="0" indent="0" rtl="0">
              <a:spcAft>
                <a:spcPts val="1200"/>
              </a:spcAft>
              <a:buNone/>
            </a:pPr>
            <a:r>
              <a:rPr lang="es" sz="3200"/>
              <a:t>e) El SILC deberá, de acuerdo con la ley estatal, supervisar y evaluar a su personal y otros empleados según sea necesario para llevar a cabo sus funciones en virtud de esta sección. </a:t>
            </a:r>
          </a:p>
          <a:p>
            <a:pPr marL="0" marR="0" lvl="0" indent="0" algn="l" defTabSz="914400" rtl="0" eaLnBrk="1" fontAlgn="auto" latinLnBrk="0" hangingPunct="1">
              <a:lnSpc>
                <a:spcPct val="90000"/>
              </a:lnSpc>
              <a:spcBef>
                <a:spcPts val="1000"/>
              </a:spcBef>
              <a:spcAft>
                <a:spcPts val="0"/>
              </a:spcAft>
              <a:buClrTx/>
              <a:buSzTx/>
              <a:buNone/>
              <a:tabLst/>
              <a:defRPr/>
            </a:pPr>
            <a:r>
              <a:rPr lang="es" sz="3200" b="0" i="0" u="none" strike="noStrike" kern="1200" cap="none" spc="0" normalizeH="0" noProof="0">
                <a:ln>
                  <a:noFill/>
                </a:ln>
                <a:solidFill>
                  <a:prstClr val="black"/>
                </a:solidFill>
                <a:effectLst/>
                <a:uLnTx/>
                <a:uFillTx/>
                <a:latin typeface="Aptos" panose="02110004020202020204"/>
                <a:ea typeface="+mn-ea"/>
                <a:cs typeface="+mn-cs"/>
              </a:rPr>
              <a:t>. </a:t>
            </a:r>
          </a:p>
          <a:p>
            <a:pPr marL="457200" lvl="1" indent="-457200" rtl="0">
              <a:spcAft>
                <a:spcPts val="1200"/>
              </a:spcAft>
              <a:buFont typeface="+mj-lt"/>
              <a:buAutoNum type="arabicParenR"/>
            </a:pPr>
            <a:endParaRPr lang="en-US" sz="2000" dirty="0"/>
          </a:p>
          <a:p>
            <a:pPr marL="457200" lvl="1" indent="-457200" rtl="0">
              <a:spcAft>
                <a:spcPts val="1200"/>
              </a:spcAft>
              <a:buFont typeface="+mj-lt"/>
              <a:buAutoNum type="arabicParenR"/>
            </a:pPr>
            <a:endParaRPr lang="en-US" sz="2000" dirty="0"/>
          </a:p>
          <a:p>
            <a:pPr marL="0" indent="0" rtl="0">
              <a:buNone/>
            </a:pPr>
            <a:endParaRPr lang="en-US" dirty="0"/>
          </a:p>
        </p:txBody>
      </p:sp>
      <p:sp>
        <p:nvSpPr>
          <p:cNvPr id="5" name="Content Placeholder 4">
            <a:extLst>
              <a:ext uri="{FF2B5EF4-FFF2-40B4-BE49-F238E27FC236}">
                <a16:creationId xmlns:a16="http://schemas.microsoft.com/office/drawing/2014/main" id="{EFA983F0-A12B-4CDD-E64B-B8CDDC564E9A}"/>
              </a:ext>
            </a:extLst>
          </p:cNvPr>
          <p:cNvSpPr>
            <a:spLocks noGrp="1"/>
          </p:cNvSpPr>
          <p:nvPr>
            <p:ph sz="half" idx="2"/>
          </p:nvPr>
        </p:nvSpPr>
        <p:spPr>
          <a:xfrm>
            <a:off x="6172202" y="1471136"/>
            <a:ext cx="5474970" cy="4248020"/>
          </a:xfrm>
          <a:solidFill>
            <a:srgbClr val="BCDDE6"/>
          </a:solidFill>
          <a:ln w="63500">
            <a:solidFill>
              <a:srgbClr val="750518"/>
            </a:solidFill>
          </a:ln>
        </p:spPr>
        <p:txBody>
          <a:bodyPr rtlCol="0">
            <a:normAutofit lnSpcReduction="10000"/>
          </a:bodyPr>
          <a:lstStyle/>
          <a:p>
            <a:pPr marL="0" indent="0" rtl="0">
              <a:buNone/>
            </a:pPr>
            <a:r>
              <a:rPr lang="es" sz="3200" b="1" dirty="0"/>
              <a:t>Esto implica lo siguiente: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3200" b="0" i="0" u="none" strike="noStrike" kern="1200" cap="none" spc="0" normalizeH="0" noProof="0" dirty="0">
                <a:ln>
                  <a:noFill/>
                </a:ln>
                <a:solidFill>
                  <a:prstClr val="black"/>
                </a:solidFill>
                <a:effectLst/>
                <a:uLnTx/>
                <a:uFillTx/>
                <a:latin typeface="Aptos" panose="02110004020202020204"/>
                <a:ea typeface="+mn-ea"/>
                <a:cs typeface="+mn-cs"/>
              </a:rPr>
              <a:t>El SILC debe supervisar y evaluar a su personal.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3200" b="0" i="0" u="none" strike="noStrike" kern="1200" cap="none" spc="0" normalizeH="0" noProof="0" dirty="0">
                <a:ln>
                  <a:noFill/>
                </a:ln>
                <a:solidFill>
                  <a:prstClr val="black"/>
                </a:solidFill>
                <a:effectLst/>
                <a:uLnTx/>
                <a:uFillTx/>
                <a:latin typeface="Aptos" panose="02110004020202020204"/>
                <a:ea typeface="+mn-ea"/>
                <a:cs typeface="+mn-cs"/>
              </a:rPr>
              <a:t>Esto también significa que, si el SILC tiene asignados uno o más empleados estatales, deberá supervisar y evaluar a ese personal. El Estado debe aceptar dicha evaluación.</a:t>
            </a:r>
          </a:p>
          <a:p>
            <a:pPr rtl="0"/>
            <a:endParaRPr lang="en-US" dirty="0"/>
          </a:p>
        </p:txBody>
      </p:sp>
      <p:sp>
        <p:nvSpPr>
          <p:cNvPr id="6" name="Footer Placeholder 5">
            <a:extLst>
              <a:ext uri="{FF2B5EF4-FFF2-40B4-BE49-F238E27FC236}">
                <a16:creationId xmlns:a16="http://schemas.microsoft.com/office/drawing/2014/main" id="{48C7CD83-3B47-7C92-B0CC-2E7BAA7F6E5C}"/>
              </a:ext>
            </a:extLst>
          </p:cNvPr>
          <p:cNvSpPr>
            <a:spLocks noGrp="1"/>
          </p:cNvSpPr>
          <p:nvPr>
            <p:ph type="ftr" sz="quarter" idx="11"/>
          </p:nvPr>
        </p:nvSpPr>
        <p:spPr>
          <a:xfrm>
            <a:off x="3743661" y="6356350"/>
            <a:ext cx="4409739" cy="365125"/>
          </a:xfrm>
        </p:spPr>
        <p:txBody>
          <a:bodyPr rtlCol="0"/>
          <a:lstStyle/>
          <a:p>
            <a:pPr rtl="0"/>
            <a:r>
              <a:rPr lang="es" b="1">
                <a:solidFill>
                  <a:schemeClr val="accent3">
                    <a:lumMod val="75000"/>
                  </a:schemeClr>
                </a:solidFill>
              </a:rPr>
              <a:t>Centro de Capacitación y Asistencia Técnica para la Vida Independiente</a:t>
            </a:r>
          </a:p>
        </p:txBody>
      </p:sp>
    </p:spTree>
    <p:extLst>
      <p:ext uri="{BB962C8B-B14F-4D97-AF65-F5344CB8AC3E}">
        <p14:creationId xmlns:p14="http://schemas.microsoft.com/office/powerpoint/2010/main" val="402483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BDD59-3166-84E4-2320-FB411935BBC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3BE541E-D6F4-0FDC-8A14-6306F03478A0}"/>
              </a:ext>
            </a:extLst>
          </p:cNvPr>
          <p:cNvSpPr>
            <a:spLocks noGrp="1"/>
          </p:cNvSpPr>
          <p:nvPr>
            <p:ph type="sldNum" sz="quarter" idx="10"/>
          </p:nvPr>
        </p:nvSpPr>
        <p:spPr/>
        <p:txBody>
          <a:bodyPr rtlCol="0"/>
          <a:lstStyle/>
          <a:p>
            <a:pPr rtl="0">
              <a:defRPr/>
            </a:pPr>
            <a:fld id="{F2DF5F09-D78D-44DB-A338-E90D23C46220}" type="slidenum">
              <a:rPr lang="en-US" smtClean="0"/>
              <a:t>35</a:t>
            </a:fld>
            <a:endParaRPr lang="en-US"/>
          </a:p>
        </p:txBody>
      </p:sp>
      <p:sp>
        <p:nvSpPr>
          <p:cNvPr id="4" name="Title 3">
            <a:extLst>
              <a:ext uri="{FF2B5EF4-FFF2-40B4-BE49-F238E27FC236}">
                <a16:creationId xmlns:a16="http://schemas.microsoft.com/office/drawing/2014/main" id="{8AEB3AE5-EDF1-7995-2935-4A6BE6A36549}"/>
              </a:ext>
            </a:extLst>
          </p:cNvPr>
          <p:cNvSpPr>
            <a:spLocks noGrp="1"/>
          </p:cNvSpPr>
          <p:nvPr>
            <p:ph type="title"/>
          </p:nvPr>
        </p:nvSpPr>
        <p:spPr>
          <a:xfrm>
            <a:off x="0" y="1"/>
            <a:ext cx="12192000" cy="800100"/>
          </a:xfrm>
          <a:solidFill>
            <a:srgbClr val="BCDDE6"/>
          </a:solidFill>
        </p:spPr>
        <p:txBody>
          <a:bodyPr rtlCol="0">
            <a:normAutofit/>
          </a:bodyPr>
          <a:lstStyle/>
          <a:p>
            <a:pPr rtl="0"/>
            <a:r>
              <a:rPr lang="es" sz="4000" b="1">
                <a:solidFill>
                  <a:srgbClr val="750518"/>
                </a:solidFill>
              </a:rPr>
              <a:t>Sección 1329.16: Competencias del SILC.</a:t>
            </a:r>
          </a:p>
        </p:txBody>
      </p:sp>
      <p:sp>
        <p:nvSpPr>
          <p:cNvPr id="2" name="Content Placeholder 1">
            <a:extLst>
              <a:ext uri="{FF2B5EF4-FFF2-40B4-BE49-F238E27FC236}">
                <a16:creationId xmlns:a16="http://schemas.microsoft.com/office/drawing/2014/main" id="{F18BAEBD-C0A1-1944-5F8B-E937C2FC96F1}"/>
              </a:ext>
            </a:extLst>
          </p:cNvPr>
          <p:cNvSpPr>
            <a:spLocks noGrp="1"/>
          </p:cNvSpPr>
          <p:nvPr>
            <p:ph sz="half" idx="1"/>
          </p:nvPr>
        </p:nvSpPr>
        <p:spPr/>
        <p:txBody>
          <a:bodyPr rtlCol="0"/>
          <a:lstStyle/>
          <a:p>
            <a:pPr marL="457200" indent="-457200" rtl="0">
              <a:buFont typeface="+mj-lt"/>
              <a:buAutoNum type="alphaLcParenR"/>
            </a:pPr>
            <a:r>
              <a:rPr lang="es" b="0"/>
              <a:t>El SILC </a:t>
            </a:r>
            <a:r>
              <a:rPr lang="es" b="0" u="sng"/>
              <a:t>podrá</a:t>
            </a:r>
            <a:r>
              <a:rPr lang="es" b="0"/>
              <a:t> llevar a cabo las siguientes actividades </a:t>
            </a:r>
            <a:r>
              <a:rPr lang="es" b="0" u="sng"/>
              <a:t>discrecionales</a:t>
            </a:r>
            <a:r>
              <a:rPr lang="es" b="0"/>
              <a:t>, según lo autorizado y descrito en el Plan Estatal aprobado:</a:t>
            </a:r>
          </a:p>
        </p:txBody>
      </p:sp>
      <p:sp>
        <p:nvSpPr>
          <p:cNvPr id="5" name="Content Placeholder 4">
            <a:extLst>
              <a:ext uri="{FF2B5EF4-FFF2-40B4-BE49-F238E27FC236}">
                <a16:creationId xmlns:a16="http://schemas.microsoft.com/office/drawing/2014/main" id="{A259D89F-B5B2-F0BE-5ABF-5B0ECD27915D}"/>
              </a:ext>
            </a:extLst>
          </p:cNvPr>
          <p:cNvSpPr>
            <a:spLocks noGrp="1"/>
          </p:cNvSpPr>
          <p:nvPr>
            <p:ph sz="half" idx="2"/>
          </p:nvPr>
        </p:nvSpPr>
        <p:spPr>
          <a:xfrm>
            <a:off x="6172200" y="1825625"/>
            <a:ext cx="5181600" cy="2574925"/>
          </a:xfrm>
          <a:solidFill>
            <a:srgbClr val="750518"/>
          </a:solidFill>
          <a:ln w="63500">
            <a:solidFill>
              <a:srgbClr val="BCDDE6"/>
            </a:solidFill>
          </a:ln>
        </p:spPr>
        <p:txBody>
          <a:bodyPr rtlCol="0"/>
          <a:lstStyle/>
          <a:p>
            <a:pPr marL="0" indent="0" rtl="0">
              <a:buNone/>
            </a:pPr>
            <a:r>
              <a:rPr lang="es" b="1">
                <a:solidFill>
                  <a:schemeClr val="bg1"/>
                </a:solidFill>
              </a:rPr>
              <a:t>Esto implica lo siguiente:</a:t>
            </a:r>
            <a:endParaRPr lang="en-US" dirty="0">
              <a:solidFill>
                <a:schemeClr val="bg1"/>
              </a:solidFill>
            </a:endParaRPr>
          </a:p>
          <a:p>
            <a:pPr rtl="0"/>
            <a:r>
              <a:rPr lang="es">
                <a:solidFill>
                  <a:schemeClr val="bg1"/>
                </a:solidFill>
              </a:rPr>
              <a:t>El SILC podrá realizar las siguientes actividades opcionales si están incluidas en el Plan Estatal: </a:t>
            </a:r>
          </a:p>
        </p:txBody>
      </p:sp>
      <p:sp>
        <p:nvSpPr>
          <p:cNvPr id="6" name="Footer Placeholder 5">
            <a:extLst>
              <a:ext uri="{FF2B5EF4-FFF2-40B4-BE49-F238E27FC236}">
                <a16:creationId xmlns:a16="http://schemas.microsoft.com/office/drawing/2014/main" id="{62E3CA86-D696-20BE-EDD5-83E2923B3E76}"/>
              </a:ext>
            </a:extLst>
          </p:cNvPr>
          <p:cNvSpPr>
            <a:spLocks noGrp="1"/>
          </p:cNvSpPr>
          <p:nvPr>
            <p:ph type="ftr" sz="quarter" idx="11"/>
          </p:nvPr>
        </p:nvSpPr>
        <p:spPr>
          <a:xfrm>
            <a:off x="4038599" y="6356350"/>
            <a:ext cx="4406153" cy="365125"/>
          </a:xfrm>
        </p:spPr>
        <p:txBody>
          <a:bodyPr rtlCol="0"/>
          <a:lstStyle/>
          <a:p>
            <a:pPr rtl="0"/>
            <a:r>
              <a:rPr lang="es" b="1">
                <a:solidFill>
                  <a:schemeClr val="accent3">
                    <a:lumMod val="75000"/>
                  </a:schemeClr>
                </a:solidFill>
              </a:rPr>
              <a:t>Centro de Capacitación y Asistencia Técnica para la Vida Independiente</a:t>
            </a:r>
          </a:p>
        </p:txBody>
      </p:sp>
    </p:spTree>
    <p:extLst>
      <p:ext uri="{BB962C8B-B14F-4D97-AF65-F5344CB8AC3E}">
        <p14:creationId xmlns:p14="http://schemas.microsoft.com/office/powerpoint/2010/main" val="40379899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5EAF036-B090-02F4-95E0-3AE42C82D552}"/>
              </a:ext>
            </a:extLst>
          </p:cNvPr>
          <p:cNvSpPr>
            <a:spLocks noGrp="1"/>
          </p:cNvSpPr>
          <p:nvPr>
            <p:ph type="sldNum" sz="quarter" idx="12"/>
          </p:nvPr>
        </p:nvSpPr>
        <p:spPr/>
        <p:txBody>
          <a:bodyPr rtlCol="0"/>
          <a:lstStyle/>
          <a:p>
            <a:pPr rtl="0"/>
            <a:fld id="{181E4D21-DFBA-4BA9-A6C6-558C4B06F883}" type="slidenum">
              <a:rPr lang="en-US" smtClean="0"/>
              <a:t>36</a:t>
            </a:fld>
            <a:endParaRPr lang="en-US"/>
          </a:p>
        </p:txBody>
      </p:sp>
      <p:sp>
        <p:nvSpPr>
          <p:cNvPr id="2" name="Title 1">
            <a:extLst>
              <a:ext uri="{FF2B5EF4-FFF2-40B4-BE49-F238E27FC236}">
                <a16:creationId xmlns:a16="http://schemas.microsoft.com/office/drawing/2014/main" id="{4769A08F-401F-5310-E8D6-BC828083A914}"/>
              </a:ext>
            </a:extLst>
          </p:cNvPr>
          <p:cNvSpPr>
            <a:spLocks noGrp="1"/>
          </p:cNvSpPr>
          <p:nvPr>
            <p:ph type="title"/>
          </p:nvPr>
        </p:nvSpPr>
        <p:spPr>
          <a:xfrm>
            <a:off x="0" y="0"/>
            <a:ext cx="12192000" cy="647429"/>
          </a:xfrm>
          <a:solidFill>
            <a:srgbClr val="BCDDE6"/>
          </a:solidFill>
          <a:ln>
            <a:solidFill>
              <a:srgbClr val="BCDDE6"/>
            </a:solidFill>
          </a:ln>
        </p:spPr>
        <p:txBody>
          <a:bodyPr rtlCol="0">
            <a:normAutofit/>
          </a:bodyPr>
          <a:lstStyle/>
          <a:p>
            <a:pPr rtl="0"/>
            <a:r>
              <a:rPr lang="es" sz="4000" b="1" dirty="0">
                <a:solidFill>
                  <a:srgbClr val="750518"/>
                </a:solidFill>
              </a:rPr>
              <a:t>Sección 1329.16: Competencias del SILC. (cont.)</a:t>
            </a:r>
          </a:p>
        </p:txBody>
      </p:sp>
      <p:sp>
        <p:nvSpPr>
          <p:cNvPr id="3" name="Content Placeholder 2">
            <a:extLst>
              <a:ext uri="{FF2B5EF4-FFF2-40B4-BE49-F238E27FC236}">
                <a16:creationId xmlns:a16="http://schemas.microsoft.com/office/drawing/2014/main" id="{7F18C26D-E802-52F3-7FB5-03E8B622FC74}"/>
              </a:ext>
            </a:extLst>
          </p:cNvPr>
          <p:cNvSpPr>
            <a:spLocks noGrp="1"/>
          </p:cNvSpPr>
          <p:nvPr>
            <p:ph idx="1"/>
          </p:nvPr>
        </p:nvSpPr>
        <p:spPr>
          <a:xfrm>
            <a:off x="196388" y="1046853"/>
            <a:ext cx="11470117" cy="5154442"/>
          </a:xfrm>
          <a:noFill/>
          <a:ln w="63500">
            <a:noFill/>
          </a:ln>
        </p:spPr>
        <p:txBody>
          <a:bodyPr rtlCol="0">
            <a:normAutofit lnSpcReduction="10000"/>
          </a:bodyPr>
          <a:lstStyle/>
          <a:p>
            <a:pPr marL="457200" lvl="0" indent="-457200" rtl="0">
              <a:buFont typeface="+mj-lt"/>
              <a:buAutoNum type="alphaLcParenR"/>
            </a:pPr>
            <a:r>
              <a:rPr lang="es" dirty="0"/>
              <a:t>El SILC </a:t>
            </a:r>
            <a:r>
              <a:rPr lang="es" b="1" u="sng" dirty="0"/>
              <a:t>podrá</a:t>
            </a:r>
            <a:r>
              <a:rPr lang="es" dirty="0"/>
              <a:t> llevar a cabo las siguientes actividades </a:t>
            </a:r>
            <a:r>
              <a:rPr lang="es" b="1" u="sng" dirty="0"/>
              <a:t>discrecionales</a:t>
            </a:r>
            <a:r>
              <a:rPr lang="es" dirty="0"/>
              <a:t>, según se </a:t>
            </a:r>
            <a:r>
              <a:rPr lang="es" b="1" dirty="0"/>
              <a:t>autorice y describa </a:t>
            </a:r>
            <a:r>
              <a:rPr lang="es" dirty="0"/>
              <a:t>en el Plan Estatal aprobado:</a:t>
            </a:r>
          </a:p>
          <a:p>
            <a:pPr marL="800100" lvl="1" indent="-457200" rtl="0">
              <a:buFont typeface="+mj-lt"/>
              <a:buAutoNum type="arabicParenR"/>
            </a:pPr>
            <a:r>
              <a:rPr lang="es" sz="2800" dirty="0"/>
              <a:t>Trabajar con los Centros para la Vida Independiente con el fin de </a:t>
            </a:r>
            <a:r>
              <a:rPr lang="es" sz="2800" b="1" dirty="0"/>
              <a:t>coordinar servicios </a:t>
            </a:r>
            <a:r>
              <a:rPr lang="es" sz="2800" dirty="0"/>
              <a:t>con entidades públicas y privadas y </a:t>
            </a:r>
            <a:r>
              <a:rPr lang="es" sz="2800" b="1" dirty="0"/>
              <a:t>mejorar los servicios </a:t>
            </a:r>
            <a:r>
              <a:rPr lang="es" sz="2800" dirty="0"/>
              <a:t>que se brindan a personas con discapacidades.</a:t>
            </a:r>
          </a:p>
          <a:p>
            <a:pPr marL="800100" lvl="1" indent="-457200" rtl="0">
              <a:buFont typeface="+mj-lt"/>
              <a:buAutoNum type="arabicParenR"/>
            </a:pPr>
            <a:r>
              <a:rPr lang="es" sz="2800" dirty="0"/>
              <a:t>Realizar actividades de </a:t>
            </a:r>
            <a:r>
              <a:rPr lang="es" sz="2800" b="1" dirty="0"/>
              <a:t>desarrollo de recursos </a:t>
            </a:r>
            <a:r>
              <a:rPr lang="es" sz="2800" dirty="0"/>
              <a:t>para respaldar las actividades descritas en el SPIL aprobado o para respaldar la provisión de servicios para la vida independiente por parte de los Centros para la Vida Independiente.</a:t>
            </a:r>
          </a:p>
          <a:p>
            <a:pPr marL="800100" lvl="1" indent="-457200" rtl="0">
              <a:buFont typeface="+mj-lt"/>
              <a:buAutoNum type="arabicParenR"/>
            </a:pPr>
            <a:r>
              <a:rPr lang="es" sz="2800" dirty="0"/>
              <a:t>Realizar tales </a:t>
            </a:r>
            <a:r>
              <a:rPr lang="es" sz="2800" b="1" dirty="0"/>
              <a:t>otras funciones</a:t>
            </a:r>
            <a:r>
              <a:rPr lang="es" sz="2800" dirty="0"/>
              <a:t>, acordes con el propósito de esta parte y comparables a otras funciones </a:t>
            </a:r>
            <a:r>
              <a:rPr lang="es" sz="2800" b="1" dirty="0"/>
              <a:t>descritas en la Sección 705(c) de la Ley</a:t>
            </a:r>
            <a:r>
              <a:rPr lang="es" sz="2800" dirty="0"/>
              <a:t>, que el </a:t>
            </a:r>
            <a:r>
              <a:rPr lang="es" sz="2800" b="1" dirty="0"/>
              <a:t>Consejo determine que sean apropiadas y estén autorizadas en el SPIL aprobado </a:t>
            </a:r>
            <a:r>
              <a:rPr lang="es" sz="2800" dirty="0"/>
              <a:t>(incluida la defensa y planificación de desastres).</a:t>
            </a:r>
          </a:p>
          <a:p>
            <a:pPr rtl="0"/>
            <a:endParaRPr lang="en-US" dirty="0"/>
          </a:p>
        </p:txBody>
      </p:sp>
      <p:sp>
        <p:nvSpPr>
          <p:cNvPr id="4" name="Footer Placeholder 3">
            <a:extLst>
              <a:ext uri="{FF2B5EF4-FFF2-40B4-BE49-F238E27FC236}">
                <a16:creationId xmlns:a16="http://schemas.microsoft.com/office/drawing/2014/main" id="{B8CFDD15-CCC6-52D4-E0D6-8BD5D0FFF1A4}"/>
              </a:ext>
            </a:extLst>
          </p:cNvPr>
          <p:cNvSpPr>
            <a:spLocks noGrp="1"/>
          </p:cNvSpPr>
          <p:nvPr>
            <p:ph type="ftr" sz="quarter" idx="11"/>
          </p:nvPr>
        </p:nvSpPr>
        <p:spPr>
          <a:xfrm>
            <a:off x="3894268" y="6356350"/>
            <a:ext cx="4528970" cy="365125"/>
          </a:xfrm>
        </p:spPr>
        <p:txBody>
          <a:bodyPr rtlCol="0"/>
          <a:lstStyle/>
          <a:p>
            <a:pPr rtl="0"/>
            <a:r>
              <a:rPr lang="es" b="1">
                <a:solidFill>
                  <a:schemeClr val="accent3">
                    <a:lumMod val="75000"/>
                  </a:schemeClr>
                </a:solidFill>
              </a:rPr>
              <a:t>Centro de Capacitación y Asistencia Técnica para la Vida Independiente</a:t>
            </a:r>
          </a:p>
        </p:txBody>
      </p:sp>
    </p:spTree>
    <p:extLst>
      <p:ext uri="{BB962C8B-B14F-4D97-AF65-F5344CB8AC3E}">
        <p14:creationId xmlns:p14="http://schemas.microsoft.com/office/powerpoint/2010/main" val="2278839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97854-0231-E011-4079-2ACD5815CBE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F72EC2-BEEA-F0B7-769D-B503D2A3B1CF}"/>
              </a:ext>
            </a:extLst>
          </p:cNvPr>
          <p:cNvSpPr>
            <a:spLocks noGrp="1"/>
          </p:cNvSpPr>
          <p:nvPr>
            <p:ph type="sldNum" sz="quarter" idx="10"/>
          </p:nvPr>
        </p:nvSpPr>
        <p:spPr/>
        <p:txBody>
          <a:bodyPr rtlCol="0"/>
          <a:lstStyle/>
          <a:p>
            <a:pPr rtl="0">
              <a:defRPr/>
            </a:pPr>
            <a:fld id="{F2DF5F09-D78D-44DB-A338-E90D23C46220}" type="slidenum">
              <a:rPr lang="en-US" smtClean="0"/>
              <a:t>37</a:t>
            </a:fld>
            <a:endParaRPr lang="en-US"/>
          </a:p>
        </p:txBody>
      </p:sp>
      <p:sp>
        <p:nvSpPr>
          <p:cNvPr id="4" name="Title 3">
            <a:extLst>
              <a:ext uri="{FF2B5EF4-FFF2-40B4-BE49-F238E27FC236}">
                <a16:creationId xmlns:a16="http://schemas.microsoft.com/office/drawing/2014/main" id="{362F4928-20AC-AED7-1EC1-D4C0EB79B3A7}"/>
              </a:ext>
            </a:extLst>
          </p:cNvPr>
          <p:cNvSpPr>
            <a:spLocks noGrp="1"/>
          </p:cNvSpPr>
          <p:nvPr>
            <p:ph type="title"/>
          </p:nvPr>
        </p:nvSpPr>
        <p:spPr>
          <a:xfrm>
            <a:off x="0" y="1"/>
            <a:ext cx="12192000" cy="800100"/>
          </a:xfrm>
          <a:solidFill>
            <a:srgbClr val="BCDDE6"/>
          </a:solidFill>
        </p:spPr>
        <p:txBody>
          <a:bodyPr rtlCol="0">
            <a:normAutofit/>
          </a:bodyPr>
          <a:lstStyle/>
          <a:p>
            <a:pPr rtl="0"/>
            <a:r>
              <a:rPr lang="es" sz="4000" b="1" dirty="0">
                <a:solidFill>
                  <a:srgbClr val="750518"/>
                </a:solidFill>
              </a:rPr>
              <a:t>Sección 1329.16: Competencias del SILC. (cont.)</a:t>
            </a:r>
          </a:p>
        </p:txBody>
      </p:sp>
      <p:sp>
        <p:nvSpPr>
          <p:cNvPr id="2" name="Content Placeholder 1">
            <a:extLst>
              <a:ext uri="{FF2B5EF4-FFF2-40B4-BE49-F238E27FC236}">
                <a16:creationId xmlns:a16="http://schemas.microsoft.com/office/drawing/2014/main" id="{E1F749BC-BB7D-9314-6B85-1F739651D394}"/>
              </a:ext>
            </a:extLst>
          </p:cNvPr>
          <p:cNvSpPr>
            <a:spLocks noGrp="1"/>
          </p:cNvSpPr>
          <p:nvPr>
            <p:ph sz="half" idx="1"/>
          </p:nvPr>
        </p:nvSpPr>
        <p:spPr/>
        <p:txBody>
          <a:bodyPr rtlCol="0"/>
          <a:lstStyle/>
          <a:p>
            <a:pPr marL="457200" indent="-457200" rtl="0">
              <a:buFont typeface="+mj-lt"/>
              <a:buAutoNum type="alphaLcParenR"/>
            </a:pPr>
            <a:r>
              <a:rPr lang="es" b="0"/>
              <a:t>Trabajar con los Centros para la Vida Independiente con el fin de coordinar servicios con entidades públicas y privadas y mejorar los servicios</a:t>
            </a:r>
            <a:r>
              <a:rPr lang="en" b="1"/>
              <a:t> </a:t>
            </a:r>
            <a:r>
              <a:rPr lang="en" b="0"/>
              <a:t>que se brindan a personas con discapacidades.</a:t>
            </a:r>
          </a:p>
        </p:txBody>
      </p:sp>
      <p:sp>
        <p:nvSpPr>
          <p:cNvPr id="5" name="Content Placeholder 4">
            <a:extLst>
              <a:ext uri="{FF2B5EF4-FFF2-40B4-BE49-F238E27FC236}">
                <a16:creationId xmlns:a16="http://schemas.microsoft.com/office/drawing/2014/main" id="{F09A6BE5-6095-E329-7C46-B7B9F3688284}"/>
              </a:ext>
            </a:extLst>
          </p:cNvPr>
          <p:cNvSpPr>
            <a:spLocks noGrp="1"/>
          </p:cNvSpPr>
          <p:nvPr>
            <p:ph sz="half" idx="2"/>
          </p:nvPr>
        </p:nvSpPr>
        <p:spPr>
          <a:xfrm>
            <a:off x="6172200" y="1825625"/>
            <a:ext cx="5181600" cy="2574925"/>
          </a:xfrm>
          <a:solidFill>
            <a:srgbClr val="750518"/>
          </a:solidFill>
          <a:ln w="63500">
            <a:solidFill>
              <a:srgbClr val="BCDDE6"/>
            </a:solidFill>
          </a:ln>
        </p:spPr>
        <p:txBody>
          <a:bodyPr rtlCol="0"/>
          <a:lstStyle/>
          <a:p>
            <a:pPr marL="0" indent="0" rtl="0">
              <a:buNone/>
            </a:pPr>
            <a:r>
              <a:rPr lang="es" b="1">
                <a:solidFill>
                  <a:schemeClr val="bg1"/>
                </a:solidFill>
              </a:rPr>
              <a:t>Esto implica lo siguiente:</a:t>
            </a:r>
            <a:endParaRPr lang="en-US" dirty="0">
              <a:solidFill>
                <a:schemeClr val="bg1"/>
              </a:solidFill>
            </a:endParaRPr>
          </a:p>
          <a:p>
            <a:pPr rtl="0"/>
            <a:r>
              <a:rPr lang="es">
                <a:solidFill>
                  <a:schemeClr val="bg1"/>
                </a:solidFill>
              </a:rPr>
              <a:t>Trabajar con los CIL para unirse a otras entidades con el fin de mejorar los servicios para personas con discapacidades. </a:t>
            </a:r>
          </a:p>
        </p:txBody>
      </p:sp>
      <p:sp>
        <p:nvSpPr>
          <p:cNvPr id="6" name="Footer Placeholder 5">
            <a:extLst>
              <a:ext uri="{FF2B5EF4-FFF2-40B4-BE49-F238E27FC236}">
                <a16:creationId xmlns:a16="http://schemas.microsoft.com/office/drawing/2014/main" id="{00065855-35D2-ED8A-C05E-9B2E6211954C}"/>
              </a:ext>
            </a:extLst>
          </p:cNvPr>
          <p:cNvSpPr>
            <a:spLocks noGrp="1"/>
          </p:cNvSpPr>
          <p:nvPr>
            <p:ph type="ftr" sz="quarter" idx="11"/>
          </p:nvPr>
        </p:nvSpPr>
        <p:spPr>
          <a:xfrm>
            <a:off x="4038599" y="6356350"/>
            <a:ext cx="4406153" cy="365125"/>
          </a:xfrm>
        </p:spPr>
        <p:txBody>
          <a:bodyPr rtlCol="0"/>
          <a:lstStyle/>
          <a:p>
            <a:pPr rtl="0"/>
            <a:r>
              <a:rPr lang="es" b="1">
                <a:solidFill>
                  <a:schemeClr val="accent3">
                    <a:lumMod val="75000"/>
                  </a:schemeClr>
                </a:solidFill>
              </a:rPr>
              <a:t>Centro de Capacitación y Asistencia Técnica para la Vida Independiente</a:t>
            </a:r>
          </a:p>
        </p:txBody>
      </p:sp>
    </p:spTree>
    <p:extLst>
      <p:ext uri="{BB962C8B-B14F-4D97-AF65-F5344CB8AC3E}">
        <p14:creationId xmlns:p14="http://schemas.microsoft.com/office/powerpoint/2010/main" val="986224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02958-6711-7E49-E6CA-FB584C38F9C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CC902F4-335E-9364-FEA4-71A324FFC668}"/>
              </a:ext>
            </a:extLst>
          </p:cNvPr>
          <p:cNvSpPr>
            <a:spLocks noGrp="1"/>
          </p:cNvSpPr>
          <p:nvPr>
            <p:ph type="sldNum" sz="quarter" idx="10"/>
          </p:nvPr>
        </p:nvSpPr>
        <p:spPr/>
        <p:txBody>
          <a:bodyPr rtlCol="0"/>
          <a:lstStyle/>
          <a:p>
            <a:pPr rtl="0">
              <a:defRPr/>
            </a:pPr>
            <a:fld id="{F2DF5F09-D78D-44DB-A338-E90D23C46220}" type="slidenum">
              <a:rPr lang="en-US" smtClean="0"/>
              <a:t>38</a:t>
            </a:fld>
            <a:endParaRPr lang="en-US"/>
          </a:p>
        </p:txBody>
      </p:sp>
      <p:sp>
        <p:nvSpPr>
          <p:cNvPr id="4" name="Title 3">
            <a:extLst>
              <a:ext uri="{FF2B5EF4-FFF2-40B4-BE49-F238E27FC236}">
                <a16:creationId xmlns:a16="http://schemas.microsoft.com/office/drawing/2014/main" id="{96730935-AA69-24A2-97FA-04F55853554C}"/>
              </a:ext>
            </a:extLst>
          </p:cNvPr>
          <p:cNvSpPr>
            <a:spLocks noGrp="1"/>
          </p:cNvSpPr>
          <p:nvPr>
            <p:ph type="title"/>
          </p:nvPr>
        </p:nvSpPr>
        <p:spPr>
          <a:xfrm>
            <a:off x="0" y="1"/>
            <a:ext cx="12192000" cy="765810"/>
          </a:xfrm>
          <a:solidFill>
            <a:srgbClr val="BCDDE6"/>
          </a:solidFill>
        </p:spPr>
        <p:txBody>
          <a:bodyPr rtlCol="0">
            <a:normAutofit/>
          </a:bodyPr>
          <a:lstStyle/>
          <a:p>
            <a:pPr rtl="0"/>
            <a:r>
              <a:rPr lang="es" sz="4000" b="1" dirty="0">
                <a:solidFill>
                  <a:srgbClr val="750518"/>
                </a:solidFill>
              </a:rPr>
              <a:t>Sección 1329.16: Competencias del SILC. (cont.)</a:t>
            </a:r>
          </a:p>
        </p:txBody>
      </p:sp>
      <p:sp>
        <p:nvSpPr>
          <p:cNvPr id="2" name="Content Placeholder 1">
            <a:extLst>
              <a:ext uri="{FF2B5EF4-FFF2-40B4-BE49-F238E27FC236}">
                <a16:creationId xmlns:a16="http://schemas.microsoft.com/office/drawing/2014/main" id="{2F0F6FB7-D853-25D4-99B9-927CA61BDA09}"/>
              </a:ext>
            </a:extLst>
          </p:cNvPr>
          <p:cNvSpPr>
            <a:spLocks noGrp="1"/>
          </p:cNvSpPr>
          <p:nvPr>
            <p:ph sz="half" idx="1"/>
          </p:nvPr>
        </p:nvSpPr>
        <p:spPr/>
        <p:txBody>
          <a:bodyPr rtlCol="0">
            <a:normAutofit/>
          </a:bodyPr>
          <a:lstStyle/>
          <a:p>
            <a:pPr marL="0" indent="0" rtl="0">
              <a:buNone/>
            </a:pPr>
            <a:r>
              <a:rPr lang="es" b="0"/>
              <a:t>2) Realizar actividades de desarrollo de recursos</a:t>
            </a:r>
            <a:r>
              <a:rPr lang="en" b="1"/>
              <a:t> </a:t>
            </a:r>
            <a:r>
              <a:rPr lang="en" b="0"/>
              <a:t>para respaldar las actividades descritas en el SPIL aprobado o para respaldar la provisión de servicios para la vida independiente por parte de los Centros para la Vida Independiente.</a:t>
            </a:r>
          </a:p>
        </p:txBody>
      </p:sp>
      <p:sp>
        <p:nvSpPr>
          <p:cNvPr id="5" name="Content Placeholder 4">
            <a:extLst>
              <a:ext uri="{FF2B5EF4-FFF2-40B4-BE49-F238E27FC236}">
                <a16:creationId xmlns:a16="http://schemas.microsoft.com/office/drawing/2014/main" id="{5BD8B0C4-AB49-03FD-7057-A0AB02A96822}"/>
              </a:ext>
            </a:extLst>
          </p:cNvPr>
          <p:cNvSpPr>
            <a:spLocks noGrp="1"/>
          </p:cNvSpPr>
          <p:nvPr>
            <p:ph sz="half" idx="2"/>
          </p:nvPr>
        </p:nvSpPr>
        <p:spPr>
          <a:xfrm>
            <a:off x="6172200" y="1825625"/>
            <a:ext cx="5314950" cy="4351338"/>
          </a:xfrm>
          <a:solidFill>
            <a:srgbClr val="750518"/>
          </a:solidFill>
          <a:ln w="63500">
            <a:solidFill>
              <a:srgbClr val="BCDDE6"/>
            </a:solidFill>
          </a:ln>
        </p:spPr>
        <p:txBody>
          <a:bodyPr rtlCol="0">
            <a:normAutofit/>
          </a:bodyPr>
          <a:lstStyle/>
          <a:p>
            <a:pPr marL="0" indent="0" rtl="0">
              <a:buNone/>
            </a:pPr>
            <a:r>
              <a:rPr lang="es" b="1" dirty="0">
                <a:solidFill>
                  <a:schemeClr val="bg1"/>
                </a:solidFill>
              </a:rPr>
              <a:t>Esto implica lo siguiente:</a:t>
            </a:r>
            <a:endParaRPr lang="en-US" dirty="0">
              <a:solidFill>
                <a:schemeClr val="bg1"/>
              </a:solidFill>
            </a:endParaRPr>
          </a:p>
          <a:p>
            <a:pPr rtl="0"/>
            <a:r>
              <a:rPr lang="es" dirty="0">
                <a:solidFill>
                  <a:schemeClr val="bg1"/>
                </a:solidFill>
              </a:rPr>
              <a:t>El SILC puede buscar fuentes de financiamiento nuevas para respaldar las actividades del SPIL o los CIL. </a:t>
            </a:r>
          </a:p>
          <a:p>
            <a:pPr rtl="0"/>
            <a:r>
              <a:rPr lang="es" dirty="0">
                <a:solidFill>
                  <a:schemeClr val="bg1"/>
                </a:solidFill>
              </a:rPr>
              <a:t>No puede gastar fondos federales en “recaudación de fondos”, pero se permite otro desarrollo de recursos si lo incluye en su SPIL.</a:t>
            </a:r>
          </a:p>
        </p:txBody>
      </p:sp>
      <p:sp>
        <p:nvSpPr>
          <p:cNvPr id="6" name="Footer Placeholder 5">
            <a:extLst>
              <a:ext uri="{FF2B5EF4-FFF2-40B4-BE49-F238E27FC236}">
                <a16:creationId xmlns:a16="http://schemas.microsoft.com/office/drawing/2014/main" id="{6202704C-56CC-416A-D042-E65DF1287480}"/>
              </a:ext>
            </a:extLst>
          </p:cNvPr>
          <p:cNvSpPr>
            <a:spLocks noGrp="1"/>
          </p:cNvSpPr>
          <p:nvPr>
            <p:ph type="ftr" sz="quarter" idx="11"/>
          </p:nvPr>
        </p:nvSpPr>
        <p:spPr>
          <a:xfrm>
            <a:off x="4038599" y="6356350"/>
            <a:ext cx="4406153" cy="365125"/>
          </a:xfrm>
        </p:spPr>
        <p:txBody>
          <a:bodyPr rtlCol="0"/>
          <a:lstStyle/>
          <a:p>
            <a:pPr rtl="0"/>
            <a:r>
              <a:rPr lang="es" b="1">
                <a:solidFill>
                  <a:schemeClr val="accent3">
                    <a:lumMod val="75000"/>
                  </a:schemeClr>
                </a:solidFill>
              </a:rPr>
              <a:t>Centro de Capacitación y Asistencia Técnica para la Vida Independiente</a:t>
            </a:r>
          </a:p>
        </p:txBody>
      </p:sp>
    </p:spTree>
    <p:extLst>
      <p:ext uri="{BB962C8B-B14F-4D97-AF65-F5344CB8AC3E}">
        <p14:creationId xmlns:p14="http://schemas.microsoft.com/office/powerpoint/2010/main" val="995859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F15BD-564C-306C-F11B-0909FEBBF96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8B49C4-BC09-CBE9-8FE8-8859E2E39A00}"/>
              </a:ext>
            </a:extLst>
          </p:cNvPr>
          <p:cNvSpPr>
            <a:spLocks noGrp="1"/>
          </p:cNvSpPr>
          <p:nvPr>
            <p:ph type="sldNum" sz="quarter" idx="10"/>
          </p:nvPr>
        </p:nvSpPr>
        <p:spPr/>
        <p:txBody>
          <a:bodyPr rtlCol="0"/>
          <a:lstStyle/>
          <a:p>
            <a:pPr rtl="0">
              <a:defRPr/>
            </a:pPr>
            <a:fld id="{F2DF5F09-D78D-44DB-A338-E90D23C46220}" type="slidenum">
              <a:rPr lang="en-US" smtClean="0"/>
              <a:t>39</a:t>
            </a:fld>
            <a:endParaRPr lang="en-US"/>
          </a:p>
        </p:txBody>
      </p:sp>
      <p:sp>
        <p:nvSpPr>
          <p:cNvPr id="4" name="Title 3">
            <a:extLst>
              <a:ext uri="{FF2B5EF4-FFF2-40B4-BE49-F238E27FC236}">
                <a16:creationId xmlns:a16="http://schemas.microsoft.com/office/drawing/2014/main" id="{90F2C896-DEDC-E0A6-BB67-10D62C4AE5C2}"/>
              </a:ext>
            </a:extLst>
          </p:cNvPr>
          <p:cNvSpPr>
            <a:spLocks noGrp="1"/>
          </p:cNvSpPr>
          <p:nvPr>
            <p:ph type="title"/>
          </p:nvPr>
        </p:nvSpPr>
        <p:spPr>
          <a:xfrm>
            <a:off x="0" y="1"/>
            <a:ext cx="12192000" cy="811530"/>
          </a:xfrm>
          <a:solidFill>
            <a:srgbClr val="BCDDE6"/>
          </a:solidFill>
        </p:spPr>
        <p:txBody>
          <a:bodyPr rtlCol="0">
            <a:normAutofit/>
          </a:bodyPr>
          <a:lstStyle/>
          <a:p>
            <a:pPr rtl="0"/>
            <a:r>
              <a:rPr lang="es" sz="4000" b="1">
                <a:solidFill>
                  <a:srgbClr val="750518"/>
                </a:solidFill>
              </a:rPr>
              <a:t>Sección 1329.16: Competencias del SILC. (continuación)</a:t>
            </a:r>
          </a:p>
        </p:txBody>
      </p:sp>
      <p:sp>
        <p:nvSpPr>
          <p:cNvPr id="2" name="Content Placeholder 1">
            <a:extLst>
              <a:ext uri="{FF2B5EF4-FFF2-40B4-BE49-F238E27FC236}">
                <a16:creationId xmlns:a16="http://schemas.microsoft.com/office/drawing/2014/main" id="{345269E1-6A91-25A9-AA06-DEB72FDD3EE0}"/>
              </a:ext>
            </a:extLst>
          </p:cNvPr>
          <p:cNvSpPr>
            <a:spLocks noGrp="1"/>
          </p:cNvSpPr>
          <p:nvPr>
            <p:ph sz="half" idx="1"/>
          </p:nvPr>
        </p:nvSpPr>
        <p:spPr/>
        <p:txBody>
          <a:bodyPr rtlCol="0">
            <a:normAutofit/>
          </a:bodyPr>
          <a:lstStyle/>
          <a:p>
            <a:pPr marL="0" indent="0" rtl="0">
              <a:buNone/>
            </a:pPr>
            <a:r>
              <a:rPr lang="es" b="0"/>
              <a:t>3) Realizar tales otras funciones, acordes con el propósito de esta parte y comparables a otras funciones descritas en la Sección 705(c) de la Ley, que el Consejo determine que sean apropiadas y estén autorizadas en el SPIL aprobado (incluida la defensa).</a:t>
            </a:r>
          </a:p>
        </p:txBody>
      </p:sp>
      <p:sp>
        <p:nvSpPr>
          <p:cNvPr id="5" name="Content Placeholder 4">
            <a:extLst>
              <a:ext uri="{FF2B5EF4-FFF2-40B4-BE49-F238E27FC236}">
                <a16:creationId xmlns:a16="http://schemas.microsoft.com/office/drawing/2014/main" id="{3CA57816-0CD5-59B2-107A-6DF4EE1E6557}"/>
              </a:ext>
            </a:extLst>
          </p:cNvPr>
          <p:cNvSpPr>
            <a:spLocks noGrp="1"/>
          </p:cNvSpPr>
          <p:nvPr>
            <p:ph sz="half" idx="2"/>
          </p:nvPr>
        </p:nvSpPr>
        <p:spPr>
          <a:xfrm>
            <a:off x="6172200" y="1825625"/>
            <a:ext cx="5577840" cy="3615055"/>
          </a:xfrm>
          <a:solidFill>
            <a:srgbClr val="750518"/>
          </a:solidFill>
          <a:ln w="63500">
            <a:solidFill>
              <a:srgbClr val="BCDDE6"/>
            </a:solidFill>
          </a:ln>
        </p:spPr>
        <p:txBody>
          <a:bodyPr rtlCol="0">
            <a:normAutofit/>
          </a:bodyPr>
          <a:lstStyle/>
          <a:p>
            <a:pPr marL="0" indent="0" rtl="0">
              <a:buNone/>
            </a:pPr>
            <a:r>
              <a:rPr lang="es" b="1">
                <a:solidFill>
                  <a:schemeClr val="bg1"/>
                </a:solidFill>
              </a:rPr>
              <a:t>Esto implica lo siguiente:</a:t>
            </a:r>
            <a:endParaRPr lang="en-US" dirty="0">
              <a:solidFill>
                <a:schemeClr val="bg1"/>
              </a:solidFill>
            </a:endParaRPr>
          </a:p>
          <a:p>
            <a:pPr rtl="0"/>
            <a:r>
              <a:rPr lang="es">
                <a:solidFill>
                  <a:schemeClr val="bg1"/>
                </a:solidFill>
              </a:rPr>
              <a:t>El SILC puede realizar otras actividades siempre que:</a:t>
            </a:r>
          </a:p>
          <a:p>
            <a:pPr lvl="1" rtl="0"/>
            <a:r>
              <a:rPr lang="es" sz="2800">
                <a:solidFill>
                  <a:schemeClr val="bg1"/>
                </a:solidFill>
              </a:rPr>
              <a:t>la actividad sea acorde con la Ley de Rehabilitación; </a:t>
            </a:r>
          </a:p>
          <a:p>
            <a:pPr lvl="1" rtl="0"/>
            <a:r>
              <a:rPr lang="es" sz="2800">
                <a:solidFill>
                  <a:schemeClr val="bg1"/>
                </a:solidFill>
              </a:rPr>
              <a:t>el Consejo lo apruebe;</a:t>
            </a:r>
          </a:p>
          <a:p>
            <a:pPr lvl="1" rtl="0"/>
            <a:r>
              <a:rPr lang="es" sz="2800">
                <a:solidFill>
                  <a:schemeClr val="bg1"/>
                </a:solidFill>
              </a:rPr>
              <a:t>el Plan Estatal lo permita. </a:t>
            </a:r>
          </a:p>
        </p:txBody>
      </p:sp>
      <p:sp>
        <p:nvSpPr>
          <p:cNvPr id="6" name="Footer Placeholder 5">
            <a:extLst>
              <a:ext uri="{FF2B5EF4-FFF2-40B4-BE49-F238E27FC236}">
                <a16:creationId xmlns:a16="http://schemas.microsoft.com/office/drawing/2014/main" id="{0568F732-0767-3AF2-3D67-041CDE212DA7}"/>
              </a:ext>
            </a:extLst>
          </p:cNvPr>
          <p:cNvSpPr>
            <a:spLocks noGrp="1"/>
          </p:cNvSpPr>
          <p:nvPr>
            <p:ph type="ftr" sz="quarter" idx="11"/>
          </p:nvPr>
        </p:nvSpPr>
        <p:spPr>
          <a:xfrm>
            <a:off x="4038599" y="6356350"/>
            <a:ext cx="4406153" cy="365125"/>
          </a:xfrm>
        </p:spPr>
        <p:txBody>
          <a:bodyPr rtlCol="0"/>
          <a:lstStyle/>
          <a:p>
            <a:pPr rtl="0"/>
            <a:r>
              <a:rPr lang="es" b="1">
                <a:solidFill>
                  <a:schemeClr val="accent3">
                    <a:lumMod val="75000"/>
                  </a:schemeClr>
                </a:solidFill>
              </a:rPr>
              <a:t>Centro de Capacitación y Asistencia Técnica para la Vida Independiente</a:t>
            </a:r>
          </a:p>
        </p:txBody>
      </p:sp>
    </p:spTree>
    <p:extLst>
      <p:ext uri="{BB962C8B-B14F-4D97-AF65-F5344CB8AC3E}">
        <p14:creationId xmlns:p14="http://schemas.microsoft.com/office/powerpoint/2010/main" val="4112927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2C6271-2857-80BC-445C-9A5603445726}"/>
            </a:ext>
          </a:extLst>
        </p:cNvPr>
        <p:cNvGrpSpPr/>
        <p:nvPr/>
      </p:nvGrpSpPr>
      <p:grpSpPr>
        <a:xfrm>
          <a:off x="0" y="0"/>
          <a:ext cx="0" cy="0"/>
          <a:chOff x="0" y="0"/>
          <a:chExt cx="0" cy="0"/>
        </a:xfrm>
      </p:grpSpPr>
      <p:sp useBgFill="1">
        <p:nvSpPr>
          <p:cNvPr id="10" name="Rectangle 9" hidden="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2" name="Rectangle 11" hidden="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4" name="Rectangle 13" hidden="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6" name="Rectangle 15" hidden="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8" name="Rectangle 17" hidden="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2" name="Rectangle">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solidFill>
            <a:srgbClr val="70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 name="Slide Number ">
            <a:extLst>
              <a:ext uri="{FF2B5EF4-FFF2-40B4-BE49-F238E27FC236}">
                <a16:creationId xmlns:a16="http://schemas.microsoft.com/office/drawing/2014/main" id="{D23DD4CA-6887-11FC-5CDF-9F83722CFDA4}"/>
              </a:ext>
            </a:extLst>
          </p:cNvPr>
          <p:cNvSpPr>
            <a:spLocks noGrp="1"/>
          </p:cNvSpPr>
          <p:nvPr>
            <p:ph type="sldNum" sz="quarter" idx="12"/>
          </p:nvPr>
        </p:nvSpPr>
        <p:spPr>
          <a:xfrm>
            <a:off x="11704320" y="6455664"/>
            <a:ext cx="448056" cy="365125"/>
          </a:xfrm>
        </p:spPr>
        <p:txBody>
          <a:bodyPr rtlCol="0">
            <a:normAutofit/>
          </a:bodyPr>
          <a:lstStyle/>
          <a:p>
            <a:pPr rtl="0">
              <a:spcAft>
                <a:spcPts val="600"/>
              </a:spcAft>
            </a:pPr>
            <a:fld id="{181E4D21-DFBA-4BA9-A6C6-558C4B06F883}" type="slidenum">
              <a:rPr lang="en-US" sz="1100">
                <a:solidFill>
                  <a:schemeClr val="tx1">
                    <a:lumMod val="50000"/>
                    <a:lumOff val="50000"/>
                  </a:schemeClr>
                </a:solidFill>
              </a:rPr>
              <a:pPr>
                <a:spcAft>
                  <a:spcPts val="600"/>
                </a:spcAft>
              </a:pPr>
              <a:t>4</a:t>
            </a:fld>
            <a:endParaRPr lang="en-US" sz="1100">
              <a:solidFill>
                <a:schemeClr val="tx1">
                  <a:lumMod val="50000"/>
                  <a:lumOff val="50000"/>
                </a:schemeClr>
              </a:solidFill>
            </a:endParaRPr>
          </a:p>
        </p:txBody>
      </p:sp>
      <p:sp>
        <p:nvSpPr>
          <p:cNvPr id="2" name="Title">
            <a:extLst>
              <a:ext uri="{FF2B5EF4-FFF2-40B4-BE49-F238E27FC236}">
                <a16:creationId xmlns:a16="http://schemas.microsoft.com/office/drawing/2014/main" id="{D43CB7DB-651E-20B7-0DC8-2CB8AB6913A9}"/>
              </a:ext>
            </a:extLst>
          </p:cNvPr>
          <p:cNvSpPr>
            <a:spLocks noGrp="1"/>
          </p:cNvSpPr>
          <p:nvPr>
            <p:ph type="title"/>
          </p:nvPr>
        </p:nvSpPr>
        <p:spPr>
          <a:xfrm>
            <a:off x="-6221" y="1090414"/>
            <a:ext cx="4044047" cy="3450249"/>
          </a:xfrm>
        </p:spPr>
        <p:txBody>
          <a:bodyPr rtlCol="0" anchor="b">
            <a:noAutofit/>
          </a:bodyPr>
          <a:lstStyle/>
          <a:p>
            <a:pPr algn="ctr" rtl="0"/>
            <a:r>
              <a:rPr lang="es" sz="6000" b="1" dirty="0">
                <a:solidFill>
                  <a:srgbClr val="FFFFFF"/>
                </a:solidFill>
              </a:rPr>
              <a:t>Qué aprenderá hoy</a:t>
            </a:r>
          </a:p>
        </p:txBody>
      </p:sp>
      <p:sp>
        <p:nvSpPr>
          <p:cNvPr id="3" name="Text">
            <a:extLst>
              <a:ext uri="{FF2B5EF4-FFF2-40B4-BE49-F238E27FC236}">
                <a16:creationId xmlns:a16="http://schemas.microsoft.com/office/drawing/2014/main" id="{04EE0F4F-6A40-B842-D47A-CCF7811D543D}"/>
              </a:ext>
            </a:extLst>
          </p:cNvPr>
          <p:cNvSpPr>
            <a:spLocks noGrp="1"/>
          </p:cNvSpPr>
          <p:nvPr>
            <p:ph idx="1"/>
          </p:nvPr>
        </p:nvSpPr>
        <p:spPr>
          <a:xfrm>
            <a:off x="4037826" y="896842"/>
            <a:ext cx="7990191" cy="4870744"/>
          </a:xfrm>
        </p:spPr>
        <p:txBody>
          <a:bodyPr vert="horz" lIns="91440" tIns="45720" rIns="91440" bIns="45720" rtlCol="0" anchor="ctr">
            <a:normAutofit fontScale="25000" lnSpcReduction="20000"/>
          </a:bodyPr>
          <a:lstStyle/>
          <a:p>
            <a:pPr marL="0" indent="0" rtl="0">
              <a:buNone/>
            </a:pPr>
            <a:endParaRPr lang="en-US" dirty="0">
              <a:latin typeface="Arial"/>
              <a:ea typeface="+mn-lt"/>
              <a:cs typeface="Arial"/>
            </a:endParaRPr>
          </a:p>
          <a:p>
            <a:pPr marL="0" indent="0" rtl="0">
              <a:buNone/>
            </a:pPr>
            <a:endParaRPr lang="en-US" dirty="0">
              <a:latin typeface="Arial"/>
              <a:ea typeface="+mn-lt"/>
              <a:cs typeface="Arial"/>
            </a:endParaRPr>
          </a:p>
          <a:p>
            <a:pPr marL="457200" indent="-457200" rtl="0">
              <a:lnSpc>
                <a:spcPct val="100000"/>
              </a:lnSpc>
              <a:spcBef>
                <a:spcPts val="0"/>
              </a:spcBef>
              <a:spcAft>
                <a:spcPts val="2400"/>
              </a:spcAft>
              <a:buFont typeface="Wingdings" panose="020B0604020202020204" pitchFamily="34" charset="0"/>
              <a:buChar char="ü"/>
            </a:pPr>
            <a:endParaRPr lang="en-US" sz="11200" dirty="0">
              <a:latin typeface="Arial" panose="020B0604020202020204" pitchFamily="34" charset="0"/>
              <a:cs typeface="Arial" panose="020B0604020202020204" pitchFamily="34" charset="0"/>
            </a:endParaRPr>
          </a:p>
          <a:p>
            <a:pPr rtl="0">
              <a:lnSpc>
                <a:spcPct val="100000"/>
              </a:lnSpc>
              <a:spcBef>
                <a:spcPts val="0"/>
              </a:spcBef>
              <a:spcAft>
                <a:spcPts val="2400"/>
              </a:spcAft>
              <a:buFont typeface="Wingdings" panose="020B0604020202020204" pitchFamily="34" charset="0"/>
              <a:buChar char="ü"/>
            </a:pPr>
            <a:r>
              <a:rPr lang="es" sz="11200" b="1" dirty="0">
                <a:latin typeface="Arial"/>
                <a:cs typeface="Arial"/>
              </a:rPr>
              <a:t>Las reglamentaciones e indicadores sobre los deberes, normas y competencias de todos los socios de la Red para la Vida Independiente (IL) (CIL, SILC y DSE). </a:t>
            </a:r>
          </a:p>
          <a:p>
            <a:pPr rtl="0">
              <a:lnSpc>
                <a:spcPct val="100000"/>
              </a:lnSpc>
              <a:spcBef>
                <a:spcPts val="0"/>
              </a:spcBef>
              <a:spcAft>
                <a:spcPts val="2400"/>
              </a:spcAft>
              <a:buFont typeface="Wingdings" panose="020B0604020202020204" pitchFamily="34" charset="0"/>
              <a:buChar char="ü"/>
            </a:pPr>
            <a:r>
              <a:rPr lang="es" sz="11200" b="1" dirty="0">
                <a:latin typeface="Arial"/>
                <a:cs typeface="Arial"/>
              </a:rPr>
              <a:t>Las diferencias entre las funciones de los CIL, los SILC y las DSE.</a:t>
            </a:r>
          </a:p>
          <a:p>
            <a:pPr rtl="0">
              <a:lnSpc>
                <a:spcPct val="100000"/>
              </a:lnSpc>
              <a:spcBef>
                <a:spcPts val="0"/>
              </a:spcBef>
              <a:spcAft>
                <a:spcPts val="2400"/>
              </a:spcAft>
              <a:buFont typeface="Wingdings" panose="020B0604020202020204" pitchFamily="34" charset="0"/>
              <a:buChar char="ü"/>
            </a:pPr>
            <a:r>
              <a:rPr lang="es" sz="11200" b="1" dirty="0">
                <a:latin typeface="Arial"/>
                <a:cs typeface="Arial"/>
              </a:rPr>
              <a:t>Los conceptos básicos de lo que es el SILC, lo que hace y cómo interactúa con los otros socios.</a:t>
            </a:r>
          </a:p>
          <a:p>
            <a:pPr marL="0" indent="0" rtl="0">
              <a:buNone/>
            </a:pPr>
            <a:endParaRPr lang="en-US" sz="2000" dirty="0">
              <a:ea typeface="+mn-lt"/>
              <a:cs typeface="+mn-lt"/>
            </a:endParaRPr>
          </a:p>
          <a:p>
            <a:pPr marL="0" indent="0" algn="ctr" rtl="0">
              <a:buNone/>
            </a:pPr>
            <a:r>
              <a:rPr lang="es" sz="9600" b="1" dirty="0"/>
              <a:t>CIL = Centro para la Vida Independiente</a:t>
            </a:r>
          </a:p>
          <a:p>
            <a:pPr marL="0" indent="0" algn="ctr" rtl="0">
              <a:buNone/>
            </a:pPr>
            <a:r>
              <a:rPr lang="es" sz="9600" b="1" dirty="0"/>
              <a:t>SILC = Consejo para la Vida Independiente a Nivel Estatal</a:t>
            </a:r>
          </a:p>
          <a:p>
            <a:pPr marL="0" indent="0" algn="ctr" rtl="0">
              <a:buNone/>
            </a:pPr>
            <a:r>
              <a:rPr lang="es" sz="9600" b="1" dirty="0"/>
              <a:t>DSE = Entidad Estatal Designada</a:t>
            </a:r>
          </a:p>
          <a:p>
            <a:pPr marL="0" indent="0" rtl="0">
              <a:buNone/>
            </a:pPr>
            <a:endParaRPr lang="en-US" sz="2000" b="1" dirty="0"/>
          </a:p>
          <a:p>
            <a:pPr marL="342900" indent="-342900" rtl="0">
              <a:buFont typeface="Wingdings" panose="020B0604020202020204" pitchFamily="34" charset="0"/>
              <a:buChar char="ü"/>
            </a:pPr>
            <a:endParaRPr lang="en-US" sz="2000" b="1" dirty="0"/>
          </a:p>
          <a:p>
            <a:pPr marL="0" indent="0" rtl="0">
              <a:buNone/>
            </a:pPr>
            <a:endParaRPr lang="en-US" sz="2000" b="1" dirty="0"/>
          </a:p>
          <a:p>
            <a:pPr marL="0" indent="0" rtl="0">
              <a:buNone/>
            </a:pPr>
            <a:endParaRPr lang="en-US" sz="2000" dirty="0"/>
          </a:p>
        </p:txBody>
      </p:sp>
      <p:sp>
        <p:nvSpPr>
          <p:cNvPr id="4" name="Footer ">
            <a:extLst>
              <a:ext uri="{FF2B5EF4-FFF2-40B4-BE49-F238E27FC236}">
                <a16:creationId xmlns:a16="http://schemas.microsoft.com/office/drawing/2014/main" id="{4A040B50-91D5-F6EE-D939-9EA60FA3FB03}"/>
              </a:ext>
            </a:extLst>
          </p:cNvPr>
          <p:cNvSpPr>
            <a:spLocks noGrp="1"/>
          </p:cNvSpPr>
          <p:nvPr>
            <p:ph type="ftr" sz="quarter" idx="11"/>
          </p:nvPr>
        </p:nvSpPr>
        <p:spPr>
          <a:xfrm>
            <a:off x="5621012" y="6450525"/>
            <a:ext cx="5235410" cy="365125"/>
          </a:xfrm>
        </p:spPr>
        <p:txBody>
          <a:bodyPr rtlCol="0">
            <a:normAutofit/>
          </a:bodyPr>
          <a:lstStyle/>
          <a:p>
            <a:pPr algn="l" rtl="0">
              <a:spcAft>
                <a:spcPts val="600"/>
              </a:spcAft>
            </a:pPr>
            <a:r>
              <a:rPr lang="es" sz="1100" b="1" dirty="0">
                <a:solidFill>
                  <a:srgbClr val="750518"/>
                </a:solidFill>
              </a:rPr>
              <a:t>Centro de Capacitación y Asistencia Técnica para la Vida Independiente</a:t>
            </a:r>
          </a:p>
        </p:txBody>
      </p:sp>
    </p:spTree>
    <p:extLst>
      <p:ext uri="{BB962C8B-B14F-4D97-AF65-F5344CB8AC3E}">
        <p14:creationId xmlns:p14="http://schemas.microsoft.com/office/powerpoint/2010/main" val="2775843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22A577F-A279-CBED-11BF-89CC320B2F8E}"/>
              </a:ext>
            </a:extLst>
          </p:cNvPr>
          <p:cNvSpPr>
            <a:spLocks noGrp="1"/>
          </p:cNvSpPr>
          <p:nvPr>
            <p:ph type="sldNum" sz="quarter" idx="12"/>
          </p:nvPr>
        </p:nvSpPr>
        <p:spPr/>
        <p:txBody>
          <a:bodyPr rtlCol="0"/>
          <a:lstStyle/>
          <a:p>
            <a:pPr rtl="0"/>
            <a:fld id="{181E4D21-DFBA-4BA9-A6C6-558C4B06F883}" type="slidenum">
              <a:rPr lang="en-US" smtClean="0"/>
              <a:t>40</a:t>
            </a:fld>
            <a:endParaRPr lang="en-US"/>
          </a:p>
        </p:txBody>
      </p:sp>
      <p:sp>
        <p:nvSpPr>
          <p:cNvPr id="2" name="Title 1">
            <a:extLst>
              <a:ext uri="{FF2B5EF4-FFF2-40B4-BE49-F238E27FC236}">
                <a16:creationId xmlns:a16="http://schemas.microsoft.com/office/drawing/2014/main" id="{655F6398-BAAB-3A46-9221-95CADE2C864D}"/>
              </a:ext>
            </a:extLst>
          </p:cNvPr>
          <p:cNvSpPr>
            <a:spLocks noGrp="1"/>
          </p:cNvSpPr>
          <p:nvPr>
            <p:ph type="title"/>
          </p:nvPr>
        </p:nvSpPr>
        <p:spPr>
          <a:xfrm>
            <a:off x="0" y="1"/>
            <a:ext cx="12192000" cy="886776"/>
          </a:xfrm>
          <a:solidFill>
            <a:srgbClr val="BCDDE6"/>
          </a:solidFill>
        </p:spPr>
        <p:txBody>
          <a:bodyPr rtlCol="0">
            <a:normAutofit/>
          </a:bodyPr>
          <a:lstStyle/>
          <a:p>
            <a:pPr rtl="0"/>
            <a:r>
              <a:rPr lang="es" sz="3200" b="1">
                <a:solidFill>
                  <a:srgbClr val="750518"/>
                </a:solidFill>
              </a:rPr>
              <a:t>Coordinación de Respuesta ante Emergencias como una autoridad en su SPIL</a:t>
            </a:r>
          </a:p>
        </p:txBody>
      </p:sp>
      <p:sp>
        <p:nvSpPr>
          <p:cNvPr id="3" name="Content Placeholder 2">
            <a:extLst>
              <a:ext uri="{FF2B5EF4-FFF2-40B4-BE49-F238E27FC236}">
                <a16:creationId xmlns:a16="http://schemas.microsoft.com/office/drawing/2014/main" id="{E47CC5AF-467C-069B-8720-F2D9CD05C2E1}"/>
              </a:ext>
            </a:extLst>
          </p:cNvPr>
          <p:cNvSpPr>
            <a:spLocks noGrp="1"/>
          </p:cNvSpPr>
          <p:nvPr>
            <p:ph idx="1"/>
          </p:nvPr>
        </p:nvSpPr>
        <p:spPr>
          <a:xfrm>
            <a:off x="114300" y="1169193"/>
            <a:ext cx="12077700" cy="4519613"/>
          </a:xfrm>
        </p:spPr>
        <p:txBody>
          <a:bodyPr rtlCol="0">
            <a:normAutofit/>
          </a:bodyPr>
          <a:lstStyle/>
          <a:p>
            <a:pPr marL="0" indent="0" algn="l" rtl="0">
              <a:buNone/>
            </a:pPr>
            <a:r>
              <a:rPr lang="es" sz="3200" b="0" i="0" u="none" strike="noStrike"/>
              <a:t>Muchos SPIL cuentan con esta coordinación. En general, los </a:t>
            </a:r>
            <a:r>
              <a:rPr lang="es" sz="3200" b="1" i="0" u="none" strike="noStrike"/>
              <a:t>CIL trabajan con el SILC</a:t>
            </a:r>
            <a:r>
              <a:rPr lang="es" sz="3200" b="0" i="0" u="none" strike="noStrike"/>
              <a:t> para establecer una </a:t>
            </a:r>
            <a:r>
              <a:rPr lang="es" sz="3200" b="1" i="0" u="none" strike="noStrike"/>
              <a:t>coordinación de respuesta ante emergencias</a:t>
            </a:r>
            <a:r>
              <a:rPr lang="es" sz="3200" b="0" i="0" u="none" strike="noStrike"/>
              <a:t> a nivel estatal con el objetivo de alcanzar y respaldar mejor a las personas con discapacidades que residen en condados desatendidos identificados. </a:t>
            </a:r>
          </a:p>
          <a:p>
            <a:pPr lvl="1" rtl="0"/>
            <a:r>
              <a:rPr lang="es" sz="3600"/>
              <a:t>¿Cuántos de ustedes cuentan con esto?</a:t>
            </a:r>
          </a:p>
          <a:p>
            <a:pPr lvl="1" rtl="0"/>
            <a:r>
              <a:rPr lang="es" sz="3600"/>
              <a:t>Tómese un minuto para informar a sus compañeros cómo se debe coordinar.</a:t>
            </a:r>
          </a:p>
        </p:txBody>
      </p:sp>
      <p:sp>
        <p:nvSpPr>
          <p:cNvPr id="4" name="Footer Placeholder 3">
            <a:extLst>
              <a:ext uri="{FF2B5EF4-FFF2-40B4-BE49-F238E27FC236}">
                <a16:creationId xmlns:a16="http://schemas.microsoft.com/office/drawing/2014/main" id="{8CDEBB61-BB84-7A7A-DDDB-5A73DF6D3BAD}"/>
              </a:ext>
            </a:extLst>
          </p:cNvPr>
          <p:cNvSpPr>
            <a:spLocks noGrp="1"/>
          </p:cNvSpPr>
          <p:nvPr>
            <p:ph type="ftr" sz="quarter" idx="11"/>
          </p:nvPr>
        </p:nvSpPr>
        <p:spPr>
          <a:xfrm>
            <a:off x="3915784" y="6356350"/>
            <a:ext cx="4694816" cy="365125"/>
          </a:xfrm>
        </p:spPr>
        <p:txBody>
          <a:bodyPr rtlCol="0"/>
          <a:lstStyle/>
          <a:p>
            <a:pPr rtl="0"/>
            <a:r>
              <a:rPr lang="es" b="1">
                <a:solidFill>
                  <a:schemeClr val="accent3">
                    <a:lumMod val="75000"/>
                  </a:schemeClr>
                </a:solidFill>
              </a:rPr>
              <a:t>Centro de Capacitación y Asistencia Técnica para la Vida Independiente</a:t>
            </a:r>
          </a:p>
        </p:txBody>
      </p:sp>
    </p:spTree>
    <p:extLst>
      <p:ext uri="{BB962C8B-B14F-4D97-AF65-F5344CB8AC3E}">
        <p14:creationId xmlns:p14="http://schemas.microsoft.com/office/powerpoint/2010/main" val="28502529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09ACECC-8141-BC73-7338-DFA42F946AAB}"/>
              </a:ext>
            </a:extLst>
          </p:cNvPr>
          <p:cNvSpPr>
            <a:spLocks noGrp="1"/>
          </p:cNvSpPr>
          <p:nvPr>
            <p:ph type="sldNum" sz="quarter" idx="12"/>
          </p:nvPr>
        </p:nvSpPr>
        <p:spPr/>
        <p:txBody>
          <a:bodyPr rtlCol="0"/>
          <a:lstStyle/>
          <a:p>
            <a:pPr rtl="0"/>
            <a:fld id="{181E4D21-DFBA-4BA9-A6C6-558C4B06F883}" type="slidenum">
              <a:rPr lang="en-US" smtClean="0"/>
              <a:t>41</a:t>
            </a:fld>
            <a:endParaRPr lang="en-US"/>
          </a:p>
        </p:txBody>
      </p:sp>
      <p:sp>
        <p:nvSpPr>
          <p:cNvPr id="2" name="Title 1">
            <a:extLst>
              <a:ext uri="{FF2B5EF4-FFF2-40B4-BE49-F238E27FC236}">
                <a16:creationId xmlns:a16="http://schemas.microsoft.com/office/drawing/2014/main" id="{10B4234D-685B-55A0-F071-44D1F6B25F52}"/>
              </a:ext>
            </a:extLst>
          </p:cNvPr>
          <p:cNvSpPr>
            <a:spLocks noGrp="1"/>
          </p:cNvSpPr>
          <p:nvPr>
            <p:ph type="title"/>
          </p:nvPr>
        </p:nvSpPr>
        <p:spPr>
          <a:xfrm>
            <a:off x="0" y="1"/>
            <a:ext cx="12192000" cy="744984"/>
          </a:xfrm>
          <a:solidFill>
            <a:srgbClr val="BCDDE6"/>
          </a:solidFill>
        </p:spPr>
        <p:txBody>
          <a:bodyPr rtlCol="0">
            <a:normAutofit/>
          </a:bodyPr>
          <a:lstStyle/>
          <a:p>
            <a:pPr rtl="0"/>
            <a:r>
              <a:rPr lang="es" sz="4000" b="1">
                <a:solidFill>
                  <a:srgbClr val="750518"/>
                </a:solidFill>
              </a:rPr>
              <a:t>Defensa como una autoridad en su SPIL</a:t>
            </a:r>
          </a:p>
        </p:txBody>
      </p:sp>
      <p:sp>
        <p:nvSpPr>
          <p:cNvPr id="3" name="Content Placeholder 2">
            <a:extLst>
              <a:ext uri="{FF2B5EF4-FFF2-40B4-BE49-F238E27FC236}">
                <a16:creationId xmlns:a16="http://schemas.microsoft.com/office/drawing/2014/main" id="{AB186D7A-0E02-6AEC-60F8-54D91AA0AD06}"/>
              </a:ext>
            </a:extLst>
          </p:cNvPr>
          <p:cNvSpPr>
            <a:spLocks noGrp="1"/>
          </p:cNvSpPr>
          <p:nvPr>
            <p:ph idx="1"/>
          </p:nvPr>
        </p:nvSpPr>
        <p:spPr>
          <a:xfrm>
            <a:off x="205740" y="1110109"/>
            <a:ext cx="11986260" cy="5246241"/>
          </a:xfrm>
        </p:spPr>
        <p:txBody>
          <a:bodyPr rtlCol="0">
            <a:normAutofit/>
          </a:bodyPr>
          <a:lstStyle/>
          <a:p>
            <a:pPr marL="0" indent="0" algn="l" rtl="0">
              <a:buNone/>
            </a:pPr>
            <a:r>
              <a:rPr lang="es" sz="3200" b="0" i="0" u="none" strike="noStrike">
                <a:latin typeface="DejaVuSerifCondensed"/>
              </a:rPr>
              <a:t>Se trata de la </a:t>
            </a:r>
            <a:r>
              <a:rPr lang="es" sz="3200" b="1" i="0" u="none" strike="noStrike">
                <a:latin typeface="DejaVuSerifCondensed"/>
              </a:rPr>
              <a:t>autoridad más frecuente</a:t>
            </a:r>
            <a:r>
              <a:rPr lang="es" sz="3200" b="0" i="0" u="none" strike="noStrike">
                <a:latin typeface="DejaVuSerifCondensed"/>
              </a:rPr>
              <a:t>, ya que la defensa es una parte muy importante de la Vida Independiente.</a:t>
            </a:r>
          </a:p>
          <a:p>
            <a:pPr lvl="1" rtl="0"/>
            <a:r>
              <a:rPr lang="es" sz="3200"/>
              <a:t>¿Cuántos de ustedes cuentan con esto?</a:t>
            </a:r>
          </a:p>
          <a:p>
            <a:pPr lvl="1" rtl="0"/>
            <a:r>
              <a:rPr lang="es" sz="3200"/>
              <a:t>Tómese un minuto para informar a sus compañeros cómo se debe coordinar.</a:t>
            </a:r>
          </a:p>
          <a:p>
            <a:pPr lvl="1" rtl="0"/>
            <a:r>
              <a:rPr lang="es" sz="3200"/>
              <a:t>¿Se trata de una función del personal o participan los miembros del consejo?</a:t>
            </a:r>
          </a:p>
          <a:p>
            <a:pPr marL="0" indent="0" rtl="0">
              <a:buNone/>
            </a:pPr>
            <a:r>
              <a:rPr lang="es" sz="3200" b="1"/>
              <a:t>¿Sabe en qué se diferencia la abogacía del cabildeo</a:t>
            </a:r>
            <a:r>
              <a:rPr lang="es" sz="3200"/>
              <a:t>, que no está permitido con fondos federales o que usted lo realice en su función oficial como miembro del consejo?</a:t>
            </a:r>
          </a:p>
          <a:p>
            <a:pPr marL="0" indent="0" algn="l" rtl="0">
              <a:buNone/>
            </a:pPr>
            <a:endParaRPr lang="en-US" sz="3200" dirty="0"/>
          </a:p>
        </p:txBody>
      </p:sp>
      <p:sp>
        <p:nvSpPr>
          <p:cNvPr id="4" name="Footer Placeholder 3">
            <a:extLst>
              <a:ext uri="{FF2B5EF4-FFF2-40B4-BE49-F238E27FC236}">
                <a16:creationId xmlns:a16="http://schemas.microsoft.com/office/drawing/2014/main" id="{086BB8F8-4575-3EC8-5CE0-530D8ED5C205}"/>
              </a:ext>
            </a:extLst>
          </p:cNvPr>
          <p:cNvSpPr>
            <a:spLocks noGrp="1"/>
          </p:cNvSpPr>
          <p:nvPr>
            <p:ph type="ftr" sz="quarter" idx="11"/>
          </p:nvPr>
        </p:nvSpPr>
        <p:spPr>
          <a:xfrm>
            <a:off x="3581401" y="6356350"/>
            <a:ext cx="4841837" cy="365125"/>
          </a:xfrm>
        </p:spPr>
        <p:txBody>
          <a:bodyPr rtlCol="0"/>
          <a:lstStyle/>
          <a:p>
            <a:pPr rtl="0"/>
            <a:r>
              <a:rPr lang="es" b="1">
                <a:solidFill>
                  <a:schemeClr val="accent3">
                    <a:lumMod val="75000"/>
                  </a:schemeClr>
                </a:solidFill>
              </a:rPr>
              <a:t>Centro de Capacitación y Asistencia Técnica para la Vida Independiente</a:t>
            </a:r>
          </a:p>
        </p:txBody>
      </p:sp>
    </p:spTree>
    <p:extLst>
      <p:ext uri="{BB962C8B-B14F-4D97-AF65-F5344CB8AC3E}">
        <p14:creationId xmlns:p14="http://schemas.microsoft.com/office/powerpoint/2010/main" val="389047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A2B84-0A0B-B181-82D9-82E983EE426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7F570B-1667-10F4-2C9C-B2CA0B5F2BA3}"/>
              </a:ext>
            </a:extLst>
          </p:cNvPr>
          <p:cNvSpPr>
            <a:spLocks noGrp="1"/>
          </p:cNvSpPr>
          <p:nvPr>
            <p:ph type="sldNum" sz="quarter" idx="10"/>
          </p:nvPr>
        </p:nvSpPr>
        <p:spPr/>
        <p:txBody>
          <a:bodyPr rtlCol="0"/>
          <a:lstStyle/>
          <a:p>
            <a:pPr rtl="0">
              <a:defRPr/>
            </a:pPr>
            <a:fld id="{F2DF5F09-D78D-44DB-A338-E90D23C46220}" type="slidenum">
              <a:rPr lang="en-US" smtClean="0"/>
              <a:t>42</a:t>
            </a:fld>
            <a:endParaRPr lang="en-US"/>
          </a:p>
        </p:txBody>
      </p:sp>
      <p:sp>
        <p:nvSpPr>
          <p:cNvPr id="4" name="Title 3">
            <a:extLst>
              <a:ext uri="{FF2B5EF4-FFF2-40B4-BE49-F238E27FC236}">
                <a16:creationId xmlns:a16="http://schemas.microsoft.com/office/drawing/2014/main" id="{F5019B56-BDD3-DF1C-735A-227DAF5F9F05}"/>
              </a:ext>
            </a:extLst>
          </p:cNvPr>
          <p:cNvSpPr>
            <a:spLocks noGrp="1"/>
          </p:cNvSpPr>
          <p:nvPr>
            <p:ph type="title"/>
          </p:nvPr>
        </p:nvSpPr>
        <p:spPr>
          <a:xfrm>
            <a:off x="0" y="0"/>
            <a:ext cx="12192000" cy="822961"/>
          </a:xfrm>
          <a:solidFill>
            <a:srgbClr val="BCDDE6"/>
          </a:solidFill>
        </p:spPr>
        <p:txBody>
          <a:bodyPr rtlCol="0">
            <a:normAutofit/>
          </a:bodyPr>
          <a:lstStyle/>
          <a:p>
            <a:pPr rtl="0"/>
            <a:r>
              <a:rPr lang="es" sz="4000" b="1" dirty="0">
                <a:solidFill>
                  <a:srgbClr val="750518"/>
                </a:solidFill>
              </a:rPr>
              <a:t>Sección 1329.16: Competencias del SILC. (cont.)</a:t>
            </a:r>
          </a:p>
        </p:txBody>
      </p:sp>
      <p:sp>
        <p:nvSpPr>
          <p:cNvPr id="2" name="Content Placeholder 1">
            <a:extLst>
              <a:ext uri="{FF2B5EF4-FFF2-40B4-BE49-F238E27FC236}">
                <a16:creationId xmlns:a16="http://schemas.microsoft.com/office/drawing/2014/main" id="{46D8EDE2-5314-D343-5375-7F41E2474F63}"/>
              </a:ext>
            </a:extLst>
          </p:cNvPr>
          <p:cNvSpPr>
            <a:spLocks noGrp="1"/>
          </p:cNvSpPr>
          <p:nvPr>
            <p:ph sz="half" idx="1"/>
          </p:nvPr>
        </p:nvSpPr>
        <p:spPr>
          <a:xfrm>
            <a:off x="441960" y="1224728"/>
            <a:ext cx="5364480" cy="4577557"/>
          </a:xfrm>
        </p:spPr>
        <p:txBody>
          <a:bodyPr rtlCol="0">
            <a:normAutofit fontScale="92500" lnSpcReduction="10000"/>
          </a:bodyPr>
          <a:lstStyle/>
          <a:p>
            <a:pPr marL="0" indent="0" rtl="0">
              <a:buNone/>
            </a:pPr>
            <a:r>
              <a:rPr lang="es" b="0" dirty="0"/>
              <a:t>Al cumplir con los deberes y competencias antes mencionados, el SILC deberá hacer lo siguiente:</a:t>
            </a:r>
          </a:p>
          <a:p>
            <a:pPr lvl="1" rtl="0"/>
            <a:r>
              <a:rPr lang="es" b="0" dirty="0"/>
              <a:t>Coordinar con los CIL para evitar actividades conflictivas o que se superpongan dentro de las áreas de servicio establecidas de los CIL.</a:t>
            </a:r>
          </a:p>
          <a:p>
            <a:pPr lvl="1" rtl="0"/>
            <a:r>
              <a:rPr lang="es" b="0" dirty="0"/>
              <a:t>No participar en actividades que constituyan la provisión directa de servicios para la IL a individuos, incluidos los servicios básicos para la IL.</a:t>
            </a:r>
          </a:p>
          <a:p>
            <a:pPr lvl="1" rtl="0"/>
            <a:r>
              <a:rPr lang="es" b="0" dirty="0"/>
              <a:t>Cumplir con las prohibiciones federales contra el cabildeo.</a:t>
            </a:r>
          </a:p>
        </p:txBody>
      </p:sp>
      <p:sp>
        <p:nvSpPr>
          <p:cNvPr id="5" name="Content Placeholder 4">
            <a:extLst>
              <a:ext uri="{FF2B5EF4-FFF2-40B4-BE49-F238E27FC236}">
                <a16:creationId xmlns:a16="http://schemas.microsoft.com/office/drawing/2014/main" id="{63DF705B-B7CA-1798-C714-C4847307B681}"/>
              </a:ext>
            </a:extLst>
          </p:cNvPr>
          <p:cNvSpPr>
            <a:spLocks noGrp="1"/>
          </p:cNvSpPr>
          <p:nvPr>
            <p:ph sz="half" idx="2"/>
          </p:nvPr>
        </p:nvSpPr>
        <p:spPr>
          <a:xfrm>
            <a:off x="6172200" y="979567"/>
            <a:ext cx="5577840" cy="4822718"/>
          </a:xfrm>
          <a:solidFill>
            <a:srgbClr val="750518"/>
          </a:solidFill>
          <a:ln w="63500">
            <a:solidFill>
              <a:srgbClr val="BCDDE6"/>
            </a:solidFill>
          </a:ln>
        </p:spPr>
        <p:txBody>
          <a:bodyPr rtlCol="0">
            <a:normAutofit fontScale="92500" lnSpcReduction="10000"/>
          </a:bodyPr>
          <a:lstStyle/>
          <a:p>
            <a:pPr marL="0" indent="0" rtl="0">
              <a:buNone/>
            </a:pPr>
            <a:r>
              <a:rPr lang="es" b="1" dirty="0">
                <a:solidFill>
                  <a:schemeClr val="bg1"/>
                </a:solidFill>
              </a:rPr>
              <a:t>Esto implica lo siguiente:</a:t>
            </a:r>
            <a:endParaRPr lang="en-US" dirty="0">
              <a:solidFill>
                <a:schemeClr val="bg1"/>
              </a:solidFill>
            </a:endParaRPr>
          </a:p>
          <a:p>
            <a:pPr rtl="0"/>
            <a:r>
              <a:rPr lang="es" sz="3000" dirty="0">
                <a:solidFill>
                  <a:schemeClr val="bg1"/>
                </a:solidFill>
              </a:rPr>
              <a:t>Cuando un SILC lleve a cabo actividades permitidas en virtud de la ley federal, deberá hacer lo siguiente:</a:t>
            </a:r>
          </a:p>
          <a:p>
            <a:pPr marL="457200" lvl="1" indent="0" rtl="0">
              <a:buNone/>
            </a:pPr>
            <a:r>
              <a:rPr lang="es" sz="2600" dirty="0">
                <a:solidFill>
                  <a:schemeClr val="bg1"/>
                </a:solidFill>
              </a:rPr>
              <a:t>1) Trabajar con los CIL para prevenir actividades conflictivas o que se dupliquen en un área de servicio. </a:t>
            </a:r>
          </a:p>
          <a:p>
            <a:pPr marL="457200" lvl="1" indent="0" rtl="0">
              <a:buNone/>
            </a:pPr>
            <a:r>
              <a:rPr lang="es" sz="2600" dirty="0">
                <a:solidFill>
                  <a:schemeClr val="bg1"/>
                </a:solidFill>
              </a:rPr>
              <a:t>2) No brindar directamente servicios para la IL. </a:t>
            </a:r>
          </a:p>
          <a:p>
            <a:pPr marL="457200" lvl="1" indent="0" rtl="0">
              <a:buNone/>
            </a:pPr>
            <a:r>
              <a:rPr lang="es" sz="2600" dirty="0">
                <a:solidFill>
                  <a:schemeClr val="bg1"/>
                </a:solidFill>
              </a:rPr>
              <a:t>3) Seguir las reglas federales de cabildeo. </a:t>
            </a:r>
          </a:p>
        </p:txBody>
      </p:sp>
      <p:sp>
        <p:nvSpPr>
          <p:cNvPr id="6" name="Footer Placeholder 5">
            <a:extLst>
              <a:ext uri="{FF2B5EF4-FFF2-40B4-BE49-F238E27FC236}">
                <a16:creationId xmlns:a16="http://schemas.microsoft.com/office/drawing/2014/main" id="{F5A9ECF0-20EF-D389-4215-9A9CD109CAC3}"/>
              </a:ext>
            </a:extLst>
          </p:cNvPr>
          <p:cNvSpPr>
            <a:spLocks noGrp="1"/>
          </p:cNvSpPr>
          <p:nvPr>
            <p:ph type="ftr" sz="quarter" idx="11"/>
          </p:nvPr>
        </p:nvSpPr>
        <p:spPr>
          <a:xfrm>
            <a:off x="4038599" y="6356350"/>
            <a:ext cx="4406153" cy="365125"/>
          </a:xfrm>
        </p:spPr>
        <p:txBody>
          <a:bodyPr rtlCol="0"/>
          <a:lstStyle/>
          <a:p>
            <a:pPr rtl="0"/>
            <a:r>
              <a:rPr lang="es" b="1">
                <a:solidFill>
                  <a:schemeClr val="accent3">
                    <a:lumMod val="75000"/>
                  </a:schemeClr>
                </a:solidFill>
              </a:rPr>
              <a:t>Centro de Capacitación y Asistencia Técnica para la Vida Independiente</a:t>
            </a:r>
          </a:p>
        </p:txBody>
      </p:sp>
    </p:spTree>
    <p:extLst>
      <p:ext uri="{BB962C8B-B14F-4D97-AF65-F5344CB8AC3E}">
        <p14:creationId xmlns:p14="http://schemas.microsoft.com/office/powerpoint/2010/main" val="34280250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CB09D-355B-0B4E-74C2-46EA63E6FCD9}"/>
            </a:ext>
          </a:extLst>
        </p:cNvPr>
        <p:cNvGrpSpPr/>
        <p:nvPr/>
      </p:nvGrpSpPr>
      <p:grpSpPr>
        <a:xfrm>
          <a:off x="0" y="0"/>
          <a:ext cx="0" cy="0"/>
          <a:chOff x="0" y="0"/>
          <a:chExt cx="0" cy="0"/>
        </a:xfrm>
      </p:grpSpPr>
      <p:sp>
        <p:nvSpPr>
          <p:cNvPr id="5" name="Slide Number">
            <a:extLst>
              <a:ext uri="{FF2B5EF4-FFF2-40B4-BE49-F238E27FC236}">
                <a16:creationId xmlns:a16="http://schemas.microsoft.com/office/drawing/2014/main" id="{B2A61157-1F0F-3848-142A-78A03B4922C1}"/>
              </a:ext>
            </a:extLst>
          </p:cNvPr>
          <p:cNvSpPr>
            <a:spLocks noGrp="1"/>
          </p:cNvSpPr>
          <p:nvPr>
            <p:ph type="sldNum" sz="quarter" idx="12"/>
          </p:nvPr>
        </p:nvSpPr>
        <p:spPr/>
        <p:txBody>
          <a:bodyPr rtlCol="0"/>
          <a:lstStyle/>
          <a:p>
            <a:pPr rtl="0"/>
            <a:fld id="{5D16CCA7-A32B-44D2-BAC0-8216F98A92EE}" type="slidenum">
              <a:rPr lang="en-US" smtClean="0"/>
              <a:t>43</a:t>
            </a:fld>
            <a:endParaRPr lang="en-US"/>
          </a:p>
        </p:txBody>
      </p:sp>
      <p:sp>
        <p:nvSpPr>
          <p:cNvPr id="2" name="Title ">
            <a:extLst>
              <a:ext uri="{FF2B5EF4-FFF2-40B4-BE49-F238E27FC236}">
                <a16:creationId xmlns:a16="http://schemas.microsoft.com/office/drawing/2014/main" id="{9A88D17E-3D4A-85BD-7A77-969FDDE10A45}"/>
              </a:ext>
            </a:extLst>
          </p:cNvPr>
          <p:cNvSpPr>
            <a:spLocks noGrp="1"/>
          </p:cNvSpPr>
          <p:nvPr>
            <p:ph type="title"/>
          </p:nvPr>
        </p:nvSpPr>
        <p:spPr>
          <a:xfrm>
            <a:off x="2754" y="-2104"/>
            <a:ext cx="12177310" cy="1362285"/>
          </a:xfrm>
          <a:solidFill>
            <a:srgbClr val="750518"/>
          </a:solidFill>
        </p:spPr>
        <p:txBody>
          <a:bodyPr rtlCol="0">
            <a:noAutofit/>
          </a:bodyPr>
          <a:lstStyle/>
          <a:p>
            <a:pPr rtl="0"/>
            <a:r>
              <a:rPr lang="es" b="1">
                <a:solidFill>
                  <a:schemeClr val="bg1"/>
                </a:solidFill>
              </a:rPr>
              <a:t>Muchas de los temas que estamos debatiendo requieren políticas y procedimientos para el SILC.</a:t>
            </a:r>
          </a:p>
        </p:txBody>
      </p:sp>
      <p:sp>
        <p:nvSpPr>
          <p:cNvPr id="3" name="Text">
            <a:extLst>
              <a:ext uri="{FF2B5EF4-FFF2-40B4-BE49-F238E27FC236}">
                <a16:creationId xmlns:a16="http://schemas.microsoft.com/office/drawing/2014/main" id="{CB677A0D-E5BA-074C-C22C-C1BA247FB83F}"/>
              </a:ext>
            </a:extLst>
          </p:cNvPr>
          <p:cNvSpPr>
            <a:spLocks noGrp="1"/>
          </p:cNvSpPr>
          <p:nvPr>
            <p:ph idx="1"/>
          </p:nvPr>
        </p:nvSpPr>
        <p:spPr>
          <a:xfrm>
            <a:off x="177188" y="1456342"/>
            <a:ext cx="11915752" cy="4900008"/>
          </a:xfrm>
        </p:spPr>
        <p:txBody>
          <a:bodyPr vert="horz" lIns="91440" tIns="45720" rIns="91440" bIns="45720" rtlCol="0" anchor="t">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3200" b="0" i="0" u="none" strike="noStrike" kern="1200" cap="none" spc="0" normalizeH="0" noProof="0" dirty="0">
                <a:ln>
                  <a:noFill/>
                </a:ln>
                <a:solidFill>
                  <a:prstClr val="black"/>
                </a:solidFill>
                <a:effectLst/>
                <a:uLnTx/>
                <a:uFillTx/>
                <a:latin typeface="Aptos" panose="02110004020202020204"/>
                <a:ea typeface="+mn-ea"/>
                <a:cs typeface="+mn-cs"/>
              </a:rPr>
              <a:t>Ya sea que su SILC sea un 501(c)(3) o no, necesita políticas y procedimientos escritos y aprobados por el Consejo.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3200" b="0" i="0" u="none" strike="noStrike" kern="1200" cap="none" spc="0" normalizeH="0" noProof="0" dirty="0">
                <a:ln>
                  <a:noFill/>
                </a:ln>
                <a:solidFill>
                  <a:prstClr val="black"/>
                </a:solidFill>
                <a:effectLst/>
                <a:uLnTx/>
                <a:uFillTx/>
                <a:latin typeface="Aptos" panose="02110004020202020204"/>
                <a:ea typeface="+mn-ea"/>
                <a:cs typeface="+mn-cs"/>
              </a:rPr>
              <a:t>Los Indicadores del SILC </a:t>
            </a:r>
            <a:r>
              <a:rPr lang="es" sz="3200" b="0" i="0" u="none" strike="noStrike" kern="1200" cap="none" spc="0" normalizeH="0" noProof="0" dirty="0">
                <a:ln>
                  <a:noFill/>
                </a:ln>
                <a:solidFill>
                  <a:prstClr val="black"/>
                </a:solidFill>
                <a:effectLst/>
                <a:uLnTx/>
                <a:uFillTx/>
                <a:latin typeface="Aptos" panose="02110004020202020204"/>
                <a:ea typeface="+mn-ea"/>
                <a:cs typeface="+mn-cs"/>
                <a:hlinkClick r:id="rId2"/>
              </a:rPr>
              <a:t>Indicadores y garantías del SILC</a:t>
            </a:r>
            <a:r>
              <a:rPr lang="es" sz="3200" b="0" i="0" u="none" strike="noStrike" kern="1200" cap="none" spc="0" normalizeH="0" noProof="0" dirty="0">
                <a:ln>
                  <a:noFill/>
                </a:ln>
                <a:solidFill>
                  <a:prstClr val="black"/>
                </a:solidFill>
                <a:effectLst/>
                <a:uLnTx/>
                <a:uFillTx/>
                <a:latin typeface="Aptos" panose="02110004020202020204"/>
                <a:ea typeface="+mn-ea"/>
                <a:cs typeface="+mn-cs"/>
              </a:rPr>
              <a:t>(efectivo el 31 de enero de 2018) incluyen algunas áreas para políticas.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3200" b="0" i="0" u="none" strike="noStrike" kern="1200" cap="none" spc="0" normalizeH="0" noProof="0" dirty="0">
                <a:ln>
                  <a:noFill/>
                </a:ln>
                <a:solidFill>
                  <a:prstClr val="black"/>
                </a:solidFill>
                <a:effectLst/>
                <a:uLnTx/>
                <a:uFillTx/>
                <a:latin typeface="Aptos" panose="02110004020202020204"/>
                <a:ea typeface="+mn-ea"/>
                <a:cs typeface="+mn-cs"/>
              </a:rPr>
              <a:t>Si no tiene una copia de los </a:t>
            </a:r>
            <a:r>
              <a:rPr lang="es" sz="3200" b="0" i="0" u="none" strike="noStrike" kern="1200" cap="none" spc="0" normalizeH="0" noProof="0" dirty="0">
                <a:ln>
                  <a:noFill/>
                </a:ln>
                <a:solidFill>
                  <a:prstClr val="black"/>
                </a:solidFill>
                <a:effectLst/>
                <a:uLnTx/>
                <a:uFillTx/>
                <a:latin typeface="Aptos" panose="02110004020202020204"/>
                <a:ea typeface="+mn-ea"/>
                <a:cs typeface="+mn-cs"/>
                <a:hlinkClick r:id="rId2"/>
              </a:rPr>
              <a:t>Indicadores del SILC</a:t>
            </a:r>
            <a:r>
              <a:rPr lang="es" sz="3200" b="0" i="0" u="none" strike="noStrike" kern="1200" cap="none" spc="0" normalizeH="0" noProof="0" dirty="0">
                <a:ln>
                  <a:noFill/>
                </a:ln>
                <a:solidFill>
                  <a:prstClr val="black"/>
                </a:solidFill>
                <a:effectLst/>
                <a:uLnTx/>
                <a:uFillTx/>
                <a:latin typeface="Aptos" panose="02110004020202020204"/>
                <a:ea typeface="+mn-ea"/>
                <a:cs typeface="+mn-cs"/>
              </a:rPr>
              <a:t> y las Garantías del SILC y de la DSE, puede encontrarlos aquí: </a:t>
            </a:r>
            <a:r>
              <a:rPr lang="es" sz="3200" b="0" i="0" u="none" strike="noStrike" kern="1200" cap="none" spc="0" normalizeH="0" noProof="0" dirty="0">
                <a:ln>
                  <a:noFill/>
                </a:ln>
                <a:solidFill>
                  <a:prstClr val="black"/>
                </a:solidFill>
                <a:effectLst/>
                <a:uLnTx/>
                <a:uFillTx/>
                <a:latin typeface="Aptos" panose="02110004020202020204"/>
                <a:ea typeface="+mn-ea"/>
                <a:cs typeface="+mn-cs"/>
                <a:hlinkClick r:id="rId2"/>
              </a:rPr>
              <a:t>https://www.ilru.org/sites/default/files/publications/SILC%20Indicators%20and%20SILC%20and%20DSE%20Assurances%201.2018.pdf</a:t>
            </a:r>
            <a:r>
              <a:rPr lang="es" sz="3200" b="0" i="0" u="none" strike="noStrike" kern="1200" cap="none" spc="0" normalizeH="0" noProof="0" dirty="0">
                <a:ln>
                  <a:noFill/>
                </a:ln>
                <a:solidFill>
                  <a:prstClr val="black"/>
                </a:solidFill>
                <a:effectLst/>
                <a:uLnTx/>
                <a:uFillTx/>
                <a:latin typeface="Aptos" panose="02110004020202020204"/>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3200" b="0" i="0" u="none" strike="noStrike" kern="1200" cap="none" spc="0" normalizeH="0" noProof="0" dirty="0">
                <a:ln>
                  <a:noFill/>
                </a:ln>
                <a:solidFill>
                  <a:prstClr val="black"/>
                </a:solidFill>
                <a:effectLst/>
                <a:uLnTx/>
                <a:uFillTx/>
                <a:latin typeface="Aptos" panose="02110004020202020204"/>
                <a:ea typeface="+mn-ea"/>
                <a:cs typeface="+mn-cs"/>
              </a:rPr>
              <a:t>El SILC deberá obtener la aprobación de estas políticas por parte de la totalidad del Consejo. </a:t>
            </a:r>
          </a:p>
        </p:txBody>
      </p:sp>
      <p:sp>
        <p:nvSpPr>
          <p:cNvPr id="4" name="Footer ">
            <a:extLst>
              <a:ext uri="{FF2B5EF4-FFF2-40B4-BE49-F238E27FC236}">
                <a16:creationId xmlns:a16="http://schemas.microsoft.com/office/drawing/2014/main" id="{537C3494-7A67-5058-F295-78F7906F3D6D}"/>
              </a:ext>
            </a:extLst>
          </p:cNvPr>
          <p:cNvSpPr>
            <a:spLocks noGrp="1"/>
          </p:cNvSpPr>
          <p:nvPr>
            <p:ph type="ftr" sz="quarter" idx="11"/>
          </p:nvPr>
        </p:nvSpPr>
        <p:spPr>
          <a:xfrm>
            <a:off x="3460214" y="6512422"/>
            <a:ext cx="4830896" cy="346764"/>
          </a:xfrm>
        </p:spPr>
        <p:txBody>
          <a:bodyPr rtlCol="0"/>
          <a:lstStyle/>
          <a:p>
            <a:pPr rtl="0"/>
            <a:r>
              <a:rPr lang="es" b="1">
                <a:solidFill>
                  <a:srgbClr val="70002E"/>
                </a:solidFill>
              </a:rPr>
              <a:t>Centro de Capacitación y Asistencia Técnica para la Vida Independiente</a:t>
            </a:r>
          </a:p>
        </p:txBody>
      </p:sp>
    </p:spTree>
    <p:extLst>
      <p:ext uri="{BB962C8B-B14F-4D97-AF65-F5344CB8AC3E}">
        <p14:creationId xmlns:p14="http://schemas.microsoft.com/office/powerpoint/2010/main" val="7256810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6472BB-F3C4-CE3A-5A2F-FAB99EC6866E}"/>
            </a:ext>
          </a:extLst>
        </p:cNvPr>
        <p:cNvGrpSpPr/>
        <p:nvPr/>
      </p:nvGrpSpPr>
      <p:grpSpPr>
        <a:xfrm>
          <a:off x="0" y="0"/>
          <a:ext cx="0" cy="0"/>
          <a:chOff x="0" y="0"/>
          <a:chExt cx="0" cy="0"/>
        </a:xfrm>
      </p:grpSpPr>
      <p:sp useBgFill="1">
        <p:nvSpPr>
          <p:cNvPr id="27" name="Rectangle 26" hidden="1">
            <a:extLst>
              <a:ext uri="{FF2B5EF4-FFF2-40B4-BE49-F238E27FC236}">
                <a16:creationId xmlns:a16="http://schemas.microsoft.com/office/drawing/2014/main" id="{0707F8B4-F10C-0375-E64B-9C9C2D329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9" name="sketch line" hidden="1">
            <a:extLst>
              <a:ext uri="{FF2B5EF4-FFF2-40B4-BE49-F238E27FC236}">
                <a16:creationId xmlns:a16="http://schemas.microsoft.com/office/drawing/2014/main" id="{8D7C9795-E64B-7F7F-3F7F-2C27FCE33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Rectangle ">
            <a:extLst>
              <a:ext uri="{FF2B5EF4-FFF2-40B4-BE49-F238E27FC236}">
                <a16:creationId xmlns:a16="http://schemas.microsoft.com/office/drawing/2014/main" id="{6E4F76B2-57A5-5961-6FF5-117C4F910EFE}"/>
              </a:ext>
              <a:ext uri="{C183D7F6-B498-43B3-948B-1728B52AA6E4}">
                <adec:decorative xmlns:adec="http://schemas.microsoft.com/office/drawing/2017/decorative" val="1"/>
              </a:ext>
            </a:extLst>
          </p:cNvPr>
          <p:cNvSpPr/>
          <p:nvPr/>
        </p:nvSpPr>
        <p:spPr>
          <a:xfrm>
            <a:off x="151940" y="1238180"/>
            <a:ext cx="8458660" cy="246401"/>
          </a:xfrm>
          <a:prstGeom prst="rect">
            <a:avLst/>
          </a:prstGeom>
          <a:solidFill>
            <a:srgbClr val="750518"/>
          </a:solidFill>
          <a:ln>
            <a:solidFill>
              <a:srgbClr val="750518"/>
            </a:solidFill>
          </a:ln>
        </p:spPr>
        <p:style>
          <a:lnRef idx="1">
            <a:schemeClr val="accent1"/>
          </a:lnRef>
          <a:fillRef idx="2">
            <a:schemeClr val="accent1"/>
          </a:fillRef>
          <a:effectRef idx="1">
            <a:schemeClr val="accent1"/>
          </a:effectRef>
          <a:fontRef idx="minor">
            <a:schemeClr val="dk1"/>
          </a:fontRef>
        </p:style>
        <p:txBody>
          <a:bodyPr rtlCol="0" anchor="ctr"/>
          <a:lstStyle/>
          <a:p>
            <a:pPr algn="ctr" rtl="0"/>
            <a:endParaRPr lang="en-US">
              <a:solidFill>
                <a:schemeClr val="tx2">
                  <a:lumMod val="10000"/>
                  <a:lumOff val="90000"/>
                </a:schemeClr>
              </a:solidFill>
            </a:endParaRPr>
          </a:p>
        </p:txBody>
      </p:sp>
      <p:sp>
        <p:nvSpPr>
          <p:cNvPr id="5" name="Slide Number">
            <a:extLst>
              <a:ext uri="{FF2B5EF4-FFF2-40B4-BE49-F238E27FC236}">
                <a16:creationId xmlns:a16="http://schemas.microsoft.com/office/drawing/2014/main" id="{2CAC305F-8A11-089F-D671-4763211C9E44}"/>
              </a:ext>
            </a:extLst>
          </p:cNvPr>
          <p:cNvSpPr>
            <a:spLocks noGrp="1"/>
          </p:cNvSpPr>
          <p:nvPr>
            <p:ph type="sldNum" sz="quarter" idx="12"/>
          </p:nvPr>
        </p:nvSpPr>
        <p:spPr>
          <a:xfrm>
            <a:off x="8610600" y="6356350"/>
            <a:ext cx="2743200" cy="365125"/>
          </a:xfrm>
        </p:spPr>
        <p:txBody>
          <a:bodyPr rtlCol="0">
            <a:normAutofit/>
          </a:bodyPr>
          <a:lstStyle/>
          <a:p>
            <a:pPr rtl="0">
              <a:spcAft>
                <a:spcPts val="600"/>
              </a:spcAft>
            </a:pPr>
            <a:fld id="{181E4D21-DFBA-4BA9-A6C6-558C4B06F883}" type="slidenum">
              <a:rPr lang="en-US"/>
              <a:pPr>
                <a:spcAft>
                  <a:spcPts val="600"/>
                </a:spcAft>
              </a:pPr>
              <a:t>44</a:t>
            </a:fld>
            <a:endParaRPr lang="en-US"/>
          </a:p>
        </p:txBody>
      </p:sp>
      <p:sp>
        <p:nvSpPr>
          <p:cNvPr id="2" name="Title ">
            <a:extLst>
              <a:ext uri="{FF2B5EF4-FFF2-40B4-BE49-F238E27FC236}">
                <a16:creationId xmlns:a16="http://schemas.microsoft.com/office/drawing/2014/main" id="{BB4B066F-DE3C-0165-E2E2-FAA41BA1783B}"/>
              </a:ext>
            </a:extLst>
          </p:cNvPr>
          <p:cNvSpPr>
            <a:spLocks noGrp="1"/>
          </p:cNvSpPr>
          <p:nvPr>
            <p:ph type="title"/>
          </p:nvPr>
        </p:nvSpPr>
        <p:spPr>
          <a:xfrm>
            <a:off x="0" y="538045"/>
            <a:ext cx="12192000" cy="749286"/>
          </a:xfrm>
        </p:spPr>
        <p:txBody>
          <a:bodyPr rtlCol="0" anchor="b">
            <a:normAutofit fontScale="90000"/>
          </a:bodyPr>
          <a:lstStyle/>
          <a:p>
            <a:pPr rtl="0"/>
            <a:r>
              <a:rPr lang="es" sz="5000" b="1" dirty="0"/>
              <a:t>Aspectos destacados de las políticas del SILC necesarias</a:t>
            </a:r>
          </a:p>
        </p:txBody>
      </p:sp>
      <p:sp>
        <p:nvSpPr>
          <p:cNvPr id="3" name="Text">
            <a:extLst>
              <a:ext uri="{FF2B5EF4-FFF2-40B4-BE49-F238E27FC236}">
                <a16:creationId xmlns:a16="http://schemas.microsoft.com/office/drawing/2014/main" id="{57E76726-5499-AEB5-EB3F-F75B55D7D33F}"/>
              </a:ext>
            </a:extLst>
          </p:cNvPr>
          <p:cNvSpPr>
            <a:spLocks noGrp="1"/>
          </p:cNvSpPr>
          <p:nvPr>
            <p:ph idx="1"/>
          </p:nvPr>
        </p:nvSpPr>
        <p:spPr>
          <a:xfrm>
            <a:off x="113315" y="1619259"/>
            <a:ext cx="11746690" cy="3922746"/>
          </a:xfrm>
        </p:spPr>
        <p:txBody>
          <a:bodyPr vert="horz" lIns="91440" tIns="45720" rIns="91440" bIns="45720" rtlCol="0" anchor="t">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500" b="1" i="0" u="none" strike="noStrike" kern="1200" cap="none" spc="0" normalizeH="0" noProof="0" dirty="0">
                <a:ln>
                  <a:noFill/>
                </a:ln>
                <a:solidFill>
                  <a:prstClr val="black"/>
                </a:solidFill>
                <a:effectLst/>
                <a:uLnTx/>
                <a:uFillTx/>
                <a:latin typeface="Aptos" panose="02110004020202020204"/>
                <a:ea typeface="+mn-ea"/>
                <a:cs typeface="+mn-cs"/>
              </a:rPr>
              <a:t>Conflicto de interés y disputas</a:t>
            </a:r>
            <a:r>
              <a:rPr lang="es" sz="2500" b="0" i="0" u="none" strike="noStrike" kern="1200" cap="none" spc="0" normalizeH="0" noProof="0" dirty="0">
                <a:ln>
                  <a:noFill/>
                </a:ln>
                <a:solidFill>
                  <a:prstClr val="black"/>
                </a:solidFill>
                <a:effectLst/>
                <a:uLnTx/>
                <a:uFillTx/>
                <a:latin typeface="Aptos" panose="02110004020202020204"/>
                <a:ea typeface="+mn-ea"/>
                <a:cs typeface="+mn-cs"/>
              </a:rPr>
              <a:t>: Método para identificar y resolver disputas y conflictos de interés reales o potenciales que cumplan la ley estatal y federal.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500" b="1" i="0" u="none" strike="noStrike" kern="1200" cap="none" spc="0" normalizeH="0" noProof="0" dirty="0">
                <a:ln>
                  <a:noFill/>
                </a:ln>
                <a:solidFill>
                  <a:prstClr val="black"/>
                </a:solidFill>
                <a:effectLst/>
                <a:uLnTx/>
                <a:uFillTx/>
                <a:latin typeface="Aptos" panose="02110004020202020204"/>
                <a:ea typeface="+mn-ea"/>
                <a:cs typeface="+mn-cs"/>
              </a:rPr>
              <a:t>Proceso de designación:</a:t>
            </a:r>
            <a:r>
              <a:rPr lang="es" sz="2500" b="0" i="0" u="none" strike="noStrike" kern="1200" cap="none" spc="0" normalizeH="0" noProof="0" dirty="0">
                <a:ln>
                  <a:noFill/>
                </a:ln>
                <a:solidFill>
                  <a:prstClr val="black"/>
                </a:solidFill>
                <a:effectLst/>
                <a:uLnTx/>
                <a:uFillTx/>
                <a:latin typeface="Aptos" panose="02110004020202020204"/>
                <a:ea typeface="+mn-ea"/>
                <a:cs typeface="+mn-cs"/>
              </a:rPr>
              <a:t> El SILC debe “mantener una comunicación regular con la autoridad de nombramiento para garantizar la eficiencia y la oportunidad del proceso de nombramiento”.</a:t>
            </a:r>
          </a:p>
          <a:p>
            <a:pPr marL="457200" lvl="1" indent="0" rtl="0">
              <a:spcBef>
                <a:spcPts val="1000"/>
              </a:spcBef>
              <a:buNone/>
              <a:defRPr/>
            </a:pPr>
            <a:r>
              <a:rPr lang="es" sz="2100" b="0" i="1" u="none" strike="noStrike" kern="1200" cap="none" spc="0" normalizeH="0" noProof="0" dirty="0">
                <a:ln>
                  <a:noFill/>
                </a:ln>
                <a:solidFill>
                  <a:prstClr val="black"/>
                </a:solidFill>
                <a:effectLst/>
                <a:uLnTx/>
                <a:uFillTx/>
                <a:latin typeface="Aptos" panose="02110004020202020204"/>
                <a:ea typeface="+mn-ea"/>
                <a:cs typeface="+mn-cs"/>
              </a:rPr>
              <a:t>** Tenga en cuenta que es el SILC (generalmente, el presidente o el personal) quien debe tener contacto con la oficina del gobernador respecto a los nombramientos al SILC.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2500" b="1" i="0" u="none" strike="noStrike" kern="1200" cap="none" spc="0" normalizeH="0" noProof="0" dirty="0">
                <a:ln>
                  <a:noFill/>
                </a:ln>
                <a:solidFill>
                  <a:prstClr val="black"/>
                </a:solidFill>
                <a:effectLst/>
                <a:uLnTx/>
                <a:uFillTx/>
                <a:latin typeface="Aptos" panose="02110004020202020204"/>
                <a:ea typeface="+mn-ea"/>
                <a:cs typeface="+mn-cs"/>
              </a:rPr>
              <a:t>Planes de capacitación</a:t>
            </a:r>
            <a:r>
              <a:rPr lang="es" sz="2500" b="0" i="0" u="none" strike="noStrike" kern="1200" cap="none" spc="0" normalizeH="0" noProof="0" dirty="0">
                <a:ln>
                  <a:noFill/>
                </a:ln>
                <a:solidFill>
                  <a:prstClr val="black"/>
                </a:solidFill>
                <a:effectLst/>
                <a:uLnTx/>
                <a:uFillTx/>
                <a:latin typeface="Aptos" panose="02110004020202020204"/>
                <a:ea typeface="+mn-ea"/>
                <a:cs typeface="+mn-cs"/>
              </a:rPr>
              <a:t>: El SILC debe mantener planes de capacitación individuales para cada miembro. </a:t>
            </a:r>
          </a:p>
          <a:p>
            <a:pPr marL="457200" lvl="1" indent="0" rtl="0">
              <a:spcBef>
                <a:spcPts val="1000"/>
              </a:spcBef>
              <a:buNone/>
              <a:defRPr/>
            </a:pPr>
            <a:r>
              <a:rPr lang="es" sz="2100" b="0" i="1" u="none" strike="noStrike" kern="1200" cap="none" spc="0" normalizeH="0" noProof="0" dirty="0">
                <a:ln>
                  <a:noFill/>
                </a:ln>
                <a:solidFill>
                  <a:prstClr val="black"/>
                </a:solidFill>
                <a:effectLst/>
                <a:uLnTx/>
                <a:uFillTx/>
                <a:latin typeface="Aptos" panose="02110004020202020204"/>
                <a:ea typeface="+mn-ea"/>
                <a:cs typeface="+mn-cs"/>
              </a:rPr>
              <a:t>** NOTA: Su plan de capacitación puede incluir materiales impresos o videos de capacitación cortos para un segmento de 20 minutos en cada reunión.</a:t>
            </a:r>
          </a:p>
          <a:p>
            <a:pPr marL="0" indent="0" rtl="0">
              <a:lnSpc>
                <a:spcPct val="120000"/>
              </a:lnSpc>
              <a:buNone/>
            </a:pPr>
            <a:endParaRPr lang="en-US" sz="1600" dirty="0">
              <a:latin typeface="Arial"/>
              <a:cs typeface="Arial"/>
            </a:endParaRPr>
          </a:p>
          <a:p>
            <a:pPr marL="0" indent="0" rtl="0">
              <a:lnSpc>
                <a:spcPct val="120000"/>
              </a:lnSpc>
              <a:buNone/>
            </a:pPr>
            <a:endParaRPr lang="en-US" sz="1800" dirty="0">
              <a:latin typeface="Arial"/>
              <a:cs typeface="Arial"/>
            </a:endParaRPr>
          </a:p>
          <a:p>
            <a:pPr marL="0" indent="0" rtl="0">
              <a:buNone/>
            </a:pPr>
            <a:endParaRPr lang="en-US" sz="2200" dirty="0">
              <a:latin typeface="Arial"/>
              <a:cs typeface="Arial"/>
            </a:endParaRPr>
          </a:p>
          <a:p>
            <a:pPr marL="0" indent="0" rtl="0">
              <a:buNone/>
            </a:pPr>
            <a:endParaRPr lang="en-US" sz="2200" dirty="0">
              <a:latin typeface="Arial"/>
              <a:cs typeface="Arial"/>
            </a:endParaRPr>
          </a:p>
          <a:p>
            <a:pPr rtl="0"/>
            <a:endParaRPr lang="en-US" sz="2200" dirty="0">
              <a:latin typeface="Arial"/>
              <a:cs typeface="Arial"/>
            </a:endParaRPr>
          </a:p>
          <a:p>
            <a:pPr rtl="0"/>
            <a:endParaRPr lang="en-US" sz="2200" dirty="0">
              <a:latin typeface="Arial"/>
              <a:cs typeface="Arial"/>
            </a:endParaRPr>
          </a:p>
          <a:p>
            <a:pPr marL="0" indent="0" rtl="0">
              <a:buNone/>
            </a:pPr>
            <a:endParaRPr lang="en-US" sz="2200" dirty="0">
              <a:latin typeface="Arial"/>
              <a:cs typeface="Arial"/>
            </a:endParaRPr>
          </a:p>
          <a:p>
            <a:pPr marL="0" indent="0" rtl="0">
              <a:buNone/>
            </a:pPr>
            <a:endParaRPr lang="en-US" sz="2200" dirty="0">
              <a:latin typeface="Arial"/>
              <a:cs typeface="Arial"/>
            </a:endParaRPr>
          </a:p>
          <a:p>
            <a:pPr marL="0" indent="0" rtl="0">
              <a:buNone/>
            </a:pPr>
            <a:endParaRPr lang="en-US" sz="2200" dirty="0">
              <a:latin typeface="Aptos" panose="02110004020202020204"/>
              <a:cs typeface="Arial"/>
            </a:endParaRPr>
          </a:p>
          <a:p>
            <a:pPr marL="342900" indent="-342900" rtl="0"/>
            <a:endParaRPr lang="en-US" sz="2200" b="1" dirty="0">
              <a:latin typeface="Aptos" panose="02110004020202020204"/>
              <a:cs typeface="Arial"/>
            </a:endParaRPr>
          </a:p>
          <a:p>
            <a:pPr marL="0" indent="0" rtl="0">
              <a:buNone/>
            </a:pPr>
            <a:endParaRPr lang="en-US" sz="2200" dirty="0">
              <a:latin typeface="Aptos" panose="02110004020202020204"/>
              <a:cs typeface="Arial"/>
            </a:endParaRPr>
          </a:p>
        </p:txBody>
      </p:sp>
      <p:sp>
        <p:nvSpPr>
          <p:cNvPr id="4" name="Footer ">
            <a:extLst>
              <a:ext uri="{FF2B5EF4-FFF2-40B4-BE49-F238E27FC236}">
                <a16:creationId xmlns:a16="http://schemas.microsoft.com/office/drawing/2014/main" id="{243B7EC8-E316-1CE2-ED60-9FC814007B79}"/>
              </a:ext>
            </a:extLst>
          </p:cNvPr>
          <p:cNvSpPr>
            <a:spLocks noGrp="1"/>
          </p:cNvSpPr>
          <p:nvPr>
            <p:ph type="ftr" sz="quarter" idx="11"/>
          </p:nvPr>
        </p:nvSpPr>
        <p:spPr>
          <a:xfrm>
            <a:off x="4038600" y="6356350"/>
            <a:ext cx="4114800" cy="365125"/>
          </a:xfrm>
        </p:spPr>
        <p:txBody>
          <a:bodyPr rtlCol="0">
            <a:normAutofit/>
          </a:bodyPr>
          <a:lstStyle/>
          <a:p>
            <a:pPr rtl="0">
              <a:spcAft>
                <a:spcPts val="600"/>
              </a:spcAft>
            </a:pPr>
            <a:r>
              <a:rPr lang="es" sz="1100" b="1"/>
              <a:t>Centro de Capacitación y Asistencia Técnica para la Vida Independiente</a:t>
            </a:r>
          </a:p>
        </p:txBody>
      </p:sp>
      <p:sp>
        <p:nvSpPr>
          <p:cNvPr id="7" name="Rectangle ">
            <a:extLst>
              <a:ext uri="{FF2B5EF4-FFF2-40B4-BE49-F238E27FC236}">
                <a16:creationId xmlns:a16="http://schemas.microsoft.com/office/drawing/2014/main" id="{39694A7E-9304-7525-CE1D-9E28E0DE12C5}"/>
              </a:ext>
              <a:ext uri="{C183D7F6-B498-43B3-948B-1728B52AA6E4}">
                <adec:decorative xmlns:adec="http://schemas.microsoft.com/office/drawing/2017/decorative" val="1"/>
              </a:ext>
            </a:extLst>
          </p:cNvPr>
          <p:cNvSpPr/>
          <p:nvPr/>
        </p:nvSpPr>
        <p:spPr>
          <a:xfrm>
            <a:off x="3541400" y="5873933"/>
            <a:ext cx="8152350" cy="292338"/>
          </a:xfrm>
          <a:prstGeom prst="rect">
            <a:avLst/>
          </a:prstGeom>
          <a:solidFill>
            <a:srgbClr val="BCDDE6"/>
          </a:solidFill>
          <a:ln>
            <a:solidFill>
              <a:srgbClr val="BCDDE6"/>
            </a:solidFill>
          </a:ln>
        </p:spPr>
        <p:style>
          <a:lnRef idx="1">
            <a:schemeClr val="accent1"/>
          </a:lnRef>
          <a:fillRef idx="2">
            <a:schemeClr val="accent1"/>
          </a:fillRef>
          <a:effectRef idx="1">
            <a:schemeClr val="accent1"/>
          </a:effectRef>
          <a:fontRef idx="minor">
            <a:schemeClr val="dk1"/>
          </a:fontRef>
        </p:style>
        <p:txBody>
          <a:bodyPr rtlCol="0" anchor="ctr"/>
          <a:lstStyle/>
          <a:p>
            <a:pPr algn="ctr" rtl="0"/>
            <a:endParaRPr lang="en-US">
              <a:solidFill>
                <a:schemeClr val="tx2">
                  <a:lumMod val="10000"/>
                  <a:lumOff val="90000"/>
                </a:schemeClr>
              </a:solidFill>
            </a:endParaRPr>
          </a:p>
        </p:txBody>
      </p:sp>
    </p:spTree>
    <p:extLst>
      <p:ext uri="{BB962C8B-B14F-4D97-AF65-F5344CB8AC3E}">
        <p14:creationId xmlns:p14="http://schemas.microsoft.com/office/powerpoint/2010/main" val="23538555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D5725-C30A-4CEC-DBBE-EABCC9E7753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EBAEA5-2ABA-3F4F-B302-7DF7F3C68BD4}"/>
              </a:ext>
              <a:ext uri="{C183D7F6-B498-43B3-948B-1728B52AA6E4}">
                <adec:decorative xmlns:adec="http://schemas.microsoft.com/office/drawing/2017/decorative" val="0"/>
              </a:ext>
            </a:extLst>
          </p:cNvPr>
          <p:cNvSpPr>
            <a:spLocks noGrp="1"/>
          </p:cNvSpPr>
          <p:nvPr>
            <p:ph type="sldNum" sz="quarter" idx="10"/>
          </p:nvPr>
        </p:nvSpPr>
        <p:spPr/>
        <p:txBody>
          <a:bodyPr rtlCol="0"/>
          <a:lstStyle/>
          <a:p>
            <a:pPr rtl="0">
              <a:defRPr/>
            </a:pPr>
            <a:fld id="{F2DF5F09-D78D-44DB-A338-E90D23C46220}" type="slidenum">
              <a:rPr lang="en-US" smtClean="0"/>
              <a:t>45</a:t>
            </a:fld>
            <a:endParaRPr lang="en-US"/>
          </a:p>
        </p:txBody>
      </p:sp>
      <p:sp>
        <p:nvSpPr>
          <p:cNvPr id="4" name="Title 3">
            <a:extLst>
              <a:ext uri="{FF2B5EF4-FFF2-40B4-BE49-F238E27FC236}">
                <a16:creationId xmlns:a16="http://schemas.microsoft.com/office/drawing/2014/main" id="{61C83F48-98D3-B5F4-2122-6614A351FD9B}"/>
              </a:ext>
            </a:extLst>
          </p:cNvPr>
          <p:cNvSpPr>
            <a:spLocks noGrp="1"/>
          </p:cNvSpPr>
          <p:nvPr>
            <p:ph type="title"/>
          </p:nvPr>
        </p:nvSpPr>
        <p:spPr>
          <a:xfrm>
            <a:off x="0" y="2"/>
            <a:ext cx="12192000" cy="670278"/>
          </a:xfrm>
          <a:solidFill>
            <a:srgbClr val="BCDDE6"/>
          </a:solidFill>
        </p:spPr>
        <p:txBody>
          <a:bodyPr rtlCol="0">
            <a:normAutofit fontScale="90000"/>
          </a:bodyPr>
          <a:lstStyle/>
          <a:p>
            <a:pPr rtl="0" eaLnBrk="0" fontAlgn="base" hangingPunct="0">
              <a:lnSpc>
                <a:spcPct val="100000"/>
              </a:lnSpc>
              <a:spcAft>
                <a:spcPct val="0"/>
              </a:spcAft>
              <a:defRPr/>
            </a:pPr>
            <a:r>
              <a:rPr lang="es" sz="4000" b="1">
                <a:solidFill>
                  <a:srgbClr val="750518"/>
                </a:solidFill>
              </a:rPr>
              <a:t> Conceptos básicos del SPIL</a:t>
            </a:r>
          </a:p>
        </p:txBody>
      </p:sp>
      <p:sp>
        <p:nvSpPr>
          <p:cNvPr id="2" name="Content Placeholder 1">
            <a:extLst>
              <a:ext uri="{FF2B5EF4-FFF2-40B4-BE49-F238E27FC236}">
                <a16:creationId xmlns:a16="http://schemas.microsoft.com/office/drawing/2014/main" id="{9B9548B5-6E33-4030-BDF7-798AD4193911}"/>
              </a:ext>
            </a:extLst>
          </p:cNvPr>
          <p:cNvSpPr>
            <a:spLocks noGrp="1"/>
          </p:cNvSpPr>
          <p:nvPr>
            <p:ph idx="1"/>
          </p:nvPr>
        </p:nvSpPr>
        <p:spPr>
          <a:xfrm>
            <a:off x="164264" y="753102"/>
            <a:ext cx="11863471" cy="5298193"/>
          </a:xfrm>
        </p:spPr>
        <p:txBody>
          <a:bodyPr rtlCol="0">
            <a:normAutofit fontScale="92500"/>
          </a:bodyPr>
          <a:lstStyle/>
          <a:p>
            <a:pPr marL="0" indent="0" rtl="0">
              <a:lnSpc>
                <a:spcPct val="107000"/>
              </a:lnSpc>
              <a:spcBef>
                <a:spcPts val="0"/>
              </a:spcBef>
              <a:buNone/>
            </a:pPr>
            <a:r>
              <a:rPr lang="es" b="1" dirty="0">
                <a:solidFill>
                  <a:srgbClr val="750518"/>
                </a:solidFill>
                <a:ea typeface="Times New Roman" panose="02020603050405020304" pitchFamily="18" charset="0"/>
              </a:rPr>
              <a:t>¿Qué es un SPIL? </a:t>
            </a:r>
          </a:p>
          <a:p>
            <a:pPr marL="0" indent="0" rtl="0">
              <a:lnSpc>
                <a:spcPct val="107000"/>
              </a:lnSpc>
              <a:spcBef>
                <a:spcPts val="0"/>
              </a:spcBef>
              <a:buNone/>
            </a:pPr>
            <a:endParaRPr lang="en-US" sz="1100" b="1" dirty="0">
              <a:solidFill>
                <a:srgbClr val="750518"/>
              </a:solidFill>
              <a:ea typeface="Times New Roman" panose="02020603050405020304" pitchFamily="18" charset="0"/>
            </a:endParaRPr>
          </a:p>
          <a:p>
            <a:pPr marL="0" indent="0" rtl="0">
              <a:lnSpc>
                <a:spcPct val="107000"/>
              </a:lnSpc>
              <a:spcBef>
                <a:spcPts val="0"/>
              </a:spcBef>
              <a:buNone/>
            </a:pPr>
            <a:r>
              <a:rPr lang="es" sz="2400" b="0" dirty="0">
                <a:ea typeface="Times New Roman" panose="02020603050405020304" pitchFamily="18" charset="0"/>
              </a:rPr>
              <a:t>Para </a:t>
            </a:r>
            <a:r>
              <a:rPr lang="es" sz="2400" b="1" dirty="0">
                <a:ea typeface="Times New Roman" panose="02020603050405020304" pitchFamily="18" charset="0"/>
              </a:rPr>
              <a:t>ser elegible para recibir financiamiento de la Parte B y Parte C</a:t>
            </a:r>
            <a:r>
              <a:rPr lang="es" sz="2400" b="0" dirty="0">
                <a:ea typeface="Times New Roman" panose="02020603050405020304" pitchFamily="18" charset="0"/>
              </a:rPr>
              <a:t>, un estado debe </a:t>
            </a:r>
            <a:r>
              <a:rPr lang="es" sz="2400" b="1" dirty="0">
                <a:ea typeface="Times New Roman" panose="02020603050405020304" pitchFamily="18" charset="0"/>
              </a:rPr>
              <a:t>presentar un Plan Estatal de Vida Independiente (SPIL) aprobable de tres años a</a:t>
            </a:r>
            <a:r>
              <a:rPr lang="es" sz="2400" b="0" dirty="0">
                <a:ea typeface="Times New Roman" panose="02020603050405020304" pitchFamily="18" charset="0"/>
              </a:rPr>
              <a:t> la Administración para la Vida Comunitaria/Oficina de Administración de Vida Independiente </a:t>
            </a:r>
            <a:r>
              <a:rPr lang="es" sz="2400" b="1" dirty="0">
                <a:ea typeface="Times New Roman" panose="02020603050405020304" pitchFamily="18" charset="0"/>
              </a:rPr>
              <a:t>(ACL/OILP). </a:t>
            </a:r>
          </a:p>
          <a:p>
            <a:pPr marL="0" indent="0" rtl="0">
              <a:lnSpc>
                <a:spcPct val="107000"/>
              </a:lnSpc>
              <a:spcBef>
                <a:spcPts val="0"/>
              </a:spcBef>
              <a:buNone/>
            </a:pPr>
            <a:endParaRPr lang="en-US" sz="1100" b="0" dirty="0">
              <a:ea typeface="Times New Roman" panose="02020603050405020304" pitchFamily="18" charset="0"/>
            </a:endParaRPr>
          </a:p>
          <a:p>
            <a:pPr marL="0" indent="0" rtl="0">
              <a:lnSpc>
                <a:spcPct val="107000"/>
              </a:lnSpc>
              <a:spcBef>
                <a:spcPts val="0"/>
              </a:spcBef>
              <a:buNone/>
            </a:pPr>
            <a:r>
              <a:rPr lang="es" sz="2400" b="1" dirty="0">
                <a:ea typeface="Times New Roman" panose="02020603050405020304" pitchFamily="18" charset="0"/>
              </a:rPr>
              <a:t>El SPIL debe ser un prototipo a seguir para la red para la vida independiente en el estado.</a:t>
            </a:r>
          </a:p>
          <a:p>
            <a:pPr marL="0" indent="0" rtl="0">
              <a:lnSpc>
                <a:spcPct val="107000"/>
              </a:lnSpc>
              <a:spcBef>
                <a:spcPts val="0"/>
              </a:spcBef>
              <a:buNone/>
            </a:pPr>
            <a:endParaRPr lang="en-US" sz="2400" b="1" dirty="0">
              <a:solidFill>
                <a:srgbClr val="750518"/>
              </a:solidFill>
              <a:ea typeface="Calibri" panose="020F0502020204030204" pitchFamily="34" charset="0"/>
            </a:endParaRPr>
          </a:p>
          <a:p>
            <a:pPr marL="0" indent="0" rtl="0">
              <a:lnSpc>
                <a:spcPct val="107000"/>
              </a:lnSpc>
              <a:spcBef>
                <a:spcPts val="0"/>
              </a:spcBef>
              <a:buNone/>
            </a:pPr>
            <a:r>
              <a:rPr lang="es" b="1" dirty="0">
                <a:solidFill>
                  <a:srgbClr val="750518"/>
                </a:solidFill>
                <a:ea typeface="Calibri" panose="020F0502020204030204" pitchFamily="34" charset="0"/>
              </a:rPr>
              <a:t>¿Quién desarrolla el SPIL? </a:t>
            </a:r>
          </a:p>
          <a:p>
            <a:pPr marL="0" indent="0" rtl="0">
              <a:lnSpc>
                <a:spcPct val="107000"/>
              </a:lnSpc>
              <a:spcBef>
                <a:spcPts val="0"/>
              </a:spcBef>
              <a:buNone/>
            </a:pPr>
            <a:endParaRPr lang="en-US" sz="1100" b="0" dirty="0">
              <a:ea typeface="Calibri" panose="020F0502020204030204" pitchFamily="34" charset="0"/>
            </a:endParaRPr>
          </a:p>
          <a:p>
            <a:pPr marL="0" indent="0" rtl="0">
              <a:lnSpc>
                <a:spcPct val="107000"/>
              </a:lnSpc>
              <a:spcBef>
                <a:spcPts val="0"/>
              </a:spcBef>
              <a:buNone/>
            </a:pPr>
            <a:r>
              <a:rPr lang="es" sz="2400" b="0" dirty="0">
                <a:ea typeface="Calibri" panose="020F0502020204030204" pitchFamily="34" charset="0"/>
              </a:rPr>
              <a:t>El </a:t>
            </a:r>
            <a:r>
              <a:rPr lang="es" sz="2400" b="1" dirty="0">
                <a:ea typeface="Calibri" panose="020F0502020204030204" pitchFamily="34" charset="0"/>
              </a:rPr>
              <a:t>presidente del SILC</a:t>
            </a:r>
            <a:r>
              <a:rPr lang="es" sz="2400" b="0" dirty="0">
                <a:ea typeface="Calibri" panose="020F0502020204030204" pitchFamily="34" charset="0"/>
              </a:rPr>
              <a:t> y los </a:t>
            </a:r>
            <a:r>
              <a:rPr lang="es" sz="2400" b="1" dirty="0">
                <a:ea typeface="Calibri" panose="020F0502020204030204" pitchFamily="34" charset="0"/>
              </a:rPr>
              <a:t>directores de los CIL</a:t>
            </a:r>
            <a:r>
              <a:rPr lang="es" sz="2400" b="0" dirty="0">
                <a:ea typeface="Calibri" panose="020F0502020204030204" pitchFamily="34" charset="0"/>
              </a:rPr>
              <a:t> desarrollan el SPIL </a:t>
            </a:r>
            <a:r>
              <a:rPr lang="es" sz="2400" b="1" dirty="0">
                <a:ea typeface="Calibri" panose="020F0502020204030204" pitchFamily="34" charset="0"/>
              </a:rPr>
              <a:t>después</a:t>
            </a:r>
            <a:r>
              <a:rPr lang="es" sz="2400" b="0" dirty="0">
                <a:ea typeface="Calibri" panose="020F0502020204030204" pitchFamily="34" charset="0"/>
              </a:rPr>
              <a:t> de recibir </a:t>
            </a:r>
            <a:r>
              <a:rPr lang="es" sz="2400" b="1" dirty="0">
                <a:ea typeface="Calibri" panose="020F0502020204030204" pitchFamily="34" charset="0"/>
              </a:rPr>
              <a:t>opiniones públicas de personas con discapacidades </a:t>
            </a:r>
            <a:r>
              <a:rPr lang="es" sz="2400" b="0" dirty="0">
                <a:ea typeface="Calibri" panose="020F0502020204030204" pitchFamily="34" charset="0"/>
              </a:rPr>
              <a:t>y </a:t>
            </a:r>
            <a:r>
              <a:rPr lang="es" sz="2400" b="1" dirty="0">
                <a:ea typeface="Calibri" panose="020F0502020204030204" pitchFamily="34" charset="0"/>
              </a:rPr>
              <a:t>otras partes interesadas </a:t>
            </a:r>
            <a:r>
              <a:rPr lang="es" sz="2400" b="0" dirty="0">
                <a:ea typeface="Calibri" panose="020F0502020204030204" pitchFamily="34" charset="0"/>
              </a:rPr>
              <a:t>en todo el Estado. </a:t>
            </a:r>
            <a:r>
              <a:rPr lang="es" sz="2400" b="1" dirty="0">
                <a:ea typeface="Calibri" panose="020F0502020204030204" pitchFamily="34" charset="0"/>
              </a:rPr>
              <a:t>El presidente firma el SPIL con autorización del consejo</a:t>
            </a:r>
            <a:r>
              <a:rPr lang="es" sz="2400" b="0" dirty="0">
                <a:ea typeface="Calibri" panose="020F0502020204030204" pitchFamily="34" charset="0"/>
              </a:rPr>
              <a:t>, y al menos </a:t>
            </a:r>
            <a:r>
              <a:rPr lang="es" sz="2400" b="1" dirty="0">
                <a:ea typeface="Calibri" panose="020F0502020204030204" pitchFamily="34" charset="0"/>
              </a:rPr>
              <a:t>el 51 % de los CIL</a:t>
            </a:r>
            <a:r>
              <a:rPr lang="es" sz="2400" b="0" dirty="0">
                <a:ea typeface="Calibri" panose="020F0502020204030204" pitchFamily="34" charset="0"/>
              </a:rPr>
              <a:t>.</a:t>
            </a:r>
          </a:p>
        </p:txBody>
      </p:sp>
      <p:sp>
        <p:nvSpPr>
          <p:cNvPr id="5" name="Footer Placeholder 4">
            <a:extLst>
              <a:ext uri="{FF2B5EF4-FFF2-40B4-BE49-F238E27FC236}">
                <a16:creationId xmlns:a16="http://schemas.microsoft.com/office/drawing/2014/main" id="{76B6B318-3998-9532-FB96-B0E516577AC7}"/>
              </a:ext>
            </a:extLst>
          </p:cNvPr>
          <p:cNvSpPr>
            <a:spLocks noGrp="1"/>
          </p:cNvSpPr>
          <p:nvPr>
            <p:ph type="ftr" sz="quarter" idx="11"/>
          </p:nvPr>
        </p:nvSpPr>
        <p:spPr>
          <a:xfrm>
            <a:off x="4038599" y="6356350"/>
            <a:ext cx="4406153" cy="365125"/>
          </a:xfrm>
        </p:spPr>
        <p:txBody>
          <a:bodyPr rtlCol="0"/>
          <a:lstStyle/>
          <a:p>
            <a:pPr rtl="0"/>
            <a:r>
              <a:rPr lang="es" b="1">
                <a:solidFill>
                  <a:schemeClr val="accent3">
                    <a:lumMod val="75000"/>
                  </a:schemeClr>
                </a:solidFill>
              </a:rPr>
              <a:t>Centro de Capacitación y Asistencia Técnica para la Vida Independiente</a:t>
            </a:r>
          </a:p>
        </p:txBody>
      </p:sp>
    </p:spTree>
    <p:extLst>
      <p:ext uri="{BB962C8B-B14F-4D97-AF65-F5344CB8AC3E}">
        <p14:creationId xmlns:p14="http://schemas.microsoft.com/office/powerpoint/2010/main" val="7285770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40DE7-A7E3-7FFC-2829-E63F1B0B06E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C9F0E2-AD26-E26A-D70D-DC5EC7910648}"/>
              </a:ext>
            </a:extLst>
          </p:cNvPr>
          <p:cNvSpPr>
            <a:spLocks noGrp="1"/>
          </p:cNvSpPr>
          <p:nvPr>
            <p:ph type="sldNum" sz="quarter" idx="10"/>
          </p:nvPr>
        </p:nvSpPr>
        <p:spPr/>
        <p:txBody>
          <a:bodyPr rtlCol="0"/>
          <a:lstStyle/>
          <a:p>
            <a:pPr rtl="0">
              <a:defRPr/>
            </a:pPr>
            <a:fld id="{F2DF5F09-D78D-44DB-A338-E90D23C46220}" type="slidenum">
              <a:rPr lang="en-US" smtClean="0"/>
              <a:t>46</a:t>
            </a:fld>
            <a:endParaRPr lang="en-US"/>
          </a:p>
        </p:txBody>
      </p:sp>
      <p:sp>
        <p:nvSpPr>
          <p:cNvPr id="4" name="Title 3">
            <a:extLst>
              <a:ext uri="{FF2B5EF4-FFF2-40B4-BE49-F238E27FC236}">
                <a16:creationId xmlns:a16="http://schemas.microsoft.com/office/drawing/2014/main" id="{BAA71F3D-AB29-AB92-21BB-814BBCDBD012}"/>
              </a:ext>
            </a:extLst>
          </p:cNvPr>
          <p:cNvSpPr>
            <a:spLocks noGrp="1"/>
          </p:cNvSpPr>
          <p:nvPr>
            <p:ph type="title"/>
          </p:nvPr>
        </p:nvSpPr>
        <p:spPr>
          <a:xfrm>
            <a:off x="0" y="1"/>
            <a:ext cx="12192000" cy="685799"/>
          </a:xfrm>
          <a:solidFill>
            <a:srgbClr val="BCDDE6"/>
          </a:solidFill>
        </p:spPr>
        <p:txBody>
          <a:bodyPr rtlCol="0">
            <a:normAutofit/>
          </a:bodyPr>
          <a:lstStyle/>
          <a:p>
            <a:pPr rtl="0"/>
            <a:r>
              <a:rPr lang="es" sz="4000" b="1">
                <a:solidFill>
                  <a:srgbClr val="750518"/>
                </a:solidFill>
              </a:rPr>
              <a:t>Proceso del SILC para el SPIL</a:t>
            </a:r>
          </a:p>
        </p:txBody>
      </p:sp>
      <p:sp>
        <p:nvSpPr>
          <p:cNvPr id="6" name="Content Placeholder 5">
            <a:extLst>
              <a:ext uri="{FF2B5EF4-FFF2-40B4-BE49-F238E27FC236}">
                <a16:creationId xmlns:a16="http://schemas.microsoft.com/office/drawing/2014/main" id="{F709C535-CA71-72DC-8DE2-FF5D4BB6CD70}"/>
              </a:ext>
            </a:extLst>
          </p:cNvPr>
          <p:cNvSpPr>
            <a:spLocks noGrp="1"/>
          </p:cNvSpPr>
          <p:nvPr>
            <p:ph idx="1"/>
          </p:nvPr>
        </p:nvSpPr>
        <p:spPr>
          <a:xfrm>
            <a:off x="102870" y="987686"/>
            <a:ext cx="12089130" cy="4606347"/>
          </a:xfrm>
        </p:spPr>
        <p:txBody>
          <a:bodyPr rtlCol="0">
            <a:normAutofit fontScale="85000" lnSpcReduction="20000"/>
          </a:bodyPr>
          <a:lstStyle/>
          <a:p>
            <a:pPr marL="0" indent="0" rtl="0">
              <a:buNone/>
            </a:pPr>
            <a:r>
              <a:rPr lang="es" sz="3200" b="0"/>
              <a:t>En las </a:t>
            </a:r>
            <a:r>
              <a:rPr lang="es" sz="3200" b="1"/>
              <a:t>reglamentaciones se establecen los requisitos que el SILC debe seguir </a:t>
            </a:r>
            <a:r>
              <a:rPr lang="es" sz="3200" b="0"/>
              <a:t>para obtener opiniones públicas sobre el desarrollo del SPIL. ** En los indicadores se brindan más detalles. </a:t>
            </a:r>
          </a:p>
          <a:p>
            <a:pPr marL="0" indent="0" rtl="0">
              <a:buNone/>
            </a:pPr>
            <a:endParaRPr lang="en-US" sz="3200" b="0" dirty="0"/>
          </a:p>
          <a:p>
            <a:pPr marL="0" indent="0" rtl="0">
              <a:buNone/>
            </a:pPr>
            <a:r>
              <a:rPr lang="es" sz="3200" b="1"/>
              <a:t>Como mínimo, el SILC debe contar con documentación de que ha seguido su proceso escrito para lo siguiente:</a:t>
            </a:r>
          </a:p>
          <a:p>
            <a:pPr lvl="1" rtl="0"/>
            <a:r>
              <a:rPr lang="es" sz="2800" b="0"/>
              <a:t>El proceso de desarrollo del SPIL</a:t>
            </a:r>
          </a:p>
          <a:p>
            <a:pPr lvl="1" rtl="0"/>
            <a:r>
              <a:rPr lang="es" sz="2800" b="0"/>
              <a:t>Cómo se recopila y utiliza la información en el desarrollo del SPIL</a:t>
            </a:r>
          </a:p>
          <a:p>
            <a:pPr lvl="1" rtl="0"/>
            <a:r>
              <a:rPr lang="es" sz="2800" b="0"/>
              <a:t>Cómo se recopila la información de los CIL</a:t>
            </a:r>
          </a:p>
          <a:p>
            <a:pPr lvl="1" rtl="0"/>
            <a:r>
              <a:rPr lang="es" sz="2800" b="0"/>
              <a:t>Cómo se recopila la información de las personas con discapacidades </a:t>
            </a:r>
            <a:endParaRPr lang="en-US" sz="2800" dirty="0"/>
          </a:p>
          <a:p>
            <a:pPr marL="0" indent="0" rtl="0">
              <a:buNone/>
            </a:pPr>
            <a:endParaRPr lang="en-US" sz="3200" b="0" dirty="0"/>
          </a:p>
          <a:p>
            <a:pPr marL="0" indent="0" rtl="0">
              <a:buNone/>
            </a:pPr>
            <a:r>
              <a:rPr lang="es" sz="3200" b="0">
                <a:solidFill>
                  <a:srgbClr val="750518"/>
                </a:solidFill>
              </a:rPr>
              <a:t>Debe tener un SPIL aprobado y actualizado. Si siente que su proceso debe mejorarse, ¡decídase ahora! ¡Solo quedan dos años antes del próximo!</a:t>
            </a:r>
          </a:p>
          <a:p>
            <a:pPr rtl="0"/>
            <a:endParaRPr lang="en-US" dirty="0"/>
          </a:p>
          <a:p>
            <a:pPr rtl="0"/>
            <a:endParaRPr lang="en-US" dirty="0"/>
          </a:p>
        </p:txBody>
      </p:sp>
      <p:sp>
        <p:nvSpPr>
          <p:cNvPr id="2" name="Footer Placeholder 1">
            <a:extLst>
              <a:ext uri="{FF2B5EF4-FFF2-40B4-BE49-F238E27FC236}">
                <a16:creationId xmlns:a16="http://schemas.microsoft.com/office/drawing/2014/main" id="{09D10855-1CE4-5D7E-5A3C-10C2662629CE}"/>
              </a:ext>
            </a:extLst>
          </p:cNvPr>
          <p:cNvSpPr>
            <a:spLocks noGrp="1"/>
          </p:cNvSpPr>
          <p:nvPr>
            <p:ph type="ftr" sz="quarter" idx="11"/>
          </p:nvPr>
        </p:nvSpPr>
        <p:spPr>
          <a:xfrm>
            <a:off x="3818965" y="6356350"/>
            <a:ext cx="4593515" cy="365125"/>
          </a:xfrm>
        </p:spPr>
        <p:txBody>
          <a:bodyPr rtlCol="0"/>
          <a:lstStyle/>
          <a:p>
            <a:pPr rtl="0"/>
            <a:r>
              <a:rPr lang="es" b="1">
                <a:solidFill>
                  <a:schemeClr val="accent3">
                    <a:lumMod val="75000"/>
                  </a:schemeClr>
                </a:solidFill>
              </a:rPr>
              <a:t>Centro de Capacitación y Asistencia Técnica para la Vida Independiente</a:t>
            </a:r>
          </a:p>
        </p:txBody>
      </p:sp>
    </p:spTree>
    <p:extLst>
      <p:ext uri="{BB962C8B-B14F-4D97-AF65-F5344CB8AC3E}">
        <p14:creationId xmlns:p14="http://schemas.microsoft.com/office/powerpoint/2010/main" val="30434661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2A5A9A2-9663-65F7-12C8-93A328FA0C91}"/>
              </a:ext>
            </a:extLst>
          </p:cNvPr>
          <p:cNvSpPr>
            <a:spLocks noGrp="1"/>
          </p:cNvSpPr>
          <p:nvPr>
            <p:ph type="sldNum" sz="quarter" idx="12"/>
          </p:nvPr>
        </p:nvSpPr>
        <p:spPr/>
        <p:txBody>
          <a:bodyPr rtlCol="0"/>
          <a:lstStyle/>
          <a:p>
            <a:pPr rtl="0"/>
            <a:fld id="{181E4D21-DFBA-4BA9-A6C6-558C4B06F883}" type="slidenum">
              <a:rPr lang="en-US" smtClean="0"/>
              <a:t>47</a:t>
            </a:fld>
            <a:endParaRPr lang="en-US"/>
          </a:p>
        </p:txBody>
      </p:sp>
      <p:sp>
        <p:nvSpPr>
          <p:cNvPr id="2" name="Title 1">
            <a:extLst>
              <a:ext uri="{FF2B5EF4-FFF2-40B4-BE49-F238E27FC236}">
                <a16:creationId xmlns:a16="http://schemas.microsoft.com/office/drawing/2014/main" id="{DF4E53A6-8DD4-EB33-6B05-5155696D7227}"/>
              </a:ext>
            </a:extLst>
          </p:cNvPr>
          <p:cNvSpPr>
            <a:spLocks noGrp="1"/>
          </p:cNvSpPr>
          <p:nvPr>
            <p:ph type="title"/>
          </p:nvPr>
        </p:nvSpPr>
        <p:spPr>
          <a:xfrm>
            <a:off x="0" y="0"/>
            <a:ext cx="12192000" cy="925829"/>
          </a:xfrm>
          <a:solidFill>
            <a:srgbClr val="BCDDE6"/>
          </a:solidFill>
        </p:spPr>
        <p:txBody>
          <a:bodyPr rtlCol="0">
            <a:normAutofit fontScale="90000"/>
          </a:bodyPr>
          <a:lstStyle/>
          <a:p>
            <a:pPr rtl="0"/>
            <a:r>
              <a:rPr lang="es" sz="3600" b="1" dirty="0">
                <a:solidFill>
                  <a:srgbClr val="750518"/>
                </a:solidFill>
              </a:rPr>
              <a:t>Comience a hacer una lista de lo que querría cambiar en su SPIL…</a:t>
            </a:r>
          </a:p>
        </p:txBody>
      </p:sp>
      <p:sp>
        <p:nvSpPr>
          <p:cNvPr id="3" name="Content Placeholder 2">
            <a:extLst>
              <a:ext uri="{FF2B5EF4-FFF2-40B4-BE49-F238E27FC236}">
                <a16:creationId xmlns:a16="http://schemas.microsoft.com/office/drawing/2014/main" id="{61181373-4BD8-0687-C332-E07028611511}"/>
              </a:ext>
            </a:extLst>
          </p:cNvPr>
          <p:cNvSpPr>
            <a:spLocks noGrp="1"/>
          </p:cNvSpPr>
          <p:nvPr>
            <p:ph idx="1"/>
          </p:nvPr>
        </p:nvSpPr>
        <p:spPr>
          <a:xfrm>
            <a:off x="106680" y="1062990"/>
            <a:ext cx="12085320" cy="4351338"/>
          </a:xfrm>
        </p:spPr>
        <p:txBody>
          <a:bodyPr rtlCol="0"/>
          <a:lstStyle/>
          <a:p>
            <a:pPr rtl="0"/>
            <a:r>
              <a:rPr lang="es"/>
              <a:t>Sería conveniente </a:t>
            </a:r>
            <a:r>
              <a:rPr lang="es" b="1"/>
              <a:t>agregar la autoridad de desarrollo de recursos </a:t>
            </a:r>
            <a:r>
              <a:rPr lang="es"/>
              <a:t>para su SILC u otra autoridad “que falte”. (Los CIL ya están obligados a llevar a cabo el desarrollo de recursos).</a:t>
            </a:r>
          </a:p>
          <a:p>
            <a:pPr rtl="0"/>
            <a:r>
              <a:rPr lang="es"/>
              <a:t>Es posible que no quiera revisar el SPIL antes de que se desarrolle el siguiente dentro de más de 2 años, pero </a:t>
            </a:r>
            <a:r>
              <a:rPr lang="es" b="1"/>
              <a:t>no olvide lo que vaya surgiendo</a:t>
            </a:r>
            <a:r>
              <a:rPr lang="es"/>
              <a:t>. El presidente, el secretario o un presidente de comité pueden ocuparse de mantener esa lista.</a:t>
            </a:r>
          </a:p>
          <a:p>
            <a:pPr rtl="0"/>
            <a:r>
              <a:rPr lang="es"/>
              <a:t>A medida que supervise y evalúe el progreso, deberá </a:t>
            </a:r>
            <a:r>
              <a:rPr lang="es" b="1"/>
              <a:t>hacer un seguimiento de los nuevos indicadores</a:t>
            </a:r>
            <a:r>
              <a:rPr lang="es"/>
              <a:t> que desee agregar.</a:t>
            </a:r>
          </a:p>
        </p:txBody>
      </p:sp>
      <p:sp>
        <p:nvSpPr>
          <p:cNvPr id="4" name="Footer Placeholder 3">
            <a:extLst>
              <a:ext uri="{FF2B5EF4-FFF2-40B4-BE49-F238E27FC236}">
                <a16:creationId xmlns:a16="http://schemas.microsoft.com/office/drawing/2014/main" id="{A756F33E-BE2E-D559-AF57-60AA3C2B184B}"/>
              </a:ext>
            </a:extLst>
          </p:cNvPr>
          <p:cNvSpPr>
            <a:spLocks noGrp="1"/>
          </p:cNvSpPr>
          <p:nvPr>
            <p:ph type="ftr" sz="quarter" idx="11"/>
          </p:nvPr>
        </p:nvSpPr>
        <p:spPr>
          <a:xfrm>
            <a:off x="3829723" y="6356350"/>
            <a:ext cx="4604272" cy="365125"/>
          </a:xfrm>
        </p:spPr>
        <p:txBody>
          <a:bodyPr rtlCol="0"/>
          <a:lstStyle/>
          <a:p>
            <a:pPr rtl="0"/>
            <a:r>
              <a:rPr lang="es" b="1">
                <a:solidFill>
                  <a:schemeClr val="accent3">
                    <a:lumMod val="75000"/>
                  </a:schemeClr>
                </a:solidFill>
              </a:rPr>
              <a:t>Centro de Capacitación y Asistencia Técnica para la Vida Independiente</a:t>
            </a:r>
          </a:p>
        </p:txBody>
      </p:sp>
    </p:spTree>
    <p:extLst>
      <p:ext uri="{BB962C8B-B14F-4D97-AF65-F5344CB8AC3E}">
        <p14:creationId xmlns:p14="http://schemas.microsoft.com/office/powerpoint/2010/main" val="20384760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231C80-140C-E124-46AF-FF5FB4A224CD}"/>
              </a:ext>
            </a:extLst>
          </p:cNvPr>
          <p:cNvSpPr>
            <a:spLocks noGrp="1"/>
          </p:cNvSpPr>
          <p:nvPr>
            <p:ph type="sldNum" sz="quarter" idx="12"/>
          </p:nvPr>
        </p:nvSpPr>
        <p:spPr/>
        <p:txBody>
          <a:bodyPr rtlCol="0"/>
          <a:lstStyle/>
          <a:p>
            <a:pPr rtl="0"/>
            <a:fld id="{181E4D21-DFBA-4BA9-A6C6-558C4B06F883}" type="slidenum">
              <a:rPr lang="en-US" smtClean="0"/>
              <a:t>48</a:t>
            </a:fld>
            <a:endParaRPr lang="en-US"/>
          </a:p>
        </p:txBody>
      </p:sp>
      <p:sp>
        <p:nvSpPr>
          <p:cNvPr id="2" name="Title 1">
            <a:extLst>
              <a:ext uri="{FF2B5EF4-FFF2-40B4-BE49-F238E27FC236}">
                <a16:creationId xmlns:a16="http://schemas.microsoft.com/office/drawing/2014/main" id="{7AFFA099-BE6C-BCDD-76E7-E939EB8A1495}"/>
              </a:ext>
            </a:extLst>
          </p:cNvPr>
          <p:cNvSpPr>
            <a:spLocks noGrp="1"/>
          </p:cNvSpPr>
          <p:nvPr>
            <p:ph type="title"/>
          </p:nvPr>
        </p:nvSpPr>
        <p:spPr>
          <a:xfrm>
            <a:off x="0" y="1"/>
            <a:ext cx="12192000" cy="811529"/>
          </a:xfrm>
          <a:solidFill>
            <a:srgbClr val="BCDDE6"/>
          </a:solidFill>
        </p:spPr>
        <p:txBody>
          <a:bodyPr rtlCol="0">
            <a:normAutofit/>
          </a:bodyPr>
          <a:lstStyle/>
          <a:p>
            <a:pPr rtl="0"/>
            <a:r>
              <a:rPr lang="es" sz="4000" b="1">
                <a:solidFill>
                  <a:srgbClr val="750518"/>
                </a:solidFill>
              </a:rPr>
              <a:t>Hablemos sobre su SPIL</a:t>
            </a:r>
          </a:p>
        </p:txBody>
      </p:sp>
      <p:sp>
        <p:nvSpPr>
          <p:cNvPr id="3" name="Content Placeholder 2">
            <a:extLst>
              <a:ext uri="{FF2B5EF4-FFF2-40B4-BE49-F238E27FC236}">
                <a16:creationId xmlns:a16="http://schemas.microsoft.com/office/drawing/2014/main" id="{0DE4A239-F459-E8EB-0229-74AA133C76A7}"/>
              </a:ext>
            </a:extLst>
          </p:cNvPr>
          <p:cNvSpPr>
            <a:spLocks noGrp="1"/>
          </p:cNvSpPr>
          <p:nvPr>
            <p:ph idx="1"/>
          </p:nvPr>
        </p:nvSpPr>
        <p:spPr>
          <a:xfrm>
            <a:off x="142042" y="1145554"/>
            <a:ext cx="11878323" cy="4351338"/>
          </a:xfrm>
        </p:spPr>
        <p:txBody>
          <a:bodyPr rtlCol="0"/>
          <a:lstStyle/>
          <a:p>
            <a:pPr rtl="0"/>
            <a:r>
              <a:rPr lang="es"/>
              <a:t>Recientemente, desarrolló y presentó un Plan Estatal para la Vida Independiente (SPIL) de tres años. </a:t>
            </a:r>
          </a:p>
          <a:p>
            <a:pPr rtl="0"/>
            <a:r>
              <a:rPr lang="es"/>
              <a:t>Dicho plan entró en vigencia el 1 de octubre de 2024.</a:t>
            </a:r>
          </a:p>
          <a:p>
            <a:pPr rtl="0"/>
            <a:r>
              <a:rPr lang="es" b="1"/>
              <a:t>¿Cuál es la función del SILC en la supervisión de la efectividad de este plan?</a:t>
            </a:r>
          </a:p>
          <a:p>
            <a:pPr rtl="0"/>
            <a:r>
              <a:rPr lang="es"/>
              <a:t>Este es el </a:t>
            </a:r>
            <a:r>
              <a:rPr lang="es" b="1"/>
              <a:t>propósito principal de sus reuniones </a:t>
            </a:r>
            <a:r>
              <a:rPr lang="es"/>
              <a:t>mientras supervisa la implementación del SPIL.</a:t>
            </a:r>
          </a:p>
          <a:p>
            <a:pPr rtl="0"/>
            <a:r>
              <a:rPr lang="es"/>
              <a:t>Esto incluye </a:t>
            </a:r>
            <a:r>
              <a:rPr lang="es" b="1"/>
              <a:t>garantizar que los fondos de la Parte B se gasten </a:t>
            </a:r>
            <a:r>
              <a:rPr lang="es"/>
              <a:t>de acuerdo con el SPIL.</a:t>
            </a:r>
          </a:p>
        </p:txBody>
      </p:sp>
      <p:sp>
        <p:nvSpPr>
          <p:cNvPr id="4" name="Footer Placeholder 3">
            <a:extLst>
              <a:ext uri="{FF2B5EF4-FFF2-40B4-BE49-F238E27FC236}">
                <a16:creationId xmlns:a16="http://schemas.microsoft.com/office/drawing/2014/main" id="{A8B07A56-4088-4891-0E3E-964314C8AE52}"/>
              </a:ext>
            </a:extLst>
          </p:cNvPr>
          <p:cNvSpPr>
            <a:spLocks noGrp="1"/>
          </p:cNvSpPr>
          <p:nvPr>
            <p:ph type="ftr" sz="quarter" idx="11"/>
          </p:nvPr>
        </p:nvSpPr>
        <p:spPr/>
        <p:txBody>
          <a:bodyPr rtlCol="0"/>
          <a:lstStyle/>
          <a:p>
            <a:pPr rtl="0"/>
            <a:r>
              <a:rPr lang="es"/>
              <a:t>Centro de Capacitación y Asistencia Técnica para la Vida Independiente</a:t>
            </a:r>
          </a:p>
        </p:txBody>
      </p:sp>
    </p:spTree>
    <p:extLst>
      <p:ext uri="{BB962C8B-B14F-4D97-AF65-F5344CB8AC3E}">
        <p14:creationId xmlns:p14="http://schemas.microsoft.com/office/powerpoint/2010/main" val="9653732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690909-54D6-DF45-C1E0-6C4EE112C8D8}"/>
              </a:ext>
            </a:extLst>
          </p:cNvPr>
          <p:cNvSpPr>
            <a:spLocks noGrp="1"/>
          </p:cNvSpPr>
          <p:nvPr>
            <p:ph type="sldNum" sz="quarter" idx="12"/>
          </p:nvPr>
        </p:nvSpPr>
        <p:spPr/>
        <p:txBody>
          <a:bodyPr rtlCol="0"/>
          <a:lstStyle/>
          <a:p>
            <a:pPr rtl="0"/>
            <a:fld id="{181E4D21-DFBA-4BA9-A6C6-558C4B06F883}" type="slidenum">
              <a:rPr lang="en-US" smtClean="0"/>
              <a:t>49</a:t>
            </a:fld>
            <a:endParaRPr lang="en-US"/>
          </a:p>
        </p:txBody>
      </p:sp>
      <p:sp>
        <p:nvSpPr>
          <p:cNvPr id="4" name="Title 3"/>
          <p:cNvSpPr>
            <a:spLocks noGrp="1"/>
          </p:cNvSpPr>
          <p:nvPr>
            <p:ph type="title"/>
          </p:nvPr>
        </p:nvSpPr>
        <p:spPr>
          <a:xfrm>
            <a:off x="0" y="1"/>
            <a:ext cx="12192000" cy="720089"/>
          </a:xfrm>
          <a:solidFill>
            <a:srgbClr val="BCDDE6"/>
          </a:solidFill>
          <a:ln>
            <a:noFill/>
          </a:ln>
        </p:spPr>
        <p:txBody>
          <a:bodyPr rtlCol="0">
            <a:normAutofit/>
          </a:bodyPr>
          <a:lstStyle/>
          <a:p>
            <a:pPr rtl="0"/>
            <a:r>
              <a:rPr lang="es" b="1">
                <a:solidFill>
                  <a:srgbClr val="750518"/>
                </a:solidFill>
              </a:rPr>
              <a:t>Un dato interesante…</a:t>
            </a:r>
          </a:p>
        </p:txBody>
      </p:sp>
      <p:sp>
        <p:nvSpPr>
          <p:cNvPr id="2" name="Content Placeholder 1"/>
          <p:cNvSpPr>
            <a:spLocks noGrp="1"/>
          </p:cNvSpPr>
          <p:nvPr>
            <p:ph idx="1"/>
          </p:nvPr>
        </p:nvSpPr>
        <p:spPr>
          <a:xfrm>
            <a:off x="209550" y="994410"/>
            <a:ext cx="11982450" cy="4351338"/>
          </a:xfrm>
        </p:spPr>
        <p:txBody>
          <a:bodyPr rtlCol="0">
            <a:normAutofit/>
          </a:bodyPr>
          <a:lstStyle/>
          <a:p>
            <a:pPr marL="0" indent="0" rtl="0">
              <a:buNone/>
            </a:pPr>
            <a:r>
              <a:rPr lang="es" sz="3200"/>
              <a:t>El </a:t>
            </a:r>
            <a:r>
              <a:rPr lang="es" sz="3200" b="1"/>
              <a:t>SILC no puede brindar ningún servicio directo excepto referir </a:t>
            </a:r>
            <a:r>
              <a:rPr lang="es" sz="3200"/>
              <a:t>a alguien a su CIL local. </a:t>
            </a:r>
          </a:p>
          <a:p>
            <a:pPr rtl="0"/>
            <a:r>
              <a:rPr lang="es" sz="3200"/>
              <a:t>De modo que, si el SPIL aborda las necesidades de servicio de su estado, </a:t>
            </a:r>
            <a:r>
              <a:rPr lang="es" sz="3200" b="1"/>
              <a:t>los CIL brindan dichos servicios</a:t>
            </a:r>
            <a:r>
              <a:rPr lang="es" sz="3200"/>
              <a:t>.</a:t>
            </a:r>
          </a:p>
          <a:p>
            <a:pPr rtl="0"/>
            <a:r>
              <a:rPr lang="es" sz="3200" b="1"/>
              <a:t>¿Los CIL le informan sobre el progreso relacionado con los objetivos del SPIL? </a:t>
            </a:r>
            <a:r>
              <a:rPr lang="es" sz="3200"/>
              <a:t>No necesita informes completos de todo lo que han hecho, pero </a:t>
            </a:r>
            <a:r>
              <a:rPr lang="es" sz="3200" b="1"/>
              <a:t>debe revisar y evaluar la implementación del SPIL</a:t>
            </a:r>
            <a:r>
              <a:rPr lang="es" sz="3200"/>
              <a:t>.</a:t>
            </a:r>
          </a:p>
        </p:txBody>
      </p:sp>
      <p:sp>
        <p:nvSpPr>
          <p:cNvPr id="5" name="Footer Placeholder 4">
            <a:extLst>
              <a:ext uri="{FF2B5EF4-FFF2-40B4-BE49-F238E27FC236}">
                <a16:creationId xmlns:a16="http://schemas.microsoft.com/office/drawing/2014/main" id="{7624473B-D817-D4ED-E3CC-C32F3EACA1CA}"/>
              </a:ext>
            </a:extLst>
          </p:cNvPr>
          <p:cNvSpPr>
            <a:spLocks noGrp="1"/>
          </p:cNvSpPr>
          <p:nvPr>
            <p:ph type="ftr" sz="quarter" idx="11"/>
          </p:nvPr>
        </p:nvSpPr>
        <p:spPr>
          <a:xfrm>
            <a:off x="3786692" y="6356350"/>
            <a:ext cx="4636546" cy="365125"/>
          </a:xfrm>
        </p:spPr>
        <p:txBody>
          <a:bodyPr rtlCol="0"/>
          <a:lstStyle/>
          <a:p>
            <a:pPr rtl="0"/>
            <a:r>
              <a:rPr lang="es" b="1">
                <a:solidFill>
                  <a:schemeClr val="accent3">
                    <a:lumMod val="75000"/>
                  </a:schemeClr>
                </a:solidFill>
              </a:rPr>
              <a:t>Centro de Capacitación y Asistencia Técnica para la Vida Independiente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EDF3C2DD-4EA4-7EA4-73C2-5AB66FE3546C}"/>
              </a:ext>
            </a:extLst>
          </p:cNvPr>
          <p:cNvSpPr>
            <a:spLocks noGrp="1"/>
          </p:cNvSpPr>
          <p:nvPr>
            <p:ph type="sldNum" sz="quarter" idx="12"/>
          </p:nvPr>
        </p:nvSpPr>
        <p:spPr/>
        <p:txBody>
          <a:bodyPr rtlCol="0"/>
          <a:lstStyle/>
          <a:p>
            <a:pPr rtl="0"/>
            <a:fld id="{181E4D21-DFBA-4BA9-A6C6-558C4B06F883}" type="slidenum">
              <a:rPr lang="en-US" smtClean="0"/>
              <a:t>5</a:t>
            </a:fld>
            <a:endParaRPr lang="en-US"/>
          </a:p>
        </p:txBody>
      </p:sp>
      <p:sp>
        <p:nvSpPr>
          <p:cNvPr id="16" name="Title">
            <a:extLst>
              <a:ext uri="{FF2B5EF4-FFF2-40B4-BE49-F238E27FC236}">
                <a16:creationId xmlns:a16="http://schemas.microsoft.com/office/drawing/2014/main" id="{A638D787-B0DC-8B54-0C62-1703B65685F9}"/>
              </a:ext>
            </a:extLst>
          </p:cNvPr>
          <p:cNvSpPr txBox="1">
            <a:spLocks noGrp="1"/>
          </p:cNvSpPr>
          <p:nvPr>
            <p:ph type="title" idx="4294967295"/>
          </p:nvPr>
        </p:nvSpPr>
        <p:spPr>
          <a:xfrm>
            <a:off x="8478" y="0"/>
            <a:ext cx="12335922" cy="830997"/>
          </a:xfrm>
          <a:prstGeom prst="rect">
            <a:avLst/>
          </a:prstGeom>
          <a:solidFill>
            <a:srgbClr val="70002E"/>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4800" b="1" i="0" u="none" strike="noStrike" kern="1200" cap="none" spc="0" normalizeH="0" noProof="0">
                <a:ln>
                  <a:noFill/>
                </a:ln>
                <a:solidFill>
                  <a:srgbClr val="FFFFFF"/>
                </a:solidFill>
                <a:effectLst/>
                <a:uLnTx/>
                <a:uFillTx/>
                <a:latin typeface="+mn-lt"/>
                <a:ea typeface="+mn-ea"/>
                <a:cs typeface="+mn-cs"/>
              </a:rPr>
              <a:t> Recursos para revisión posterior</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 1">
            <a:extLst>
              <a:ext uri="{FF2B5EF4-FFF2-40B4-BE49-F238E27FC236}">
                <a16:creationId xmlns:a16="http://schemas.microsoft.com/office/drawing/2014/main" id="{7A1AFD44-ADD4-CFAC-9EFE-3236286F3995}"/>
              </a:ext>
            </a:extLst>
          </p:cNvPr>
          <p:cNvSpPr txBox="1"/>
          <p:nvPr/>
        </p:nvSpPr>
        <p:spPr>
          <a:xfrm>
            <a:off x="1227030" y="1308132"/>
            <a:ext cx="10810689"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s" sz="2800" b="1"/>
              <a:t>La Ley de Rehabilitación: </a:t>
            </a:r>
          </a:p>
          <a:p>
            <a:pPr rtl="0"/>
            <a:r>
              <a:rPr lang="es" sz="2800">
                <a:hlinkClick r:id="rId3"/>
              </a:rPr>
              <a:t>https://acl.gov/sites/default/files/about-acl/2020-07/rehabilitation-act-of-1973-amended-by-wioa.pdf</a:t>
            </a:r>
            <a:endParaRPr lang="en-US" sz="2800" dirty="0"/>
          </a:p>
        </p:txBody>
      </p:sp>
      <p:sp>
        <p:nvSpPr>
          <p:cNvPr id="9" name="Text 2">
            <a:extLst>
              <a:ext uri="{FF2B5EF4-FFF2-40B4-BE49-F238E27FC236}">
                <a16:creationId xmlns:a16="http://schemas.microsoft.com/office/drawing/2014/main" id="{2E80338B-093E-299F-E00A-540BFF32B584}"/>
              </a:ext>
            </a:extLst>
          </p:cNvPr>
          <p:cNvSpPr txBox="1"/>
          <p:nvPr/>
        </p:nvSpPr>
        <p:spPr>
          <a:xfrm>
            <a:off x="1227029" y="2779879"/>
            <a:ext cx="10810689"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s" sz="2800" b="1"/>
              <a:t>Indicadores de los SILC y garantías de los SILC y las DSE: </a:t>
            </a:r>
            <a:r>
              <a:rPr lang="es" sz="2800">
                <a:hlinkClick r:id="rId4"/>
              </a:rPr>
              <a:t>https://www.ilru.org/sites/default/files/publications/SILC%20Indicators%20and%20SILC%20and%20DSE%20Assurances%201.2018.pdf</a:t>
            </a:r>
            <a:r>
              <a:rPr lang="es" sz="2800"/>
              <a:t> </a:t>
            </a:r>
          </a:p>
        </p:txBody>
      </p:sp>
      <p:pic>
        <p:nvPicPr>
          <p:cNvPr id="4" name="Graphic ">
            <a:extLst>
              <a:ext uri="{FF2B5EF4-FFF2-40B4-BE49-F238E27FC236}">
                <a16:creationId xmlns:a16="http://schemas.microsoft.com/office/drawing/2014/main" id="{9BE76FBD-B001-44FD-A0EE-79B0F9E2DE33}"/>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2239" y="1221627"/>
            <a:ext cx="914400" cy="914400"/>
          </a:xfrm>
          <a:prstGeom prst="rect">
            <a:avLst/>
          </a:prstGeom>
        </p:spPr>
      </p:pic>
      <p:sp>
        <p:nvSpPr>
          <p:cNvPr id="11" name="Text 4">
            <a:extLst>
              <a:ext uri="{FF2B5EF4-FFF2-40B4-BE49-F238E27FC236}">
                <a16:creationId xmlns:a16="http://schemas.microsoft.com/office/drawing/2014/main" id="{8368AA56-D84E-542C-D346-0826DA2EE023}"/>
              </a:ext>
            </a:extLst>
          </p:cNvPr>
          <p:cNvSpPr txBox="1"/>
          <p:nvPr/>
        </p:nvSpPr>
        <p:spPr>
          <a:xfrm>
            <a:off x="1216639" y="4352904"/>
            <a:ext cx="10810689"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s" sz="2800" b="1"/>
              <a:t>Reglamentaciones para la Vida Independiente: </a:t>
            </a:r>
          </a:p>
          <a:p>
            <a:pPr rtl="0"/>
            <a:r>
              <a:rPr lang="es" sz="2800">
                <a:hlinkClick r:id="rId7"/>
              </a:rPr>
              <a:t>https://www.ecfr.gov/current/title-45/subtitle-B/chapter-XIII/subchapter-C/part-1329</a:t>
            </a:r>
            <a:endParaRPr lang="en-US" sz="2800" dirty="0"/>
          </a:p>
        </p:txBody>
      </p:sp>
      <p:pic>
        <p:nvPicPr>
          <p:cNvPr id="6" name="Graphic">
            <a:extLst>
              <a:ext uri="{FF2B5EF4-FFF2-40B4-BE49-F238E27FC236}">
                <a16:creationId xmlns:a16="http://schemas.microsoft.com/office/drawing/2014/main" id="{087C5347-7BD0-972B-934F-3A10E4B3D771}"/>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6650" y="2647889"/>
            <a:ext cx="914400" cy="914400"/>
          </a:xfrm>
          <a:prstGeom prst="rect">
            <a:avLst/>
          </a:prstGeom>
        </p:spPr>
      </p:pic>
      <p:pic>
        <p:nvPicPr>
          <p:cNvPr id="10" name="Graphic ">
            <a:extLst>
              <a:ext uri="{FF2B5EF4-FFF2-40B4-BE49-F238E27FC236}">
                <a16:creationId xmlns:a16="http://schemas.microsoft.com/office/drawing/2014/main" id="{4372244C-326C-9E21-2D0A-9FBDD375B49F}"/>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6650" y="4164874"/>
            <a:ext cx="914400" cy="914400"/>
          </a:xfrm>
          <a:prstGeom prst="rect">
            <a:avLst/>
          </a:prstGeom>
        </p:spPr>
      </p:pic>
      <p:sp>
        <p:nvSpPr>
          <p:cNvPr id="2" name="Footer ">
            <a:extLst>
              <a:ext uri="{FF2B5EF4-FFF2-40B4-BE49-F238E27FC236}">
                <a16:creationId xmlns:a16="http://schemas.microsoft.com/office/drawing/2014/main" id="{8B81B120-7D58-4AF8-5806-F7DFD766BB50}"/>
              </a:ext>
            </a:extLst>
          </p:cNvPr>
          <p:cNvSpPr>
            <a:spLocks noGrp="1"/>
          </p:cNvSpPr>
          <p:nvPr>
            <p:ph type="ftr" sz="quarter" idx="11"/>
          </p:nvPr>
        </p:nvSpPr>
        <p:spPr>
          <a:xfrm>
            <a:off x="3489960" y="6344158"/>
            <a:ext cx="5199888" cy="377317"/>
          </a:xfrm>
        </p:spPr>
        <p:txBody>
          <a:bodyPr rtlCol="0"/>
          <a:lstStyle/>
          <a:p>
            <a:pPr rtl="0"/>
            <a:r>
              <a:rPr lang="es"/>
              <a:t>Centro de Capacitación y Asistencia Técnica para la Vida Independiente</a:t>
            </a:r>
          </a:p>
        </p:txBody>
      </p:sp>
    </p:spTree>
    <p:extLst>
      <p:ext uri="{BB962C8B-B14F-4D97-AF65-F5344CB8AC3E}">
        <p14:creationId xmlns:p14="http://schemas.microsoft.com/office/powerpoint/2010/main" val="22188698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387604F-4797-4EB1-3D01-B6DDC96FA006}"/>
              </a:ext>
            </a:extLst>
          </p:cNvPr>
          <p:cNvSpPr>
            <a:spLocks noGrp="1"/>
          </p:cNvSpPr>
          <p:nvPr>
            <p:ph type="sldNum" sz="quarter" idx="12"/>
          </p:nvPr>
        </p:nvSpPr>
        <p:spPr/>
        <p:txBody>
          <a:bodyPr rtlCol="0"/>
          <a:lstStyle/>
          <a:p>
            <a:pPr rtl="0"/>
            <a:fld id="{181E4D21-DFBA-4BA9-A6C6-558C4B06F883}" type="slidenum">
              <a:rPr lang="en-US" smtClean="0"/>
              <a:t>50</a:t>
            </a:fld>
            <a:endParaRPr lang="en-US"/>
          </a:p>
        </p:txBody>
      </p:sp>
      <p:sp>
        <p:nvSpPr>
          <p:cNvPr id="4" name="Title 3"/>
          <p:cNvSpPr>
            <a:spLocks noGrp="1"/>
          </p:cNvSpPr>
          <p:nvPr>
            <p:ph type="title"/>
          </p:nvPr>
        </p:nvSpPr>
        <p:spPr>
          <a:xfrm>
            <a:off x="0" y="1"/>
            <a:ext cx="12192000" cy="777239"/>
          </a:xfrm>
          <a:solidFill>
            <a:srgbClr val="BCDDE6"/>
          </a:solidFill>
        </p:spPr>
        <p:txBody>
          <a:bodyPr rtlCol="0">
            <a:normAutofit fontScale="90000"/>
          </a:bodyPr>
          <a:lstStyle/>
          <a:p>
            <a:pPr rtl="0"/>
            <a:r>
              <a:rPr lang="es" sz="900">
                <a:solidFill>
                  <a:schemeClr val="bg1">
                    <a:lumMod val="95000"/>
                  </a:schemeClr>
                </a:solidFill>
              </a:rPr>
              <a:t>Diapositiva </a:t>
            </a:r>
            <a:fld id="{F2DF5F09-D78D-44DB-A338-E90D23C46220}" type="slidenum">
              <a:rPr lang="en-US" sz="900">
                <a:solidFill>
                  <a:schemeClr val="bg1">
                    <a:lumMod val="95000"/>
                  </a:schemeClr>
                </a:solidFill>
              </a:rPr>
              <a:pPr/>
              <a:t>50</a:t>
            </a:fld>
            <a:br>
              <a:rPr lang="en-US" sz="4800" dirty="0"/>
            </a:br>
            <a:r>
              <a:rPr lang="es" sz="4800"/>
              <a:t> </a:t>
            </a:r>
            <a:r>
              <a:rPr lang="es" b="1">
                <a:solidFill>
                  <a:srgbClr val="750518"/>
                </a:solidFill>
              </a:rPr>
              <a:t>Entonces, si los CIL hacen gran parte del trabajo…</a:t>
            </a:r>
          </a:p>
        </p:txBody>
      </p:sp>
      <p:sp>
        <p:nvSpPr>
          <p:cNvPr id="2" name="Content Placeholder 1"/>
          <p:cNvSpPr>
            <a:spLocks noGrp="1"/>
          </p:cNvSpPr>
          <p:nvPr>
            <p:ph idx="1"/>
          </p:nvPr>
        </p:nvSpPr>
        <p:spPr>
          <a:xfrm>
            <a:off x="168676" y="991949"/>
            <a:ext cx="11691891" cy="4874101"/>
          </a:xfrm>
        </p:spPr>
        <p:txBody>
          <a:bodyPr rtlCol="0">
            <a:normAutofit fontScale="92500" lnSpcReduction="10000"/>
          </a:bodyPr>
          <a:lstStyle/>
          <a:p>
            <a:pPr rtl="0"/>
            <a:r>
              <a:rPr lang="es" sz="3200"/>
              <a:t>¿Cómo puede el SILC </a:t>
            </a:r>
            <a:r>
              <a:rPr lang="es" sz="3200" b="1"/>
              <a:t>supervisar</a:t>
            </a:r>
            <a:r>
              <a:rPr lang="es" sz="3200"/>
              <a:t> </a:t>
            </a:r>
            <a:r>
              <a:rPr lang="es" sz="3200" b="1"/>
              <a:t>la implementación </a:t>
            </a:r>
            <a:r>
              <a:rPr lang="es" sz="3200"/>
              <a:t>del SPIL?</a:t>
            </a:r>
          </a:p>
          <a:p>
            <a:pPr rtl="0"/>
            <a:r>
              <a:rPr lang="es" sz="3200"/>
              <a:t>¿Qué </a:t>
            </a:r>
            <a:r>
              <a:rPr lang="es" sz="3200" b="1"/>
              <a:t>medidas</a:t>
            </a:r>
            <a:r>
              <a:rPr lang="es" sz="3200"/>
              <a:t> se incluyen en su plan y cómo </a:t>
            </a:r>
            <a:r>
              <a:rPr lang="es" sz="3200" b="1"/>
              <a:t>informan </a:t>
            </a:r>
            <a:r>
              <a:rPr lang="es" sz="3200"/>
              <a:t>los CIL sobre ellas?</a:t>
            </a:r>
          </a:p>
          <a:p>
            <a:pPr rtl="0"/>
            <a:r>
              <a:rPr lang="es" sz="3200"/>
              <a:t>El </a:t>
            </a:r>
            <a:r>
              <a:rPr lang="es" sz="3200" b="1"/>
              <a:t>SILC no supervisa la efectividad de los CIL</a:t>
            </a:r>
            <a:r>
              <a:rPr lang="es" sz="3200"/>
              <a:t>, pero tiene que haber una </a:t>
            </a:r>
            <a:r>
              <a:rPr lang="es" sz="3200" b="1"/>
              <a:t>relación para supervisar si el plan acordado se está llevando a cabo</a:t>
            </a:r>
            <a:r>
              <a:rPr lang="es" sz="3200"/>
              <a:t>.</a:t>
            </a:r>
          </a:p>
          <a:p>
            <a:pPr rtl="0"/>
            <a:r>
              <a:rPr lang="es" sz="3200"/>
              <a:t>Porque esta es </a:t>
            </a:r>
            <a:r>
              <a:rPr lang="es" sz="3200" b="1"/>
              <a:t>la función principal del SILC: </a:t>
            </a:r>
            <a:r>
              <a:rPr lang="es" sz="3200"/>
              <a:t>supervisar y evaluar el progreso en el SPIL (los </a:t>
            </a:r>
            <a:r>
              <a:rPr lang="es" sz="3200" b="1"/>
              <a:t>informes de los CIL </a:t>
            </a:r>
            <a:r>
              <a:rPr lang="es" sz="3200"/>
              <a:t>son un (¿el?) </a:t>
            </a:r>
            <a:r>
              <a:rPr lang="es" sz="3200" b="1"/>
              <a:t>punto de agenda principal </a:t>
            </a:r>
            <a:r>
              <a:rPr lang="es" sz="3200"/>
              <a:t>en las reuniones del Consejo).</a:t>
            </a:r>
          </a:p>
          <a:p>
            <a:pPr rtl="0"/>
            <a:r>
              <a:rPr lang="es" sz="3200"/>
              <a:t>Recordatorio Los CIL deben </a:t>
            </a:r>
            <a:r>
              <a:rPr lang="es" sz="3200" b="1"/>
              <a:t>presentar informes anuales al SILC, incluidos los CIL de la Parte B</a:t>
            </a:r>
            <a:r>
              <a:rPr lang="es" sz="3200"/>
              <a:t>.</a:t>
            </a:r>
          </a:p>
        </p:txBody>
      </p:sp>
      <p:sp>
        <p:nvSpPr>
          <p:cNvPr id="5" name="Footer Placeholder 4">
            <a:extLst>
              <a:ext uri="{FF2B5EF4-FFF2-40B4-BE49-F238E27FC236}">
                <a16:creationId xmlns:a16="http://schemas.microsoft.com/office/drawing/2014/main" id="{4E9AA647-80C8-647E-0EF2-97C7E9B9E18E}"/>
              </a:ext>
            </a:extLst>
          </p:cNvPr>
          <p:cNvSpPr>
            <a:spLocks noGrp="1"/>
          </p:cNvSpPr>
          <p:nvPr>
            <p:ph type="ftr" sz="quarter" idx="11"/>
          </p:nvPr>
        </p:nvSpPr>
        <p:spPr>
          <a:xfrm>
            <a:off x="3872753" y="6356350"/>
            <a:ext cx="4528969" cy="365125"/>
          </a:xfrm>
        </p:spPr>
        <p:txBody>
          <a:bodyPr rtlCol="0"/>
          <a:lstStyle/>
          <a:p>
            <a:pPr rtl="0"/>
            <a:r>
              <a:rPr lang="es" b="1">
                <a:solidFill>
                  <a:schemeClr val="accent3">
                    <a:lumMod val="75000"/>
                  </a:schemeClr>
                </a:solidFill>
              </a:rPr>
              <a:t>Centro de Capacitación y Asistencia Técnica para la Vida Independiente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37CF9-A283-F93E-C7BB-446B76727E0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022F37-86CE-0B3F-427B-2CC5A0D139DB}"/>
              </a:ext>
            </a:extLst>
          </p:cNvPr>
          <p:cNvSpPr>
            <a:spLocks noGrp="1"/>
          </p:cNvSpPr>
          <p:nvPr>
            <p:ph type="sldNum" sz="quarter" idx="10"/>
          </p:nvPr>
        </p:nvSpPr>
        <p:spPr/>
        <p:txBody>
          <a:bodyPr rtlCol="0"/>
          <a:lstStyle/>
          <a:p>
            <a:pPr rtl="0">
              <a:defRPr/>
            </a:pPr>
            <a:fld id="{F2DF5F09-D78D-44DB-A338-E90D23C46220}" type="slidenum">
              <a:rPr lang="en-US" smtClean="0"/>
              <a:t>51</a:t>
            </a:fld>
            <a:endParaRPr lang="en-US"/>
          </a:p>
        </p:txBody>
      </p:sp>
      <p:sp>
        <p:nvSpPr>
          <p:cNvPr id="4" name="Title 3">
            <a:extLst>
              <a:ext uri="{FF2B5EF4-FFF2-40B4-BE49-F238E27FC236}">
                <a16:creationId xmlns:a16="http://schemas.microsoft.com/office/drawing/2014/main" id="{384B19C7-1CD7-3FB8-47EC-E6DC02B99B91}"/>
              </a:ext>
            </a:extLst>
          </p:cNvPr>
          <p:cNvSpPr>
            <a:spLocks noGrp="1"/>
          </p:cNvSpPr>
          <p:nvPr>
            <p:ph type="title"/>
          </p:nvPr>
        </p:nvSpPr>
        <p:spPr>
          <a:xfrm>
            <a:off x="0" y="0"/>
            <a:ext cx="12192000" cy="708661"/>
          </a:xfrm>
          <a:solidFill>
            <a:srgbClr val="750518"/>
          </a:solidFill>
        </p:spPr>
        <p:txBody>
          <a:bodyPr rtlCol="0">
            <a:normAutofit fontScale="90000"/>
          </a:bodyPr>
          <a:lstStyle/>
          <a:p>
            <a:pPr rtl="0"/>
            <a:r>
              <a:rPr lang="es" b="1" dirty="0">
                <a:solidFill>
                  <a:schemeClr val="bg1"/>
                </a:solidFill>
              </a:rPr>
              <a:t> Recordatorio</a:t>
            </a:r>
            <a:r>
              <a:rPr lang="es" sz="4000" b="1" dirty="0">
                <a:solidFill>
                  <a:schemeClr val="bg1"/>
                </a:solidFill>
              </a:rPr>
              <a:t>: Un SILC está en pleno funcionamiento si:	</a:t>
            </a:r>
          </a:p>
        </p:txBody>
      </p:sp>
      <p:sp>
        <p:nvSpPr>
          <p:cNvPr id="2" name="Content Placeholder 1">
            <a:extLst>
              <a:ext uri="{FF2B5EF4-FFF2-40B4-BE49-F238E27FC236}">
                <a16:creationId xmlns:a16="http://schemas.microsoft.com/office/drawing/2014/main" id="{1258FE0C-7B06-4991-4129-0953BE633587}"/>
              </a:ext>
            </a:extLst>
          </p:cNvPr>
          <p:cNvSpPr>
            <a:spLocks noGrp="1"/>
          </p:cNvSpPr>
          <p:nvPr>
            <p:ph idx="1"/>
          </p:nvPr>
        </p:nvSpPr>
        <p:spPr>
          <a:xfrm>
            <a:off x="248576" y="994409"/>
            <a:ext cx="11798422" cy="5060161"/>
          </a:xfrm>
        </p:spPr>
        <p:txBody>
          <a:bodyPr rtlCol="0">
            <a:normAutofit fontScale="62500" lnSpcReduction="20000"/>
          </a:bodyPr>
          <a:lstStyle/>
          <a:p>
            <a:pPr marL="971550" lvl="1" indent="-514350" rtl="0">
              <a:buFont typeface="+mj-lt"/>
              <a:buAutoNum type="arabicPeriod"/>
            </a:pPr>
            <a:r>
              <a:rPr lang="es" sz="5100" b="0"/>
              <a:t>hay un SPIL vigente, completo y aprobado;</a:t>
            </a:r>
          </a:p>
          <a:p>
            <a:pPr marL="971550" lvl="1" indent="-514350" rtl="0">
              <a:buFont typeface="+mj-lt"/>
              <a:buAutoNum type="arabicPeriod"/>
            </a:pPr>
            <a:endParaRPr lang="en-US" sz="5100" b="0" dirty="0"/>
          </a:p>
          <a:p>
            <a:pPr marL="971550" lvl="1" indent="-514350" rtl="0">
              <a:buFont typeface="+mj-lt"/>
              <a:buAutoNum type="arabicPeriod"/>
            </a:pPr>
            <a:r>
              <a:rPr lang="es" sz="5100" b="0"/>
              <a:t>el Consejo está debidamente constituido ( cumple con los requisitos de membresía).</a:t>
            </a:r>
          </a:p>
          <a:p>
            <a:pPr rtl="0"/>
            <a:endParaRPr lang="en-US" sz="3600" dirty="0"/>
          </a:p>
          <a:p>
            <a:pPr marL="0" indent="0" rtl="0">
              <a:lnSpc>
                <a:spcPct val="120000"/>
              </a:lnSpc>
              <a:buNone/>
            </a:pPr>
            <a:r>
              <a:rPr lang="es" sz="4600" b="0"/>
              <a:t>NO OBSTANTE, e</a:t>
            </a:r>
            <a:r>
              <a:rPr lang="es" sz="4000" b="0"/>
              <a:t>l SILC puede continuar haciendo negocios mientras trabaja con la autoridad de nombramiento para cubrir todos los puestos del SILC. La Ley de Rehabilitación establece en la </a:t>
            </a:r>
            <a:r>
              <a:rPr lang="es" sz="4000" b="1"/>
              <a:t>Sección 705.b.7: </a:t>
            </a:r>
            <a:r>
              <a:rPr lang="es" sz="4000" b="0" i="1">
                <a:effectLst/>
              </a:rPr>
              <a:t>(B) que cualquier vacante que tenga lugar en la membresía del Consejo se cubrirá de la misma manera que el nombramiento original. </a:t>
            </a:r>
          </a:p>
          <a:p>
            <a:pPr marL="0" indent="0" rtl="0">
              <a:buNone/>
            </a:pPr>
            <a:endParaRPr lang="en-US" sz="3200" b="1" dirty="0">
              <a:effectLst/>
            </a:endParaRPr>
          </a:p>
          <a:p>
            <a:pPr marL="0" indent="0" rtl="0">
              <a:buNone/>
            </a:pPr>
            <a:r>
              <a:rPr lang="es" sz="4100" b="1">
                <a:effectLst/>
              </a:rPr>
              <a:t>La vacante no afectará el poder de los miembros restantes para ejecutar los deberes del Consejo.</a:t>
            </a:r>
            <a:endParaRPr lang="en-US" sz="4100" b="1" dirty="0"/>
          </a:p>
          <a:p>
            <a:pPr marL="0" indent="0" rtl="0">
              <a:buNone/>
            </a:pPr>
            <a:endParaRPr lang="en-US" dirty="0"/>
          </a:p>
        </p:txBody>
      </p:sp>
      <p:sp>
        <p:nvSpPr>
          <p:cNvPr id="5" name="Footer Placeholder 4">
            <a:extLst>
              <a:ext uri="{FF2B5EF4-FFF2-40B4-BE49-F238E27FC236}">
                <a16:creationId xmlns:a16="http://schemas.microsoft.com/office/drawing/2014/main" id="{CE3515A2-CDB9-838B-7A1B-E0664502B14C}"/>
              </a:ext>
            </a:extLst>
          </p:cNvPr>
          <p:cNvSpPr>
            <a:spLocks noGrp="1"/>
          </p:cNvSpPr>
          <p:nvPr>
            <p:ph type="ftr" sz="quarter" idx="11"/>
          </p:nvPr>
        </p:nvSpPr>
        <p:spPr>
          <a:xfrm>
            <a:off x="4038600" y="6356350"/>
            <a:ext cx="4572002" cy="365125"/>
          </a:xfrm>
        </p:spPr>
        <p:txBody>
          <a:bodyPr rtlCol="0"/>
          <a:lstStyle/>
          <a:p>
            <a:pPr rtl="0"/>
            <a:r>
              <a:rPr lang="es" b="1">
                <a:solidFill>
                  <a:schemeClr val="accent3">
                    <a:lumMod val="75000"/>
                  </a:schemeClr>
                </a:solidFill>
              </a:rPr>
              <a:t>Centro de Capacitación y Asistencia Técnica para la Vida Independiente</a:t>
            </a:r>
          </a:p>
        </p:txBody>
      </p:sp>
    </p:spTree>
    <p:extLst>
      <p:ext uri="{BB962C8B-B14F-4D97-AF65-F5344CB8AC3E}">
        <p14:creationId xmlns:p14="http://schemas.microsoft.com/office/powerpoint/2010/main" val="5504429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4C7E9-1607-0F74-883D-8FD1F768879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79A29C3-5612-6EA2-5530-0CEDA156895D}"/>
              </a:ext>
            </a:extLst>
          </p:cNvPr>
          <p:cNvSpPr>
            <a:spLocks noGrp="1"/>
          </p:cNvSpPr>
          <p:nvPr>
            <p:ph type="sldNum" sz="quarter" idx="10"/>
          </p:nvPr>
        </p:nvSpPr>
        <p:spPr/>
        <p:txBody>
          <a:bodyPr rtlCol="0"/>
          <a:lstStyle/>
          <a:p>
            <a:pPr rtl="0">
              <a:defRPr/>
            </a:pPr>
            <a:fld id="{F2DF5F09-D78D-44DB-A338-E90D23C46220}" type="slidenum">
              <a:rPr lang="en-US" smtClean="0"/>
              <a:t>52</a:t>
            </a:fld>
            <a:endParaRPr lang="en-US"/>
          </a:p>
        </p:txBody>
      </p:sp>
      <p:sp>
        <p:nvSpPr>
          <p:cNvPr id="4" name="Title 3">
            <a:extLst>
              <a:ext uri="{FF2B5EF4-FFF2-40B4-BE49-F238E27FC236}">
                <a16:creationId xmlns:a16="http://schemas.microsoft.com/office/drawing/2014/main" id="{F3C74C97-93D9-3D61-0AFB-343E5B17FF8B}"/>
              </a:ext>
            </a:extLst>
          </p:cNvPr>
          <p:cNvSpPr>
            <a:spLocks noGrp="1"/>
          </p:cNvSpPr>
          <p:nvPr>
            <p:ph type="title"/>
          </p:nvPr>
        </p:nvSpPr>
        <p:spPr>
          <a:xfrm>
            <a:off x="0" y="0"/>
            <a:ext cx="12192000" cy="902969"/>
          </a:xfrm>
          <a:solidFill>
            <a:srgbClr val="750518"/>
          </a:solidFill>
        </p:spPr>
        <p:txBody>
          <a:bodyPr rtlCol="0">
            <a:normAutofit fontScale="90000"/>
          </a:bodyPr>
          <a:lstStyle/>
          <a:p>
            <a:pPr rtl="0"/>
            <a:r>
              <a:rPr lang="es" b="1" dirty="0">
                <a:solidFill>
                  <a:schemeClr val="bg1"/>
                </a:solidFill>
              </a:rPr>
              <a:t> </a:t>
            </a:r>
            <a:r>
              <a:rPr lang="es" sz="3800" b="1" dirty="0">
                <a:solidFill>
                  <a:schemeClr val="bg1"/>
                </a:solidFill>
              </a:rPr>
              <a:t>Funciones y responsabilidades del DSE: aspectos destacados</a:t>
            </a:r>
          </a:p>
        </p:txBody>
      </p:sp>
      <p:sp>
        <p:nvSpPr>
          <p:cNvPr id="2" name="Content Placeholder 1">
            <a:extLst>
              <a:ext uri="{FF2B5EF4-FFF2-40B4-BE49-F238E27FC236}">
                <a16:creationId xmlns:a16="http://schemas.microsoft.com/office/drawing/2014/main" id="{4B0B1945-517B-5940-8E00-56D9106048C8}"/>
              </a:ext>
            </a:extLst>
          </p:cNvPr>
          <p:cNvSpPr>
            <a:spLocks noGrp="1"/>
          </p:cNvSpPr>
          <p:nvPr>
            <p:ph idx="1"/>
          </p:nvPr>
        </p:nvSpPr>
        <p:spPr>
          <a:xfrm>
            <a:off x="240030" y="1343819"/>
            <a:ext cx="11951970" cy="5056823"/>
          </a:xfrm>
        </p:spPr>
        <p:txBody>
          <a:bodyPr rtlCol="0">
            <a:normAutofit fontScale="92500" lnSpcReduction="20000"/>
          </a:bodyPr>
          <a:lstStyle/>
          <a:p>
            <a:pPr rtl="0"/>
            <a:r>
              <a:rPr lang="es" b="0"/>
              <a:t>Debido a su autonomía, el </a:t>
            </a:r>
            <a:r>
              <a:rPr lang="es" b="1"/>
              <a:t>SILC asume una función mucho más importante </a:t>
            </a:r>
            <a:r>
              <a:rPr lang="es" b="0"/>
              <a:t>que antes.</a:t>
            </a:r>
          </a:p>
          <a:p>
            <a:pPr rtl="0"/>
            <a:r>
              <a:rPr lang="es" b="0"/>
              <a:t>Mientras que </a:t>
            </a:r>
            <a:r>
              <a:rPr lang="es" b="1"/>
              <a:t>la mayoría de los SILC conservan el Departamento de Rehabilitación como su DSE</a:t>
            </a:r>
            <a:r>
              <a:rPr lang="es" b="0"/>
              <a:t>, ha habido </a:t>
            </a:r>
            <a:r>
              <a:rPr lang="es" b="1"/>
              <a:t>transiciones exitosas a otros</a:t>
            </a:r>
            <a:r>
              <a:rPr lang="es" b="0"/>
              <a:t> (pregunte si desea considerar otro acuerdo). </a:t>
            </a:r>
          </a:p>
          <a:p>
            <a:pPr rtl="0"/>
            <a:r>
              <a:rPr lang="es" b="0"/>
              <a:t>La </a:t>
            </a:r>
            <a:r>
              <a:rPr lang="es" b="1"/>
              <a:t>DSE se especifica en el SPIL </a:t>
            </a:r>
            <a:r>
              <a:rPr lang="es" b="0"/>
              <a:t>y solo se puede hacer un cambio mediante un SPIL nuevo o enmendado.</a:t>
            </a:r>
          </a:p>
          <a:p>
            <a:pPr rtl="0"/>
            <a:r>
              <a:rPr lang="es" b="0"/>
              <a:t>La </a:t>
            </a:r>
            <a:r>
              <a:rPr lang="es" b="1"/>
              <a:t>DSE acuerda asumir estos deberes al firmar el SPIL </a:t>
            </a:r>
            <a:r>
              <a:rPr lang="es" b="0"/>
              <a:t>que la designa.</a:t>
            </a:r>
          </a:p>
          <a:p>
            <a:pPr rtl="0"/>
            <a:r>
              <a:rPr lang="es" b="0"/>
              <a:t>La </a:t>
            </a:r>
            <a:r>
              <a:rPr lang="es" b="1"/>
              <a:t>DSE solo puede retener el 5 % para las operaciones administrativas </a:t>
            </a:r>
            <a:r>
              <a:rPr lang="es" b="0"/>
              <a:t>(per</a:t>
            </a:r>
            <a:r>
              <a:rPr lang="es"/>
              <a:t>o no necesita mantener ese porcentaje)</a:t>
            </a:r>
            <a:r>
              <a:rPr lang="es" b="0"/>
              <a:t>.</a:t>
            </a:r>
          </a:p>
          <a:p>
            <a:pPr rtl="0"/>
            <a:r>
              <a:rPr lang="es" b="0"/>
              <a:t>La </a:t>
            </a:r>
            <a:r>
              <a:rPr lang="es" b="1"/>
              <a:t>DSE recibe, rinde cuentas y distribuye los fondos recibidos por el Estado en virtud del Subcapítulo (Parte) B y el Subcapítulo C en un Estado sujeto a la Sección 723 de la Ley </a:t>
            </a:r>
            <a:r>
              <a:rPr lang="es" b="0"/>
              <a:t>con base en el plan estatal (Minnesota y Massachusetts).</a:t>
            </a:r>
          </a:p>
          <a:p>
            <a:pPr rtl="0"/>
            <a:endParaRPr lang="en-US" dirty="0"/>
          </a:p>
        </p:txBody>
      </p:sp>
      <p:sp>
        <p:nvSpPr>
          <p:cNvPr id="5" name="Footer Placeholder 4">
            <a:extLst>
              <a:ext uri="{FF2B5EF4-FFF2-40B4-BE49-F238E27FC236}">
                <a16:creationId xmlns:a16="http://schemas.microsoft.com/office/drawing/2014/main" id="{218A9168-9436-CA7D-B9E5-CA3B9A126044}"/>
              </a:ext>
            </a:extLst>
          </p:cNvPr>
          <p:cNvSpPr>
            <a:spLocks noGrp="1"/>
          </p:cNvSpPr>
          <p:nvPr>
            <p:ph type="ftr" sz="quarter" idx="11"/>
          </p:nvPr>
        </p:nvSpPr>
        <p:spPr>
          <a:xfrm>
            <a:off x="4038600" y="6356350"/>
            <a:ext cx="4572002" cy="365125"/>
          </a:xfrm>
        </p:spPr>
        <p:txBody>
          <a:bodyPr rtlCol="0"/>
          <a:lstStyle/>
          <a:p>
            <a:pPr rtl="0"/>
            <a:r>
              <a:rPr lang="es" b="1">
                <a:solidFill>
                  <a:schemeClr val="accent3">
                    <a:lumMod val="75000"/>
                  </a:schemeClr>
                </a:solidFill>
              </a:rPr>
              <a:t>Centro de Capacitación y Asistencia Técnica para la Vida Independiente</a:t>
            </a:r>
          </a:p>
        </p:txBody>
      </p:sp>
    </p:spTree>
    <p:extLst>
      <p:ext uri="{BB962C8B-B14F-4D97-AF65-F5344CB8AC3E}">
        <p14:creationId xmlns:p14="http://schemas.microsoft.com/office/powerpoint/2010/main" val="8829540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03D12-64F9-D925-2428-44153FCA804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160675-9994-3E69-681B-BDE9EF41BED6}"/>
              </a:ext>
            </a:extLst>
          </p:cNvPr>
          <p:cNvSpPr>
            <a:spLocks noGrp="1"/>
          </p:cNvSpPr>
          <p:nvPr>
            <p:ph type="sldNum" sz="quarter" idx="10"/>
          </p:nvPr>
        </p:nvSpPr>
        <p:spPr/>
        <p:txBody>
          <a:bodyPr rtlCol="0"/>
          <a:lstStyle/>
          <a:p>
            <a:pPr rtl="0">
              <a:defRPr/>
            </a:pPr>
            <a:fld id="{F2DF5F09-D78D-44DB-A338-E90D23C46220}" type="slidenum">
              <a:rPr lang="en-US" smtClean="0"/>
              <a:t>53</a:t>
            </a:fld>
            <a:endParaRPr lang="en-US"/>
          </a:p>
        </p:txBody>
      </p:sp>
      <p:sp>
        <p:nvSpPr>
          <p:cNvPr id="2" name="Title 1">
            <a:extLst>
              <a:ext uri="{FF2B5EF4-FFF2-40B4-BE49-F238E27FC236}">
                <a16:creationId xmlns:a16="http://schemas.microsoft.com/office/drawing/2014/main" id="{6FE6980D-AFD1-052A-39AE-B705A73F4F92}"/>
              </a:ext>
            </a:extLst>
          </p:cNvPr>
          <p:cNvSpPr>
            <a:spLocks noGrp="1"/>
          </p:cNvSpPr>
          <p:nvPr>
            <p:ph type="title"/>
          </p:nvPr>
        </p:nvSpPr>
        <p:spPr>
          <a:xfrm>
            <a:off x="742950" y="0"/>
            <a:ext cx="8077200" cy="533400"/>
          </a:xfrm>
        </p:spPr>
        <p:txBody>
          <a:bodyPr rtlCol="0">
            <a:normAutofit fontScale="90000"/>
          </a:bodyPr>
          <a:lstStyle/>
          <a:p>
            <a:pPr rtl="0"/>
            <a:r>
              <a:rPr lang="es" sz="800" dirty="0">
                <a:solidFill>
                  <a:schemeClr val="bg1">
                    <a:lumMod val="95000"/>
                  </a:schemeClr>
                </a:solidFill>
              </a:rPr>
              <a:t>Diapositiva </a:t>
            </a:r>
            <a:fld id="{F2DF5F09-D78D-44DB-A338-E90D23C46220}" type="slidenum">
              <a:rPr lang="en-US" sz="800">
                <a:solidFill>
                  <a:schemeClr val="bg1">
                    <a:lumMod val="95000"/>
                  </a:schemeClr>
                </a:solidFill>
              </a:rPr>
              <a:pPr/>
              <a:t>53</a:t>
            </a:fld>
            <a:r>
              <a:rPr lang="es" sz="800" dirty="0">
                <a:solidFill>
                  <a:schemeClr val="bg1">
                    <a:lumMod val="95000"/>
                  </a:schemeClr>
                </a:solidFill>
              </a:rPr>
              <a:t> </a:t>
            </a:r>
            <a:br>
              <a:rPr lang="en-US" sz="800" dirty="0">
                <a:solidFill>
                  <a:schemeClr val="bg1">
                    <a:lumMod val="95000"/>
                  </a:schemeClr>
                </a:solidFill>
              </a:rPr>
            </a:br>
            <a:br>
              <a:rPr lang="en-US" sz="800" b="1" kern="0" dirty="0">
                <a:solidFill>
                  <a:srgbClr val="333399"/>
                </a:solidFill>
                <a:latin typeface="Calibri" panose="020F0502020204030204" pitchFamily="34" charset="0"/>
                <a:cs typeface="+mj-cs"/>
              </a:rPr>
            </a:br>
            <a:r>
              <a:rPr lang="es" b="1" dirty="0">
                <a:solidFill>
                  <a:srgbClr val="750518"/>
                </a:solidFill>
              </a:rPr>
              <a:t>Funciones</a:t>
            </a:r>
          </a:p>
        </p:txBody>
      </p:sp>
      <p:graphicFrame>
        <p:nvGraphicFramePr>
          <p:cNvPr id="4" name="Content Placeholder 3" descr="Table with three columns: DSE, SILC and CILs. &#10;Under DSE:&#10; 1. Serve as the “grantee” for Part B $.&#10;2. Account to SILC for $ and disbursement $ per SPIL.&#10;3. Provide administrative support for IL Program.&#10;4. Keep records.&#10;5. Submit required reports/information.&#10;6. Retain not more than 5% of Part B for DSE administrative costs. The DSE cannot hold funds.&#10;7. Sign the SPIL agreeing to serve as the DSE.&#10;Under SILC:&#10;1. Develop the SPIL.&#10;2. Monitor, review, &amp; evaluate the implementation of the SPIL.&#10;3. Meet regularly – open meetings.&#10;4. Submit reports including 704 report SPIL fulfillment portion of 704 report Part I.&#10;5. Coordinate activities with other entities.&#10;6. Conduct Authorities as described in the law and outlined in SPIL.&#10;7. Shall NOT provide or manage IL services.&#10;8. Sign the SPIL to approve content.&#10;Under CILs:&#10;1. Provide the Core IL Services.&#10;2. Provide other IL services consistent with Federal and State Law.&#10;3. Comply with CIL Standards &amp; Indicators.&#10;4. Develop SPIL with SILC.&#10;5. Implement SPIL.&#10;6. Conduct Resource Development activities.&#10;7. More than 50% of CIL Directors must sign the SPIL to approve content.&#10;&#10;&#10;&#10;&#10;&#10;&#10;&#10;&#10;&#10;&#10;&#10;&#10;&#10;&#10;&#10;&#10;&#10;&#10;&#10;&#10;&#10;">
            <a:extLst>
              <a:ext uri="{FF2B5EF4-FFF2-40B4-BE49-F238E27FC236}">
                <a16:creationId xmlns:a16="http://schemas.microsoft.com/office/drawing/2014/main" id="{2C164DF5-BE0D-7DCA-CC6F-9B5E40145280}"/>
              </a:ext>
            </a:extLst>
          </p:cNvPr>
          <p:cNvGraphicFramePr>
            <a:graphicFrameLocks noGrp="1"/>
          </p:cNvGraphicFramePr>
          <p:nvPr>
            <p:ph idx="1"/>
            <p:extLst>
              <p:ext uri="{D42A27DB-BD31-4B8C-83A1-F6EECF244321}">
                <p14:modId xmlns:p14="http://schemas.microsoft.com/office/powerpoint/2010/main" val="2350490045"/>
              </p:ext>
            </p:extLst>
          </p:nvPr>
        </p:nvGraphicFramePr>
        <p:xfrm>
          <a:off x="742950" y="533400"/>
          <a:ext cx="10938510" cy="5764918"/>
        </p:xfrm>
        <a:graphic>
          <a:graphicData uri="http://schemas.openxmlformats.org/drawingml/2006/table">
            <a:tbl>
              <a:tblPr firstRow="1" firstCol="1" bandRow="1">
                <a:tableStyleId>{5C22544A-7EE6-4342-B048-85BDC9FD1C3A}</a:tableStyleId>
              </a:tblPr>
              <a:tblGrid>
                <a:gridCol w="3329112">
                  <a:extLst>
                    <a:ext uri="{9D8B030D-6E8A-4147-A177-3AD203B41FA5}">
                      <a16:colId xmlns:a16="http://schemas.microsoft.com/office/drawing/2014/main" val="20000"/>
                    </a:ext>
                  </a:extLst>
                </a:gridCol>
                <a:gridCol w="3940368">
                  <a:extLst>
                    <a:ext uri="{9D8B030D-6E8A-4147-A177-3AD203B41FA5}">
                      <a16:colId xmlns:a16="http://schemas.microsoft.com/office/drawing/2014/main" val="20001"/>
                    </a:ext>
                  </a:extLst>
                </a:gridCol>
                <a:gridCol w="3669030">
                  <a:extLst>
                    <a:ext uri="{9D8B030D-6E8A-4147-A177-3AD203B41FA5}">
                      <a16:colId xmlns:a16="http://schemas.microsoft.com/office/drawing/2014/main" val="20002"/>
                    </a:ext>
                  </a:extLst>
                </a:gridCol>
              </a:tblGrid>
              <a:tr h="198120">
                <a:tc>
                  <a:txBody>
                    <a:bodyPr/>
                    <a:lstStyle/>
                    <a:p>
                      <a:pPr marL="0" marR="0" algn="ctr" rtl="0">
                        <a:spcBef>
                          <a:spcPts val="0"/>
                        </a:spcBef>
                        <a:spcAft>
                          <a:spcPts val="0"/>
                        </a:spcAft>
                      </a:pPr>
                      <a:r>
                        <a:rPr lang="es" sz="1800" dirty="0">
                          <a:solidFill>
                            <a:schemeClr val="bg1"/>
                          </a:solidFill>
                          <a:effectLst/>
                          <a:latin typeface="Calibri Light" panose="020F0302020204030204" pitchFamily="34" charset="0"/>
                        </a:rPr>
                        <a:t>DSE</a:t>
                      </a:r>
                      <a:endParaRPr lang="en-US" sz="1800" dirty="0">
                        <a:solidFill>
                          <a:schemeClr val="bg1"/>
                        </a:solidFill>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lgn="ctr" rtl="0">
                        <a:spcBef>
                          <a:spcPts val="0"/>
                        </a:spcBef>
                        <a:spcAft>
                          <a:spcPts val="0"/>
                        </a:spcAft>
                      </a:pPr>
                      <a:r>
                        <a:rPr lang="es" sz="1800" dirty="0">
                          <a:solidFill>
                            <a:schemeClr val="bg1"/>
                          </a:solidFill>
                          <a:effectLst/>
                          <a:latin typeface="Calibri Light" panose="020F0302020204030204" pitchFamily="34" charset="0"/>
                        </a:rPr>
                        <a:t>SILC</a:t>
                      </a:r>
                      <a:endParaRPr lang="en-US" sz="1800" dirty="0">
                        <a:solidFill>
                          <a:schemeClr val="bg1"/>
                        </a:solidFill>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lgn="ctr" rtl="0">
                        <a:spcBef>
                          <a:spcPts val="0"/>
                        </a:spcBef>
                        <a:spcAft>
                          <a:spcPts val="0"/>
                        </a:spcAft>
                      </a:pPr>
                      <a:r>
                        <a:rPr lang="es" sz="1800" dirty="0">
                          <a:solidFill>
                            <a:schemeClr val="bg1"/>
                          </a:solidFill>
                          <a:effectLst/>
                          <a:latin typeface="Calibri Light" panose="020F0302020204030204" pitchFamily="34" charset="0"/>
                        </a:rPr>
                        <a:t>CIL</a:t>
                      </a:r>
                      <a:endParaRPr lang="en-US" sz="1800" dirty="0">
                        <a:solidFill>
                          <a:schemeClr val="bg1"/>
                        </a:solidFill>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486464">
                <a:tc>
                  <a:txBody>
                    <a:bodyPr/>
                    <a:lstStyle/>
                    <a:p>
                      <a:pPr marL="0" marR="0" rtl="0">
                        <a:spcBef>
                          <a:spcPts val="0"/>
                        </a:spcBef>
                        <a:spcAft>
                          <a:spcPts val="0"/>
                        </a:spcAft>
                      </a:pPr>
                      <a:r>
                        <a:rPr lang="es" sz="1600" b="0" dirty="0">
                          <a:solidFill>
                            <a:schemeClr val="tx1"/>
                          </a:solidFill>
                          <a:effectLst/>
                          <a:latin typeface="Calibri Light" panose="020F0302020204030204" pitchFamily="34" charset="0"/>
                        </a:rPr>
                        <a:t>1. Actuar como el “adjudicatario” para la Parte B $.</a:t>
                      </a:r>
                      <a:endParaRPr lang="en-US" sz="1600" b="0" dirty="0">
                        <a:solidFill>
                          <a:schemeClr val="tx1"/>
                        </a:solidFill>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rtl="0">
                        <a:spcBef>
                          <a:spcPts val="0"/>
                        </a:spcBef>
                        <a:spcAft>
                          <a:spcPts val="0"/>
                        </a:spcAft>
                      </a:pPr>
                      <a:r>
                        <a:rPr lang="es" sz="1600">
                          <a:effectLst/>
                          <a:latin typeface="Calibri Light" panose="020F0302020204030204" pitchFamily="34" charset="0"/>
                        </a:rPr>
                        <a:t>1. Desarrollar el SPIL.</a:t>
                      </a:r>
                      <a:endParaRPr lang="en-US" sz="1600">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rtl="0">
                        <a:spcBef>
                          <a:spcPts val="0"/>
                        </a:spcBef>
                        <a:spcAft>
                          <a:spcPts val="0"/>
                        </a:spcAft>
                      </a:pPr>
                      <a:r>
                        <a:rPr lang="es" sz="1600">
                          <a:effectLst/>
                          <a:latin typeface="Calibri Light" panose="020F0302020204030204" pitchFamily="34" charset="0"/>
                        </a:rPr>
                        <a:t>1. Brindar los servicios básicos para la IL.</a:t>
                      </a:r>
                      <a:endParaRPr lang="en-US" sz="1600" dirty="0">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extLst>
                  <a:ext uri="{0D108BD9-81ED-4DB2-BD59-A6C34878D82A}">
                    <a16:rowId xmlns:a16="http://schemas.microsoft.com/office/drawing/2014/main" val="10001"/>
                  </a:ext>
                </a:extLst>
              </a:tr>
              <a:tr h="729697">
                <a:tc>
                  <a:txBody>
                    <a:bodyPr/>
                    <a:lstStyle/>
                    <a:p>
                      <a:pPr marL="0" marR="0" rtl="0">
                        <a:spcBef>
                          <a:spcPts val="0"/>
                        </a:spcBef>
                        <a:spcAft>
                          <a:spcPts val="0"/>
                        </a:spcAft>
                      </a:pPr>
                      <a:r>
                        <a:rPr lang="es" sz="1600" b="0" dirty="0">
                          <a:solidFill>
                            <a:schemeClr val="tx1"/>
                          </a:solidFill>
                          <a:effectLst/>
                          <a:latin typeface="Calibri Light" panose="020F0302020204030204" pitchFamily="34" charset="0"/>
                        </a:rPr>
                        <a:t>2. Rendir cuentas al </a:t>
                      </a:r>
                      <a:r>
                        <a:rPr lang="es" sz="1600" b="0" dirty="0">
                          <a:solidFill>
                            <a:schemeClr val="tx1"/>
                          </a:solidFill>
                          <a:effectLst/>
                        </a:rPr>
                        <a:t>SILC del dinero y desembolso de dinero por SPIL.</a:t>
                      </a:r>
                      <a:endParaRPr lang="en-US" sz="1600" b="0" dirty="0">
                        <a:solidFill>
                          <a:schemeClr val="tx1"/>
                        </a:solidFill>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rtl="0">
                        <a:spcBef>
                          <a:spcPts val="0"/>
                        </a:spcBef>
                        <a:spcAft>
                          <a:spcPts val="0"/>
                        </a:spcAft>
                      </a:pPr>
                      <a:r>
                        <a:rPr lang="es" sz="1600" dirty="0">
                          <a:effectLst/>
                          <a:latin typeface="Calibri Light" panose="020F0302020204030204" pitchFamily="34" charset="0"/>
                        </a:rPr>
                        <a:t>2. Supervisar, revisar y evaluar la implementación del SPIL.</a:t>
                      </a:r>
                      <a:endParaRPr lang="en-US" sz="1600" dirty="0">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rtl="0">
                        <a:spcBef>
                          <a:spcPts val="0"/>
                        </a:spcBef>
                        <a:spcAft>
                          <a:spcPts val="0"/>
                        </a:spcAft>
                      </a:pPr>
                      <a:r>
                        <a:rPr lang="es" sz="1600">
                          <a:effectLst/>
                          <a:latin typeface="Calibri Light" panose="020F0302020204030204" pitchFamily="34" charset="0"/>
                        </a:rPr>
                        <a:t>2. Brindar otros servicios para la IL</a:t>
                      </a:r>
                      <a:r>
                        <a:rPr lang="es" sz="1600">
                          <a:effectLst/>
                        </a:rPr>
                        <a:t> acordes con la Ley Federal y Estatal.</a:t>
                      </a:r>
                      <a:endParaRPr lang="en-US" sz="1600">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extLst>
                  <a:ext uri="{0D108BD9-81ED-4DB2-BD59-A6C34878D82A}">
                    <a16:rowId xmlns:a16="http://schemas.microsoft.com/office/drawing/2014/main" val="10002"/>
                  </a:ext>
                </a:extLst>
              </a:tr>
              <a:tr h="620483">
                <a:tc>
                  <a:txBody>
                    <a:bodyPr/>
                    <a:lstStyle/>
                    <a:p>
                      <a:pPr marL="0" marR="0" rtl="0">
                        <a:spcBef>
                          <a:spcPts val="0"/>
                        </a:spcBef>
                        <a:spcAft>
                          <a:spcPts val="0"/>
                        </a:spcAft>
                      </a:pPr>
                      <a:r>
                        <a:rPr lang="es" sz="1600" b="0">
                          <a:solidFill>
                            <a:schemeClr val="tx1"/>
                          </a:solidFill>
                          <a:effectLst/>
                          <a:latin typeface="Calibri Light" panose="020F0302020204030204" pitchFamily="34" charset="0"/>
                        </a:rPr>
                        <a:t>3. Brindar respaldo administrativo para el Programa para la IL.</a:t>
                      </a:r>
                      <a:endParaRPr lang="en-US" sz="1600" b="0">
                        <a:solidFill>
                          <a:schemeClr val="tx1"/>
                        </a:solidFill>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rtl="0">
                        <a:spcBef>
                          <a:spcPts val="0"/>
                        </a:spcBef>
                        <a:spcAft>
                          <a:spcPts val="0"/>
                        </a:spcAft>
                      </a:pPr>
                      <a:r>
                        <a:rPr lang="es" sz="1600" dirty="0">
                          <a:effectLst/>
                          <a:latin typeface="Calibri Light" panose="020F0302020204030204" pitchFamily="34" charset="0"/>
                        </a:rPr>
                        <a:t>3. Reunirse regularmente (reuniones abiertas).</a:t>
                      </a:r>
                      <a:endParaRPr lang="en-US" sz="1600" dirty="0">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rtl="0">
                        <a:spcBef>
                          <a:spcPts val="0"/>
                        </a:spcBef>
                        <a:spcAft>
                          <a:spcPts val="0"/>
                        </a:spcAft>
                      </a:pPr>
                      <a:r>
                        <a:rPr lang="es" sz="1600">
                          <a:effectLst/>
                          <a:latin typeface="Calibri Light" panose="020F0302020204030204" pitchFamily="34" charset="0"/>
                        </a:rPr>
                        <a:t>3. Cumplir con las Normas, garantías e indicadores del CIL.</a:t>
                      </a:r>
                      <a:endParaRPr lang="en-US" sz="1600">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extLst>
                  <a:ext uri="{0D108BD9-81ED-4DB2-BD59-A6C34878D82A}">
                    <a16:rowId xmlns:a16="http://schemas.microsoft.com/office/drawing/2014/main" val="10003"/>
                  </a:ext>
                </a:extLst>
              </a:tr>
              <a:tr h="729697">
                <a:tc>
                  <a:txBody>
                    <a:bodyPr/>
                    <a:lstStyle/>
                    <a:p>
                      <a:pPr marL="0" marR="0" rtl="0">
                        <a:spcBef>
                          <a:spcPts val="0"/>
                        </a:spcBef>
                        <a:spcAft>
                          <a:spcPts val="0"/>
                        </a:spcAft>
                      </a:pPr>
                      <a:r>
                        <a:rPr lang="es" sz="1600" b="0">
                          <a:solidFill>
                            <a:schemeClr val="tx1"/>
                          </a:solidFill>
                          <a:effectLst/>
                          <a:latin typeface="Calibri Light" panose="020F0302020204030204" pitchFamily="34" charset="0"/>
                        </a:rPr>
                        <a:t>4. Mantener registros. Completar el informe PPR con el </a:t>
                      </a:r>
                      <a:r>
                        <a:rPr lang="es" sz="1600" b="0">
                          <a:solidFill>
                            <a:schemeClr val="tx1"/>
                          </a:solidFill>
                          <a:effectLst/>
                        </a:rPr>
                        <a:t>SILC</a:t>
                      </a:r>
                      <a:r>
                        <a:rPr lang="es" sz="1600" b="0">
                          <a:solidFill>
                            <a:schemeClr val="tx1"/>
                          </a:solidFill>
                          <a:effectLst/>
                          <a:latin typeface="Calibri Light" panose="020F0302020204030204" pitchFamily="34" charset="0"/>
                        </a:rPr>
                        <a:t>.</a:t>
                      </a:r>
                      <a:endParaRPr lang="en-US" sz="1600" b="0">
                        <a:solidFill>
                          <a:schemeClr val="tx1"/>
                        </a:solidFill>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rtl="0">
                        <a:spcBef>
                          <a:spcPts val="0"/>
                        </a:spcBef>
                        <a:spcAft>
                          <a:spcPts val="0"/>
                        </a:spcAft>
                      </a:pPr>
                      <a:r>
                        <a:rPr lang="es" sz="1600" dirty="0">
                          <a:solidFill>
                            <a:schemeClr val="tx1"/>
                          </a:solidFill>
                          <a:effectLst/>
                          <a:latin typeface="Calibri Light" panose="020F0302020204030204" pitchFamily="34" charset="0"/>
                        </a:rPr>
                        <a:t>4. Enviar informes que incluyan la parte de cumplimiento del SPIL de la Parte I del PPR.</a:t>
                      </a:r>
                      <a:endParaRPr lang="en-US" sz="1600" dirty="0">
                        <a:solidFill>
                          <a:schemeClr val="tx1"/>
                        </a:solidFill>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rtl="0">
                        <a:spcBef>
                          <a:spcPts val="0"/>
                        </a:spcBef>
                        <a:spcAft>
                          <a:spcPts val="0"/>
                        </a:spcAft>
                      </a:pPr>
                      <a:r>
                        <a:rPr lang="es" sz="1600" dirty="0">
                          <a:effectLst/>
                          <a:latin typeface="Calibri Light" panose="020F0302020204030204" pitchFamily="34" charset="0"/>
                        </a:rPr>
                        <a:t>4. Desarrollar el SPIL con el SILC.</a:t>
                      </a:r>
                      <a:endParaRPr lang="en-US" sz="1600" dirty="0">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extLst>
                  <a:ext uri="{0D108BD9-81ED-4DB2-BD59-A6C34878D82A}">
                    <a16:rowId xmlns:a16="http://schemas.microsoft.com/office/drawing/2014/main" val="10004"/>
                  </a:ext>
                </a:extLst>
              </a:tr>
              <a:tr h="729697">
                <a:tc>
                  <a:txBody>
                    <a:bodyPr/>
                    <a:lstStyle/>
                    <a:p>
                      <a:pPr marL="0" marR="0" rtl="0">
                        <a:spcBef>
                          <a:spcPts val="0"/>
                        </a:spcBef>
                        <a:spcAft>
                          <a:spcPts val="0"/>
                        </a:spcAft>
                      </a:pPr>
                      <a:r>
                        <a:rPr lang="es" sz="1600" b="0">
                          <a:solidFill>
                            <a:schemeClr val="tx1"/>
                          </a:solidFill>
                          <a:effectLst/>
                          <a:latin typeface="Calibri Light" panose="020F0302020204030204" pitchFamily="34" charset="0"/>
                        </a:rPr>
                        <a:t>5. Enviar los </a:t>
                      </a:r>
                      <a:r>
                        <a:rPr lang="es" sz="1600" b="0" u="none">
                          <a:solidFill>
                            <a:schemeClr val="tx1"/>
                          </a:solidFill>
                          <a:effectLst/>
                        </a:rPr>
                        <a:t>informes/</a:t>
                      </a:r>
                      <a:r>
                        <a:rPr lang="es" sz="1600" b="0">
                          <a:solidFill>
                            <a:schemeClr val="tx1"/>
                          </a:solidFill>
                          <a:effectLst/>
                        </a:rPr>
                        <a:t>información</a:t>
                      </a:r>
                      <a:r>
                        <a:rPr lang="es" sz="1600" b="0">
                          <a:solidFill>
                            <a:schemeClr val="tx1"/>
                          </a:solidFill>
                          <a:effectLst/>
                          <a:latin typeface="Calibri Light" panose="020F0302020204030204" pitchFamily="34" charset="0"/>
                        </a:rPr>
                        <a:t> requeridos.</a:t>
                      </a:r>
                      <a:endParaRPr lang="en-US" sz="1600" b="0">
                        <a:solidFill>
                          <a:schemeClr val="tx1"/>
                        </a:solidFill>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rtl="0">
                        <a:spcBef>
                          <a:spcPts val="0"/>
                        </a:spcBef>
                        <a:spcAft>
                          <a:spcPts val="0"/>
                        </a:spcAft>
                      </a:pPr>
                      <a:r>
                        <a:rPr lang="es" sz="1600">
                          <a:solidFill>
                            <a:schemeClr val="tx1"/>
                          </a:solidFill>
                          <a:effectLst/>
                          <a:latin typeface="Calibri Light" panose="020F0302020204030204" pitchFamily="34" charset="0"/>
                        </a:rPr>
                        <a:t>5. Coordinar actividades con otras entidades.</a:t>
                      </a:r>
                      <a:endParaRPr lang="en-US" sz="1600">
                        <a:solidFill>
                          <a:schemeClr val="tx1"/>
                        </a:solidFill>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rtl="0">
                        <a:spcBef>
                          <a:spcPts val="0"/>
                        </a:spcBef>
                        <a:spcAft>
                          <a:spcPts val="0"/>
                        </a:spcAft>
                      </a:pPr>
                      <a:r>
                        <a:rPr lang="es" sz="1600" dirty="0">
                          <a:effectLst/>
                          <a:latin typeface="Calibri Light" panose="020F0302020204030204" pitchFamily="34" charset="0"/>
                        </a:rPr>
                        <a:t>5. Implementar el SPIL.</a:t>
                      </a:r>
                      <a:endParaRPr lang="en-US" sz="1600" dirty="0">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extLst>
                  <a:ext uri="{0D108BD9-81ED-4DB2-BD59-A6C34878D82A}">
                    <a16:rowId xmlns:a16="http://schemas.microsoft.com/office/drawing/2014/main" val="10005"/>
                  </a:ext>
                </a:extLst>
              </a:tr>
              <a:tr h="972929">
                <a:tc>
                  <a:txBody>
                    <a:bodyPr/>
                    <a:lstStyle/>
                    <a:p>
                      <a:pPr marL="0" marR="0" rtl="0">
                        <a:spcBef>
                          <a:spcPts val="0"/>
                        </a:spcBef>
                        <a:spcAft>
                          <a:spcPts val="0"/>
                        </a:spcAft>
                      </a:pPr>
                      <a:r>
                        <a:rPr lang="es" sz="1600" b="0">
                          <a:solidFill>
                            <a:schemeClr val="tx1"/>
                          </a:solidFill>
                          <a:effectLst/>
                          <a:latin typeface="Calibri Light" panose="020F0302020204030204" pitchFamily="34" charset="0"/>
                        </a:rPr>
                        <a:t>6. No retener más del 5 % de la Parte B para</a:t>
                      </a:r>
                      <a:r>
                        <a:rPr lang="es" sz="1600" b="0">
                          <a:solidFill>
                            <a:schemeClr val="tx1"/>
                          </a:solidFill>
                          <a:effectLst/>
                        </a:rPr>
                        <a:t> gastos administrativos de la DSE. La DSE no puede retener fondos.</a:t>
                      </a:r>
                      <a:endParaRPr lang="en-US" sz="1600" b="0">
                        <a:solidFill>
                          <a:schemeClr val="tx1"/>
                        </a:solidFill>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rtl="0">
                        <a:spcBef>
                          <a:spcPts val="0"/>
                        </a:spcBef>
                        <a:spcAft>
                          <a:spcPts val="0"/>
                        </a:spcAft>
                      </a:pPr>
                      <a:r>
                        <a:rPr lang="es" sz="1600">
                          <a:solidFill>
                            <a:schemeClr val="tx1"/>
                          </a:solidFill>
                          <a:effectLst/>
                          <a:latin typeface="Calibri Light" panose="020F0302020204030204" pitchFamily="34" charset="0"/>
                        </a:rPr>
                        <a:t>6. Las Autoridades de conducta</a:t>
                      </a:r>
                      <a:r>
                        <a:rPr lang="es" sz="1600">
                          <a:solidFill>
                            <a:schemeClr val="tx1"/>
                          </a:solidFill>
                          <a:effectLst/>
                        </a:rPr>
                        <a:t> como se describe en la ley y se detalla en el SPI</a:t>
                      </a:r>
                      <a:r>
                        <a:rPr lang="es" sz="1600" u="none">
                          <a:solidFill>
                            <a:schemeClr val="tx1"/>
                          </a:solidFill>
                          <a:effectLst/>
                        </a:rPr>
                        <a:t>L, incluidas la defensa y el desarrollo de recursos</a:t>
                      </a:r>
                      <a:r>
                        <a:rPr lang="es" sz="1600">
                          <a:solidFill>
                            <a:schemeClr val="tx1"/>
                          </a:solidFill>
                          <a:effectLst/>
                        </a:rPr>
                        <a:t>.</a:t>
                      </a:r>
                      <a:endParaRPr lang="en-US" sz="1600">
                        <a:solidFill>
                          <a:schemeClr val="tx1"/>
                        </a:solidFill>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rtl="0">
                        <a:spcBef>
                          <a:spcPts val="0"/>
                        </a:spcBef>
                        <a:spcAft>
                          <a:spcPts val="0"/>
                        </a:spcAft>
                      </a:pPr>
                      <a:r>
                        <a:rPr lang="es" sz="1600" dirty="0">
                          <a:effectLst/>
                          <a:latin typeface="Calibri Light" panose="020F0302020204030204" pitchFamily="34" charset="0"/>
                        </a:rPr>
                        <a:t>6. Realizar actividades de desarrollo de recursos.</a:t>
                      </a:r>
                      <a:endParaRPr lang="en-US" sz="1600" dirty="0">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extLst>
                  <a:ext uri="{0D108BD9-81ED-4DB2-BD59-A6C34878D82A}">
                    <a16:rowId xmlns:a16="http://schemas.microsoft.com/office/drawing/2014/main" val="10006"/>
                  </a:ext>
                </a:extLst>
              </a:tr>
              <a:tr h="729697">
                <a:tc>
                  <a:txBody>
                    <a:bodyPr/>
                    <a:lstStyle/>
                    <a:p>
                      <a:pPr marL="0" marR="0" rtl="0">
                        <a:spcBef>
                          <a:spcPts val="0"/>
                        </a:spcBef>
                        <a:spcAft>
                          <a:spcPts val="0"/>
                        </a:spcAft>
                      </a:pPr>
                      <a:r>
                        <a:rPr lang="es" sz="1600" b="0">
                          <a:solidFill>
                            <a:schemeClr val="tx1"/>
                          </a:solidFill>
                          <a:effectLst/>
                          <a:latin typeface="Calibri Light" panose="020F0302020204030204" pitchFamily="34" charset="0"/>
                        </a:rPr>
                        <a:t> </a:t>
                      </a:r>
                      <a:r>
                        <a:rPr lang="es" sz="1600" b="0" u="none">
                          <a:solidFill>
                            <a:schemeClr val="tx1"/>
                          </a:solidFill>
                          <a:effectLst/>
                        </a:rPr>
                        <a:t>7. Firmar el SPIL y aceptar actuar como la DSE.</a:t>
                      </a:r>
                      <a:endParaRPr lang="en-US" sz="1600" b="0" u="none">
                        <a:solidFill>
                          <a:schemeClr val="tx1"/>
                        </a:solidFill>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s" sz="1600">
                          <a:effectLst/>
                          <a:latin typeface="Calibri Light" panose="020F0302020204030204" pitchFamily="34" charset="0"/>
                        </a:rPr>
                        <a:t>7. </a:t>
                      </a:r>
                      <a:r>
                        <a:rPr lang="es" sz="1600">
                          <a:solidFill>
                            <a:schemeClr val="tx1"/>
                          </a:solidFill>
                          <a:effectLst/>
                        </a:rPr>
                        <a:t>NO</a:t>
                      </a:r>
                      <a:r>
                        <a:rPr lang="es" sz="1600">
                          <a:solidFill>
                            <a:srgbClr val="FF0000"/>
                          </a:solidFill>
                          <a:effectLst/>
                        </a:rPr>
                        <a:t> </a:t>
                      </a:r>
                      <a:r>
                        <a:rPr lang="es" sz="1600">
                          <a:effectLst/>
                        </a:rPr>
                        <a:t> brindar o gestionar servicios para la vida independiente.</a:t>
                      </a:r>
                      <a:endParaRPr lang="en-US" sz="1600">
                        <a:effectLst/>
                        <a:latin typeface="Arial" panose="020B0604020202020204"/>
                        <a:ea typeface="Calibri" panose="020F0502020204030204"/>
                        <a:cs typeface="Times New Roman" panose="02020603050405020304"/>
                      </a:endParaRPr>
                    </a:p>
                    <a:p>
                      <a:pPr marL="0" marR="0" rtl="0">
                        <a:spcBef>
                          <a:spcPts val="0"/>
                        </a:spcBef>
                        <a:spcAft>
                          <a:spcPts val="0"/>
                        </a:spcAft>
                      </a:pPr>
                      <a:endParaRPr lang="en-US" sz="1600">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rtl="0">
                        <a:spcBef>
                          <a:spcPts val="0"/>
                        </a:spcBef>
                        <a:spcAft>
                          <a:spcPts val="0"/>
                        </a:spcAft>
                      </a:pPr>
                      <a:r>
                        <a:rPr lang="es" sz="1600" u="none" dirty="0">
                          <a:solidFill>
                            <a:schemeClr val="tx1"/>
                          </a:solidFill>
                          <a:effectLst/>
                          <a:latin typeface="Calibri Light" panose="020F0302020204030204" pitchFamily="34" charset="0"/>
                        </a:rPr>
                        <a:t> 7. Más del 50 % de los directores de los CIL deben firmar el SPIL para aprobar el contenido.</a:t>
                      </a:r>
                      <a:endParaRPr lang="en-US" sz="1600" u="none" dirty="0">
                        <a:solidFill>
                          <a:schemeClr val="tx1"/>
                        </a:solidFill>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extLst>
                  <a:ext uri="{0D108BD9-81ED-4DB2-BD59-A6C34878D82A}">
                    <a16:rowId xmlns:a16="http://schemas.microsoft.com/office/drawing/2014/main" val="10007"/>
                  </a:ext>
                </a:extLst>
              </a:tr>
              <a:tr h="486464">
                <a:tc>
                  <a:txBody>
                    <a:bodyPr/>
                    <a:lstStyle/>
                    <a:p>
                      <a:pPr marL="0" marR="0" rtl="0">
                        <a:spcBef>
                          <a:spcPts val="0"/>
                        </a:spcBef>
                        <a:spcAft>
                          <a:spcPts val="0"/>
                        </a:spcAft>
                      </a:pPr>
                      <a:endParaRPr lang="en-US" sz="1600" b="0">
                        <a:solidFill>
                          <a:schemeClr val="tx1"/>
                        </a:solidFill>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rtl="0">
                        <a:spcBef>
                          <a:spcPts val="0"/>
                        </a:spcBef>
                        <a:spcAft>
                          <a:spcPts val="0"/>
                        </a:spcAft>
                      </a:pPr>
                      <a:r>
                        <a:rPr lang="es" sz="1600" u="none">
                          <a:solidFill>
                            <a:schemeClr val="tx1"/>
                          </a:solidFill>
                          <a:effectLst/>
                          <a:latin typeface="Calibri Light" panose="020F0302020204030204" pitchFamily="34" charset="0"/>
                          <a:ea typeface="Calibri" panose="020F0502020204030204"/>
                          <a:cs typeface="Times New Roman" panose="02020603050405020304"/>
                        </a:rPr>
                        <a:t>8. Firmar el SPIL para aprobar el contenido.</a:t>
                      </a:r>
                      <a:endParaRPr lang="en-US" sz="1600" u="none" dirty="0">
                        <a:solidFill>
                          <a:schemeClr val="tx1"/>
                        </a:solidFill>
                        <a:effectLst/>
                        <a:latin typeface="Calibri Light" panose="020F0302020204030204" pitchFamily="34" charset="0"/>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rtl="0">
                        <a:spcBef>
                          <a:spcPts val="0"/>
                        </a:spcBef>
                        <a:spcAft>
                          <a:spcPts val="0"/>
                        </a:spcAft>
                      </a:pPr>
                      <a:endParaRPr lang="en-US" sz="1600" dirty="0">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extLst>
                  <a:ext uri="{0D108BD9-81ED-4DB2-BD59-A6C34878D82A}">
                    <a16:rowId xmlns:a16="http://schemas.microsoft.com/office/drawing/2014/main" val="10008"/>
                  </a:ext>
                </a:extLst>
              </a:tr>
            </a:tbl>
          </a:graphicData>
        </a:graphic>
      </p:graphicFrame>
      <p:sp>
        <p:nvSpPr>
          <p:cNvPr id="5" name="Footer Placeholder 4">
            <a:extLst>
              <a:ext uri="{FF2B5EF4-FFF2-40B4-BE49-F238E27FC236}">
                <a16:creationId xmlns:a16="http://schemas.microsoft.com/office/drawing/2014/main" id="{54BFADAD-D591-3707-700F-EC13DBEC505C}"/>
              </a:ext>
            </a:extLst>
          </p:cNvPr>
          <p:cNvSpPr>
            <a:spLocks noGrp="1"/>
          </p:cNvSpPr>
          <p:nvPr>
            <p:ph type="ftr" sz="quarter" idx="11"/>
          </p:nvPr>
        </p:nvSpPr>
        <p:spPr>
          <a:xfrm>
            <a:off x="3894269" y="6356350"/>
            <a:ext cx="4475180" cy="365125"/>
          </a:xfrm>
        </p:spPr>
        <p:txBody>
          <a:bodyPr rtlCol="0"/>
          <a:lstStyle/>
          <a:p>
            <a:pPr rtl="0"/>
            <a:r>
              <a:rPr lang="es" b="1">
                <a:solidFill>
                  <a:schemeClr val="accent3">
                    <a:lumMod val="75000"/>
                  </a:schemeClr>
                </a:solidFill>
              </a:rPr>
              <a:t>Centro de Capacitación y Asistencia Técnica para la Vida Independiente</a:t>
            </a:r>
          </a:p>
        </p:txBody>
      </p:sp>
    </p:spTree>
    <p:extLst>
      <p:ext uri="{BB962C8B-B14F-4D97-AF65-F5344CB8AC3E}">
        <p14:creationId xmlns:p14="http://schemas.microsoft.com/office/powerpoint/2010/main" val="17254681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5AB48A-1C58-0267-2332-B9AA0DCD95E0}"/>
            </a:ext>
          </a:extLst>
        </p:cNvPr>
        <p:cNvGrpSpPr/>
        <p:nvPr/>
      </p:nvGrpSpPr>
      <p:grpSpPr>
        <a:xfrm>
          <a:off x="0" y="0"/>
          <a:ext cx="0" cy="0"/>
          <a:chOff x="0" y="0"/>
          <a:chExt cx="0" cy="0"/>
        </a:xfrm>
      </p:grpSpPr>
      <p:sp useBgFill="1">
        <p:nvSpPr>
          <p:cNvPr id="10" name="Rectangle 9" hidden="1">
            <a:extLst>
              <a:ext uri="{FF2B5EF4-FFF2-40B4-BE49-F238E27FC236}">
                <a16:creationId xmlns:a16="http://schemas.microsoft.com/office/drawing/2014/main" id="{48A0C864-0526-A275-2AD9-F47BACEAC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2" name="Rectangle 11" hidden="1">
            <a:extLst>
              <a:ext uri="{FF2B5EF4-FFF2-40B4-BE49-F238E27FC236}">
                <a16:creationId xmlns:a16="http://schemas.microsoft.com/office/drawing/2014/main" id="{D285CF94-2169-3130-6C67-D90883003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4" name="Rectangle 13" hidden="1">
            <a:extLst>
              <a:ext uri="{FF2B5EF4-FFF2-40B4-BE49-F238E27FC236}">
                <a16:creationId xmlns:a16="http://schemas.microsoft.com/office/drawing/2014/main" id="{03294295-4E0C-D2B6-9C59-CDECEB373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6" name="Rectangle 15" hidden="1">
            <a:extLst>
              <a:ext uri="{FF2B5EF4-FFF2-40B4-BE49-F238E27FC236}">
                <a16:creationId xmlns:a16="http://schemas.microsoft.com/office/drawing/2014/main" id="{E3254DA4-B4BA-F9D6-9975-65CDAA3B1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8" name="Rectangle 17" hidden="1">
            <a:extLst>
              <a:ext uri="{FF2B5EF4-FFF2-40B4-BE49-F238E27FC236}">
                <a16:creationId xmlns:a16="http://schemas.microsoft.com/office/drawing/2014/main" id="{2A4B48F3-E3D3-4949-D1B9-FD50DDDC1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2" name="Rectangle">
            <a:extLst>
              <a:ext uri="{FF2B5EF4-FFF2-40B4-BE49-F238E27FC236}">
                <a16:creationId xmlns:a16="http://schemas.microsoft.com/office/drawing/2014/main" id="{FC11469A-7819-0FCE-DD6B-E881DD4CF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solidFill>
            <a:srgbClr val="70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 name="Slide Number ">
            <a:extLst>
              <a:ext uri="{FF2B5EF4-FFF2-40B4-BE49-F238E27FC236}">
                <a16:creationId xmlns:a16="http://schemas.microsoft.com/office/drawing/2014/main" id="{4E5FEAD8-4B2A-E5E3-5917-C3D42B71B280}"/>
              </a:ext>
            </a:extLst>
          </p:cNvPr>
          <p:cNvSpPr>
            <a:spLocks noGrp="1"/>
          </p:cNvSpPr>
          <p:nvPr>
            <p:ph type="sldNum" sz="quarter" idx="12"/>
          </p:nvPr>
        </p:nvSpPr>
        <p:spPr>
          <a:xfrm>
            <a:off x="11704320" y="6455664"/>
            <a:ext cx="448056" cy="365125"/>
          </a:xfrm>
        </p:spPr>
        <p:txBody>
          <a:bodyPr rtlCol="0">
            <a:normAutofit/>
          </a:bodyPr>
          <a:lstStyle/>
          <a:p>
            <a:pPr rtl="0">
              <a:spcAft>
                <a:spcPts val="600"/>
              </a:spcAft>
            </a:pPr>
            <a:fld id="{181E4D21-DFBA-4BA9-A6C6-558C4B06F883}" type="slidenum">
              <a:rPr lang="en-US" sz="1100">
                <a:solidFill>
                  <a:schemeClr val="tx1">
                    <a:lumMod val="50000"/>
                    <a:lumOff val="50000"/>
                  </a:schemeClr>
                </a:solidFill>
              </a:rPr>
              <a:pPr>
                <a:spcAft>
                  <a:spcPts val="600"/>
                </a:spcAft>
              </a:pPr>
              <a:t>54</a:t>
            </a:fld>
            <a:endParaRPr lang="en-US" sz="1100">
              <a:solidFill>
                <a:schemeClr val="tx1">
                  <a:lumMod val="50000"/>
                  <a:lumOff val="50000"/>
                </a:schemeClr>
              </a:solidFill>
            </a:endParaRPr>
          </a:p>
        </p:txBody>
      </p:sp>
      <p:sp>
        <p:nvSpPr>
          <p:cNvPr id="2" name="Title">
            <a:extLst>
              <a:ext uri="{FF2B5EF4-FFF2-40B4-BE49-F238E27FC236}">
                <a16:creationId xmlns:a16="http://schemas.microsoft.com/office/drawing/2014/main" id="{A84FFA43-D830-F65C-FAF4-F117E68F4EF0}"/>
              </a:ext>
            </a:extLst>
          </p:cNvPr>
          <p:cNvSpPr>
            <a:spLocks noGrp="1"/>
          </p:cNvSpPr>
          <p:nvPr>
            <p:ph type="title"/>
          </p:nvPr>
        </p:nvSpPr>
        <p:spPr>
          <a:xfrm>
            <a:off x="-6221" y="1750924"/>
            <a:ext cx="4037835" cy="2865642"/>
          </a:xfrm>
        </p:spPr>
        <p:txBody>
          <a:bodyPr rtlCol="0" anchor="b">
            <a:noAutofit/>
          </a:bodyPr>
          <a:lstStyle/>
          <a:p>
            <a:pPr algn="ctr" rtl="0"/>
            <a:r>
              <a:rPr lang="es" sz="4800" b="1" dirty="0">
                <a:solidFill>
                  <a:srgbClr val="FFFFFF"/>
                </a:solidFill>
              </a:rPr>
              <a:t>¿Cómo aplican estas y otras regulaciones?</a:t>
            </a:r>
          </a:p>
        </p:txBody>
      </p:sp>
      <p:sp>
        <p:nvSpPr>
          <p:cNvPr id="3" name="Text">
            <a:extLst>
              <a:ext uri="{FF2B5EF4-FFF2-40B4-BE49-F238E27FC236}">
                <a16:creationId xmlns:a16="http://schemas.microsoft.com/office/drawing/2014/main" id="{3E2BF2A0-4FE7-B949-4547-51108081A78C}"/>
              </a:ext>
            </a:extLst>
          </p:cNvPr>
          <p:cNvSpPr>
            <a:spLocks noGrp="1"/>
          </p:cNvSpPr>
          <p:nvPr>
            <p:ph idx="1"/>
          </p:nvPr>
        </p:nvSpPr>
        <p:spPr>
          <a:xfrm>
            <a:off x="4044038" y="380167"/>
            <a:ext cx="7990191" cy="4870744"/>
          </a:xfrm>
        </p:spPr>
        <p:txBody>
          <a:bodyPr vert="horz" lIns="91440" tIns="45720" rIns="91440" bIns="45720" rtlCol="0" anchor="ctr">
            <a:normAutofit fontScale="25000" lnSpcReduction="20000"/>
          </a:bodyPr>
          <a:lstStyle/>
          <a:p>
            <a:pPr marL="0" indent="0" rtl="0">
              <a:buNone/>
            </a:pPr>
            <a:endParaRPr lang="en-US" dirty="0">
              <a:latin typeface="Arial"/>
              <a:ea typeface="+mn-lt"/>
              <a:cs typeface="Arial"/>
            </a:endParaRPr>
          </a:p>
          <a:p>
            <a:pPr marL="0" indent="0" rtl="0">
              <a:buNone/>
            </a:pPr>
            <a:endParaRPr lang="en-US" dirty="0">
              <a:latin typeface="Arial"/>
              <a:ea typeface="+mn-lt"/>
              <a:cs typeface="Arial"/>
            </a:endParaRPr>
          </a:p>
          <a:p>
            <a:pPr marL="457200" indent="-457200" rtl="0">
              <a:lnSpc>
                <a:spcPct val="100000"/>
              </a:lnSpc>
              <a:spcBef>
                <a:spcPts val="0"/>
              </a:spcBef>
              <a:spcAft>
                <a:spcPts val="2400"/>
              </a:spcAft>
              <a:buFont typeface="Wingdings" panose="020B0604020202020204" pitchFamily="34" charset="0"/>
              <a:buChar char="ü"/>
            </a:pPr>
            <a:endParaRPr lang="en-US" sz="11200" dirty="0">
              <a:latin typeface="Arial" panose="020B0604020202020204" pitchFamily="34" charset="0"/>
              <a:cs typeface="Arial" panose="020B0604020202020204" pitchFamily="34" charset="0"/>
            </a:endParaRPr>
          </a:p>
          <a:p>
            <a:pPr rtl="0">
              <a:lnSpc>
                <a:spcPct val="100000"/>
              </a:lnSpc>
              <a:spcBef>
                <a:spcPts val="0"/>
              </a:spcBef>
              <a:spcAft>
                <a:spcPts val="2400"/>
              </a:spcAft>
              <a:buFont typeface="Wingdings" panose="020B0604020202020204" pitchFamily="34" charset="0"/>
              <a:buChar char="ü"/>
            </a:pPr>
            <a:r>
              <a:rPr lang="es" sz="11200" b="1" dirty="0">
                <a:latin typeface="Arial"/>
                <a:cs typeface="Arial"/>
              </a:rPr>
              <a:t>Solicite </a:t>
            </a:r>
            <a:r>
              <a:rPr lang="es" sz="11200" b="1" dirty="0">
                <a:latin typeface="Arial"/>
                <a:cs typeface="Arial"/>
                <a:hlinkClick r:id="rId2"/>
              </a:rPr>
              <a:t>Asistencia Técnica</a:t>
            </a:r>
            <a:endParaRPr lang="en-US" sz="11200" b="1" dirty="0">
              <a:latin typeface="Arial"/>
              <a:cs typeface="Arial"/>
            </a:endParaRPr>
          </a:p>
          <a:p>
            <a:pPr rtl="0">
              <a:lnSpc>
                <a:spcPct val="100000"/>
              </a:lnSpc>
              <a:spcBef>
                <a:spcPts val="0"/>
              </a:spcBef>
              <a:spcAft>
                <a:spcPts val="2400"/>
              </a:spcAft>
              <a:buFont typeface="Wingdings" panose="020B0604020202020204" pitchFamily="34" charset="0"/>
              <a:buChar char="ü"/>
            </a:pPr>
            <a:r>
              <a:rPr lang="es" sz="11200" b="1" dirty="0">
                <a:latin typeface="Arial"/>
                <a:cs typeface="Arial"/>
              </a:rPr>
              <a:t>O pregunte a su oficial de programa.</a:t>
            </a:r>
          </a:p>
          <a:p>
            <a:pPr marL="0" indent="0" rtl="0">
              <a:lnSpc>
                <a:spcPct val="100000"/>
              </a:lnSpc>
              <a:spcBef>
                <a:spcPts val="0"/>
              </a:spcBef>
              <a:spcAft>
                <a:spcPts val="2400"/>
              </a:spcAft>
              <a:buNone/>
            </a:pPr>
            <a:endParaRPr lang="en-US" sz="11200" b="1" i="1" dirty="0">
              <a:latin typeface="Arial"/>
              <a:cs typeface="Arial"/>
            </a:endParaRPr>
          </a:p>
          <a:p>
            <a:pPr marL="0" indent="0" rtl="0">
              <a:lnSpc>
                <a:spcPct val="100000"/>
              </a:lnSpc>
              <a:spcBef>
                <a:spcPts val="0"/>
              </a:spcBef>
              <a:spcAft>
                <a:spcPts val="2400"/>
              </a:spcAft>
              <a:buNone/>
            </a:pPr>
            <a:r>
              <a:rPr lang="es" sz="11200" b="1" i="1" dirty="0">
                <a:latin typeface="Arial"/>
                <a:cs typeface="Arial"/>
              </a:rPr>
              <a:t>Los Funcionarios del programa se asignan por región federal y se detallan en el sitio web de la ACL. </a:t>
            </a:r>
            <a:br>
              <a:rPr lang="es" sz="11200" b="1" i="1" dirty="0">
                <a:latin typeface="Arial"/>
                <a:cs typeface="Arial"/>
              </a:rPr>
            </a:br>
            <a:r>
              <a:rPr lang="es" sz="11200" b="1" i="1" dirty="0">
                <a:latin typeface="Arial"/>
                <a:cs typeface="Arial"/>
              </a:rPr>
              <a:t>Visite https://acl.gov/programs/community-living-programs/office-independent-living-programs-contact-list y busque su estado. </a:t>
            </a:r>
          </a:p>
          <a:p>
            <a:pPr marL="0" indent="0" rtl="0">
              <a:buNone/>
            </a:pPr>
            <a:endParaRPr lang="en-US" sz="2000" b="1" dirty="0"/>
          </a:p>
          <a:p>
            <a:pPr marL="342900" indent="-342900" rtl="0">
              <a:buFont typeface="Wingdings" panose="020B0604020202020204" pitchFamily="34" charset="0"/>
              <a:buChar char="ü"/>
            </a:pPr>
            <a:endParaRPr lang="en-US" sz="2000" b="1" dirty="0"/>
          </a:p>
          <a:p>
            <a:pPr marL="0" indent="0" rtl="0">
              <a:buNone/>
            </a:pPr>
            <a:endParaRPr lang="en-US" sz="2000" b="1" dirty="0"/>
          </a:p>
          <a:p>
            <a:pPr marL="0" indent="0" rtl="0">
              <a:buNone/>
            </a:pPr>
            <a:endParaRPr lang="en-US" sz="2000" dirty="0"/>
          </a:p>
        </p:txBody>
      </p:sp>
      <p:sp>
        <p:nvSpPr>
          <p:cNvPr id="4" name="Footer ">
            <a:extLst>
              <a:ext uri="{FF2B5EF4-FFF2-40B4-BE49-F238E27FC236}">
                <a16:creationId xmlns:a16="http://schemas.microsoft.com/office/drawing/2014/main" id="{CA116148-71E3-FDA0-0A36-8505EB0EFA4E}"/>
              </a:ext>
            </a:extLst>
          </p:cNvPr>
          <p:cNvSpPr>
            <a:spLocks noGrp="1"/>
          </p:cNvSpPr>
          <p:nvPr>
            <p:ph type="ftr" sz="quarter" idx="11"/>
          </p:nvPr>
        </p:nvSpPr>
        <p:spPr>
          <a:xfrm>
            <a:off x="5621012" y="6450525"/>
            <a:ext cx="4753272" cy="365125"/>
          </a:xfrm>
        </p:spPr>
        <p:txBody>
          <a:bodyPr rtlCol="0">
            <a:normAutofit/>
          </a:bodyPr>
          <a:lstStyle/>
          <a:p>
            <a:pPr algn="l" rtl="0">
              <a:spcAft>
                <a:spcPts val="600"/>
              </a:spcAft>
            </a:pPr>
            <a:r>
              <a:rPr lang="es" sz="1100" b="1" dirty="0">
                <a:solidFill>
                  <a:srgbClr val="750518"/>
                </a:solidFill>
              </a:rPr>
              <a:t>Centro de Capacitación y Asistencia Técnica para la Vida Independiente</a:t>
            </a:r>
          </a:p>
        </p:txBody>
      </p:sp>
    </p:spTree>
    <p:extLst>
      <p:ext uri="{BB962C8B-B14F-4D97-AF65-F5344CB8AC3E}">
        <p14:creationId xmlns:p14="http://schemas.microsoft.com/office/powerpoint/2010/main" val="3258395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A315787-31C9-AB67-186B-56B45B0E58AC}"/>
              </a:ext>
            </a:extLst>
          </p:cNvPr>
          <p:cNvSpPr>
            <a:spLocks noGrp="1"/>
          </p:cNvSpPr>
          <p:nvPr>
            <p:ph type="sldNum" sz="quarter" idx="12"/>
          </p:nvPr>
        </p:nvSpPr>
        <p:spPr/>
        <p:txBody>
          <a:bodyPr rtlCol="0"/>
          <a:lstStyle/>
          <a:p>
            <a:pPr rtl="0"/>
            <a:fld id="{5D16CCA7-A32B-44D2-BAC0-8216F98A92EE}" type="slidenum">
              <a:rPr lang="en-US" smtClean="0"/>
              <a:t>55</a:t>
            </a:fld>
            <a:endParaRPr lang="en-US"/>
          </a:p>
        </p:txBody>
      </p:sp>
      <p:sp>
        <p:nvSpPr>
          <p:cNvPr id="2" name="Title 1">
            <a:extLst>
              <a:ext uri="{FF2B5EF4-FFF2-40B4-BE49-F238E27FC236}">
                <a16:creationId xmlns:a16="http://schemas.microsoft.com/office/drawing/2014/main" id="{CC39C24C-D3F9-4F66-A2E8-886EEDE20215}"/>
              </a:ext>
            </a:extLst>
          </p:cNvPr>
          <p:cNvSpPr>
            <a:spLocks noGrp="1"/>
          </p:cNvSpPr>
          <p:nvPr>
            <p:ph type="title"/>
          </p:nvPr>
        </p:nvSpPr>
        <p:spPr>
          <a:xfrm>
            <a:off x="0" y="1"/>
            <a:ext cx="12192000" cy="994410"/>
          </a:xfrm>
        </p:spPr>
        <p:txBody>
          <a:bodyPr rtlCol="0">
            <a:noAutofit/>
          </a:bodyPr>
          <a:lstStyle/>
          <a:p>
            <a:pPr rtl="0"/>
            <a:br>
              <a:rPr lang="en-US" sz="4800" b="1" dirty="0">
                <a:solidFill>
                  <a:srgbClr val="750518"/>
                </a:solidFill>
              </a:rPr>
            </a:br>
            <a:r>
              <a:rPr lang="es" sz="4800" b="1">
                <a:solidFill>
                  <a:srgbClr val="750518"/>
                </a:solidFill>
              </a:rPr>
              <a:t> Información de contacto</a:t>
            </a:r>
            <a:br>
              <a:rPr lang="en-US" sz="3200" b="1" dirty="0">
                <a:solidFill>
                  <a:srgbClr val="002060"/>
                </a:solidFill>
              </a:rPr>
            </a:br>
            <a:endParaRPr lang="en-US" sz="32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B35E190-59CA-4566-91FE-4C0893FED408}"/>
              </a:ext>
            </a:extLst>
          </p:cNvPr>
          <p:cNvSpPr>
            <a:spLocks noGrp="1"/>
          </p:cNvSpPr>
          <p:nvPr>
            <p:ph idx="1"/>
          </p:nvPr>
        </p:nvSpPr>
        <p:spPr>
          <a:xfrm>
            <a:off x="2168035" y="1499711"/>
            <a:ext cx="8804766" cy="4351338"/>
          </a:xfrm>
        </p:spPr>
        <p:txBody>
          <a:bodyPr rtlCol="0">
            <a:normAutofit fontScale="47500" lnSpcReduction="20000"/>
          </a:bodyPr>
          <a:lstStyle/>
          <a:p>
            <a:pPr marL="0" indent="0" algn="ctr" rtl="0">
              <a:lnSpc>
                <a:spcPct val="100000"/>
              </a:lnSpc>
              <a:spcBef>
                <a:spcPts val="0"/>
              </a:spcBef>
              <a:spcAft>
                <a:spcPts val="2400"/>
              </a:spcAft>
              <a:buNone/>
              <a:defRPr/>
            </a:pPr>
            <a:r>
              <a:rPr lang="es" sz="6700" b="1" dirty="0">
                <a:latin typeface="Arial" panose="020B0604020202020204" pitchFamily="34" charset="0"/>
                <a:cs typeface="Arial" panose="020B0604020202020204" pitchFamily="34" charset="0"/>
              </a:rPr>
              <a:t>Centro de Capacitación y Asistencia Técnica para la Vida Independiente</a:t>
            </a:r>
          </a:p>
          <a:p>
            <a:pPr marL="0" indent="0" algn="ctr" rtl="0">
              <a:lnSpc>
                <a:spcPct val="100000"/>
              </a:lnSpc>
              <a:spcBef>
                <a:spcPts val="0"/>
              </a:spcBef>
              <a:spcAft>
                <a:spcPts val="2400"/>
              </a:spcAft>
              <a:buNone/>
              <a:defRPr/>
            </a:pPr>
            <a:r>
              <a:rPr lang="es" sz="5900" dirty="0">
                <a:latin typeface="Arial" panose="020B0604020202020204" pitchFamily="34" charset="0"/>
                <a:cs typeface="Arial" panose="020B0604020202020204" pitchFamily="34" charset="0"/>
              </a:rPr>
              <a:t>Instituto Rural para Comunidades Inclusivas de la Universidad de Montana</a:t>
            </a:r>
          </a:p>
          <a:p>
            <a:pPr marL="0" indent="0" algn="ctr" rtl="0">
              <a:lnSpc>
                <a:spcPct val="100000"/>
              </a:lnSpc>
              <a:spcBef>
                <a:spcPts val="0"/>
              </a:spcBef>
              <a:spcAft>
                <a:spcPts val="2400"/>
              </a:spcAft>
              <a:buNone/>
              <a:defRPr/>
            </a:pPr>
            <a:r>
              <a:rPr lang="es" sz="7000" dirty="0">
                <a:latin typeface="Arial" panose="020B0604020202020204" pitchFamily="34" charset="0"/>
                <a:cs typeface="Arial" panose="020B0604020202020204" pitchFamily="34" charset="0"/>
              </a:rPr>
              <a:t>📞 (406) 243-5300</a:t>
            </a:r>
          </a:p>
          <a:p>
            <a:pPr marL="0" indent="0" algn="ctr" rtl="0">
              <a:lnSpc>
                <a:spcPct val="100000"/>
              </a:lnSpc>
              <a:spcBef>
                <a:spcPts val="0"/>
              </a:spcBef>
              <a:spcAft>
                <a:spcPts val="2400"/>
              </a:spcAft>
              <a:buNone/>
              <a:defRPr/>
            </a:pPr>
            <a:r>
              <a:rPr lang="es" sz="7000" dirty="0">
                <a:latin typeface="Arial" panose="020B0604020202020204" pitchFamily="34" charset="0"/>
                <a:cs typeface="Arial" panose="020B0604020202020204" pitchFamily="34" charset="0"/>
              </a:rPr>
              <a:t>✉️ ilttacenter@mso.umt.edu</a:t>
            </a:r>
          </a:p>
          <a:p>
            <a:pPr marL="0" indent="0" algn="ctr" rtl="0">
              <a:lnSpc>
                <a:spcPct val="100000"/>
              </a:lnSpc>
              <a:spcBef>
                <a:spcPts val="0"/>
              </a:spcBef>
              <a:spcAft>
                <a:spcPts val="2400"/>
              </a:spcAft>
              <a:buNone/>
              <a:defRPr/>
            </a:pPr>
            <a:r>
              <a:rPr lang="es" sz="7000" dirty="0">
                <a:latin typeface="Arial" panose="020B0604020202020204" pitchFamily="34" charset="0"/>
                <a:cs typeface="Arial" panose="020B0604020202020204" pitchFamily="34" charset="0"/>
              </a:rPr>
              <a:t>🌐www.ILTTACenter.org</a:t>
            </a:r>
            <a:endParaRPr kumimoji="0" lang="en-US" sz="7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 name="Subtitle 2">
            <a:extLst>
              <a:ext uri="{FF2B5EF4-FFF2-40B4-BE49-F238E27FC236}">
                <a16:creationId xmlns:a16="http://schemas.microsoft.com/office/drawing/2014/main" id="{1B35E190-59CA-4566-91FE-4C0893FED408}"/>
              </a:ext>
              <a:ext uri="{C183D7F6-B498-43B3-948B-1728B52AA6E4}">
                <adec:decorative xmlns:adec="http://schemas.microsoft.com/office/drawing/2017/decorative" val="1"/>
              </a:ext>
            </a:extLst>
          </p:cNvPr>
          <p:cNvSpPr txBox="1">
            <a:spLocks/>
          </p:cNvSpPr>
          <p:nvPr/>
        </p:nvSpPr>
        <p:spPr>
          <a:xfrm>
            <a:off x="6267451" y="1133474"/>
            <a:ext cx="5505450" cy="5305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nSpc>
                <a:spcPct val="100000"/>
              </a:lnSpc>
              <a:spcBef>
                <a:spcPts val="0"/>
              </a:spcBef>
              <a:spcAft>
                <a:spcPts val="2400"/>
              </a:spcAft>
              <a:buNone/>
            </a:pPr>
            <a:endParaRPr lang="es-ES" sz="240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12F34154-21BB-C740-8CB7-615FA8FF7E8B}"/>
              </a:ext>
            </a:extLst>
          </p:cNvPr>
          <p:cNvSpPr>
            <a:spLocks noGrp="1"/>
          </p:cNvSpPr>
          <p:nvPr>
            <p:ph type="ftr" sz="quarter" idx="11"/>
          </p:nvPr>
        </p:nvSpPr>
        <p:spPr>
          <a:xfrm>
            <a:off x="3345629" y="6356350"/>
            <a:ext cx="5088366" cy="365125"/>
          </a:xfrm>
        </p:spPr>
        <p:txBody>
          <a:bodyPr rtlCol="0"/>
          <a:lstStyle/>
          <a:p>
            <a:pPr rtl="0"/>
            <a:r>
              <a:rPr lang="es" b="1">
                <a:solidFill>
                  <a:schemeClr val="accent3">
                    <a:lumMod val="75000"/>
                  </a:schemeClr>
                </a:solidFill>
              </a:rPr>
              <a:t>Centro de Capacitación y Asistencia Técnica para la Vida Independiente</a:t>
            </a:r>
          </a:p>
        </p:txBody>
      </p:sp>
    </p:spTree>
    <p:extLst>
      <p:ext uri="{BB962C8B-B14F-4D97-AF65-F5344CB8AC3E}">
        <p14:creationId xmlns:p14="http://schemas.microsoft.com/office/powerpoint/2010/main" val="18712981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77CAD-8A6A-DD08-FE91-038BB677C0D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F8F85AF-CBD1-E31C-0808-7DCCDAC5097A}"/>
              </a:ext>
            </a:extLst>
          </p:cNvPr>
          <p:cNvSpPr>
            <a:spLocks noGrp="1"/>
          </p:cNvSpPr>
          <p:nvPr>
            <p:ph type="sldNum" sz="quarter" idx="12"/>
          </p:nvPr>
        </p:nvSpPr>
        <p:spPr/>
        <p:txBody>
          <a:bodyPr rtlCol="0"/>
          <a:lstStyle/>
          <a:p>
            <a:pPr rtl="0"/>
            <a:fld id="{5D16CCA7-A32B-44D2-BAC0-8216F98A92EE}" type="slidenum">
              <a:rPr lang="en-US" smtClean="0"/>
              <a:t>56</a:t>
            </a:fld>
            <a:endParaRPr lang="en-US"/>
          </a:p>
        </p:txBody>
      </p:sp>
      <p:sp>
        <p:nvSpPr>
          <p:cNvPr id="2" name="Title 1">
            <a:extLst>
              <a:ext uri="{FF2B5EF4-FFF2-40B4-BE49-F238E27FC236}">
                <a16:creationId xmlns:a16="http://schemas.microsoft.com/office/drawing/2014/main" id="{07A2789E-E315-B6DB-0FD6-BCC31F49DF59}"/>
              </a:ext>
            </a:extLst>
          </p:cNvPr>
          <p:cNvSpPr>
            <a:spLocks noGrp="1"/>
          </p:cNvSpPr>
          <p:nvPr>
            <p:ph type="title"/>
          </p:nvPr>
        </p:nvSpPr>
        <p:spPr>
          <a:xfrm>
            <a:off x="0" y="1"/>
            <a:ext cx="12192000" cy="994410"/>
          </a:xfrm>
        </p:spPr>
        <p:txBody>
          <a:bodyPr rtlCol="0">
            <a:noAutofit/>
          </a:bodyPr>
          <a:lstStyle/>
          <a:p>
            <a:pPr rtl="0"/>
            <a:br>
              <a:rPr lang="en-US" sz="4800" b="1" dirty="0">
                <a:solidFill>
                  <a:srgbClr val="750518"/>
                </a:solidFill>
              </a:rPr>
            </a:br>
            <a:r>
              <a:rPr lang="es" sz="4800" b="1">
                <a:solidFill>
                  <a:srgbClr val="750518"/>
                </a:solidFill>
              </a:rPr>
              <a:t> Encuesta de evaluación</a:t>
            </a:r>
            <a:br>
              <a:rPr lang="en-US" sz="3200" b="1" dirty="0">
                <a:solidFill>
                  <a:srgbClr val="002060"/>
                </a:solidFill>
              </a:rPr>
            </a:br>
            <a:endParaRPr lang="en-US" sz="32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0873107B-98BA-3185-7292-547553BB1A06}"/>
              </a:ext>
            </a:extLst>
          </p:cNvPr>
          <p:cNvSpPr>
            <a:spLocks noGrp="1"/>
          </p:cNvSpPr>
          <p:nvPr>
            <p:ph idx="1"/>
          </p:nvPr>
        </p:nvSpPr>
        <p:spPr>
          <a:xfrm>
            <a:off x="221942" y="1350329"/>
            <a:ext cx="11661448" cy="4351338"/>
          </a:xfrm>
        </p:spPr>
        <p:txBody>
          <a:bodyPr rtlCol="0">
            <a:normAutofit/>
          </a:bodyPr>
          <a:lstStyle/>
          <a:p>
            <a:pPr marL="0" marR="0" lvl="0" indent="0" algn="l" defTabSz="914400" rtl="0" eaLnBrk="1" fontAlgn="auto" latinLnBrk="0" hangingPunct="1">
              <a:lnSpc>
                <a:spcPct val="100000"/>
              </a:lnSpc>
              <a:spcBef>
                <a:spcPts val="0"/>
              </a:spcBef>
              <a:spcAft>
                <a:spcPts val="2400"/>
              </a:spcAft>
              <a:buClrTx/>
              <a:buSzTx/>
              <a:buNone/>
              <a:tabLst/>
              <a:defRPr/>
            </a:pPr>
            <a:r>
              <a:rPr lang="es" sz="3200" b="1" i="0" u="none" strike="noStrike" kern="1200" cap="none" spc="0" normalizeH="0" noProof="0">
                <a:ln>
                  <a:noFill/>
                </a:ln>
                <a:solidFill>
                  <a:schemeClr val="tx1"/>
                </a:solidFill>
                <a:effectLst/>
                <a:uLnTx/>
                <a:uFillTx/>
                <a:latin typeface="Arial" panose="020B0604020202020204" pitchFamily="34" charset="0"/>
                <a:ea typeface="+mn-ea"/>
                <a:cs typeface="Arial" panose="020B0604020202020204" pitchFamily="34" charset="0"/>
              </a:rPr>
              <a:t>Su opinión sobre este seminario web es importante para nosotros. </a:t>
            </a:r>
            <a:r>
              <a:rPr lang="es" sz="3200" b="1">
                <a:latin typeface="Arial" panose="020B0604020202020204" pitchFamily="34" charset="0"/>
                <a:cs typeface="Arial" panose="020B0604020202020204" pitchFamily="34" charset="0"/>
              </a:rPr>
              <a:t>Le pedimos que complete esta breve encuesta de evaluación. Aquí está el enlace:</a:t>
            </a:r>
          </a:p>
          <a:p>
            <a:pPr marL="0" marR="0" lvl="0" indent="0" algn="l" defTabSz="914400" rtl="0" eaLnBrk="1" fontAlgn="auto" latinLnBrk="0" hangingPunct="1">
              <a:lnSpc>
                <a:spcPct val="100000"/>
              </a:lnSpc>
              <a:spcBef>
                <a:spcPts val="0"/>
              </a:spcBef>
              <a:spcAft>
                <a:spcPts val="2400"/>
              </a:spcAft>
              <a:buClrTx/>
              <a:buSzTx/>
              <a:buNone/>
              <a:tabLst/>
              <a:defRPr/>
            </a:pP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5F982646-E2D5-032B-4521-959B1A350B74}"/>
              </a:ext>
            </a:extLst>
          </p:cNvPr>
          <p:cNvSpPr txBox="1"/>
          <p:nvPr/>
        </p:nvSpPr>
        <p:spPr>
          <a:xfrm>
            <a:off x="4011997" y="3139855"/>
            <a:ext cx="6978557" cy="1477328"/>
          </a:xfrm>
          <a:prstGeom prst="rect">
            <a:avLst/>
          </a:prstGeom>
          <a:noFill/>
        </p:spPr>
        <p:txBody>
          <a:bodyPr wrap="square" rtlCol="0">
            <a:spAutoFit/>
          </a:bodyPr>
          <a:lstStyle/>
          <a:p>
            <a:pPr rtl="0"/>
            <a:r>
              <a:rPr lang="es" sz="3600" b="1">
                <a:hlinkClick r:id="rId2">
                  <a:extLst>
                    <a:ext uri="{A12FA001-AC4F-418D-AE19-62706E023703}">
                      <ahyp:hlinkClr xmlns:ahyp="http://schemas.microsoft.com/office/drawing/2018/hyperlinkcolor" val="tx"/>
                    </a:ext>
                  </a:extLst>
                </a:hlinkClick>
              </a:rPr>
              <a:t>https://umt.co1.qualtrics.com/jfe/form/SV_a9m748DAs7nKuAC</a:t>
            </a:r>
            <a:endParaRPr lang="en-US" sz="3600" b="1" dirty="0"/>
          </a:p>
          <a:p>
            <a:pPr rtl="0"/>
            <a:endParaRPr lang="en-US" dirty="0"/>
          </a:p>
        </p:txBody>
      </p:sp>
      <p:sp>
        <p:nvSpPr>
          <p:cNvPr id="10" name="Subtitle 2">
            <a:extLst>
              <a:ext uri="{FF2B5EF4-FFF2-40B4-BE49-F238E27FC236}">
                <a16:creationId xmlns:a16="http://schemas.microsoft.com/office/drawing/2014/main" id="{EEDB445C-90F5-8AEE-CE3E-2BD56F148B5E}"/>
              </a:ext>
              <a:ext uri="{C183D7F6-B498-43B3-948B-1728B52AA6E4}">
                <adec:decorative xmlns:adec="http://schemas.microsoft.com/office/drawing/2017/decorative" val="1"/>
              </a:ext>
            </a:extLst>
          </p:cNvPr>
          <p:cNvSpPr txBox="1">
            <a:spLocks/>
          </p:cNvSpPr>
          <p:nvPr/>
        </p:nvSpPr>
        <p:spPr>
          <a:xfrm>
            <a:off x="6267451" y="1133474"/>
            <a:ext cx="5505450" cy="5305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nSpc>
                <a:spcPct val="100000"/>
              </a:lnSpc>
              <a:spcBef>
                <a:spcPts val="0"/>
              </a:spcBef>
              <a:spcAft>
                <a:spcPts val="2400"/>
              </a:spcAft>
              <a:buNone/>
            </a:pPr>
            <a:endParaRPr lang="es-ES" sz="2400">
              <a:latin typeface="Arial" panose="020B0604020202020204" pitchFamily="34" charset="0"/>
              <a:cs typeface="Arial" panose="020B0604020202020204" pitchFamily="34" charset="0"/>
            </a:endParaRPr>
          </a:p>
        </p:txBody>
      </p:sp>
      <p:pic>
        <p:nvPicPr>
          <p:cNvPr id="7" name="Picture 6" descr="A qr code on a white background&#10;&#10;AI-generated content may be incorrect.">
            <a:extLst>
              <a:ext uri="{FF2B5EF4-FFF2-40B4-BE49-F238E27FC236}">
                <a16:creationId xmlns:a16="http://schemas.microsoft.com/office/drawing/2014/main" id="{4D9D167F-34F3-4C72-3464-7E6AECA0A9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1446" y="3097326"/>
            <a:ext cx="2381250" cy="2381250"/>
          </a:xfrm>
          <a:prstGeom prst="rect">
            <a:avLst/>
          </a:prstGeom>
        </p:spPr>
      </p:pic>
      <p:sp>
        <p:nvSpPr>
          <p:cNvPr id="4" name="Footer Placeholder 3">
            <a:extLst>
              <a:ext uri="{FF2B5EF4-FFF2-40B4-BE49-F238E27FC236}">
                <a16:creationId xmlns:a16="http://schemas.microsoft.com/office/drawing/2014/main" id="{44E2B64A-62E1-D500-6B80-FE1A16ACA967}"/>
              </a:ext>
            </a:extLst>
          </p:cNvPr>
          <p:cNvSpPr>
            <a:spLocks noGrp="1"/>
          </p:cNvSpPr>
          <p:nvPr>
            <p:ph type="ftr" sz="quarter" idx="11"/>
          </p:nvPr>
        </p:nvSpPr>
        <p:spPr>
          <a:xfrm>
            <a:off x="3345629" y="6356350"/>
            <a:ext cx="5088366" cy="365125"/>
          </a:xfrm>
        </p:spPr>
        <p:txBody>
          <a:bodyPr rtlCol="0"/>
          <a:lstStyle/>
          <a:p>
            <a:pPr rtl="0"/>
            <a:r>
              <a:rPr lang="es" b="1">
                <a:solidFill>
                  <a:schemeClr val="accent3">
                    <a:lumMod val="75000"/>
                  </a:schemeClr>
                </a:solidFill>
              </a:rPr>
              <a:t>Centro de Capacitación y Asistencia Técnica para la Vida Independiente</a:t>
            </a:r>
          </a:p>
        </p:txBody>
      </p:sp>
    </p:spTree>
    <p:extLst>
      <p:ext uri="{BB962C8B-B14F-4D97-AF65-F5344CB8AC3E}">
        <p14:creationId xmlns:p14="http://schemas.microsoft.com/office/powerpoint/2010/main" val="4370920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6C369-6D56-528B-FE70-C6F8312FB2A3}"/>
            </a:ext>
          </a:extLst>
        </p:cNvPr>
        <p:cNvGrpSpPr/>
        <p:nvPr/>
      </p:nvGrpSpPr>
      <p:grpSpPr>
        <a:xfrm>
          <a:off x="0" y="0"/>
          <a:ext cx="0" cy="0"/>
          <a:chOff x="0" y="0"/>
          <a:chExt cx="0" cy="0"/>
        </a:xfrm>
      </p:grpSpPr>
      <p:sp>
        <p:nvSpPr>
          <p:cNvPr id="5" name="Slide Number">
            <a:extLst>
              <a:ext uri="{FF2B5EF4-FFF2-40B4-BE49-F238E27FC236}">
                <a16:creationId xmlns:a16="http://schemas.microsoft.com/office/drawing/2014/main" id="{F1DAEB67-DD47-0F26-19CC-D34A3B0ACDFF}"/>
              </a:ext>
            </a:extLst>
          </p:cNvPr>
          <p:cNvSpPr>
            <a:spLocks noGrp="1"/>
          </p:cNvSpPr>
          <p:nvPr>
            <p:ph type="sldNum" sz="quarter" idx="12"/>
          </p:nvPr>
        </p:nvSpPr>
        <p:spPr/>
        <p:txBody>
          <a:bodyPr rtlCol="0"/>
          <a:lstStyle/>
          <a:p>
            <a:pPr rtl="0"/>
            <a:fld id="{5D16CCA7-A32B-44D2-BAC0-8216F98A92EE}" type="slidenum">
              <a:rPr lang="en-US" smtClean="0"/>
              <a:t>57</a:t>
            </a:fld>
            <a:endParaRPr lang="en-US"/>
          </a:p>
        </p:txBody>
      </p:sp>
      <p:pic>
        <p:nvPicPr>
          <p:cNvPr id="6" name="Picture 5" descr="Logo for the Independent Living Training and Technical Assistance Center. Red Block IL T and TA over a light blue line with the full name of the Center written out in green. ">
            <a:extLst>
              <a:ext uri="{FF2B5EF4-FFF2-40B4-BE49-F238E27FC236}">
                <a16:creationId xmlns:a16="http://schemas.microsoft.com/office/drawing/2014/main" id="{DE1A22E1-0520-0EA2-7F66-1456A2E90D9D}"/>
              </a:ext>
            </a:extLst>
          </p:cNvPr>
          <p:cNvPicPr>
            <a:picLocks noChangeAspect="1"/>
          </p:cNvPicPr>
          <p:nvPr/>
        </p:nvPicPr>
        <p:blipFill>
          <a:blip r:embed="rId2"/>
          <a:stretch>
            <a:fillRect/>
          </a:stretch>
        </p:blipFill>
        <p:spPr>
          <a:xfrm>
            <a:off x="3425800" y="0"/>
            <a:ext cx="5054022" cy="2249619"/>
          </a:xfrm>
          <a:prstGeom prst="rect">
            <a:avLst/>
          </a:prstGeom>
        </p:spPr>
      </p:pic>
      <p:sp>
        <p:nvSpPr>
          <p:cNvPr id="3" name="Subtitle 2">
            <a:extLst>
              <a:ext uri="{FF2B5EF4-FFF2-40B4-BE49-F238E27FC236}">
                <a16:creationId xmlns:a16="http://schemas.microsoft.com/office/drawing/2014/main" id="{FD6E2CD1-FA5A-F6A4-6D3C-191EC5B00C6B}"/>
              </a:ext>
            </a:extLst>
          </p:cNvPr>
          <p:cNvSpPr>
            <a:spLocks noGrp="1"/>
          </p:cNvSpPr>
          <p:nvPr>
            <p:ph idx="1"/>
          </p:nvPr>
        </p:nvSpPr>
        <p:spPr>
          <a:xfrm>
            <a:off x="478290" y="2310340"/>
            <a:ext cx="11580311" cy="3243075"/>
          </a:xfrm>
        </p:spPr>
        <p:txBody>
          <a:bodyPr vert="horz" lIns="91440" tIns="45720" rIns="91440" bIns="45720" rtlCol="0" anchor="t">
            <a:normAutofit/>
          </a:bodyPr>
          <a:lstStyle/>
          <a:p>
            <a:pPr marL="0" indent="0" algn="ctr" rtl="0">
              <a:lnSpc>
                <a:spcPct val="100000"/>
              </a:lnSpc>
              <a:spcBef>
                <a:spcPts val="0"/>
              </a:spcBef>
              <a:spcAft>
                <a:spcPts val="2400"/>
              </a:spcAft>
              <a:buNone/>
            </a:pPr>
            <a:r>
              <a:rPr lang="es" sz="3600" b="1">
                <a:solidFill>
                  <a:srgbClr val="750518"/>
                </a:solidFill>
                <a:latin typeface="Aptos Display"/>
                <a:cs typeface="Arial"/>
              </a:rPr>
              <a:t>¡Gracias en nombre del Centro de Capacitación y Asistencia Técnica para la Vida Independiente por aprender más hoy!</a:t>
            </a:r>
          </a:p>
          <a:p>
            <a:pPr marL="0" indent="0" algn="ctr" rtl="0">
              <a:lnSpc>
                <a:spcPct val="100000"/>
              </a:lnSpc>
              <a:spcBef>
                <a:spcPts val="0"/>
              </a:spcBef>
              <a:spcAft>
                <a:spcPts val="2400"/>
              </a:spcAft>
              <a:buNone/>
            </a:pPr>
            <a:r>
              <a:rPr lang="es">
                <a:solidFill>
                  <a:srgbClr val="000000"/>
                </a:solidFill>
                <a:latin typeface="Calibri"/>
                <a:ea typeface="Calibri"/>
                <a:cs typeface="Calibri"/>
              </a:rPr>
              <a:t>Este proyecto se realiza mediante un contrato con la Administración de Discapacidades, Administración para la Vida Comunitaria, del Departamento de Salud y Servicios Humanos.</a:t>
            </a:r>
            <a:endParaRPr lang="en-US"/>
          </a:p>
          <a:p>
            <a:pPr marL="0" indent="0" algn="ctr" rtl="0">
              <a:lnSpc>
                <a:spcPct val="100000"/>
              </a:lnSpc>
              <a:spcBef>
                <a:spcPts val="0"/>
              </a:spcBef>
              <a:spcAft>
                <a:spcPts val="2400"/>
              </a:spcAft>
              <a:buNone/>
            </a:pPr>
            <a:endParaRPr lang="en-US" sz="3600" b="1">
              <a:solidFill>
                <a:srgbClr val="750518"/>
              </a:solidFill>
              <a:latin typeface="Aptos Display"/>
              <a:cs typeface="Arial"/>
            </a:endParaRPr>
          </a:p>
        </p:txBody>
      </p:sp>
      <p:pic>
        <p:nvPicPr>
          <p:cNvPr id="8" name="Logo 2" descr="Logo: University of Montana. Graphic features a mountain with two peaks. ">
            <a:extLst>
              <a:ext uri="{FF2B5EF4-FFF2-40B4-BE49-F238E27FC236}">
                <a16:creationId xmlns:a16="http://schemas.microsoft.com/office/drawing/2014/main" id="{1DC6CF39-0158-AD49-5D7D-D28FC5E20B0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867299" y="5180992"/>
            <a:ext cx="5755589" cy="1363822"/>
          </a:xfrm>
          <a:prstGeom prst="rect">
            <a:avLst/>
          </a:prstGeom>
        </p:spPr>
      </p:pic>
      <p:sp>
        <p:nvSpPr>
          <p:cNvPr id="4" name="Footer ">
            <a:extLst>
              <a:ext uri="{FF2B5EF4-FFF2-40B4-BE49-F238E27FC236}">
                <a16:creationId xmlns:a16="http://schemas.microsoft.com/office/drawing/2014/main" id="{BB5DD492-9E12-5AB1-6A70-2D1BF72789B1}"/>
              </a:ext>
            </a:extLst>
          </p:cNvPr>
          <p:cNvSpPr>
            <a:spLocks noGrp="1"/>
          </p:cNvSpPr>
          <p:nvPr>
            <p:ph type="ftr" sz="quarter" idx="11"/>
          </p:nvPr>
        </p:nvSpPr>
        <p:spPr>
          <a:xfrm>
            <a:off x="3639917" y="6492049"/>
            <a:ext cx="4625788" cy="365125"/>
          </a:xfrm>
        </p:spPr>
        <p:txBody>
          <a:bodyPr rtlCol="0"/>
          <a:lstStyle/>
          <a:p>
            <a:pPr rtl="0"/>
            <a:r>
              <a:rPr lang="es">
                <a:solidFill>
                  <a:srgbClr val="70002E"/>
                </a:solidFill>
              </a:rPr>
              <a:t>Centro de Capacitación y Asistencia Técnica para la Vida Independiente</a:t>
            </a:r>
          </a:p>
        </p:txBody>
      </p:sp>
    </p:spTree>
    <p:extLst>
      <p:ext uri="{BB962C8B-B14F-4D97-AF65-F5344CB8AC3E}">
        <p14:creationId xmlns:p14="http://schemas.microsoft.com/office/powerpoint/2010/main" val="3302604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AC599-E05E-29FD-2C22-51AE1F0FE6B6}"/>
            </a:ext>
          </a:extLst>
        </p:cNvPr>
        <p:cNvGrpSpPr/>
        <p:nvPr/>
      </p:nvGrpSpPr>
      <p:grpSpPr>
        <a:xfrm>
          <a:off x="0" y="0"/>
          <a:ext cx="0" cy="0"/>
          <a:chOff x="0" y="0"/>
          <a:chExt cx="0" cy="0"/>
        </a:xfrm>
      </p:grpSpPr>
      <p:sp>
        <p:nvSpPr>
          <p:cNvPr id="6" name="Rectangle ">
            <a:extLst>
              <a:ext uri="{FF2B5EF4-FFF2-40B4-BE49-F238E27FC236}">
                <a16:creationId xmlns:a16="http://schemas.microsoft.com/office/drawing/2014/main" id="{5B8CA194-9DA3-FD84-9800-A2FBEBEC9E3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flipH="1">
            <a:off x="6780959" y="1408750"/>
            <a:ext cx="6858003" cy="4037835"/>
          </a:xfrm>
          <a:prstGeom prst="rect">
            <a:avLst/>
          </a:prstGeom>
          <a:solidFill>
            <a:srgbClr val="70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Slide Number ">
            <a:extLst>
              <a:ext uri="{FF2B5EF4-FFF2-40B4-BE49-F238E27FC236}">
                <a16:creationId xmlns:a16="http://schemas.microsoft.com/office/drawing/2014/main" id="{5CD91BCF-337A-5C00-C00C-637E2B1A03BF}"/>
              </a:ext>
            </a:extLst>
          </p:cNvPr>
          <p:cNvSpPr>
            <a:spLocks noGrp="1"/>
          </p:cNvSpPr>
          <p:nvPr>
            <p:ph type="sldNum" sz="quarter" idx="12"/>
          </p:nvPr>
        </p:nvSpPr>
        <p:spPr>
          <a:xfrm>
            <a:off x="9293772" y="6356350"/>
            <a:ext cx="2743200" cy="365125"/>
          </a:xfrm>
        </p:spPr>
        <p:txBody>
          <a:bodyPr rtlCol="0"/>
          <a:lstStyle/>
          <a:p>
            <a:pPr rtl="0"/>
            <a:fld id="{181E4D21-DFBA-4BA9-A6C6-558C4B06F883}" type="slidenum">
              <a:rPr lang="en-US" smtClean="0"/>
              <a:t>6</a:t>
            </a:fld>
            <a:endParaRPr lang="en-US"/>
          </a:p>
        </p:txBody>
      </p:sp>
      <p:sp>
        <p:nvSpPr>
          <p:cNvPr id="8" name="Title">
            <a:extLst>
              <a:ext uri="{FF2B5EF4-FFF2-40B4-BE49-F238E27FC236}">
                <a16:creationId xmlns:a16="http://schemas.microsoft.com/office/drawing/2014/main" id="{9B0F1864-9860-9BA9-14DA-24FF7C632148}"/>
              </a:ext>
            </a:extLst>
          </p:cNvPr>
          <p:cNvSpPr txBox="1">
            <a:spLocks noGrp="1"/>
          </p:cNvSpPr>
          <p:nvPr>
            <p:ph type="title" idx="4294967295"/>
          </p:nvPr>
        </p:nvSpPr>
        <p:spPr>
          <a:xfrm>
            <a:off x="8393622" y="3460243"/>
            <a:ext cx="3632676" cy="27609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rtl="0">
              <a:defRPr/>
            </a:pPr>
            <a:r>
              <a:rPr lang="es" sz="4000" b="1" dirty="0">
                <a:solidFill>
                  <a:srgbClr val="FFFFFF"/>
                </a:solidFill>
              </a:rPr>
              <a:t>También hay regulaciones: </a:t>
            </a:r>
            <a:br>
              <a:rPr lang="en-US" sz="4000" b="1" dirty="0">
                <a:solidFill>
                  <a:srgbClr val="FFFFFF"/>
                </a:solidFill>
              </a:rPr>
            </a:br>
            <a:r>
              <a:rPr lang="es" sz="4000" b="1" dirty="0">
                <a:solidFill>
                  <a:srgbClr val="FFFFFF"/>
                </a:solidFill>
              </a:rPr>
              <a:t>En la Sección 1329.2, Título 45, del Código de Reglamentaciones Federales (CFR) se cita el propósito de la Ley de Rehabilitación para la IL</a:t>
            </a:r>
            <a:endParaRPr lang="en-US" dirty="0"/>
          </a:p>
        </p:txBody>
      </p:sp>
      <p:sp>
        <p:nvSpPr>
          <p:cNvPr id="9" name="Text 1">
            <a:extLst>
              <a:ext uri="{FF2B5EF4-FFF2-40B4-BE49-F238E27FC236}">
                <a16:creationId xmlns:a16="http://schemas.microsoft.com/office/drawing/2014/main" id="{2B44F4E6-DD8D-88CF-1A49-3856A09A3103}"/>
              </a:ext>
            </a:extLst>
          </p:cNvPr>
          <p:cNvSpPr txBox="1"/>
          <p:nvPr/>
        </p:nvSpPr>
        <p:spPr>
          <a:xfrm>
            <a:off x="293633" y="111643"/>
            <a:ext cx="7744333" cy="65248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spcBef>
                <a:spcPts val="1200"/>
              </a:spcBef>
            </a:pPr>
            <a:r>
              <a:rPr lang="es" sz="2800"/>
              <a:t>El propósito del título VII (7) de la Ley es:</a:t>
            </a:r>
            <a:r>
              <a:rPr lang="es" sz="2000"/>
              <a:t>   </a:t>
            </a:r>
          </a:p>
          <a:p>
            <a:pPr rtl="0">
              <a:spcBef>
                <a:spcPts val="1200"/>
              </a:spcBef>
            </a:pPr>
            <a:r>
              <a:rPr lang="es" sz="2400" b="1"/>
              <a:t>promover una filosofía de vida independiente (IL)</a:t>
            </a:r>
            <a:r>
              <a:rPr lang="es" sz="2400"/>
              <a:t>, incluyendo una filosofía de:</a:t>
            </a:r>
          </a:p>
          <a:p>
            <a:pPr rtl="0">
              <a:spcBef>
                <a:spcPts val="1200"/>
              </a:spcBef>
            </a:pPr>
            <a:endParaRPr lang="en-US" sz="2000"/>
          </a:p>
          <a:p>
            <a:pPr rtl="0">
              <a:spcBef>
                <a:spcPts val="1200"/>
              </a:spcBef>
            </a:pPr>
            <a:endParaRPr lang="en-US" sz="2400" b="1"/>
          </a:p>
          <a:p>
            <a:pPr rtl="0">
              <a:spcBef>
                <a:spcPts val="1200"/>
              </a:spcBef>
            </a:pPr>
            <a:endParaRPr lang="en-US" sz="2400" b="1"/>
          </a:p>
          <a:p>
            <a:pPr rtl="0">
              <a:spcBef>
                <a:spcPts val="1200"/>
              </a:spcBef>
            </a:pPr>
            <a:endParaRPr lang="en-US" sz="2800" b="1"/>
          </a:p>
          <a:p>
            <a:pPr rtl="0">
              <a:spcBef>
                <a:spcPts val="1200"/>
              </a:spcBef>
            </a:pPr>
            <a:r>
              <a:rPr lang="es" sz="2800" b="1"/>
              <a:t>para maximizar:</a:t>
            </a:r>
            <a:endParaRPr lang="en-US" sz="2800"/>
          </a:p>
          <a:p>
            <a:pPr rtl="0">
              <a:spcBef>
                <a:spcPts val="1200"/>
              </a:spcBef>
            </a:pPr>
            <a:r>
              <a:rPr lang="es" sz="2400" b="1"/>
              <a:t>el liderazgo</a:t>
            </a:r>
            <a:r>
              <a:rPr lang="es" sz="2400"/>
              <a:t>, </a:t>
            </a:r>
            <a:r>
              <a:rPr lang="es" sz="2400" b="1"/>
              <a:t>el empoderamiento</a:t>
            </a:r>
            <a:r>
              <a:rPr lang="es" sz="2400"/>
              <a:t>, </a:t>
            </a:r>
            <a:r>
              <a:rPr lang="es" sz="2400" b="1"/>
              <a:t>la independencia </a:t>
            </a:r>
            <a:r>
              <a:rPr lang="es" sz="2400"/>
              <a:t>y</a:t>
            </a:r>
            <a:r>
              <a:rPr lang="es" sz="2400" b="1"/>
              <a:t> la productividad </a:t>
            </a:r>
            <a:r>
              <a:rPr lang="es" sz="2400"/>
              <a:t>de las personas con discapacidades, además de promover la </a:t>
            </a:r>
            <a:r>
              <a:rPr lang="es" sz="2400" b="1"/>
              <a:t>integración y plena inclusión</a:t>
            </a:r>
            <a:r>
              <a:rPr lang="es" sz="2400"/>
              <a:t> de las personas con discapacidades en el </a:t>
            </a:r>
            <a:r>
              <a:rPr lang="es" sz="2400" b="1"/>
              <a:t>público general de la sociedad americana</a:t>
            </a:r>
            <a:r>
              <a:rPr lang="es" sz="2400"/>
              <a:t>…</a:t>
            </a:r>
          </a:p>
          <a:p>
            <a:pPr algn="r" rtl="0"/>
            <a:endParaRPr lang="en-US" sz="2800" b="1">
              <a:latin typeface="Arial"/>
              <a:cs typeface="Arial"/>
            </a:endParaRPr>
          </a:p>
        </p:txBody>
      </p:sp>
      <p:graphicFrame>
        <p:nvGraphicFramePr>
          <p:cNvPr id="4" name="Table 3">
            <a:extLst>
              <a:ext uri="{FF2B5EF4-FFF2-40B4-BE49-F238E27FC236}">
                <a16:creationId xmlns:a16="http://schemas.microsoft.com/office/drawing/2014/main" id="{BD1930C9-CC94-D7D7-6006-AA463DFA9805}"/>
              </a:ext>
            </a:extLst>
          </p:cNvPr>
          <p:cNvGraphicFramePr>
            <a:graphicFrameLocks noGrp="1"/>
          </p:cNvGraphicFramePr>
          <p:nvPr/>
        </p:nvGraphicFramePr>
        <p:xfrm>
          <a:off x="294408" y="1714500"/>
          <a:ext cx="7603409" cy="1737360"/>
        </p:xfrm>
        <a:graphic>
          <a:graphicData uri="http://schemas.openxmlformats.org/drawingml/2006/table">
            <a:tbl>
              <a:tblPr firstRow="1" bandRow="1">
                <a:tableStyleId>{5C22544A-7EE6-4342-B048-85BDC9FD1C3A}</a:tableStyleId>
              </a:tblPr>
              <a:tblGrid>
                <a:gridCol w="3777051">
                  <a:extLst>
                    <a:ext uri="{9D8B030D-6E8A-4147-A177-3AD203B41FA5}">
                      <a16:colId xmlns:a16="http://schemas.microsoft.com/office/drawing/2014/main" val="1973187547"/>
                    </a:ext>
                  </a:extLst>
                </a:gridCol>
                <a:gridCol w="3826358">
                  <a:extLst>
                    <a:ext uri="{9D8B030D-6E8A-4147-A177-3AD203B41FA5}">
                      <a16:colId xmlns:a16="http://schemas.microsoft.com/office/drawing/2014/main" val="547999841"/>
                    </a:ext>
                  </a:extLst>
                </a:gridCol>
              </a:tblGrid>
              <a:tr h="337431">
                <a:tc>
                  <a:txBody>
                    <a:bodyPr/>
                    <a:lstStyle/>
                    <a:p>
                      <a:pPr algn="ctr" rtl="0"/>
                      <a:r>
                        <a:rPr lang="es" sz="2400" b="1">
                          <a:solidFill>
                            <a:schemeClr val="tx1"/>
                          </a:solidFill>
                        </a:rPr>
                        <a:t>Control del consumidor</a:t>
                      </a:r>
                    </a:p>
                  </a:txBody>
                  <a:tcPr>
                    <a:solidFill>
                      <a:srgbClr val="BCDDE6"/>
                    </a:solidFill>
                  </a:tcPr>
                </a:tc>
                <a:tc>
                  <a:txBody>
                    <a:bodyPr/>
                    <a:lstStyle/>
                    <a:p>
                      <a:pPr algn="ctr" rtl="0"/>
                      <a:r>
                        <a:rPr lang="es" sz="2400" b="1">
                          <a:solidFill>
                            <a:schemeClr val="tx1"/>
                          </a:solidFill>
                        </a:rPr>
                        <a:t>Apoyo entre pares</a:t>
                      </a:r>
                    </a:p>
                  </a:txBody>
                  <a:tcPr>
                    <a:solidFill>
                      <a:srgbClr val="BCDDE6"/>
                    </a:solidFill>
                  </a:tcPr>
                </a:tc>
                <a:extLst>
                  <a:ext uri="{0D108BD9-81ED-4DB2-BD59-A6C34878D82A}">
                    <a16:rowId xmlns:a16="http://schemas.microsoft.com/office/drawing/2014/main" val="4054731644"/>
                  </a:ext>
                </a:extLst>
              </a:tr>
              <a:tr h="337431">
                <a:tc>
                  <a:txBody>
                    <a:bodyPr/>
                    <a:lstStyle/>
                    <a:p>
                      <a:pPr algn="ctr" rtl="0"/>
                      <a:r>
                        <a:rPr lang="es" sz="2400" b="1">
                          <a:solidFill>
                            <a:schemeClr val="tx1"/>
                          </a:solidFill>
                        </a:rPr>
                        <a:t>Autoayuda</a:t>
                      </a:r>
                    </a:p>
                  </a:txBody>
                  <a:tcPr>
                    <a:solidFill>
                      <a:srgbClr val="BCDDE6"/>
                    </a:solidFill>
                  </a:tcPr>
                </a:tc>
                <a:tc>
                  <a:txBody>
                    <a:bodyPr/>
                    <a:lstStyle/>
                    <a:p>
                      <a:pPr algn="ctr" rtl="0"/>
                      <a:r>
                        <a:rPr lang="es" sz="2400" b="1">
                          <a:solidFill>
                            <a:schemeClr val="tx1"/>
                          </a:solidFill>
                        </a:rPr>
                        <a:t>Autodeterminación</a:t>
                      </a:r>
                    </a:p>
                  </a:txBody>
                  <a:tcPr>
                    <a:solidFill>
                      <a:srgbClr val="BCDDE6"/>
                    </a:solidFill>
                  </a:tcPr>
                </a:tc>
                <a:extLst>
                  <a:ext uri="{0D108BD9-81ED-4DB2-BD59-A6C34878D82A}">
                    <a16:rowId xmlns:a16="http://schemas.microsoft.com/office/drawing/2014/main" val="568118926"/>
                  </a:ext>
                </a:extLst>
              </a:tr>
              <a:tr h="437411">
                <a:tc>
                  <a:txBody>
                    <a:bodyPr/>
                    <a:lstStyle/>
                    <a:p>
                      <a:pPr algn="ctr" rtl="0"/>
                      <a:r>
                        <a:rPr lang="es" sz="2400" b="1">
                          <a:solidFill>
                            <a:schemeClr val="tx1"/>
                          </a:solidFill>
                        </a:rPr>
                        <a:t>Acceso igualitario</a:t>
                      </a:r>
                    </a:p>
                  </a:txBody>
                  <a:tcPr>
                    <a:solidFill>
                      <a:srgbClr val="BCDDE6"/>
                    </a:solidFill>
                  </a:tcPr>
                </a:tc>
                <a:tc>
                  <a:txBody>
                    <a:bodyPr/>
                    <a:lstStyle/>
                    <a:p>
                      <a:pPr algn="ctr" rtl="0"/>
                      <a:r>
                        <a:rPr lang="es" sz="2400" b="1">
                          <a:solidFill>
                            <a:schemeClr val="tx1"/>
                          </a:solidFill>
                        </a:rPr>
                        <a:t>Defensa individual y de sistemas</a:t>
                      </a:r>
                    </a:p>
                  </a:txBody>
                  <a:tcPr>
                    <a:solidFill>
                      <a:srgbClr val="BCDDE6"/>
                    </a:solidFill>
                  </a:tcPr>
                </a:tc>
                <a:extLst>
                  <a:ext uri="{0D108BD9-81ED-4DB2-BD59-A6C34878D82A}">
                    <a16:rowId xmlns:a16="http://schemas.microsoft.com/office/drawing/2014/main" val="1718849420"/>
                  </a:ext>
                </a:extLst>
              </a:tr>
            </a:tbl>
          </a:graphicData>
        </a:graphic>
      </p:graphicFrame>
      <p:sp>
        <p:nvSpPr>
          <p:cNvPr id="2" name="Footer">
            <a:extLst>
              <a:ext uri="{FF2B5EF4-FFF2-40B4-BE49-F238E27FC236}">
                <a16:creationId xmlns:a16="http://schemas.microsoft.com/office/drawing/2014/main" id="{9691B267-2F1C-2AE9-57AF-FF40AFDC7938}"/>
              </a:ext>
            </a:extLst>
          </p:cNvPr>
          <p:cNvSpPr>
            <a:spLocks noGrp="1"/>
          </p:cNvSpPr>
          <p:nvPr>
            <p:ph type="ftr" sz="quarter" idx="11"/>
          </p:nvPr>
        </p:nvSpPr>
        <p:spPr>
          <a:xfrm>
            <a:off x="1135263" y="6381232"/>
            <a:ext cx="5921698" cy="365125"/>
          </a:xfrm>
        </p:spPr>
        <p:txBody>
          <a:bodyPr rtlCol="0"/>
          <a:lstStyle/>
          <a:p>
            <a:pPr rtl="0"/>
            <a:r>
              <a:rPr lang="es" dirty="0">
                <a:solidFill>
                  <a:srgbClr val="750518"/>
                </a:solidFill>
              </a:rPr>
              <a:t>Centro de Capacitación y Asistencia Técnica para la Vida Independiente</a:t>
            </a:r>
          </a:p>
        </p:txBody>
      </p:sp>
    </p:spTree>
    <p:extLst>
      <p:ext uri="{BB962C8B-B14F-4D97-AF65-F5344CB8AC3E}">
        <p14:creationId xmlns:p14="http://schemas.microsoft.com/office/powerpoint/2010/main" val="117425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CDDE6"/>
        </a:solidFill>
        <a:effectLst/>
      </p:bgPr>
    </p:bg>
    <p:spTree>
      <p:nvGrpSpPr>
        <p:cNvPr id="1" name="">
          <a:extLst>
            <a:ext uri="{FF2B5EF4-FFF2-40B4-BE49-F238E27FC236}">
              <a16:creationId xmlns:a16="http://schemas.microsoft.com/office/drawing/2014/main" id="{0C693A16-EADD-9F32-2B4F-AC284DF3E435}"/>
            </a:ext>
          </a:extLst>
        </p:cNvPr>
        <p:cNvGrpSpPr/>
        <p:nvPr/>
      </p:nvGrpSpPr>
      <p:grpSpPr>
        <a:xfrm>
          <a:off x="0" y="0"/>
          <a:ext cx="0" cy="0"/>
          <a:chOff x="0" y="0"/>
          <a:chExt cx="0" cy="0"/>
        </a:xfrm>
      </p:grpSpPr>
      <p:sp>
        <p:nvSpPr>
          <p:cNvPr id="5" name="Slide Number">
            <a:extLst>
              <a:ext uri="{FF2B5EF4-FFF2-40B4-BE49-F238E27FC236}">
                <a16:creationId xmlns:a16="http://schemas.microsoft.com/office/drawing/2014/main" id="{9EE4B464-0547-DF78-8BF8-15F4EB54A571}"/>
              </a:ext>
            </a:extLst>
          </p:cNvPr>
          <p:cNvSpPr>
            <a:spLocks noGrp="1"/>
          </p:cNvSpPr>
          <p:nvPr>
            <p:ph type="sldNum" sz="quarter" idx="12"/>
          </p:nvPr>
        </p:nvSpPr>
        <p:spPr/>
        <p:txBody>
          <a:bodyPr rtlCol="0"/>
          <a:lstStyle/>
          <a:p>
            <a:pPr rtl="0"/>
            <a:fld id="{181E4D21-DFBA-4BA9-A6C6-558C4B06F883}" type="slidenum">
              <a:rPr lang="en-US" smtClean="0"/>
              <a:t>7</a:t>
            </a:fld>
            <a:endParaRPr lang="en-US"/>
          </a:p>
        </p:txBody>
      </p:sp>
      <p:sp>
        <p:nvSpPr>
          <p:cNvPr id="2" name="Title ">
            <a:extLst>
              <a:ext uri="{FF2B5EF4-FFF2-40B4-BE49-F238E27FC236}">
                <a16:creationId xmlns:a16="http://schemas.microsoft.com/office/drawing/2014/main" id="{C6E89B1D-92B3-FE94-C10C-2E18934ECE2A}"/>
              </a:ext>
            </a:extLst>
          </p:cNvPr>
          <p:cNvSpPr>
            <a:spLocks noGrp="1"/>
          </p:cNvSpPr>
          <p:nvPr>
            <p:ph type="title"/>
          </p:nvPr>
        </p:nvSpPr>
        <p:spPr>
          <a:xfrm>
            <a:off x="2755" y="-2103"/>
            <a:ext cx="12177309" cy="1476967"/>
          </a:xfrm>
        </p:spPr>
        <p:txBody>
          <a:bodyPr rtlCol="0"/>
          <a:lstStyle/>
          <a:p>
            <a:pPr rtl="0"/>
            <a:r>
              <a:rPr lang="es"/>
              <a:t> ¿Qué es el SILC?</a:t>
            </a:r>
            <a:endParaRPr lang="en-US" b="1" dirty="0"/>
          </a:p>
        </p:txBody>
      </p:sp>
      <p:sp>
        <p:nvSpPr>
          <p:cNvPr id="3" name="Text">
            <a:extLst>
              <a:ext uri="{FF2B5EF4-FFF2-40B4-BE49-F238E27FC236}">
                <a16:creationId xmlns:a16="http://schemas.microsoft.com/office/drawing/2014/main" id="{03AD3C31-58FF-8612-4579-FC8B552470FF}"/>
              </a:ext>
            </a:extLst>
          </p:cNvPr>
          <p:cNvSpPr>
            <a:spLocks noGrp="1"/>
          </p:cNvSpPr>
          <p:nvPr>
            <p:ph idx="1"/>
          </p:nvPr>
        </p:nvSpPr>
        <p:spPr>
          <a:xfrm>
            <a:off x="279401" y="1270000"/>
            <a:ext cx="11474972" cy="5086350"/>
          </a:xfrm>
          <a:solidFill>
            <a:schemeClr val="bg1"/>
          </a:solidFill>
          <a:ln w="57150">
            <a:solidFill>
              <a:srgbClr val="750518"/>
            </a:solidFill>
            <a:prstDash val="sysDot"/>
          </a:ln>
        </p:spPr>
        <p:txBody>
          <a:bodyPr vert="horz" lIns="91440" tIns="45720" rIns="91440" bIns="45720" rtlCol="0" anchor="ctr">
            <a:normAutofit/>
          </a:bodyPr>
          <a:lstStyle/>
          <a:p>
            <a:pPr rtl="0"/>
            <a:r>
              <a:rPr lang="es"/>
              <a:t>La </a:t>
            </a:r>
            <a:r>
              <a:rPr lang="es" b="1"/>
              <a:t>ley federal </a:t>
            </a:r>
            <a:r>
              <a:rPr lang="es"/>
              <a:t>estableció que </a:t>
            </a:r>
            <a:r>
              <a:rPr lang="es" b="1"/>
              <a:t>cada estado </a:t>
            </a:r>
            <a:r>
              <a:rPr lang="es"/>
              <a:t>tendría un Consejo Estatal para la Vida Independiente.</a:t>
            </a:r>
          </a:p>
          <a:p>
            <a:pPr rtl="0"/>
            <a:r>
              <a:rPr lang="es"/>
              <a:t>Aunque no todos lo han hecho, </a:t>
            </a:r>
            <a:r>
              <a:rPr lang="es" b="1"/>
              <a:t>la mayoría de los SILC eligen organizarse como organizaciones</a:t>
            </a:r>
            <a:r>
              <a:rPr lang="es"/>
              <a:t> sin fines de lucro </a:t>
            </a:r>
            <a:r>
              <a:rPr lang="en" b="1"/>
              <a:t>501(c)(3) </a:t>
            </a:r>
            <a:r>
              <a:rPr lang="en"/>
              <a:t>(una designación del IRS).</a:t>
            </a:r>
          </a:p>
          <a:p>
            <a:pPr rtl="0"/>
            <a:r>
              <a:rPr lang="es"/>
              <a:t>A pesar de que usted es independiente por ley, </a:t>
            </a:r>
            <a:r>
              <a:rPr lang="es" b="1"/>
              <a:t>el gobernador nombra a los miembros del SILC</a:t>
            </a:r>
            <a:r>
              <a:rPr lang="es"/>
              <a:t>.</a:t>
            </a:r>
          </a:p>
          <a:p>
            <a:pPr rtl="0"/>
            <a:r>
              <a:rPr lang="es"/>
              <a:t>A pesar de que el Consejo es nombrado por el gobernador, </a:t>
            </a:r>
            <a:r>
              <a:rPr lang="es" b="1"/>
              <a:t>no puede establecerse como una entidad dentro de una agencia estatal</a:t>
            </a:r>
            <a:r>
              <a:rPr lang="es"/>
              <a:t>. </a:t>
            </a:r>
            <a:r>
              <a:rPr lang="es" b="1"/>
              <a:t>Debe ser independiente y autónomo de la DSE y de todas las demás agencias estatales</a:t>
            </a:r>
            <a:r>
              <a:rPr lang="es"/>
              <a:t>. (Garantizar este aspecto es una de las principales razones para convertirse en una 501(c)(3)).</a:t>
            </a:r>
          </a:p>
        </p:txBody>
      </p:sp>
      <p:sp>
        <p:nvSpPr>
          <p:cNvPr id="4" name="Footer ">
            <a:extLst>
              <a:ext uri="{FF2B5EF4-FFF2-40B4-BE49-F238E27FC236}">
                <a16:creationId xmlns:a16="http://schemas.microsoft.com/office/drawing/2014/main" id="{4220465D-A96B-5D78-BAB1-1649E5814396}"/>
              </a:ext>
            </a:extLst>
          </p:cNvPr>
          <p:cNvSpPr>
            <a:spLocks noGrp="1"/>
          </p:cNvSpPr>
          <p:nvPr>
            <p:ph type="ftr" sz="quarter" idx="11"/>
          </p:nvPr>
        </p:nvSpPr>
        <p:spPr>
          <a:xfrm>
            <a:off x="3294961" y="6530784"/>
            <a:ext cx="4941065" cy="190692"/>
          </a:xfrm>
        </p:spPr>
        <p:txBody>
          <a:bodyPr rtlCol="0"/>
          <a:lstStyle/>
          <a:p>
            <a:pPr rtl="0"/>
            <a:r>
              <a:rPr lang="es">
                <a:solidFill>
                  <a:schemeClr val="tx1"/>
                </a:solidFill>
              </a:rPr>
              <a:t>Centro de Capacitación y Asistencia Técnica para la Vida Independiente</a:t>
            </a:r>
          </a:p>
        </p:txBody>
      </p:sp>
    </p:spTree>
    <p:extLst>
      <p:ext uri="{BB962C8B-B14F-4D97-AF65-F5344CB8AC3E}">
        <p14:creationId xmlns:p14="http://schemas.microsoft.com/office/powerpoint/2010/main" val="160023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CDDE6"/>
        </a:solidFill>
        <a:effectLst/>
      </p:bgPr>
    </p:bg>
    <p:spTree>
      <p:nvGrpSpPr>
        <p:cNvPr id="1" name="">
          <a:extLst>
            <a:ext uri="{FF2B5EF4-FFF2-40B4-BE49-F238E27FC236}">
              <a16:creationId xmlns:a16="http://schemas.microsoft.com/office/drawing/2014/main" id="{A24C238D-430C-CB7B-4AB9-FDE25E317D41}"/>
            </a:ext>
          </a:extLst>
        </p:cNvPr>
        <p:cNvGrpSpPr/>
        <p:nvPr/>
      </p:nvGrpSpPr>
      <p:grpSpPr>
        <a:xfrm>
          <a:off x="0" y="0"/>
          <a:ext cx="0" cy="0"/>
          <a:chOff x="0" y="0"/>
          <a:chExt cx="0" cy="0"/>
        </a:xfrm>
      </p:grpSpPr>
      <p:sp>
        <p:nvSpPr>
          <p:cNvPr id="5" name="Slide Number">
            <a:extLst>
              <a:ext uri="{FF2B5EF4-FFF2-40B4-BE49-F238E27FC236}">
                <a16:creationId xmlns:a16="http://schemas.microsoft.com/office/drawing/2014/main" id="{FACBF57A-ABE7-F3F1-82E9-E64587B07AC1}"/>
              </a:ext>
            </a:extLst>
          </p:cNvPr>
          <p:cNvSpPr>
            <a:spLocks noGrp="1"/>
          </p:cNvSpPr>
          <p:nvPr>
            <p:ph type="sldNum" sz="quarter" idx="12"/>
          </p:nvPr>
        </p:nvSpPr>
        <p:spPr/>
        <p:txBody>
          <a:bodyPr rtlCol="0"/>
          <a:lstStyle/>
          <a:p>
            <a:pPr rtl="0"/>
            <a:fld id="{181E4D21-DFBA-4BA9-A6C6-558C4B06F883}" type="slidenum">
              <a:rPr lang="en-US" smtClean="0"/>
              <a:t>8</a:t>
            </a:fld>
            <a:endParaRPr lang="en-US"/>
          </a:p>
        </p:txBody>
      </p:sp>
      <p:sp>
        <p:nvSpPr>
          <p:cNvPr id="2" name="Title ">
            <a:extLst>
              <a:ext uri="{FF2B5EF4-FFF2-40B4-BE49-F238E27FC236}">
                <a16:creationId xmlns:a16="http://schemas.microsoft.com/office/drawing/2014/main" id="{740524CE-5E14-3904-1564-4D7BC7061F44}"/>
              </a:ext>
            </a:extLst>
          </p:cNvPr>
          <p:cNvSpPr>
            <a:spLocks noGrp="1"/>
          </p:cNvSpPr>
          <p:nvPr>
            <p:ph type="title"/>
          </p:nvPr>
        </p:nvSpPr>
        <p:spPr>
          <a:xfrm>
            <a:off x="0" y="0"/>
            <a:ext cx="12177309" cy="1476967"/>
          </a:xfrm>
        </p:spPr>
        <p:txBody>
          <a:bodyPr rtlCol="0"/>
          <a:lstStyle/>
          <a:p>
            <a:pPr rtl="0"/>
            <a:r>
              <a:rPr lang="es" dirty="0"/>
              <a:t> ¿Cómo está compuesto el SILC?</a:t>
            </a:r>
            <a:endParaRPr lang="en-US" b="1" dirty="0"/>
          </a:p>
        </p:txBody>
      </p:sp>
      <p:sp>
        <p:nvSpPr>
          <p:cNvPr id="3" name="Text">
            <a:extLst>
              <a:ext uri="{FF2B5EF4-FFF2-40B4-BE49-F238E27FC236}">
                <a16:creationId xmlns:a16="http://schemas.microsoft.com/office/drawing/2014/main" id="{67C24A01-313D-71AD-8474-9037F519B8D5}"/>
              </a:ext>
            </a:extLst>
          </p:cNvPr>
          <p:cNvSpPr>
            <a:spLocks noGrp="1"/>
          </p:cNvSpPr>
          <p:nvPr>
            <p:ph idx="1"/>
          </p:nvPr>
        </p:nvSpPr>
        <p:spPr>
          <a:xfrm>
            <a:off x="279401" y="1629294"/>
            <a:ext cx="11474972" cy="4727055"/>
          </a:xfrm>
          <a:solidFill>
            <a:schemeClr val="bg1"/>
          </a:solidFill>
          <a:ln w="57150">
            <a:solidFill>
              <a:srgbClr val="750518"/>
            </a:solidFill>
            <a:prstDash val="sysDot"/>
          </a:ln>
        </p:spPr>
        <p:txBody>
          <a:bodyPr vert="horz" lIns="91440" tIns="45720" rIns="91440" bIns="45720" rtlCol="0" anchor="ctr">
            <a:normAutofit fontScale="775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 b="0" i="0" u="none" strike="noStrike" kern="1200" cap="none" spc="0" normalizeH="0" noProof="0" dirty="0">
                <a:ln>
                  <a:noFill/>
                </a:ln>
                <a:solidFill>
                  <a:prstClr val="black"/>
                </a:solidFill>
                <a:effectLst/>
                <a:uLnTx/>
                <a:uFillTx/>
                <a:latin typeface="Aptos" panose="02110004020202020204"/>
                <a:ea typeface="+mn-ea"/>
                <a:cs typeface="+mn-cs"/>
              </a:rPr>
              <a:t>En la </a:t>
            </a:r>
            <a:r>
              <a:rPr lang="es" b="1" i="0" u="none" strike="noStrike" kern="1200" cap="none" spc="0" normalizeH="0" noProof="0" dirty="0">
                <a:ln>
                  <a:noFill/>
                </a:ln>
                <a:solidFill>
                  <a:prstClr val="black"/>
                </a:solidFill>
                <a:effectLst/>
                <a:uLnTx/>
                <a:uFillTx/>
                <a:latin typeface="Aptos" panose="02110004020202020204"/>
                <a:ea typeface="+mn-ea"/>
                <a:cs typeface="+mn-cs"/>
              </a:rPr>
              <a:t>Sección 705 (b) de la Ley</a:t>
            </a:r>
            <a:r>
              <a:rPr lang="es" b="0" i="0" u="none" strike="noStrike" kern="1200" cap="none" spc="0" normalizeH="0" noProof="0" dirty="0">
                <a:ln>
                  <a:noFill/>
                </a:ln>
                <a:solidFill>
                  <a:prstClr val="black"/>
                </a:solidFill>
                <a:effectLst/>
                <a:uLnTx/>
                <a:uFillTx/>
                <a:latin typeface="Aptos" panose="02110004020202020204"/>
                <a:ea typeface="+mn-ea"/>
                <a:cs typeface="+mn-cs"/>
              </a:rPr>
              <a:t> se establece que </a:t>
            </a:r>
            <a:r>
              <a:rPr lang="es" b="1" i="0" u="none" strike="noStrike" kern="1200" cap="none" spc="0" normalizeH="0" noProof="0" dirty="0">
                <a:ln>
                  <a:noFill/>
                </a:ln>
                <a:solidFill>
                  <a:prstClr val="black"/>
                </a:solidFill>
                <a:effectLst/>
                <a:uLnTx/>
                <a:uFillTx/>
                <a:latin typeface="Aptos" panose="02110004020202020204"/>
                <a:ea typeface="+mn-ea"/>
                <a:cs typeface="+mn-cs"/>
              </a:rPr>
              <a:t>la membresía del consejo debe incluir lo siguiente</a:t>
            </a:r>
            <a:r>
              <a:rPr lang="es" b="0" i="0" u="none" strike="noStrike" kern="1200" cap="none" spc="0" normalizeH="0" noProof="0" dirty="0">
                <a:ln>
                  <a:noFill/>
                </a:ln>
                <a:solidFill>
                  <a:prstClr val="black"/>
                </a:solidFill>
                <a:effectLst/>
                <a:uLnTx/>
                <a:uFillTx/>
                <a:latin typeface="Aptos" panose="02110004020202020204"/>
                <a:ea typeface="+mn-ea"/>
                <a:cs typeface="+mn-cs"/>
              </a:rPr>
              <a:t>:</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514350" marR="0" lvl="0" indent="-514350" algn="l" defTabSz="914400" rtl="0" eaLnBrk="1" fontAlgn="auto" latinLnBrk="0" hangingPunct="1">
              <a:lnSpc>
                <a:spcPct val="120000"/>
              </a:lnSpc>
              <a:spcBef>
                <a:spcPts val="0"/>
              </a:spcBef>
              <a:spcAft>
                <a:spcPts val="0"/>
              </a:spcAft>
              <a:buClrTx/>
              <a:buSzTx/>
              <a:buFont typeface="Arial" panose="020B0604020202020204" pitchFamily="34" charset="0"/>
              <a:buAutoNum type="alphaUcParenBoth"/>
              <a:tabLst/>
              <a:defRPr/>
            </a:pPr>
            <a:r>
              <a:rPr lang="es" sz="2600" b="0" i="0" u="none" strike="noStrike" kern="1200" cap="none" spc="0" normalizeH="0" noProof="0" dirty="0">
                <a:ln>
                  <a:noFill/>
                </a:ln>
                <a:solidFill>
                  <a:prstClr val="black"/>
                </a:solidFill>
                <a:effectLst/>
                <a:uLnTx/>
                <a:uFillTx/>
                <a:latin typeface="Aptos" panose="02110004020202020204"/>
                <a:ea typeface="+mn-ea"/>
                <a:cs typeface="+mn-cs"/>
              </a:rPr>
              <a:t>entre sus miembros votantes, al </a:t>
            </a:r>
            <a:r>
              <a:rPr lang="es" sz="2600" b="1" i="0" u="none" strike="noStrike" kern="1200" cap="none" spc="0" normalizeH="0" noProof="0" dirty="0">
                <a:ln>
                  <a:noFill/>
                </a:ln>
                <a:solidFill>
                  <a:prstClr val="black"/>
                </a:solidFill>
                <a:effectLst/>
                <a:uLnTx/>
                <a:uFillTx/>
                <a:latin typeface="Aptos" panose="02110004020202020204"/>
                <a:ea typeface="+mn-ea"/>
                <a:cs typeface="+mn-cs"/>
              </a:rPr>
              <a:t>menos 1 director de un centro para la vida independiente </a:t>
            </a:r>
            <a:r>
              <a:rPr lang="es" sz="2600" b="0" i="0" u="none" strike="noStrike" kern="1200" cap="none" spc="0" normalizeH="0" noProof="0" dirty="0">
                <a:ln>
                  <a:noFill/>
                </a:ln>
                <a:solidFill>
                  <a:prstClr val="black"/>
                </a:solidFill>
                <a:effectLst/>
                <a:uLnTx/>
                <a:uFillTx/>
                <a:latin typeface="Aptos" panose="02110004020202020204"/>
                <a:ea typeface="+mn-ea"/>
                <a:cs typeface="+mn-cs"/>
              </a:rPr>
              <a:t>elegido por los directores de centros para la vida independiente dentro del estado;</a:t>
            </a:r>
          </a:p>
          <a:p>
            <a:pPr marL="0" marR="0" lvl="0" indent="0" algn="l" defTabSz="914400" rtl="0" eaLnBrk="1" fontAlgn="auto" latinLnBrk="0" hangingPunct="1">
              <a:lnSpc>
                <a:spcPct val="120000"/>
              </a:lnSpc>
              <a:spcBef>
                <a:spcPts val="0"/>
              </a:spcBef>
              <a:spcAft>
                <a:spcPts val="0"/>
              </a:spcAft>
              <a:buClrTx/>
              <a:buSzTx/>
              <a:buNone/>
              <a:tabLst/>
              <a:defRPr/>
            </a:pPr>
            <a:endParaRPr kumimoji="0" lang="en-US" sz="2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s" sz="2600" b="0" i="0" u="none" strike="noStrike" kern="1200" cap="none" spc="0" normalizeH="0" noProof="0" dirty="0">
                <a:ln>
                  <a:noFill/>
                </a:ln>
                <a:solidFill>
                  <a:prstClr val="black"/>
                </a:solidFill>
                <a:effectLst/>
                <a:uLnTx/>
                <a:uFillTx/>
                <a:latin typeface="Aptos" panose="02110004020202020204"/>
                <a:ea typeface="+mn-ea"/>
                <a:cs typeface="+mn-cs"/>
              </a:rPr>
              <a:t>(B) entre sus miembros votantes, para un estado en el que 1 o más centros para la vida independiente son administrados por, o en conjunto con, los cuerpos gobernantes </a:t>
            </a:r>
            <a:r>
              <a:rPr lang="es" sz="2600" b="1" i="0" u="none" strike="noStrike" kern="1200" cap="none" spc="0" normalizeH="0" noProof="0" dirty="0">
                <a:ln>
                  <a:noFill/>
                </a:ln>
                <a:solidFill>
                  <a:prstClr val="black"/>
                </a:solidFill>
                <a:effectLst/>
                <a:uLnTx/>
                <a:uFillTx/>
                <a:latin typeface="Aptos" panose="02110004020202020204"/>
                <a:ea typeface="+mn-ea"/>
                <a:cs typeface="+mn-cs"/>
              </a:rPr>
              <a:t>de tribus indígenas americanas ubicadas en reservas federales o estatales, al menos 1 representante de los directores de tales centros</a:t>
            </a:r>
            <a:r>
              <a:rPr lang="es" sz="2600" b="0" i="0" u="none" strike="noStrike" kern="1200" cap="none" spc="0" normalizeH="0" noProof="0" dirty="0">
                <a:ln>
                  <a:noFill/>
                </a:ln>
                <a:solidFill>
                  <a:prstClr val="black"/>
                </a:solidFill>
                <a:effectLst/>
                <a:uLnTx/>
                <a:uFillTx/>
                <a:latin typeface="Aptos" panose="02110004020202020204"/>
                <a:ea typeface="+mn-ea"/>
                <a:cs typeface="+mn-cs"/>
              </a:rPr>
              <a:t>;</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US" sz="2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s" sz="2600" b="0" i="0" u="none" strike="noStrike" kern="1200" cap="none" spc="0" normalizeH="0" noProof="0" dirty="0">
                <a:ln>
                  <a:noFill/>
                </a:ln>
                <a:solidFill>
                  <a:prstClr val="black"/>
                </a:solidFill>
                <a:effectLst/>
                <a:uLnTx/>
                <a:uFillTx/>
                <a:latin typeface="Aptos" panose="02110004020202020204"/>
                <a:ea typeface="+mn-ea"/>
                <a:cs typeface="+mn-cs"/>
              </a:rPr>
              <a:t>(C) como miembros ex-officio, no votantes, </a:t>
            </a:r>
            <a:r>
              <a:rPr lang="es" sz="2600" b="1" i="0" u="none" strike="noStrike" kern="1200" cap="none" spc="0" normalizeH="0" noProof="0" dirty="0">
                <a:ln>
                  <a:noFill/>
                </a:ln>
                <a:solidFill>
                  <a:prstClr val="black"/>
                </a:solidFill>
                <a:effectLst/>
                <a:uLnTx/>
                <a:uFillTx/>
                <a:latin typeface="Aptos" panose="02110004020202020204"/>
                <a:ea typeface="+mn-ea"/>
                <a:cs typeface="+mn-cs"/>
              </a:rPr>
              <a:t>un representante de la</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s" sz="2600" b="1" i="0" u="none" strike="noStrike" kern="1200" cap="none" spc="0" normalizeH="0" noProof="0" dirty="0">
                <a:ln>
                  <a:noFill/>
                </a:ln>
                <a:solidFill>
                  <a:prstClr val="black"/>
                </a:solidFill>
                <a:effectLst/>
                <a:uLnTx/>
                <a:uFillTx/>
                <a:latin typeface="Aptos" panose="02110004020202020204"/>
                <a:ea typeface="+mn-ea"/>
                <a:cs typeface="+mn-cs"/>
              </a:rPr>
              <a:t>entidad estatal designada y representantes de agencias estatales </a:t>
            </a:r>
            <a:r>
              <a:rPr lang="es" sz="2600" b="0" i="0" u="none" strike="noStrike" kern="1200" cap="none" spc="0" normalizeH="0" noProof="0" dirty="0">
                <a:ln>
                  <a:noFill/>
                </a:ln>
                <a:solidFill>
                  <a:prstClr val="black"/>
                </a:solidFill>
                <a:effectLst/>
                <a:uLnTx/>
                <a:uFillTx/>
                <a:latin typeface="Aptos" panose="02110004020202020204"/>
                <a:ea typeface="+mn-ea"/>
                <a:cs typeface="+mn-cs"/>
              </a:rPr>
              <a:t>(al menos alguna otra agencia) que ofrecen servicios para personas con discapacidades. (Usted decide qué agencia o agencias se incluirán).</a:t>
            </a:r>
          </a:p>
        </p:txBody>
      </p:sp>
      <p:sp>
        <p:nvSpPr>
          <p:cNvPr id="4" name="Footer ">
            <a:extLst>
              <a:ext uri="{FF2B5EF4-FFF2-40B4-BE49-F238E27FC236}">
                <a16:creationId xmlns:a16="http://schemas.microsoft.com/office/drawing/2014/main" id="{740DBA6F-917B-4CB9-0DD3-969FFCB8AF27}"/>
              </a:ext>
            </a:extLst>
          </p:cNvPr>
          <p:cNvSpPr>
            <a:spLocks noGrp="1"/>
          </p:cNvSpPr>
          <p:nvPr>
            <p:ph type="ftr" sz="quarter" idx="11"/>
          </p:nvPr>
        </p:nvSpPr>
        <p:spPr>
          <a:xfrm>
            <a:off x="3294961" y="6530784"/>
            <a:ext cx="4941065" cy="190692"/>
          </a:xfrm>
        </p:spPr>
        <p:txBody>
          <a:bodyPr rtlCol="0"/>
          <a:lstStyle/>
          <a:p>
            <a:pPr rtl="0"/>
            <a:r>
              <a:rPr lang="es">
                <a:solidFill>
                  <a:schemeClr val="tx1"/>
                </a:solidFill>
              </a:rPr>
              <a:t>Centro de Capacitación y Asistencia Técnica para la Vida Independiente</a:t>
            </a:r>
          </a:p>
        </p:txBody>
      </p:sp>
    </p:spTree>
    <p:extLst>
      <p:ext uri="{BB962C8B-B14F-4D97-AF65-F5344CB8AC3E}">
        <p14:creationId xmlns:p14="http://schemas.microsoft.com/office/powerpoint/2010/main" val="1630714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CDDE6"/>
        </a:solidFill>
        <a:effectLst/>
      </p:bgPr>
    </p:bg>
    <p:spTree>
      <p:nvGrpSpPr>
        <p:cNvPr id="1" name="">
          <a:extLst>
            <a:ext uri="{FF2B5EF4-FFF2-40B4-BE49-F238E27FC236}">
              <a16:creationId xmlns:a16="http://schemas.microsoft.com/office/drawing/2014/main" id="{7153097E-945D-4753-79A7-952C8648FFCC}"/>
            </a:ext>
          </a:extLst>
        </p:cNvPr>
        <p:cNvGrpSpPr/>
        <p:nvPr/>
      </p:nvGrpSpPr>
      <p:grpSpPr>
        <a:xfrm>
          <a:off x="0" y="0"/>
          <a:ext cx="0" cy="0"/>
          <a:chOff x="0" y="0"/>
          <a:chExt cx="0" cy="0"/>
        </a:xfrm>
      </p:grpSpPr>
      <p:sp>
        <p:nvSpPr>
          <p:cNvPr id="5" name="Slide Number">
            <a:extLst>
              <a:ext uri="{FF2B5EF4-FFF2-40B4-BE49-F238E27FC236}">
                <a16:creationId xmlns:a16="http://schemas.microsoft.com/office/drawing/2014/main" id="{FF6597A9-3172-10A1-31DC-4E92C4A740CE}"/>
              </a:ext>
            </a:extLst>
          </p:cNvPr>
          <p:cNvSpPr>
            <a:spLocks noGrp="1"/>
          </p:cNvSpPr>
          <p:nvPr>
            <p:ph type="sldNum" sz="quarter" idx="12"/>
          </p:nvPr>
        </p:nvSpPr>
        <p:spPr/>
        <p:txBody>
          <a:bodyPr rtlCol="0"/>
          <a:lstStyle/>
          <a:p>
            <a:pPr rtl="0"/>
            <a:fld id="{181E4D21-DFBA-4BA9-A6C6-558C4B06F883}" type="slidenum">
              <a:rPr lang="en-US" smtClean="0"/>
              <a:t>9</a:t>
            </a:fld>
            <a:endParaRPr lang="en-US"/>
          </a:p>
        </p:txBody>
      </p:sp>
      <p:sp>
        <p:nvSpPr>
          <p:cNvPr id="2" name="Title ">
            <a:extLst>
              <a:ext uri="{FF2B5EF4-FFF2-40B4-BE49-F238E27FC236}">
                <a16:creationId xmlns:a16="http://schemas.microsoft.com/office/drawing/2014/main" id="{A50F3026-AF85-ACE4-077A-D614EFF7D1CF}"/>
              </a:ext>
            </a:extLst>
          </p:cNvPr>
          <p:cNvSpPr>
            <a:spLocks noGrp="1"/>
          </p:cNvSpPr>
          <p:nvPr>
            <p:ph type="title"/>
          </p:nvPr>
        </p:nvSpPr>
        <p:spPr>
          <a:xfrm>
            <a:off x="2755" y="-2103"/>
            <a:ext cx="12177309" cy="1476967"/>
          </a:xfrm>
        </p:spPr>
        <p:txBody>
          <a:bodyPr rtlCol="0"/>
          <a:lstStyle/>
          <a:p>
            <a:pPr rtl="0"/>
            <a:r>
              <a:rPr lang="es"/>
              <a:t> Composición del SILC (cont.)</a:t>
            </a:r>
            <a:endParaRPr lang="en-US" b="1" dirty="0"/>
          </a:p>
        </p:txBody>
      </p:sp>
      <p:sp>
        <p:nvSpPr>
          <p:cNvPr id="3" name="Text">
            <a:extLst>
              <a:ext uri="{FF2B5EF4-FFF2-40B4-BE49-F238E27FC236}">
                <a16:creationId xmlns:a16="http://schemas.microsoft.com/office/drawing/2014/main" id="{88921ECA-BD68-B0FF-B6CC-8C13B021F351}"/>
              </a:ext>
            </a:extLst>
          </p:cNvPr>
          <p:cNvSpPr>
            <a:spLocks noGrp="1"/>
          </p:cNvSpPr>
          <p:nvPr>
            <p:ph idx="1"/>
          </p:nvPr>
        </p:nvSpPr>
        <p:spPr>
          <a:xfrm>
            <a:off x="347241" y="1365812"/>
            <a:ext cx="11481654" cy="4990538"/>
          </a:xfrm>
          <a:solidFill>
            <a:schemeClr val="bg1"/>
          </a:solidFill>
          <a:ln w="57150">
            <a:solidFill>
              <a:srgbClr val="750518"/>
            </a:solidFill>
            <a:prstDash val="sysDot"/>
          </a:ln>
        </p:spPr>
        <p:txBody>
          <a:bodyPr vert="horz" lIns="91440" tIns="45720" rIns="91440" bIns="45720" rtlCol="0" anchor="ct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 sz="4000" b="1" i="0" u="none" strike="noStrike" kern="1200" cap="none" spc="0" normalizeH="0" noProof="0" dirty="0">
                <a:ln>
                  <a:noFill/>
                </a:ln>
                <a:solidFill>
                  <a:prstClr val="black"/>
                </a:solidFill>
                <a:effectLst/>
                <a:uLnTx/>
                <a:uFillTx/>
                <a:latin typeface="Aptos" panose="02110004020202020204"/>
                <a:ea typeface="+mn-ea"/>
                <a:cs typeface="+mn-cs"/>
              </a:rPr>
              <a:t>Los miembros adicionales pueden incluir lo siguiente:</a:t>
            </a:r>
          </a:p>
          <a:p>
            <a:pPr marL="457200" lvl="1" indent="0" rtl="0">
              <a:spcBef>
                <a:spcPts val="1000"/>
              </a:spcBef>
              <a:buNone/>
              <a:defRPr/>
            </a:pPr>
            <a:r>
              <a:rPr lang="es" sz="3200" b="0" i="0" u="none" strike="noStrike" kern="1200" cap="none" spc="0" normalizeH="0" noProof="0" dirty="0">
                <a:ln>
                  <a:noFill/>
                </a:ln>
                <a:solidFill>
                  <a:prstClr val="black"/>
                </a:solidFill>
                <a:effectLst/>
                <a:uLnTx/>
                <a:uFillTx/>
                <a:latin typeface="Aptos" panose="02110004020202020204"/>
                <a:ea typeface="+mn-ea"/>
                <a:cs typeface="+mn-cs"/>
              </a:rPr>
              <a:t>A) otros representantes de centros para la vida independiente;</a:t>
            </a:r>
          </a:p>
          <a:p>
            <a:pPr marL="457200" lvl="1" indent="0" rtl="0">
              <a:spcBef>
                <a:spcPts val="1000"/>
              </a:spcBef>
              <a:buNone/>
              <a:defRPr/>
            </a:pPr>
            <a:r>
              <a:rPr lang="es" sz="3200" b="0" i="0" u="none" strike="noStrike" kern="1200" cap="none" spc="0" normalizeH="0" noProof="0" dirty="0">
                <a:ln>
                  <a:noFill/>
                </a:ln>
                <a:solidFill>
                  <a:prstClr val="black"/>
                </a:solidFill>
                <a:effectLst/>
                <a:uLnTx/>
                <a:uFillTx/>
                <a:latin typeface="Aptos" panose="02110004020202020204"/>
                <a:ea typeface="+mn-ea"/>
                <a:cs typeface="+mn-cs"/>
              </a:rPr>
              <a:t>B) personas con discapacidades;</a:t>
            </a:r>
          </a:p>
          <a:p>
            <a:pPr marL="457200" lvl="1" indent="0" rtl="0">
              <a:spcBef>
                <a:spcPts val="1000"/>
              </a:spcBef>
              <a:buNone/>
              <a:defRPr/>
            </a:pPr>
            <a:r>
              <a:rPr lang="es" sz="3200" b="0" i="0" u="none" strike="noStrike" kern="1200" cap="none" spc="0" normalizeH="0" noProof="0" dirty="0">
                <a:ln>
                  <a:noFill/>
                </a:ln>
                <a:solidFill>
                  <a:prstClr val="black"/>
                </a:solidFill>
                <a:effectLst/>
                <a:uLnTx/>
                <a:uFillTx/>
                <a:latin typeface="Aptos" panose="02110004020202020204"/>
                <a:ea typeface="+mn-ea"/>
                <a:cs typeface="+mn-cs"/>
              </a:rPr>
              <a:t>C) padres y tutores de personas con discapacidades;</a:t>
            </a:r>
          </a:p>
          <a:p>
            <a:pPr marL="457200" lvl="1" indent="0" rtl="0">
              <a:spcBef>
                <a:spcPts val="1000"/>
              </a:spcBef>
              <a:buNone/>
              <a:defRPr/>
            </a:pPr>
            <a:r>
              <a:rPr lang="es" sz="3200" b="0" i="0" u="none" strike="noStrike" kern="1200" cap="none" spc="0" normalizeH="0" noProof="0" dirty="0">
                <a:ln>
                  <a:noFill/>
                </a:ln>
                <a:solidFill>
                  <a:prstClr val="black"/>
                </a:solidFill>
                <a:effectLst/>
                <a:uLnTx/>
                <a:uFillTx/>
                <a:latin typeface="Aptos" panose="02110004020202020204"/>
                <a:ea typeface="+mn-ea"/>
                <a:cs typeface="+mn-cs"/>
              </a:rPr>
              <a:t>D) defensores de personas con discapacidades;</a:t>
            </a:r>
          </a:p>
          <a:p>
            <a:pPr marL="457200" lvl="1" indent="0" rtl="0">
              <a:spcBef>
                <a:spcPts val="1000"/>
              </a:spcBef>
              <a:buNone/>
              <a:defRPr/>
            </a:pPr>
            <a:r>
              <a:rPr lang="es" sz="3200" b="0" i="0" u="none" strike="noStrike" kern="1200" cap="none" spc="0" normalizeH="0" noProof="0" dirty="0">
                <a:ln>
                  <a:noFill/>
                </a:ln>
                <a:solidFill>
                  <a:prstClr val="black"/>
                </a:solidFill>
                <a:effectLst/>
                <a:uLnTx/>
                <a:uFillTx/>
                <a:latin typeface="Aptos" panose="02110004020202020204"/>
                <a:ea typeface="+mn-ea"/>
                <a:cs typeface="+mn-cs"/>
              </a:rPr>
              <a:t>E) representantes de empresas privadas;</a:t>
            </a:r>
          </a:p>
          <a:p>
            <a:pPr marL="457200" lvl="1" indent="0" rtl="0">
              <a:spcBef>
                <a:spcPts val="1000"/>
              </a:spcBef>
              <a:buNone/>
              <a:defRPr/>
            </a:pPr>
            <a:r>
              <a:rPr lang="es" sz="3200" b="0" i="0" u="none" strike="noStrike" kern="1200" cap="none" spc="0" normalizeH="0" noProof="0" dirty="0">
                <a:ln>
                  <a:noFill/>
                </a:ln>
                <a:solidFill>
                  <a:prstClr val="black"/>
                </a:solidFill>
                <a:effectLst/>
                <a:uLnTx/>
                <a:uFillTx/>
                <a:latin typeface="Aptos" panose="02110004020202020204"/>
                <a:ea typeface="+mn-ea"/>
                <a:cs typeface="+mn-cs"/>
              </a:rPr>
              <a:t>F) otras personas pertinentes.</a:t>
            </a:r>
          </a:p>
        </p:txBody>
      </p:sp>
      <p:sp>
        <p:nvSpPr>
          <p:cNvPr id="4" name="Footer ">
            <a:extLst>
              <a:ext uri="{FF2B5EF4-FFF2-40B4-BE49-F238E27FC236}">
                <a16:creationId xmlns:a16="http://schemas.microsoft.com/office/drawing/2014/main" id="{DDDDD88E-0F3F-16A7-8EDA-EAED72E4B1C9}"/>
              </a:ext>
            </a:extLst>
          </p:cNvPr>
          <p:cNvSpPr>
            <a:spLocks noGrp="1"/>
          </p:cNvSpPr>
          <p:nvPr>
            <p:ph type="ftr" sz="quarter" idx="11"/>
          </p:nvPr>
        </p:nvSpPr>
        <p:spPr>
          <a:xfrm>
            <a:off x="3294961" y="6530784"/>
            <a:ext cx="4941065" cy="190692"/>
          </a:xfrm>
        </p:spPr>
        <p:txBody>
          <a:bodyPr rtlCol="0"/>
          <a:lstStyle/>
          <a:p>
            <a:pPr rtl="0"/>
            <a:r>
              <a:rPr lang="es">
                <a:solidFill>
                  <a:schemeClr val="tx1"/>
                </a:solidFill>
              </a:rPr>
              <a:t>Centro de Capacitación y Asistencia Técnica para la Vida Independiente</a:t>
            </a:r>
          </a:p>
        </p:txBody>
      </p:sp>
    </p:spTree>
    <p:extLst>
      <p:ext uri="{BB962C8B-B14F-4D97-AF65-F5344CB8AC3E}">
        <p14:creationId xmlns:p14="http://schemas.microsoft.com/office/powerpoint/2010/main" val="306176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C4D860DD5B4C499372C8455D01B846" ma:contentTypeVersion="4" ma:contentTypeDescription="Create a new document." ma:contentTypeScope="" ma:versionID="50717458f3314cd937b85d7d5ebb9e2e">
  <xsd:schema xmlns:xsd="http://www.w3.org/2001/XMLSchema" xmlns:xs="http://www.w3.org/2001/XMLSchema" xmlns:p="http://schemas.microsoft.com/office/2006/metadata/properties" xmlns:ns2="cdffb8cd-8bd0-48c1-a8ac-3a8d19cd04ca" targetNamespace="http://schemas.microsoft.com/office/2006/metadata/properties" ma:root="true" ma:fieldsID="914521b2fd8b9026e3d8eeb94e690f05" ns2:_="">
    <xsd:import namespace="cdffb8cd-8bd0-48c1-a8ac-3a8d19cd04c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ffb8cd-8bd0-48c1-a8ac-3a8d19cd04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16EC7C-E1A8-4467-B962-0DF38542B3AB}">
  <ds:schemaRefs>
    <ds:schemaRef ds:uri="http://schemas.microsoft.com/sharepoint/v3/contenttype/forms"/>
  </ds:schemaRefs>
</ds:datastoreItem>
</file>

<file path=customXml/itemProps2.xml><?xml version="1.0" encoding="utf-8"?>
<ds:datastoreItem xmlns:ds="http://schemas.openxmlformats.org/officeDocument/2006/customXml" ds:itemID="{21308286-F1B5-40FD-9C15-55A11A30363C}">
  <ds:schemaRefs>
    <ds:schemaRef ds:uri="86313d01-fe6b-4058-9e40-46f38462f71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8BA811C-F0FC-4281-B41F-D31908A21A53}">
  <ds:schemaRefs>
    <ds:schemaRef ds:uri="cdffb8cd-8bd0-48c1-a8ac-3a8d19cd04c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320</TotalTime>
  <Words>7104</Words>
  <Application>Microsoft Office PowerPoint</Application>
  <PresentationFormat>Widescreen</PresentationFormat>
  <Paragraphs>606</Paragraphs>
  <Slides>57</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Aptos</vt:lpstr>
      <vt:lpstr>Aptos Display</vt:lpstr>
      <vt:lpstr>Arial</vt:lpstr>
      <vt:lpstr>Calibri</vt:lpstr>
      <vt:lpstr>Calibri Light</vt:lpstr>
      <vt:lpstr>DejaVuSerifCondensed</vt:lpstr>
      <vt:lpstr>Tahoma</vt:lpstr>
      <vt:lpstr>Times New Roman</vt:lpstr>
      <vt:lpstr>Wingdings</vt:lpstr>
      <vt:lpstr>Office Theme</vt:lpstr>
      <vt:lpstr>SILC 101</vt:lpstr>
      <vt:lpstr>Centro de Capacitación y Asistencia Técnica para la Vida Independiente</vt:lpstr>
      <vt:lpstr>  Presentadoras: </vt:lpstr>
      <vt:lpstr>Qué aprenderá hoy</vt:lpstr>
      <vt:lpstr> Recursos para revisión posterior</vt:lpstr>
      <vt:lpstr>También hay regulaciones:  En la Sección 1329.2, Título 45, del Código de Reglamentaciones Federales (CFR) se cita el propósito de la Ley de Rehabilitación para la IL</vt:lpstr>
      <vt:lpstr> ¿Qué es el SILC?</vt:lpstr>
      <vt:lpstr> ¿Cómo está compuesto el SILC?</vt:lpstr>
      <vt:lpstr> Composición del SILC (cont.)</vt:lpstr>
      <vt:lpstr> Composición del SILC (cont.) 2)</vt:lpstr>
      <vt:lpstr> Todos los miembros del SILC deben ser nombrados por el gobernador</vt:lpstr>
      <vt:lpstr>¿Qué tipo de junta es el consejo? </vt:lpstr>
      <vt:lpstr> Función de la DSE </vt:lpstr>
      <vt:lpstr>Información sobre los “ex-officio”</vt:lpstr>
      <vt:lpstr> Función de los CIL</vt:lpstr>
      <vt:lpstr> Sección 1329.15, Título 45, del CFR: Deberes del SILC.</vt:lpstr>
      <vt:lpstr> Sección 1329.15: Deberes del SILC. (continuación)</vt:lpstr>
      <vt:lpstr> Sección 1329.15: Deberes del SILC. (continuación)</vt:lpstr>
      <vt:lpstr> Sección 1329.15: Deberes del SILC. (continuación)</vt:lpstr>
      <vt:lpstr> Sección 1329.15: Deberes del SILC. (continuación)</vt:lpstr>
      <vt:lpstr> Sección 1329.15: Deberes del SILC. (continuación)</vt:lpstr>
      <vt:lpstr> Sección 1329.15: Deberes del SILC. (continuación)</vt:lpstr>
      <vt:lpstr> Sección 1329.15: Deberes del SILC. (continuación)</vt:lpstr>
      <vt:lpstr> Sección 1329.15: Deberes del SILC. (continuación)</vt:lpstr>
      <vt:lpstr> Sección 1329.15: Deberes del SILC. (continuación)</vt:lpstr>
      <vt:lpstr> Sección 1329.15: Deberes del SILC. (continuación)</vt:lpstr>
      <vt:lpstr> Sección 1329.15: Deberes del SILC. (continuación)</vt:lpstr>
      <vt:lpstr> Sección 1329.15: Deberes del SILC. (continuación)</vt:lpstr>
      <vt:lpstr> Sección 1329.15: Deberes del SILC. (continuación)</vt:lpstr>
      <vt:lpstr>Otros deberes/requisitos</vt:lpstr>
      <vt:lpstr>Información sobre las reuniones públicas</vt:lpstr>
      <vt:lpstr>Otros deberes/requisitos (continuación)</vt:lpstr>
      <vt:lpstr>Otros deberes/requisitos (continuación 2)</vt:lpstr>
      <vt:lpstr> Sección 1329.15: Deberes del SILC. (continuación)</vt:lpstr>
      <vt:lpstr>Sección 1329.16: Competencias del SILC.</vt:lpstr>
      <vt:lpstr>Sección 1329.16: Competencias del SILC. (cont.)</vt:lpstr>
      <vt:lpstr>Sección 1329.16: Competencias del SILC. (cont.)</vt:lpstr>
      <vt:lpstr>Sección 1329.16: Competencias del SILC. (cont.)</vt:lpstr>
      <vt:lpstr>Sección 1329.16: Competencias del SILC. (continuación)</vt:lpstr>
      <vt:lpstr>Coordinación de Respuesta ante Emergencias como una autoridad en su SPIL</vt:lpstr>
      <vt:lpstr>Defensa como una autoridad en su SPIL</vt:lpstr>
      <vt:lpstr>Sección 1329.16: Competencias del SILC. (cont.)</vt:lpstr>
      <vt:lpstr>Muchas de los temas que estamos debatiendo requieren políticas y procedimientos para el SILC.</vt:lpstr>
      <vt:lpstr>Aspectos destacados de las políticas del SILC necesarias</vt:lpstr>
      <vt:lpstr> Conceptos básicos del SPIL</vt:lpstr>
      <vt:lpstr>Proceso del SILC para el SPIL</vt:lpstr>
      <vt:lpstr>Comience a hacer una lista de lo que querría cambiar en su SPIL…</vt:lpstr>
      <vt:lpstr>Hablemos sobre su SPIL</vt:lpstr>
      <vt:lpstr>Un dato interesante…</vt:lpstr>
      <vt:lpstr>Diapositiva 50  Entonces, si los CIL hacen gran parte del trabajo…</vt:lpstr>
      <vt:lpstr> Recordatorio: Un SILC está en pleno funcionamiento si: </vt:lpstr>
      <vt:lpstr> Funciones y responsabilidades del DSE: aspectos destacados</vt:lpstr>
      <vt:lpstr>Diapositiva 53   Funciones</vt:lpstr>
      <vt:lpstr>¿Cómo aplican estas y otras regulaciones?</vt:lpstr>
      <vt:lpstr>  Información de contacto </vt:lpstr>
      <vt:lpstr>  Encuesta de evaluación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McElwee, Paula</dc:creator>
  <cp:lastModifiedBy>EDJM</cp:lastModifiedBy>
  <cp:revision>7</cp:revision>
  <dcterms:created xsi:type="dcterms:W3CDTF">2025-02-13T18:27:01Z</dcterms:created>
  <dcterms:modified xsi:type="dcterms:W3CDTF">2025-08-14T20:00:12Z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0x01010048C4D860DD5B4C499372C8455D01B846</vt:lpwstr>
  </property>
</Properties>
</file>