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1"/>
  </p:notesMasterIdLst>
  <p:sldIdLst>
    <p:sldId id="1194" r:id="rId6"/>
    <p:sldId id="1195" r:id="rId7"/>
    <p:sldId id="1196" r:id="rId8"/>
    <p:sldId id="1197" r:id="rId9"/>
    <p:sldId id="1204" r:id="rId10"/>
    <p:sldId id="1205" r:id="rId11"/>
    <p:sldId id="1206" r:id="rId12"/>
    <p:sldId id="1207" r:id="rId13"/>
    <p:sldId id="1208" r:id="rId14"/>
    <p:sldId id="1203" r:id="rId15"/>
    <p:sldId id="1209" r:id="rId16"/>
    <p:sldId id="1210" r:id="rId17"/>
    <p:sldId id="1213" r:id="rId18"/>
    <p:sldId id="1212" r:id="rId19"/>
    <p:sldId id="1214" r:id="rId20"/>
    <p:sldId id="1215" r:id="rId21"/>
    <p:sldId id="1216" r:id="rId22"/>
    <p:sldId id="1217" r:id="rId23"/>
    <p:sldId id="1218" r:id="rId24"/>
    <p:sldId id="1219" r:id="rId25"/>
    <p:sldId id="1220" r:id="rId26"/>
    <p:sldId id="1221" r:id="rId27"/>
    <p:sldId id="1222" r:id="rId28"/>
    <p:sldId id="438" r:id="rId29"/>
    <p:sldId id="436" r:id="rId30"/>
    <p:sldId id="1223" r:id="rId31"/>
    <p:sldId id="1224" r:id="rId32"/>
    <p:sldId id="1229" r:id="rId33"/>
    <p:sldId id="1225" r:id="rId34"/>
    <p:sldId id="1226" r:id="rId35"/>
    <p:sldId id="1227" r:id="rId36"/>
    <p:sldId id="1199" r:id="rId37"/>
    <p:sldId id="1200" r:id="rId38"/>
    <p:sldId id="1201" r:id="rId39"/>
    <p:sldId id="12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DE6"/>
    <a:srgbClr val="750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67" y="1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insky, Emily" userId="5eba5e5f-315f-4d7f-aaaf-497b11fec99f" providerId="ADAL" clId="{4B6E7948-AC2F-4C11-A00E-6F5B30CC0B23}"/>
    <pc:docChg chg="delSld">
      <pc:chgData name="Wolinsky, Emily" userId="5eba5e5f-315f-4d7f-aaaf-497b11fec99f" providerId="ADAL" clId="{4B6E7948-AC2F-4C11-A00E-6F5B30CC0B23}" dt="2025-08-06T21:10:48.557" v="1" actId="2696"/>
      <pc:docMkLst>
        <pc:docMk/>
      </pc:docMkLst>
      <pc:sldChg chg="del">
        <pc:chgData name="Wolinsky, Emily" userId="5eba5e5f-315f-4d7f-aaaf-497b11fec99f" providerId="ADAL" clId="{4B6E7948-AC2F-4C11-A00E-6F5B30CC0B23}" dt="2025-08-06T21:10:48.557" v="1" actId="2696"/>
        <pc:sldMkLst>
          <pc:docMk/>
          <pc:sldMk cId="4018937705" sldId="1198"/>
        </pc:sldMkLst>
      </pc:sldChg>
      <pc:sldChg chg="del">
        <pc:chgData name="Wolinsky, Emily" userId="5eba5e5f-315f-4d7f-aaaf-497b11fec99f" providerId="ADAL" clId="{4B6E7948-AC2F-4C11-A00E-6F5B30CC0B23}" dt="2025-08-06T21:10:46.009" v="0" actId="2696"/>
        <pc:sldMkLst>
          <pc:docMk/>
          <pc:sldMk cId="976190604" sldId="12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69EF0-FE31-43BE-8263-9797FCBABB82}"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n-US"/>
        </a:p>
      </dgm:t>
    </dgm:pt>
    <dgm:pt modelId="{05AA5A1F-EA3A-4322-A6B0-C8DE3C9D91D8}">
      <dgm:prSet/>
      <dgm:spPr/>
      <dgm:t>
        <a:bodyPr/>
        <a:lstStyle/>
        <a:p>
          <a:pPr algn="l">
            <a:lnSpc>
              <a:spcPct val="90000"/>
            </a:lnSpc>
          </a:pPr>
          <a:r>
            <a:rPr lang="en-US">
              <a:latin typeface="Aptos"/>
            </a:rPr>
            <a:t>Title VI – Employment Opportunity</a:t>
          </a:r>
        </a:p>
      </dgm:t>
    </dgm:pt>
    <dgm:pt modelId="{00F9084C-F2AD-4C02-BA82-6320BF832B80}" type="parTrans" cxnId="{0DA1C624-7A2C-4DC9-BC67-2F5A398EB757}">
      <dgm:prSet/>
      <dgm:spPr/>
      <dgm:t>
        <a:bodyPr/>
        <a:lstStyle/>
        <a:p>
          <a:endParaRPr lang="en-US"/>
        </a:p>
      </dgm:t>
    </dgm:pt>
    <dgm:pt modelId="{9A57E81D-79A6-450D-B93E-3F7BFC1EDB06}" type="sibTrans" cxnId="{0DA1C624-7A2C-4DC9-BC67-2F5A398EB757}">
      <dgm:prSet/>
      <dgm:spPr/>
      <dgm:t>
        <a:bodyPr/>
        <a:lstStyle/>
        <a:p>
          <a:endParaRPr lang="en-US"/>
        </a:p>
      </dgm:t>
    </dgm:pt>
    <dgm:pt modelId="{13559EB8-FA70-40C7-9FBF-4B59C68842F7}">
      <dgm:prSet phldr="0"/>
      <dgm:spPr/>
      <dgm:t>
        <a:bodyPr/>
        <a:lstStyle/>
        <a:p>
          <a:pPr algn="l">
            <a:lnSpc>
              <a:spcPct val="90000"/>
            </a:lnSpc>
          </a:pPr>
          <a:r>
            <a:rPr lang="en-US">
              <a:latin typeface="Aptos"/>
            </a:rPr>
            <a:t>Title VII – Independent Living Services</a:t>
          </a:r>
          <a:endParaRPr lang="en-US"/>
        </a:p>
      </dgm:t>
    </dgm:pt>
    <dgm:pt modelId="{A64695CC-2048-4E70-A355-B126F786CBA1}" type="parTrans" cxnId="{85F01F43-81E0-4059-8F7E-F082021A1892}">
      <dgm:prSet/>
      <dgm:spPr/>
      <dgm:t>
        <a:bodyPr/>
        <a:lstStyle/>
        <a:p>
          <a:endParaRPr lang="en-US"/>
        </a:p>
      </dgm:t>
    </dgm:pt>
    <dgm:pt modelId="{67C0596E-248F-468B-8791-FBA2C213EE67}" type="sibTrans" cxnId="{85F01F43-81E0-4059-8F7E-F082021A1892}">
      <dgm:prSet/>
      <dgm:spPr/>
      <dgm:t>
        <a:bodyPr/>
        <a:lstStyle/>
        <a:p>
          <a:endParaRPr lang="en-US"/>
        </a:p>
      </dgm:t>
    </dgm:pt>
    <dgm:pt modelId="{DAF3D518-543D-47C7-B5CD-0C64330D73B9}">
      <dgm:prSet phldr="0"/>
      <dgm:spPr/>
      <dgm:t>
        <a:bodyPr/>
        <a:lstStyle/>
        <a:p>
          <a:pPr algn="l" rtl="0">
            <a:lnSpc>
              <a:spcPct val="90000"/>
            </a:lnSpc>
          </a:pPr>
          <a:r>
            <a:rPr lang="en-US" dirty="0">
              <a:latin typeface="Aptos"/>
            </a:rPr>
            <a:t>Title I – Vocational Rehab Services</a:t>
          </a:r>
        </a:p>
      </dgm:t>
    </dgm:pt>
    <dgm:pt modelId="{ABE23247-5EE4-468B-A287-7C5C2E478B6C}" type="parTrans" cxnId="{6891239A-19EE-4E85-B5B3-0A166F8E0452}">
      <dgm:prSet/>
      <dgm:spPr/>
      <dgm:t>
        <a:bodyPr/>
        <a:lstStyle/>
        <a:p>
          <a:endParaRPr lang="en-US"/>
        </a:p>
      </dgm:t>
    </dgm:pt>
    <dgm:pt modelId="{A305FAD1-A781-49B3-8792-0C7B6028D326}" type="sibTrans" cxnId="{6891239A-19EE-4E85-B5B3-0A166F8E0452}">
      <dgm:prSet/>
      <dgm:spPr/>
      <dgm:t>
        <a:bodyPr/>
        <a:lstStyle/>
        <a:p>
          <a:endParaRPr lang="en-US"/>
        </a:p>
      </dgm:t>
    </dgm:pt>
    <dgm:pt modelId="{DA8A0715-C559-41C7-8453-8382C50068B9}">
      <dgm:prSet phldr="0"/>
      <dgm:spPr/>
      <dgm:t>
        <a:bodyPr/>
        <a:lstStyle/>
        <a:p>
          <a:pPr algn="l">
            <a:lnSpc>
              <a:spcPct val="90000"/>
            </a:lnSpc>
          </a:pPr>
          <a:r>
            <a:rPr lang="en-US">
              <a:latin typeface="Aptos"/>
            </a:rPr>
            <a:t>Title II – Research &amp; Training</a:t>
          </a:r>
        </a:p>
      </dgm:t>
    </dgm:pt>
    <dgm:pt modelId="{9D6BA25A-5AAD-4DB5-B1C9-BC9697D010ED}" type="parTrans" cxnId="{C64925F9-F4B9-4565-82D0-08DEA071D375}">
      <dgm:prSet/>
      <dgm:spPr/>
      <dgm:t>
        <a:bodyPr/>
        <a:lstStyle/>
        <a:p>
          <a:endParaRPr lang="en-US"/>
        </a:p>
      </dgm:t>
    </dgm:pt>
    <dgm:pt modelId="{D8FAF737-50A2-44ED-BEDB-41CE95C8B9DE}" type="sibTrans" cxnId="{C64925F9-F4B9-4565-82D0-08DEA071D375}">
      <dgm:prSet/>
      <dgm:spPr/>
      <dgm:t>
        <a:bodyPr/>
        <a:lstStyle/>
        <a:p>
          <a:endParaRPr lang="en-US"/>
        </a:p>
      </dgm:t>
    </dgm:pt>
    <dgm:pt modelId="{7BDA4984-DD43-44AE-A038-2A586268ED3E}">
      <dgm:prSet phldr="0"/>
      <dgm:spPr/>
      <dgm:t>
        <a:bodyPr/>
        <a:lstStyle/>
        <a:p>
          <a:pPr algn="l">
            <a:lnSpc>
              <a:spcPct val="90000"/>
            </a:lnSpc>
          </a:pPr>
          <a:r>
            <a:rPr lang="en-US">
              <a:latin typeface="Aptos"/>
            </a:rPr>
            <a:t>Title III – Professional Development &amp; Special Projects</a:t>
          </a:r>
        </a:p>
      </dgm:t>
    </dgm:pt>
    <dgm:pt modelId="{DABC8D6F-F19D-40D1-8EBE-EA9AE1AA2CDD}" type="parTrans" cxnId="{34DD74E7-A849-4B67-B714-BCD759D762A7}">
      <dgm:prSet/>
      <dgm:spPr/>
      <dgm:t>
        <a:bodyPr/>
        <a:lstStyle/>
        <a:p>
          <a:endParaRPr lang="en-US"/>
        </a:p>
      </dgm:t>
    </dgm:pt>
    <dgm:pt modelId="{EB1E80B9-7BD3-48EC-B322-D2AA8EF99BB3}" type="sibTrans" cxnId="{34DD74E7-A849-4B67-B714-BCD759D762A7}">
      <dgm:prSet/>
      <dgm:spPr/>
      <dgm:t>
        <a:bodyPr/>
        <a:lstStyle/>
        <a:p>
          <a:endParaRPr lang="en-US"/>
        </a:p>
      </dgm:t>
    </dgm:pt>
    <dgm:pt modelId="{EF29C7AF-C34C-4AA0-B459-5BAC6CB3E0E7}">
      <dgm:prSet phldr="0"/>
      <dgm:spPr/>
      <dgm:t>
        <a:bodyPr/>
        <a:lstStyle/>
        <a:p>
          <a:pPr algn="l">
            <a:lnSpc>
              <a:spcPct val="90000"/>
            </a:lnSpc>
          </a:pPr>
          <a:r>
            <a:rPr lang="en-US">
              <a:latin typeface="Aptos"/>
            </a:rPr>
            <a:t>Title IV – Nat’l Council on Disabilities</a:t>
          </a:r>
        </a:p>
      </dgm:t>
    </dgm:pt>
    <dgm:pt modelId="{D1E5C25D-69BB-4A51-844A-AA008114D22C}" type="parTrans" cxnId="{5EB137FC-314E-49D6-8D5C-AB2916170558}">
      <dgm:prSet/>
      <dgm:spPr/>
      <dgm:t>
        <a:bodyPr/>
        <a:lstStyle/>
        <a:p>
          <a:endParaRPr lang="en-US"/>
        </a:p>
      </dgm:t>
    </dgm:pt>
    <dgm:pt modelId="{7242C3D9-80E7-4B7B-A462-048F99DEF905}" type="sibTrans" cxnId="{5EB137FC-314E-49D6-8D5C-AB2916170558}">
      <dgm:prSet/>
      <dgm:spPr/>
      <dgm:t>
        <a:bodyPr/>
        <a:lstStyle/>
        <a:p>
          <a:endParaRPr lang="en-US"/>
        </a:p>
      </dgm:t>
    </dgm:pt>
    <dgm:pt modelId="{A1CD69DE-8C0E-41BD-9761-8473A7C40682}">
      <dgm:prSet phldr="0"/>
      <dgm:spPr/>
      <dgm:t>
        <a:bodyPr/>
        <a:lstStyle/>
        <a:p>
          <a:pPr algn="l">
            <a:lnSpc>
              <a:spcPct val="90000"/>
            </a:lnSpc>
          </a:pPr>
          <a:r>
            <a:rPr lang="en-US">
              <a:latin typeface="Aptos"/>
            </a:rPr>
            <a:t>Title V – Rights &amp; Advocacy</a:t>
          </a:r>
        </a:p>
      </dgm:t>
    </dgm:pt>
    <dgm:pt modelId="{A734B933-4E26-4CBA-BE7A-D68D5DBF2C86}" type="parTrans" cxnId="{20A78D8E-6477-4E5D-B51A-5072600BD631}">
      <dgm:prSet/>
      <dgm:spPr/>
      <dgm:t>
        <a:bodyPr/>
        <a:lstStyle/>
        <a:p>
          <a:endParaRPr lang="en-US"/>
        </a:p>
      </dgm:t>
    </dgm:pt>
    <dgm:pt modelId="{38EBDB1A-4D6F-4851-AB4B-87581572E09A}" type="sibTrans" cxnId="{20A78D8E-6477-4E5D-B51A-5072600BD631}">
      <dgm:prSet/>
      <dgm:spPr/>
      <dgm:t>
        <a:bodyPr/>
        <a:lstStyle/>
        <a:p>
          <a:endParaRPr lang="en-US"/>
        </a:p>
      </dgm:t>
    </dgm:pt>
    <dgm:pt modelId="{F39A63B2-8175-4E70-BD84-39F08E5AE6ED}" type="pres">
      <dgm:prSet presAssocID="{4E269EF0-FE31-43BE-8263-9797FCBABB82}" presName="diagram" presStyleCnt="0">
        <dgm:presLayoutVars>
          <dgm:dir/>
          <dgm:resizeHandles val="exact"/>
        </dgm:presLayoutVars>
      </dgm:prSet>
      <dgm:spPr/>
    </dgm:pt>
    <dgm:pt modelId="{929A1E59-A2EA-477B-AF10-AE39725CB5FB}" type="pres">
      <dgm:prSet presAssocID="{DAF3D518-543D-47C7-B5CD-0C64330D73B9}" presName="node" presStyleLbl="node1" presStyleIdx="0" presStyleCnt="7">
        <dgm:presLayoutVars>
          <dgm:bulletEnabled val="1"/>
        </dgm:presLayoutVars>
      </dgm:prSet>
      <dgm:spPr/>
    </dgm:pt>
    <dgm:pt modelId="{F939A026-6729-43B8-9C03-8FF22E20BD08}" type="pres">
      <dgm:prSet presAssocID="{A305FAD1-A781-49B3-8792-0C7B6028D326}" presName="sibTrans" presStyleCnt="0"/>
      <dgm:spPr/>
    </dgm:pt>
    <dgm:pt modelId="{2364F198-3AF7-4A72-8676-0F74AFFAA463}" type="pres">
      <dgm:prSet presAssocID="{DA8A0715-C559-41C7-8453-8382C50068B9}" presName="node" presStyleLbl="node1" presStyleIdx="1" presStyleCnt="7">
        <dgm:presLayoutVars>
          <dgm:bulletEnabled val="1"/>
        </dgm:presLayoutVars>
      </dgm:prSet>
      <dgm:spPr/>
    </dgm:pt>
    <dgm:pt modelId="{E414AD96-AC0F-488A-B4E8-6CF63C98D724}" type="pres">
      <dgm:prSet presAssocID="{D8FAF737-50A2-44ED-BEDB-41CE95C8B9DE}" presName="sibTrans" presStyleCnt="0"/>
      <dgm:spPr/>
    </dgm:pt>
    <dgm:pt modelId="{A1ECEED9-4699-4726-9BD6-D0FF4081B8A5}" type="pres">
      <dgm:prSet presAssocID="{7BDA4984-DD43-44AE-A038-2A586268ED3E}" presName="node" presStyleLbl="node1" presStyleIdx="2" presStyleCnt="7">
        <dgm:presLayoutVars>
          <dgm:bulletEnabled val="1"/>
        </dgm:presLayoutVars>
      </dgm:prSet>
      <dgm:spPr/>
    </dgm:pt>
    <dgm:pt modelId="{A07E1D61-B234-4280-8BAD-2BBE62C5A329}" type="pres">
      <dgm:prSet presAssocID="{EB1E80B9-7BD3-48EC-B322-D2AA8EF99BB3}" presName="sibTrans" presStyleCnt="0"/>
      <dgm:spPr/>
    </dgm:pt>
    <dgm:pt modelId="{91BDE8C5-CAEB-4146-AEA8-1002749C8DE3}" type="pres">
      <dgm:prSet presAssocID="{EF29C7AF-C34C-4AA0-B459-5BAC6CB3E0E7}" presName="node" presStyleLbl="node1" presStyleIdx="3" presStyleCnt="7">
        <dgm:presLayoutVars>
          <dgm:bulletEnabled val="1"/>
        </dgm:presLayoutVars>
      </dgm:prSet>
      <dgm:spPr/>
    </dgm:pt>
    <dgm:pt modelId="{5EB95BF0-A871-49ED-BCC1-546C6DDCF62D}" type="pres">
      <dgm:prSet presAssocID="{7242C3D9-80E7-4B7B-A462-048F99DEF905}" presName="sibTrans" presStyleCnt="0"/>
      <dgm:spPr/>
    </dgm:pt>
    <dgm:pt modelId="{4F85904F-2B68-4427-B4F2-A2B2B82E85FF}" type="pres">
      <dgm:prSet presAssocID="{A1CD69DE-8C0E-41BD-9761-8473A7C40682}" presName="node" presStyleLbl="node1" presStyleIdx="4" presStyleCnt="7">
        <dgm:presLayoutVars>
          <dgm:bulletEnabled val="1"/>
        </dgm:presLayoutVars>
      </dgm:prSet>
      <dgm:spPr/>
    </dgm:pt>
    <dgm:pt modelId="{0E377D40-58D9-4DAD-A43A-AC2C8E4631D5}" type="pres">
      <dgm:prSet presAssocID="{38EBDB1A-4D6F-4851-AB4B-87581572E09A}" presName="sibTrans" presStyleCnt="0"/>
      <dgm:spPr/>
    </dgm:pt>
    <dgm:pt modelId="{4098CDAA-2549-43E3-A7C5-EBCD6989FAB4}" type="pres">
      <dgm:prSet presAssocID="{05AA5A1F-EA3A-4322-A6B0-C8DE3C9D91D8}" presName="node" presStyleLbl="node1" presStyleIdx="5" presStyleCnt="7">
        <dgm:presLayoutVars>
          <dgm:bulletEnabled val="1"/>
        </dgm:presLayoutVars>
      </dgm:prSet>
      <dgm:spPr/>
    </dgm:pt>
    <dgm:pt modelId="{506B3594-32BB-42E6-9ED9-680CAB11C804}" type="pres">
      <dgm:prSet presAssocID="{9A57E81D-79A6-450D-B93E-3F7BFC1EDB06}" presName="sibTrans" presStyleCnt="0"/>
      <dgm:spPr/>
    </dgm:pt>
    <dgm:pt modelId="{AA19CA9C-54BE-4E85-B085-F17C4F33E467}" type="pres">
      <dgm:prSet presAssocID="{13559EB8-FA70-40C7-9FBF-4B59C68842F7}" presName="node" presStyleLbl="node1" presStyleIdx="6" presStyleCnt="7">
        <dgm:presLayoutVars>
          <dgm:bulletEnabled val="1"/>
        </dgm:presLayoutVars>
      </dgm:prSet>
      <dgm:spPr/>
    </dgm:pt>
  </dgm:ptLst>
  <dgm:cxnLst>
    <dgm:cxn modelId="{0DA1C624-7A2C-4DC9-BC67-2F5A398EB757}" srcId="{4E269EF0-FE31-43BE-8263-9797FCBABB82}" destId="{05AA5A1F-EA3A-4322-A6B0-C8DE3C9D91D8}" srcOrd="5" destOrd="0" parTransId="{00F9084C-F2AD-4C02-BA82-6320BF832B80}" sibTransId="{9A57E81D-79A6-450D-B93E-3F7BFC1EDB06}"/>
    <dgm:cxn modelId="{85F01F43-81E0-4059-8F7E-F082021A1892}" srcId="{4E269EF0-FE31-43BE-8263-9797FCBABB82}" destId="{13559EB8-FA70-40C7-9FBF-4B59C68842F7}" srcOrd="6" destOrd="0" parTransId="{A64695CC-2048-4E70-A355-B126F786CBA1}" sibTransId="{67C0596E-248F-468B-8791-FBA2C213EE67}"/>
    <dgm:cxn modelId="{B670456A-A42C-4B9F-A6FA-59D3B3D50942}" type="presOf" srcId="{4E269EF0-FE31-43BE-8263-9797FCBABB82}" destId="{F39A63B2-8175-4E70-BD84-39F08E5AE6ED}" srcOrd="0" destOrd="0" presId="urn:microsoft.com/office/officeart/2005/8/layout/default"/>
    <dgm:cxn modelId="{65AFB44A-11B2-4CA5-A244-47D9944514A7}" type="presOf" srcId="{EF29C7AF-C34C-4AA0-B459-5BAC6CB3E0E7}" destId="{91BDE8C5-CAEB-4146-AEA8-1002749C8DE3}" srcOrd="0" destOrd="0" presId="urn:microsoft.com/office/officeart/2005/8/layout/default"/>
    <dgm:cxn modelId="{850D747C-8533-4109-B785-94E43B473DDE}" type="presOf" srcId="{A1CD69DE-8C0E-41BD-9761-8473A7C40682}" destId="{4F85904F-2B68-4427-B4F2-A2B2B82E85FF}" srcOrd="0" destOrd="0" presId="urn:microsoft.com/office/officeart/2005/8/layout/default"/>
    <dgm:cxn modelId="{20A78D8E-6477-4E5D-B51A-5072600BD631}" srcId="{4E269EF0-FE31-43BE-8263-9797FCBABB82}" destId="{A1CD69DE-8C0E-41BD-9761-8473A7C40682}" srcOrd="4" destOrd="0" parTransId="{A734B933-4E26-4CBA-BE7A-D68D5DBF2C86}" sibTransId="{38EBDB1A-4D6F-4851-AB4B-87581572E09A}"/>
    <dgm:cxn modelId="{B4040391-8C87-4883-8E5B-2312854D71F8}" type="presOf" srcId="{DA8A0715-C559-41C7-8453-8382C50068B9}" destId="{2364F198-3AF7-4A72-8676-0F74AFFAA463}" srcOrd="0" destOrd="0" presId="urn:microsoft.com/office/officeart/2005/8/layout/default"/>
    <dgm:cxn modelId="{75940B93-4CD8-41ED-B71A-29054714B3D6}" type="presOf" srcId="{13559EB8-FA70-40C7-9FBF-4B59C68842F7}" destId="{AA19CA9C-54BE-4E85-B085-F17C4F33E467}" srcOrd="0" destOrd="0" presId="urn:microsoft.com/office/officeart/2005/8/layout/default"/>
    <dgm:cxn modelId="{6891239A-19EE-4E85-B5B3-0A166F8E0452}" srcId="{4E269EF0-FE31-43BE-8263-9797FCBABB82}" destId="{DAF3D518-543D-47C7-B5CD-0C64330D73B9}" srcOrd="0" destOrd="0" parTransId="{ABE23247-5EE4-468B-A287-7C5C2E478B6C}" sibTransId="{A305FAD1-A781-49B3-8792-0C7B6028D326}"/>
    <dgm:cxn modelId="{A42B47A4-64F7-4B47-BC38-38CCFD99F1B9}" type="presOf" srcId="{7BDA4984-DD43-44AE-A038-2A586268ED3E}" destId="{A1ECEED9-4699-4726-9BD6-D0FF4081B8A5}" srcOrd="0" destOrd="0" presId="urn:microsoft.com/office/officeart/2005/8/layout/default"/>
    <dgm:cxn modelId="{EB1C51D0-A5B9-497A-A6FE-B5452DB1E856}" type="presOf" srcId="{DAF3D518-543D-47C7-B5CD-0C64330D73B9}" destId="{929A1E59-A2EA-477B-AF10-AE39725CB5FB}" srcOrd="0" destOrd="0" presId="urn:microsoft.com/office/officeart/2005/8/layout/default"/>
    <dgm:cxn modelId="{34DD74E7-A849-4B67-B714-BCD759D762A7}" srcId="{4E269EF0-FE31-43BE-8263-9797FCBABB82}" destId="{7BDA4984-DD43-44AE-A038-2A586268ED3E}" srcOrd="2" destOrd="0" parTransId="{DABC8D6F-F19D-40D1-8EBE-EA9AE1AA2CDD}" sibTransId="{EB1E80B9-7BD3-48EC-B322-D2AA8EF99BB3}"/>
    <dgm:cxn modelId="{C64925F9-F4B9-4565-82D0-08DEA071D375}" srcId="{4E269EF0-FE31-43BE-8263-9797FCBABB82}" destId="{DA8A0715-C559-41C7-8453-8382C50068B9}" srcOrd="1" destOrd="0" parTransId="{9D6BA25A-5AAD-4DB5-B1C9-BC9697D010ED}" sibTransId="{D8FAF737-50A2-44ED-BEDB-41CE95C8B9DE}"/>
    <dgm:cxn modelId="{3C4B0EFC-0454-46B7-803A-A83AFAB6511B}" type="presOf" srcId="{05AA5A1F-EA3A-4322-A6B0-C8DE3C9D91D8}" destId="{4098CDAA-2549-43E3-A7C5-EBCD6989FAB4}" srcOrd="0" destOrd="0" presId="urn:microsoft.com/office/officeart/2005/8/layout/default"/>
    <dgm:cxn modelId="{5EB137FC-314E-49D6-8D5C-AB2916170558}" srcId="{4E269EF0-FE31-43BE-8263-9797FCBABB82}" destId="{EF29C7AF-C34C-4AA0-B459-5BAC6CB3E0E7}" srcOrd="3" destOrd="0" parTransId="{D1E5C25D-69BB-4A51-844A-AA008114D22C}" sibTransId="{7242C3D9-80E7-4B7B-A462-048F99DEF905}"/>
    <dgm:cxn modelId="{04428BDA-064C-46AC-A34A-7A9AFCDA81D7}" type="presParOf" srcId="{F39A63B2-8175-4E70-BD84-39F08E5AE6ED}" destId="{929A1E59-A2EA-477B-AF10-AE39725CB5FB}" srcOrd="0" destOrd="0" presId="urn:microsoft.com/office/officeart/2005/8/layout/default"/>
    <dgm:cxn modelId="{D4B20B89-4E54-482F-B540-0F6F2A156230}" type="presParOf" srcId="{F39A63B2-8175-4E70-BD84-39F08E5AE6ED}" destId="{F939A026-6729-43B8-9C03-8FF22E20BD08}" srcOrd="1" destOrd="0" presId="urn:microsoft.com/office/officeart/2005/8/layout/default"/>
    <dgm:cxn modelId="{A1181A8E-C7CD-4BF6-9031-6DA53B45AE8A}" type="presParOf" srcId="{F39A63B2-8175-4E70-BD84-39F08E5AE6ED}" destId="{2364F198-3AF7-4A72-8676-0F74AFFAA463}" srcOrd="2" destOrd="0" presId="urn:microsoft.com/office/officeart/2005/8/layout/default"/>
    <dgm:cxn modelId="{EA0E8601-9490-499A-B707-7F8D03F29399}" type="presParOf" srcId="{F39A63B2-8175-4E70-BD84-39F08E5AE6ED}" destId="{E414AD96-AC0F-488A-B4E8-6CF63C98D724}" srcOrd="3" destOrd="0" presId="urn:microsoft.com/office/officeart/2005/8/layout/default"/>
    <dgm:cxn modelId="{4E49C298-21AA-4C08-B19D-DED9A386710C}" type="presParOf" srcId="{F39A63B2-8175-4E70-BD84-39F08E5AE6ED}" destId="{A1ECEED9-4699-4726-9BD6-D0FF4081B8A5}" srcOrd="4" destOrd="0" presId="urn:microsoft.com/office/officeart/2005/8/layout/default"/>
    <dgm:cxn modelId="{0FD036DB-3AF5-4E98-A273-4FCAD138FDAB}" type="presParOf" srcId="{F39A63B2-8175-4E70-BD84-39F08E5AE6ED}" destId="{A07E1D61-B234-4280-8BAD-2BBE62C5A329}" srcOrd="5" destOrd="0" presId="urn:microsoft.com/office/officeart/2005/8/layout/default"/>
    <dgm:cxn modelId="{B278DCF5-E732-4680-935A-2B840D918FCF}" type="presParOf" srcId="{F39A63B2-8175-4E70-BD84-39F08E5AE6ED}" destId="{91BDE8C5-CAEB-4146-AEA8-1002749C8DE3}" srcOrd="6" destOrd="0" presId="urn:microsoft.com/office/officeart/2005/8/layout/default"/>
    <dgm:cxn modelId="{F1CEB11E-9FB2-45CD-B5C7-A6F7E3F7AB10}" type="presParOf" srcId="{F39A63B2-8175-4E70-BD84-39F08E5AE6ED}" destId="{5EB95BF0-A871-49ED-BCC1-546C6DDCF62D}" srcOrd="7" destOrd="0" presId="urn:microsoft.com/office/officeart/2005/8/layout/default"/>
    <dgm:cxn modelId="{24439C48-4BE3-41A2-89E7-5FD6915052FB}" type="presParOf" srcId="{F39A63B2-8175-4E70-BD84-39F08E5AE6ED}" destId="{4F85904F-2B68-4427-B4F2-A2B2B82E85FF}" srcOrd="8" destOrd="0" presId="urn:microsoft.com/office/officeart/2005/8/layout/default"/>
    <dgm:cxn modelId="{F5229696-6B87-458A-ADAE-B80E886114B4}" type="presParOf" srcId="{F39A63B2-8175-4E70-BD84-39F08E5AE6ED}" destId="{0E377D40-58D9-4DAD-A43A-AC2C8E4631D5}" srcOrd="9" destOrd="0" presId="urn:microsoft.com/office/officeart/2005/8/layout/default"/>
    <dgm:cxn modelId="{33E9E5AF-A8A5-4C29-8292-A81859DCF810}" type="presParOf" srcId="{F39A63B2-8175-4E70-BD84-39F08E5AE6ED}" destId="{4098CDAA-2549-43E3-A7C5-EBCD6989FAB4}" srcOrd="10" destOrd="0" presId="urn:microsoft.com/office/officeart/2005/8/layout/default"/>
    <dgm:cxn modelId="{A10B30A9-B560-4314-8FB0-53BEF618BBD3}" type="presParOf" srcId="{F39A63B2-8175-4E70-BD84-39F08E5AE6ED}" destId="{506B3594-32BB-42E6-9ED9-680CAB11C804}" srcOrd="11" destOrd="0" presId="urn:microsoft.com/office/officeart/2005/8/layout/default"/>
    <dgm:cxn modelId="{D53D48A0-7761-452C-866D-72C5FD13BBFF}" type="presParOf" srcId="{F39A63B2-8175-4E70-BD84-39F08E5AE6ED}" destId="{AA19CA9C-54BE-4E85-B085-F17C4F33E46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A1E59-A2EA-477B-AF10-AE39725CB5FB}">
      <dsp:nvSpPr>
        <dsp:cNvPr id="0" name=""/>
        <dsp:cNvSpPr/>
      </dsp:nvSpPr>
      <dsp:spPr>
        <a:xfrm>
          <a:off x="0" y="488546"/>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Aptos"/>
            </a:rPr>
            <a:t>Title I – Vocational Rehab Services</a:t>
          </a:r>
        </a:p>
      </dsp:txBody>
      <dsp:txXfrm>
        <a:off x="0" y="488546"/>
        <a:ext cx="2414901" cy="1448940"/>
      </dsp:txXfrm>
    </dsp:sp>
    <dsp:sp modelId="{2364F198-3AF7-4A72-8676-0F74AFFAA463}">
      <dsp:nvSpPr>
        <dsp:cNvPr id="0" name=""/>
        <dsp:cNvSpPr/>
      </dsp:nvSpPr>
      <dsp:spPr>
        <a:xfrm>
          <a:off x="2656391" y="488546"/>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a:rPr>
            <a:t>Title II – Research &amp; Training</a:t>
          </a:r>
        </a:p>
      </dsp:txBody>
      <dsp:txXfrm>
        <a:off x="2656391" y="488546"/>
        <a:ext cx="2414901" cy="1448940"/>
      </dsp:txXfrm>
    </dsp:sp>
    <dsp:sp modelId="{A1ECEED9-4699-4726-9BD6-D0FF4081B8A5}">
      <dsp:nvSpPr>
        <dsp:cNvPr id="0" name=""/>
        <dsp:cNvSpPr/>
      </dsp:nvSpPr>
      <dsp:spPr>
        <a:xfrm>
          <a:off x="5312782" y="488546"/>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a:rPr>
            <a:t>Title III – Professional Development &amp; Special Projects</a:t>
          </a:r>
        </a:p>
      </dsp:txBody>
      <dsp:txXfrm>
        <a:off x="5312782" y="488546"/>
        <a:ext cx="2414901" cy="1448940"/>
      </dsp:txXfrm>
    </dsp:sp>
    <dsp:sp modelId="{91BDE8C5-CAEB-4146-AEA8-1002749C8DE3}">
      <dsp:nvSpPr>
        <dsp:cNvPr id="0" name=""/>
        <dsp:cNvSpPr/>
      </dsp:nvSpPr>
      <dsp:spPr>
        <a:xfrm>
          <a:off x="0" y="2178977"/>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a:rPr>
            <a:t>Title IV – Nat’l Council on Disabilities</a:t>
          </a:r>
        </a:p>
      </dsp:txBody>
      <dsp:txXfrm>
        <a:off x="0" y="2178977"/>
        <a:ext cx="2414901" cy="1448940"/>
      </dsp:txXfrm>
    </dsp:sp>
    <dsp:sp modelId="{4F85904F-2B68-4427-B4F2-A2B2B82E85FF}">
      <dsp:nvSpPr>
        <dsp:cNvPr id="0" name=""/>
        <dsp:cNvSpPr/>
      </dsp:nvSpPr>
      <dsp:spPr>
        <a:xfrm>
          <a:off x="2656391" y="2178977"/>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a:rPr>
            <a:t>Title V – Rights &amp; Advocacy</a:t>
          </a:r>
        </a:p>
      </dsp:txBody>
      <dsp:txXfrm>
        <a:off x="2656391" y="2178977"/>
        <a:ext cx="2414901" cy="1448940"/>
      </dsp:txXfrm>
    </dsp:sp>
    <dsp:sp modelId="{4098CDAA-2549-43E3-A7C5-EBCD6989FAB4}">
      <dsp:nvSpPr>
        <dsp:cNvPr id="0" name=""/>
        <dsp:cNvSpPr/>
      </dsp:nvSpPr>
      <dsp:spPr>
        <a:xfrm>
          <a:off x="5312782" y="2178977"/>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a:rPr>
            <a:t>Title VI – Employment Opportunity</a:t>
          </a:r>
        </a:p>
      </dsp:txBody>
      <dsp:txXfrm>
        <a:off x="5312782" y="2178977"/>
        <a:ext cx="2414901" cy="1448940"/>
      </dsp:txXfrm>
    </dsp:sp>
    <dsp:sp modelId="{AA19CA9C-54BE-4E85-B085-F17C4F33E467}">
      <dsp:nvSpPr>
        <dsp:cNvPr id="0" name=""/>
        <dsp:cNvSpPr/>
      </dsp:nvSpPr>
      <dsp:spPr>
        <a:xfrm>
          <a:off x="2656391" y="3869408"/>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a:rPr>
            <a:t>Title VII – Independent Living Services</a:t>
          </a:r>
          <a:endParaRPr lang="en-US" sz="2200" kern="1200"/>
        </a:p>
      </dsp:txBody>
      <dsp:txXfrm>
        <a:off x="2656391" y="3869408"/>
        <a:ext cx="2414901" cy="14489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25619-C25D-42B9-8FE2-9E6EF25C7181}"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9B37C-9596-40B4-82C3-DD0C7A92A479}" type="slidenum">
              <a:rPr lang="en-US" smtClean="0"/>
              <a:t>‹#›</a:t>
            </a:fld>
            <a:endParaRPr lang="en-US"/>
          </a:p>
        </p:txBody>
      </p:sp>
    </p:spTree>
    <p:extLst>
      <p:ext uri="{BB962C8B-B14F-4D97-AF65-F5344CB8AC3E}">
        <p14:creationId xmlns:p14="http://schemas.microsoft.com/office/powerpoint/2010/main" val="414285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1A4AD-61B7-1E56-CD6B-ECBF9778A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52FAF-23F4-4479-B8B2-0D6CA8F0E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98FB5-FE8D-02E9-67E9-FFD26316DBC1}"/>
              </a:ext>
            </a:extLst>
          </p:cNvPr>
          <p:cNvSpPr>
            <a:spLocks noGrp="1"/>
          </p:cNvSpPr>
          <p:nvPr>
            <p:ph type="body" idx="1"/>
          </p:nvPr>
        </p:nvSpPr>
        <p:spPr/>
        <p:txBody>
          <a:bodyPr/>
          <a:lstStyle/>
          <a:p>
            <a:pPr>
              <a:lnSpc>
                <a:spcPct val="90000"/>
              </a:lnSpc>
              <a:spcBef>
                <a:spcPts val="1000"/>
              </a:spcBef>
            </a:pPr>
            <a:endParaRPr lang="en-US">
              <a:latin typeface="Aptos"/>
              <a:ea typeface="Calibri"/>
              <a:cs typeface="Calibri"/>
            </a:endParaRPr>
          </a:p>
        </p:txBody>
      </p:sp>
      <p:sp>
        <p:nvSpPr>
          <p:cNvPr id="4" name="Slide Number Placeholder 3">
            <a:extLst>
              <a:ext uri="{FF2B5EF4-FFF2-40B4-BE49-F238E27FC236}">
                <a16:creationId xmlns:a16="http://schemas.microsoft.com/office/drawing/2014/main" id="{49EBF29B-B6AF-8048-6E9E-4C7AF89A94E2}"/>
              </a:ext>
            </a:extLst>
          </p:cNvPr>
          <p:cNvSpPr>
            <a:spLocks noGrp="1"/>
          </p:cNvSpPr>
          <p:nvPr>
            <p:ph type="sldNum" sz="quarter" idx="5"/>
          </p:nvPr>
        </p:nvSpPr>
        <p:spPr/>
        <p:txBody>
          <a:bodyPr/>
          <a:lstStyle/>
          <a:p>
            <a:fld id="{32EB5225-5EEE-4ACC-8F39-02FB50716DCC}" type="slidenum">
              <a:rPr lang="en-US" smtClean="0"/>
              <a:t>9</a:t>
            </a:fld>
            <a:endParaRPr lang="en-US"/>
          </a:p>
        </p:txBody>
      </p:sp>
    </p:spTree>
    <p:extLst>
      <p:ext uri="{BB962C8B-B14F-4D97-AF65-F5344CB8AC3E}">
        <p14:creationId xmlns:p14="http://schemas.microsoft.com/office/powerpoint/2010/main" val="386881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EC70-D174-D4EC-0DBB-E14B7A325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5D784-D8FD-E00C-2370-110BA5BE8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E2A67-F5A1-4D2B-8C88-0243A636AD7B}"/>
              </a:ext>
            </a:extLst>
          </p:cNvPr>
          <p:cNvSpPr>
            <a:spLocks noGrp="1"/>
          </p:cNvSpPr>
          <p:nvPr>
            <p:ph type="body" idx="1"/>
          </p:nvPr>
        </p:nvSpPr>
        <p:spPr/>
        <p:txBody>
          <a:bodyPr/>
          <a:lstStyle/>
          <a:p>
            <a:r>
              <a:rPr lang="en-US"/>
              <a:t>Centers have always provided a range of core services (advocacy, independent living skills training, peer support, information &amp; referral) to youth and young adults before the “transition” requirement of WIOA. Those services may or may not have been identified as supporting transition to postsecondary life. Each CIL has had its own approach to serving youth. The changes in the law are an additional factor in determining to what degree a CIL will serve youth. </a:t>
            </a:r>
          </a:p>
          <a:p>
            <a:r>
              <a:rPr lang="en-US" i="1"/>
              <a:t>Advocacy</a:t>
            </a:r>
            <a:r>
              <a:rPr lang="en-US"/>
              <a:t> may—</a:t>
            </a:r>
          </a:p>
          <a:p>
            <a:pPr marL="171450" indent="-171450">
              <a:buFont typeface="Arial"/>
              <a:buChar char="•"/>
            </a:pPr>
            <a:r>
              <a:rPr lang="en-US"/>
              <a:t>Involve representing an individual—</a:t>
            </a:r>
          </a:p>
          <a:p>
            <a:pPr marL="1085850" lvl="2" indent="-171450">
              <a:buFont typeface="Arial"/>
              <a:buChar char="•"/>
            </a:pPr>
            <a:r>
              <a:rPr lang="en-US"/>
              <a:t>Before private entities or organizations, government agencies (whether State, local, or Federal), or in a court of law (whether State or Federal); or</a:t>
            </a:r>
          </a:p>
          <a:p>
            <a:pPr marL="171450" indent="-171450">
              <a:buFont typeface="Arial"/>
              <a:buChar char="•"/>
            </a:pPr>
            <a:r>
              <a:rPr lang="en-US"/>
              <a:t>In negotiations or mediation, in formal or informal administrative proceedings before government agencies (whether State, local, or Federal), or in legal proceedings in a court of law; and</a:t>
            </a:r>
          </a:p>
          <a:p>
            <a:pPr marL="171450" indent="-171450">
              <a:buFont typeface="Arial"/>
              <a:buChar char="•"/>
            </a:pPr>
            <a:r>
              <a:rPr lang="en-US"/>
              <a:t>Be on behalf of— </a:t>
            </a:r>
            <a:endParaRPr lang="en-US" b="1"/>
          </a:p>
          <a:p>
            <a:pPr marL="1085850" lvl="2" indent="-171450">
              <a:buFont typeface="Arial"/>
              <a:buChar char="•"/>
            </a:pPr>
            <a:r>
              <a:rPr lang="en-US"/>
              <a:t>A single individual, in which case it is individual advocacy;</a:t>
            </a:r>
            <a:endParaRPr lang="en-US" b="1"/>
          </a:p>
          <a:p>
            <a:pPr marL="1085850" lvl="2" indent="-171450">
              <a:buFont typeface="Arial"/>
              <a:buChar char="•"/>
            </a:pPr>
            <a:r>
              <a:rPr lang="en-US"/>
              <a:t>A group or class of individuals, in which case it is </a:t>
            </a:r>
            <a:r>
              <a:rPr lang="en-US" i="1"/>
              <a:t>systems advocacy; </a:t>
            </a:r>
            <a:r>
              <a:rPr lang="en-US"/>
              <a:t>or</a:t>
            </a:r>
            <a:endParaRPr lang="en-US" b="1"/>
          </a:p>
          <a:p>
            <a:pPr marL="1085850" lvl="2" indent="-171450">
              <a:buFont typeface="Arial"/>
              <a:buChar char="•"/>
            </a:pPr>
            <a:r>
              <a:rPr lang="en-US"/>
              <a:t>Oneself, in which case it is </a:t>
            </a:r>
            <a:r>
              <a:rPr lang="en-US" i="1"/>
              <a:t>self-advocacy.</a:t>
            </a:r>
            <a:endParaRPr lang="en-US" b="1"/>
          </a:p>
          <a:p>
            <a:pPr lvl="2"/>
            <a:r>
              <a:rPr lang="en-US"/>
              <a:t>An essential skill area for all people as they move into adulthood is self-advocacy. Self-advocacy often leads to broader skill sets as individuals mature in their understanding of the larger social and cultural issues that affect them as well as others. As you meet with youth and they share their lives, areas for advocacy or self-advocacy will naturally emerge. Take the time to discuss these advocacy issues and assist individuals or groups to stand up for their rights through self-advocacy and participation in the community’s larger systems change issues. Involvement in the community is often an important step in developing leadership skills that become transferable to many aspects of independent living. An individual can receive both advocacy and transition services.  Advocacy can BE a transition service.</a:t>
            </a:r>
            <a:endParaRPr lang="en-US" b="1"/>
          </a:p>
          <a:p>
            <a:endParaRPr lang="en-US"/>
          </a:p>
        </p:txBody>
      </p:sp>
      <p:sp>
        <p:nvSpPr>
          <p:cNvPr id="4" name="Slide Number Placeholder 3">
            <a:extLst>
              <a:ext uri="{FF2B5EF4-FFF2-40B4-BE49-F238E27FC236}">
                <a16:creationId xmlns:a16="http://schemas.microsoft.com/office/drawing/2014/main" id="{6F318775-7907-C1D6-F398-A5CEF0AB72DE}"/>
              </a:ext>
            </a:extLst>
          </p:cNvPr>
          <p:cNvSpPr>
            <a:spLocks noGrp="1"/>
          </p:cNvSpPr>
          <p:nvPr>
            <p:ph type="sldNum" sz="quarter" idx="5"/>
          </p:nvPr>
        </p:nvSpPr>
        <p:spPr/>
        <p:txBody>
          <a:bodyPr/>
          <a:lstStyle/>
          <a:p>
            <a:fld id="{32EB5225-5EEE-4ACC-8F39-02FB50716DCC}" type="slidenum">
              <a:rPr lang="en-US" smtClean="0"/>
              <a:t>12</a:t>
            </a:fld>
            <a:endParaRPr lang="en-US"/>
          </a:p>
        </p:txBody>
      </p:sp>
    </p:spTree>
    <p:extLst>
      <p:ext uri="{BB962C8B-B14F-4D97-AF65-F5344CB8AC3E}">
        <p14:creationId xmlns:p14="http://schemas.microsoft.com/office/powerpoint/2010/main" val="225394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5B604-8541-6838-0E2D-53BB8638E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B601-441C-7C09-33EA-8958927B9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FF046-CAFF-FA4F-AAC0-AC64BAFC2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F446C8-3BC7-C81D-2C1B-76BE70E37400}"/>
              </a:ext>
            </a:extLst>
          </p:cNvPr>
          <p:cNvSpPr>
            <a:spLocks noGrp="1"/>
          </p:cNvSpPr>
          <p:nvPr>
            <p:ph type="sldNum" sz="quarter" idx="5"/>
          </p:nvPr>
        </p:nvSpPr>
        <p:spPr/>
        <p:txBody>
          <a:bodyPr/>
          <a:lstStyle/>
          <a:p>
            <a:fld id="{45B9B37C-9596-40B4-82C3-DD0C7A92A479}" type="slidenum">
              <a:rPr lang="en-US" smtClean="0"/>
              <a:t>24</a:t>
            </a:fld>
            <a:endParaRPr lang="en-US"/>
          </a:p>
        </p:txBody>
      </p:sp>
    </p:spTree>
    <p:extLst>
      <p:ext uri="{BB962C8B-B14F-4D97-AF65-F5344CB8AC3E}">
        <p14:creationId xmlns:p14="http://schemas.microsoft.com/office/powerpoint/2010/main" val="269699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5B604-8541-6838-0E2D-53BB8638E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B601-441C-7C09-33EA-8958927B9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FF046-CAFF-FA4F-AAC0-AC64BAFC2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F446C8-3BC7-C81D-2C1B-76BE70E37400}"/>
              </a:ext>
            </a:extLst>
          </p:cNvPr>
          <p:cNvSpPr>
            <a:spLocks noGrp="1"/>
          </p:cNvSpPr>
          <p:nvPr>
            <p:ph type="sldNum" sz="quarter" idx="5"/>
          </p:nvPr>
        </p:nvSpPr>
        <p:spPr/>
        <p:txBody>
          <a:bodyPr/>
          <a:lstStyle/>
          <a:p>
            <a:fld id="{45B9B37C-9596-40B4-82C3-DD0C7A92A479}" type="slidenum">
              <a:rPr lang="en-US" smtClean="0"/>
              <a:t>25</a:t>
            </a:fld>
            <a:endParaRPr lang="en-US"/>
          </a:p>
        </p:txBody>
      </p:sp>
    </p:spTree>
    <p:extLst>
      <p:ext uri="{BB962C8B-B14F-4D97-AF65-F5344CB8AC3E}">
        <p14:creationId xmlns:p14="http://schemas.microsoft.com/office/powerpoint/2010/main" val="367991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16429-98E1-251F-F47A-7F4EAFB92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AF112-5DD8-CAA1-27FF-01588DB9A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A48CB-0BD3-E0E2-2051-18E2DF2D8B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95B5E8-1BC2-8547-DB60-D98F87514695}"/>
              </a:ext>
            </a:extLst>
          </p:cNvPr>
          <p:cNvSpPr>
            <a:spLocks noGrp="1"/>
          </p:cNvSpPr>
          <p:nvPr>
            <p:ph type="sldNum" sz="quarter" idx="5"/>
          </p:nvPr>
        </p:nvSpPr>
        <p:spPr/>
        <p:txBody>
          <a:bodyPr/>
          <a:lstStyle/>
          <a:p>
            <a:fld id="{45B9B37C-9596-40B4-82C3-DD0C7A92A479}" type="slidenum">
              <a:rPr lang="en-US" smtClean="0"/>
              <a:t>28</a:t>
            </a:fld>
            <a:endParaRPr lang="en-US"/>
          </a:p>
        </p:txBody>
      </p:sp>
    </p:spTree>
    <p:extLst>
      <p:ext uri="{BB962C8B-B14F-4D97-AF65-F5344CB8AC3E}">
        <p14:creationId xmlns:p14="http://schemas.microsoft.com/office/powerpoint/2010/main" val="359811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7523-9342-43A9-A948-B53693434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2BF5D0-C933-44CB-B7C8-2E1D87B51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6B0D1E-4277-4217-9136-F25627C0093A}"/>
              </a:ext>
            </a:extLst>
          </p:cNvPr>
          <p:cNvSpPr>
            <a:spLocks noGrp="1"/>
          </p:cNvSpPr>
          <p:nvPr>
            <p:ph type="dt" sz="half" idx="10"/>
          </p:nvPr>
        </p:nvSpPr>
        <p:spPr/>
        <p:txBody>
          <a:bodyPr/>
          <a:lstStyle/>
          <a:p>
            <a:fld id="{5AB2C8B9-8FC4-46A8-BC93-0F60BFF58406}" type="datetime1">
              <a:rPr lang="en-US" smtClean="0"/>
              <a:t>8/6/2025</a:t>
            </a:fld>
            <a:endParaRPr lang="en-US"/>
          </a:p>
        </p:txBody>
      </p:sp>
      <p:sp>
        <p:nvSpPr>
          <p:cNvPr id="5" name="Footer Placeholder 4">
            <a:extLst>
              <a:ext uri="{FF2B5EF4-FFF2-40B4-BE49-F238E27FC236}">
                <a16:creationId xmlns:a16="http://schemas.microsoft.com/office/drawing/2014/main" id="{5993F398-27D3-40E7-872C-18ACD0C56BB0}"/>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F1B6FD33-0209-4444-84DD-3C5F2D856106}"/>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315258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C149-3349-4AE8-A723-84CC1CBF7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1B166E-6D90-4736-BB5E-0790BC880C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ACA14-7C67-4099-A0A7-85B57B02D3C1}"/>
              </a:ext>
            </a:extLst>
          </p:cNvPr>
          <p:cNvSpPr>
            <a:spLocks noGrp="1"/>
          </p:cNvSpPr>
          <p:nvPr>
            <p:ph type="dt" sz="half" idx="10"/>
          </p:nvPr>
        </p:nvSpPr>
        <p:spPr/>
        <p:txBody>
          <a:bodyPr/>
          <a:lstStyle/>
          <a:p>
            <a:fld id="{4C844E22-FF67-453F-9143-B79336620D42}" type="datetime1">
              <a:rPr lang="en-US" smtClean="0"/>
              <a:t>8/6/2025</a:t>
            </a:fld>
            <a:endParaRPr lang="en-US"/>
          </a:p>
        </p:txBody>
      </p:sp>
      <p:sp>
        <p:nvSpPr>
          <p:cNvPr id="5" name="Footer Placeholder 4">
            <a:extLst>
              <a:ext uri="{FF2B5EF4-FFF2-40B4-BE49-F238E27FC236}">
                <a16:creationId xmlns:a16="http://schemas.microsoft.com/office/drawing/2014/main" id="{58AB5D2F-B636-4314-B812-9CF58250C228}"/>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52A35927-17E2-4793-8C3F-F777ED3F0AE4}"/>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252541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A894A-1CE7-4A4C-A6A3-1564AEB29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7E4AC4-9ACC-4917-8C34-FE8E439803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FABB1-A4FE-4F93-8FFC-E570ED5BCAF3}"/>
              </a:ext>
            </a:extLst>
          </p:cNvPr>
          <p:cNvSpPr>
            <a:spLocks noGrp="1"/>
          </p:cNvSpPr>
          <p:nvPr>
            <p:ph type="dt" sz="half" idx="10"/>
          </p:nvPr>
        </p:nvSpPr>
        <p:spPr/>
        <p:txBody>
          <a:bodyPr/>
          <a:lstStyle/>
          <a:p>
            <a:fld id="{B45055D8-F375-4F61-BDAD-D13A97FB488B}" type="datetime1">
              <a:rPr lang="en-US" smtClean="0"/>
              <a:t>8/6/2025</a:t>
            </a:fld>
            <a:endParaRPr lang="en-US"/>
          </a:p>
        </p:txBody>
      </p:sp>
      <p:sp>
        <p:nvSpPr>
          <p:cNvPr id="5" name="Footer Placeholder 4">
            <a:extLst>
              <a:ext uri="{FF2B5EF4-FFF2-40B4-BE49-F238E27FC236}">
                <a16:creationId xmlns:a16="http://schemas.microsoft.com/office/drawing/2014/main" id="{FF4DDFAC-2EAA-4DF3-87A1-658FA3AB203C}"/>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A0A3638D-186D-4E57-AC33-57DC9F3DB92B}"/>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414347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79F1-67D7-E049-35A5-F403C8771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30ABF6-447D-E86B-8B83-52867949CF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EF0C3-7E1E-7F0A-0C8F-53DF138CF1E7}"/>
              </a:ext>
            </a:extLst>
          </p:cNvPr>
          <p:cNvSpPr>
            <a:spLocks noGrp="1"/>
          </p:cNvSpPr>
          <p:nvPr>
            <p:ph type="dt" sz="half" idx="10"/>
          </p:nvPr>
        </p:nvSpPr>
        <p:spPr/>
        <p:txBody>
          <a:bodyPr/>
          <a:lstStyle/>
          <a:p>
            <a:fld id="{0EB5B89B-1C30-4752-B943-EC186AAD45D0}" type="datetime1">
              <a:rPr lang="en-US" smtClean="0"/>
              <a:t>8/6/2025</a:t>
            </a:fld>
            <a:endParaRPr lang="en-US"/>
          </a:p>
        </p:txBody>
      </p:sp>
      <p:sp>
        <p:nvSpPr>
          <p:cNvPr id="5" name="Footer Placeholder 4">
            <a:extLst>
              <a:ext uri="{FF2B5EF4-FFF2-40B4-BE49-F238E27FC236}">
                <a16:creationId xmlns:a16="http://schemas.microsoft.com/office/drawing/2014/main" id="{C6D566AD-7CC9-49D5-6084-94D860F8678F}"/>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2E41126A-221F-C4DB-7455-993E82E29DD8}"/>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67146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324A-1CA6-52A2-EFFD-6379BD2EE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7FE00-FAAB-BFF8-3A56-89C572EF6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B4462-53E9-E759-7617-B7A47675C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0ED84-5D30-11F4-E9CA-3A3EF79DF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CBBCE-34D3-8334-00E6-C787073D7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C274A-F0DD-F090-4986-295E4B4D6F92}"/>
              </a:ext>
            </a:extLst>
          </p:cNvPr>
          <p:cNvSpPr>
            <a:spLocks noGrp="1"/>
          </p:cNvSpPr>
          <p:nvPr>
            <p:ph type="dt" sz="half" idx="10"/>
          </p:nvPr>
        </p:nvSpPr>
        <p:spPr/>
        <p:txBody>
          <a:bodyPr/>
          <a:lstStyle/>
          <a:p>
            <a:fld id="{307A3ADF-53FD-4F85-93C0-1A29A2E0203E}" type="datetime1">
              <a:rPr lang="en-US" smtClean="0"/>
              <a:t>8/6/2025</a:t>
            </a:fld>
            <a:endParaRPr lang="en-US"/>
          </a:p>
        </p:txBody>
      </p:sp>
      <p:sp>
        <p:nvSpPr>
          <p:cNvPr id="8" name="Footer Placeholder 7">
            <a:extLst>
              <a:ext uri="{FF2B5EF4-FFF2-40B4-BE49-F238E27FC236}">
                <a16:creationId xmlns:a16="http://schemas.microsoft.com/office/drawing/2014/main" id="{53F660A3-6C3B-A60C-8747-F3CFEF41F2F4}"/>
              </a:ext>
            </a:extLst>
          </p:cNvPr>
          <p:cNvSpPr>
            <a:spLocks noGrp="1"/>
          </p:cNvSpPr>
          <p:nvPr>
            <p:ph type="ftr" sz="quarter" idx="11"/>
          </p:nvPr>
        </p:nvSpPr>
        <p:spPr/>
        <p:txBody>
          <a:bodyPr/>
          <a:lstStyle/>
          <a:p>
            <a:r>
              <a:rPr lang="en-US"/>
              <a:t>Independent Living  Training and Technical Assistance Center</a:t>
            </a:r>
          </a:p>
        </p:txBody>
      </p:sp>
      <p:sp>
        <p:nvSpPr>
          <p:cNvPr id="9" name="Slide Number Placeholder 8">
            <a:extLst>
              <a:ext uri="{FF2B5EF4-FFF2-40B4-BE49-F238E27FC236}">
                <a16:creationId xmlns:a16="http://schemas.microsoft.com/office/drawing/2014/main" id="{408EF183-E5DB-F452-22A7-EA66FF76FA7A}"/>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29292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9FEA5-7BBD-340F-3A2D-3AE980A2E86B}"/>
              </a:ext>
            </a:extLst>
          </p:cNvPr>
          <p:cNvSpPr>
            <a:spLocks noGrp="1"/>
          </p:cNvSpPr>
          <p:nvPr>
            <p:ph type="dt" sz="half" idx="10"/>
          </p:nvPr>
        </p:nvSpPr>
        <p:spPr/>
        <p:txBody>
          <a:bodyPr/>
          <a:lstStyle/>
          <a:p>
            <a:fld id="{8D02C286-5482-4C2D-8F58-318DE501AAF3}" type="datetime1">
              <a:rPr lang="en-US" smtClean="0"/>
              <a:t>8/6/2025</a:t>
            </a:fld>
            <a:endParaRPr lang="en-US"/>
          </a:p>
        </p:txBody>
      </p:sp>
      <p:sp>
        <p:nvSpPr>
          <p:cNvPr id="3" name="Footer Placeholder 2">
            <a:extLst>
              <a:ext uri="{FF2B5EF4-FFF2-40B4-BE49-F238E27FC236}">
                <a16:creationId xmlns:a16="http://schemas.microsoft.com/office/drawing/2014/main" id="{8C48A373-D5FB-B220-0228-DD967775E7FE}"/>
              </a:ext>
            </a:extLst>
          </p:cNvPr>
          <p:cNvSpPr>
            <a:spLocks noGrp="1"/>
          </p:cNvSpPr>
          <p:nvPr>
            <p:ph type="ftr" sz="quarter" idx="11"/>
          </p:nvPr>
        </p:nvSpPr>
        <p:spPr/>
        <p:txBody>
          <a:bodyPr/>
          <a:lstStyle/>
          <a:p>
            <a:r>
              <a:rPr lang="en-US"/>
              <a:t>Independent Living  Training and Technical Assistance Center</a:t>
            </a:r>
          </a:p>
        </p:txBody>
      </p:sp>
      <p:sp>
        <p:nvSpPr>
          <p:cNvPr id="4" name="Slide Number Placeholder 3">
            <a:extLst>
              <a:ext uri="{FF2B5EF4-FFF2-40B4-BE49-F238E27FC236}">
                <a16:creationId xmlns:a16="http://schemas.microsoft.com/office/drawing/2014/main" id="{5DDBE7CD-DCBC-2A78-D9FB-20CD12278615}"/>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17002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2409-B5C5-7068-C176-189AA64D4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15A9E-A716-604C-F546-7508149C9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957D-5E6F-7CA2-F75D-7375E793C250}"/>
              </a:ext>
            </a:extLst>
          </p:cNvPr>
          <p:cNvSpPr>
            <a:spLocks noGrp="1"/>
          </p:cNvSpPr>
          <p:nvPr>
            <p:ph type="dt" sz="half" idx="10"/>
          </p:nvPr>
        </p:nvSpPr>
        <p:spPr/>
        <p:txBody>
          <a:bodyPr/>
          <a:lstStyle/>
          <a:p>
            <a:fld id="{7293E850-0FB4-4D8C-A50C-2770749D52CD}" type="datetime1">
              <a:rPr lang="en-US" smtClean="0"/>
              <a:t>8/6/2025</a:t>
            </a:fld>
            <a:endParaRPr lang="en-US"/>
          </a:p>
        </p:txBody>
      </p:sp>
      <p:sp>
        <p:nvSpPr>
          <p:cNvPr id="5" name="Footer Placeholder 4">
            <a:extLst>
              <a:ext uri="{FF2B5EF4-FFF2-40B4-BE49-F238E27FC236}">
                <a16:creationId xmlns:a16="http://schemas.microsoft.com/office/drawing/2014/main" id="{D6153598-DCD6-3E1A-8359-D8218141F5EB}"/>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359C07FF-7C78-423A-71A9-721035CFBEE1}"/>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348443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F127-007B-41F3-AA96-81548CA8C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7CAECD-5E11-4C8E-A120-C04556971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61EE-F390-42E6-B341-AB6C5828E6D2}"/>
              </a:ext>
            </a:extLst>
          </p:cNvPr>
          <p:cNvSpPr>
            <a:spLocks noGrp="1"/>
          </p:cNvSpPr>
          <p:nvPr>
            <p:ph type="dt" sz="half" idx="10"/>
          </p:nvPr>
        </p:nvSpPr>
        <p:spPr/>
        <p:txBody>
          <a:bodyPr/>
          <a:lstStyle/>
          <a:p>
            <a:fld id="{C743E7EE-4A01-47C1-86DE-9B2FD6FEAE9E}" type="datetime1">
              <a:rPr lang="en-US" smtClean="0"/>
              <a:t>8/6/2025</a:t>
            </a:fld>
            <a:endParaRPr lang="en-US"/>
          </a:p>
        </p:txBody>
      </p:sp>
      <p:sp>
        <p:nvSpPr>
          <p:cNvPr id="5" name="Footer Placeholder 4">
            <a:extLst>
              <a:ext uri="{FF2B5EF4-FFF2-40B4-BE49-F238E27FC236}">
                <a16:creationId xmlns:a16="http://schemas.microsoft.com/office/drawing/2014/main" id="{56DBF2A3-CB1A-4B4F-AAE0-BF9A5C68B443}"/>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0AABA629-17ED-43AB-97D1-2279A68F3103}"/>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246499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124B-20BD-4644-B5A5-6C23FEB327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37B24F-A8E3-46D1-9370-DC752FCE0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9D2A7-975C-404E-AE55-FF8680BC2FE9}"/>
              </a:ext>
            </a:extLst>
          </p:cNvPr>
          <p:cNvSpPr>
            <a:spLocks noGrp="1"/>
          </p:cNvSpPr>
          <p:nvPr>
            <p:ph type="dt" sz="half" idx="10"/>
          </p:nvPr>
        </p:nvSpPr>
        <p:spPr/>
        <p:txBody>
          <a:bodyPr/>
          <a:lstStyle/>
          <a:p>
            <a:fld id="{2F77C7FF-3F6F-40F6-9A3F-187003A37922}" type="datetime1">
              <a:rPr lang="en-US" smtClean="0"/>
              <a:t>8/6/2025</a:t>
            </a:fld>
            <a:endParaRPr lang="en-US"/>
          </a:p>
        </p:txBody>
      </p:sp>
      <p:sp>
        <p:nvSpPr>
          <p:cNvPr id="5" name="Footer Placeholder 4">
            <a:extLst>
              <a:ext uri="{FF2B5EF4-FFF2-40B4-BE49-F238E27FC236}">
                <a16:creationId xmlns:a16="http://schemas.microsoft.com/office/drawing/2014/main" id="{DC2F4D11-8F8A-41DE-A2B0-953BA1893CA8}"/>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B1FBF38-A432-43F4-891B-27FA91EA5A43}"/>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332023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1B54-EF7C-4A4E-8130-C3A1465ED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2D61EC-D1AB-42CC-B424-73CBB12CC9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EC4E4-31ED-4ECE-8354-3074AEC258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BF0CA0-EED2-4956-819C-0A7BE7122DA4}"/>
              </a:ext>
            </a:extLst>
          </p:cNvPr>
          <p:cNvSpPr>
            <a:spLocks noGrp="1"/>
          </p:cNvSpPr>
          <p:nvPr>
            <p:ph type="dt" sz="half" idx="10"/>
          </p:nvPr>
        </p:nvSpPr>
        <p:spPr/>
        <p:txBody>
          <a:bodyPr/>
          <a:lstStyle/>
          <a:p>
            <a:fld id="{45D7D7E1-4C1F-48A7-A5BB-A59BDBAE102F}" type="datetime1">
              <a:rPr lang="en-US" smtClean="0"/>
              <a:t>8/6/2025</a:t>
            </a:fld>
            <a:endParaRPr lang="en-US"/>
          </a:p>
        </p:txBody>
      </p:sp>
      <p:sp>
        <p:nvSpPr>
          <p:cNvPr id="6" name="Footer Placeholder 5">
            <a:extLst>
              <a:ext uri="{FF2B5EF4-FFF2-40B4-BE49-F238E27FC236}">
                <a16:creationId xmlns:a16="http://schemas.microsoft.com/office/drawing/2014/main" id="{B901A714-8463-445B-A96F-AAB9C30C279B}"/>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2E560D4E-5934-4B0A-B410-C99AB944337B}"/>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393462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A1E2-A4A2-4745-B232-8AF1F69B0E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22247-9F5B-4212-AD27-55D261312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6FAF52-2C61-4787-9148-21CDA736D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60708-EC37-4AF3-979D-2050D1B74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D467F-8BB6-437A-883F-32418D91B4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79F42C-89C4-4836-ADF1-B113A1B88970}"/>
              </a:ext>
            </a:extLst>
          </p:cNvPr>
          <p:cNvSpPr>
            <a:spLocks noGrp="1"/>
          </p:cNvSpPr>
          <p:nvPr>
            <p:ph type="dt" sz="half" idx="10"/>
          </p:nvPr>
        </p:nvSpPr>
        <p:spPr/>
        <p:txBody>
          <a:bodyPr/>
          <a:lstStyle/>
          <a:p>
            <a:fld id="{67A736E4-6ACE-47EE-9F97-06F72E379422}" type="datetime1">
              <a:rPr lang="en-US" smtClean="0"/>
              <a:t>8/6/2025</a:t>
            </a:fld>
            <a:endParaRPr lang="en-US"/>
          </a:p>
        </p:txBody>
      </p:sp>
      <p:sp>
        <p:nvSpPr>
          <p:cNvPr id="8" name="Footer Placeholder 7">
            <a:extLst>
              <a:ext uri="{FF2B5EF4-FFF2-40B4-BE49-F238E27FC236}">
                <a16:creationId xmlns:a16="http://schemas.microsoft.com/office/drawing/2014/main" id="{F9508055-ECF7-48C1-86E4-BF5E83123778}"/>
              </a:ext>
            </a:extLst>
          </p:cNvPr>
          <p:cNvSpPr>
            <a:spLocks noGrp="1"/>
          </p:cNvSpPr>
          <p:nvPr>
            <p:ph type="ftr" sz="quarter" idx="11"/>
          </p:nvPr>
        </p:nvSpPr>
        <p:spPr/>
        <p:txBody>
          <a:bodyPr/>
          <a:lstStyle/>
          <a:p>
            <a:r>
              <a:rPr lang="en-US"/>
              <a:t>Independent Living Training and Technical Assistance Center</a:t>
            </a:r>
          </a:p>
        </p:txBody>
      </p:sp>
      <p:sp>
        <p:nvSpPr>
          <p:cNvPr id="9" name="Slide Number Placeholder 8">
            <a:extLst>
              <a:ext uri="{FF2B5EF4-FFF2-40B4-BE49-F238E27FC236}">
                <a16:creationId xmlns:a16="http://schemas.microsoft.com/office/drawing/2014/main" id="{7C1ACE0F-1BC9-45C7-97EA-53593B2B6194}"/>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148132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F75B-9AA2-441B-B48C-808024F883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422024-D439-4844-AC53-4E6D1E482052}"/>
              </a:ext>
            </a:extLst>
          </p:cNvPr>
          <p:cNvSpPr>
            <a:spLocks noGrp="1"/>
          </p:cNvSpPr>
          <p:nvPr>
            <p:ph type="dt" sz="half" idx="10"/>
          </p:nvPr>
        </p:nvSpPr>
        <p:spPr/>
        <p:txBody>
          <a:bodyPr/>
          <a:lstStyle/>
          <a:p>
            <a:fld id="{842546D8-13BD-436A-86EC-0491C1B22AF8}" type="datetime1">
              <a:rPr lang="en-US" smtClean="0"/>
              <a:t>8/6/2025</a:t>
            </a:fld>
            <a:endParaRPr lang="en-US"/>
          </a:p>
        </p:txBody>
      </p:sp>
      <p:sp>
        <p:nvSpPr>
          <p:cNvPr id="4" name="Footer Placeholder 3">
            <a:extLst>
              <a:ext uri="{FF2B5EF4-FFF2-40B4-BE49-F238E27FC236}">
                <a16:creationId xmlns:a16="http://schemas.microsoft.com/office/drawing/2014/main" id="{2B1F5A3D-ADFB-438C-AC82-B3064D136274}"/>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E03DC991-8D21-421B-98CB-07CD0163A1CA}"/>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342756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56E4F-9BDD-4648-AA8E-2CABDC75A9E7}"/>
              </a:ext>
            </a:extLst>
          </p:cNvPr>
          <p:cNvSpPr>
            <a:spLocks noGrp="1"/>
          </p:cNvSpPr>
          <p:nvPr>
            <p:ph type="dt" sz="half" idx="10"/>
          </p:nvPr>
        </p:nvSpPr>
        <p:spPr/>
        <p:txBody>
          <a:bodyPr/>
          <a:lstStyle/>
          <a:p>
            <a:fld id="{8BB1BDF4-8684-4117-AB6B-4141E74CBB07}" type="datetime1">
              <a:rPr lang="en-US" smtClean="0"/>
              <a:t>8/6/2025</a:t>
            </a:fld>
            <a:endParaRPr lang="en-US"/>
          </a:p>
        </p:txBody>
      </p:sp>
      <p:sp>
        <p:nvSpPr>
          <p:cNvPr id="3" name="Footer Placeholder 2">
            <a:extLst>
              <a:ext uri="{FF2B5EF4-FFF2-40B4-BE49-F238E27FC236}">
                <a16:creationId xmlns:a16="http://schemas.microsoft.com/office/drawing/2014/main" id="{3E3FE504-7CBB-413D-B4E0-864064F45A78}"/>
              </a:ext>
            </a:extLst>
          </p:cNvPr>
          <p:cNvSpPr>
            <a:spLocks noGrp="1"/>
          </p:cNvSpPr>
          <p:nvPr>
            <p:ph type="ftr" sz="quarter" idx="11"/>
          </p:nvPr>
        </p:nvSpPr>
        <p:spPr/>
        <p:txBody>
          <a:bodyPr/>
          <a:lstStyle/>
          <a:p>
            <a:r>
              <a:rPr lang="en-US"/>
              <a:t>Independent Living Training and Technical Assistance Center</a:t>
            </a:r>
          </a:p>
        </p:txBody>
      </p:sp>
      <p:sp>
        <p:nvSpPr>
          <p:cNvPr id="4" name="Slide Number Placeholder 3">
            <a:extLst>
              <a:ext uri="{FF2B5EF4-FFF2-40B4-BE49-F238E27FC236}">
                <a16:creationId xmlns:a16="http://schemas.microsoft.com/office/drawing/2014/main" id="{61DAB821-632E-4921-AADF-F1C3A1ADDED6}"/>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179550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BAF1-F969-43DC-8EFC-A5472E7EB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BF12AF-AD25-4B7C-93F2-66522645C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3669CA-65E6-4C73-A245-FAB6A224A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93DC4-D3A8-4CA6-93EE-F624263087B9}"/>
              </a:ext>
            </a:extLst>
          </p:cNvPr>
          <p:cNvSpPr>
            <a:spLocks noGrp="1"/>
          </p:cNvSpPr>
          <p:nvPr>
            <p:ph type="dt" sz="half" idx="10"/>
          </p:nvPr>
        </p:nvSpPr>
        <p:spPr/>
        <p:txBody>
          <a:bodyPr/>
          <a:lstStyle/>
          <a:p>
            <a:fld id="{C23811BB-54E1-4C30-8EF0-F5B7B9937325}" type="datetime1">
              <a:rPr lang="en-US" smtClean="0"/>
              <a:t>8/6/2025</a:t>
            </a:fld>
            <a:endParaRPr lang="en-US"/>
          </a:p>
        </p:txBody>
      </p:sp>
      <p:sp>
        <p:nvSpPr>
          <p:cNvPr id="6" name="Footer Placeholder 5">
            <a:extLst>
              <a:ext uri="{FF2B5EF4-FFF2-40B4-BE49-F238E27FC236}">
                <a16:creationId xmlns:a16="http://schemas.microsoft.com/office/drawing/2014/main" id="{22060D8F-3787-4FD0-B34E-0B59FA77B42D}"/>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E36F2300-2D84-4958-B823-76BEAE0B1EF9}"/>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170963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C50B-B675-4112-AA53-D1C3B056B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F27E13-A220-4EBD-9838-C6E52A561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F3D19-DFA3-428F-90A5-94A22B6E6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3EE81-D119-4FAE-9B8B-637252568E8C}"/>
              </a:ext>
            </a:extLst>
          </p:cNvPr>
          <p:cNvSpPr>
            <a:spLocks noGrp="1"/>
          </p:cNvSpPr>
          <p:nvPr>
            <p:ph type="dt" sz="half" idx="10"/>
          </p:nvPr>
        </p:nvSpPr>
        <p:spPr/>
        <p:txBody>
          <a:bodyPr/>
          <a:lstStyle/>
          <a:p>
            <a:fld id="{89E0B5DE-A30E-4986-8393-0913158ACD98}" type="datetime1">
              <a:rPr lang="en-US" smtClean="0"/>
              <a:t>8/6/2025</a:t>
            </a:fld>
            <a:endParaRPr lang="en-US"/>
          </a:p>
        </p:txBody>
      </p:sp>
      <p:sp>
        <p:nvSpPr>
          <p:cNvPr id="6" name="Footer Placeholder 5">
            <a:extLst>
              <a:ext uri="{FF2B5EF4-FFF2-40B4-BE49-F238E27FC236}">
                <a16:creationId xmlns:a16="http://schemas.microsoft.com/office/drawing/2014/main" id="{B76351B8-118A-4D0C-8873-29AB12E9654F}"/>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4E8809B2-3E47-4631-AE58-F4018017D2A2}"/>
              </a:ext>
            </a:extLst>
          </p:cNvPr>
          <p:cNvSpPr>
            <a:spLocks noGrp="1"/>
          </p:cNvSpPr>
          <p:nvPr>
            <p:ph type="sldNum" sz="quarter" idx="12"/>
          </p:nvPr>
        </p:nvSpPr>
        <p:spPr/>
        <p:txBody>
          <a:bodyPr/>
          <a:lstStyle/>
          <a:p>
            <a:fld id="{5D16CCA7-A32B-44D2-BAC0-8216F98A92EE}" type="slidenum">
              <a:rPr lang="en-US" smtClean="0"/>
              <a:t>‹#›</a:t>
            </a:fld>
            <a:endParaRPr lang="en-US"/>
          </a:p>
        </p:txBody>
      </p:sp>
    </p:spTree>
    <p:extLst>
      <p:ext uri="{BB962C8B-B14F-4D97-AF65-F5344CB8AC3E}">
        <p14:creationId xmlns:p14="http://schemas.microsoft.com/office/powerpoint/2010/main" val="373321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8AE26-4A61-4BE6-929F-047C51043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0B60F9-8919-4D50-935A-BE4CC620C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35200-416B-4857-AD93-C671F21BE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F073A-58E6-49BF-928A-4B51AAEBBBB6}" type="datetime1">
              <a:rPr lang="en-US" smtClean="0"/>
              <a:t>8/6/2025</a:t>
            </a:fld>
            <a:endParaRPr lang="en-US"/>
          </a:p>
        </p:txBody>
      </p:sp>
      <p:sp>
        <p:nvSpPr>
          <p:cNvPr id="5" name="Footer Placeholder 4">
            <a:extLst>
              <a:ext uri="{FF2B5EF4-FFF2-40B4-BE49-F238E27FC236}">
                <a16:creationId xmlns:a16="http://schemas.microsoft.com/office/drawing/2014/main" id="{8C0C9A54-350E-47FA-9B2C-F9C766348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051259BE-6637-4210-B761-34DD1BD86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6CCA7-A32B-44D2-BAC0-8216F98A92EE}" type="slidenum">
              <a:rPr lang="en-US" smtClean="0"/>
              <a:t>‹#›</a:t>
            </a:fld>
            <a:endParaRPr lang="en-US"/>
          </a:p>
        </p:txBody>
      </p:sp>
    </p:spTree>
    <p:extLst>
      <p:ext uri="{BB962C8B-B14F-4D97-AF65-F5344CB8AC3E}">
        <p14:creationId xmlns:p14="http://schemas.microsoft.com/office/powerpoint/2010/main" val="298422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2" r:id="rId4"/>
    <p:sldLayoutId id="2147483663" r:id="rId5"/>
    <p:sldLayoutId id="2147483654" r:id="rId6"/>
    <p:sldLayoutId id="2147483662"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8631-A5EC-D991-8684-C1C5DA56A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DB92C-B724-2A16-3495-27CB151EB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B4230-F2F5-AC1F-0FCE-50CE73C8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00E6A5-32F6-4C2B-9C44-A43BDC094ABC}" type="datetime1">
              <a:rPr lang="en-US" smtClean="0"/>
              <a:t>8/6/2025</a:t>
            </a:fld>
            <a:endParaRPr lang="en-US"/>
          </a:p>
        </p:txBody>
      </p:sp>
      <p:sp>
        <p:nvSpPr>
          <p:cNvPr id="5" name="Footer Placeholder 4">
            <a:extLst>
              <a:ext uri="{FF2B5EF4-FFF2-40B4-BE49-F238E27FC236}">
                <a16:creationId xmlns:a16="http://schemas.microsoft.com/office/drawing/2014/main" id="{1E540145-C4E7-1EAC-2632-2A3CE312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734669A-E6AC-F8C1-F053-9E90485D3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1E4D21-DFBA-4BA9-A6C6-558C4B06F883}" type="slidenum">
              <a:rPr lang="en-US" smtClean="0"/>
              <a:t>‹#›</a:t>
            </a:fld>
            <a:endParaRPr lang="en-US"/>
          </a:p>
        </p:txBody>
      </p:sp>
    </p:spTree>
    <p:extLst>
      <p:ext uri="{BB962C8B-B14F-4D97-AF65-F5344CB8AC3E}">
        <p14:creationId xmlns:p14="http://schemas.microsoft.com/office/powerpoint/2010/main" val="1049912639"/>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5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mt.co1.qualtrics.com/jfe/form/SV_2sm0sYdqJ7hJQaO"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BAC1A11-6A54-2AA5-2636-4275B5E16B4A}"/>
              </a:ext>
            </a:extLst>
          </p:cNvPr>
          <p:cNvSpPr>
            <a:spLocks noGrp="1"/>
          </p:cNvSpPr>
          <p:nvPr>
            <p:ph type="sldNum" sz="quarter" idx="12"/>
          </p:nvPr>
        </p:nvSpPr>
        <p:spPr/>
        <p:txBody>
          <a:bodyPr/>
          <a:lstStyle/>
          <a:p>
            <a:fld id="{5D16CCA7-A32B-44D2-BAC0-8216F98A92EE}" type="slidenum">
              <a:rPr lang="en-US" smtClean="0"/>
              <a:t>1</a:t>
            </a:fld>
            <a:endParaRPr lang="en-US"/>
          </a:p>
        </p:txBody>
      </p:sp>
      <p:pic>
        <p:nvPicPr>
          <p:cNvPr id="3" name="Picture 2"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AAD81797-AA92-3C69-21DE-F0AF44991F64}"/>
              </a:ext>
            </a:extLst>
          </p:cNvPr>
          <p:cNvPicPr>
            <a:picLocks noChangeAspect="1"/>
          </p:cNvPicPr>
          <p:nvPr/>
        </p:nvPicPr>
        <p:blipFill>
          <a:blip r:embed="rId2"/>
          <a:stretch>
            <a:fillRect/>
          </a:stretch>
        </p:blipFill>
        <p:spPr>
          <a:xfrm>
            <a:off x="2694216" y="99462"/>
            <a:ext cx="6142207" cy="2732379"/>
          </a:xfrm>
          <a:prstGeom prst="rect">
            <a:avLst/>
          </a:prstGeom>
        </p:spPr>
      </p:pic>
      <p:sp>
        <p:nvSpPr>
          <p:cNvPr id="9" name="Bottom Background" descr="T">
            <a:extLst>
              <a:ext uri="{FF2B5EF4-FFF2-40B4-BE49-F238E27FC236}">
                <a16:creationId xmlns:a16="http://schemas.microsoft.com/office/drawing/2014/main" id="{49655C5C-5E75-5D58-952B-15FCC93EA8D5}"/>
              </a:ext>
            </a:extLst>
          </p:cNvPr>
          <p:cNvSpPr/>
          <p:nvPr/>
        </p:nvSpPr>
        <p:spPr>
          <a:xfrm>
            <a:off x="10044" y="2963573"/>
            <a:ext cx="12192000" cy="3889634"/>
          </a:xfrm>
          <a:prstGeom prst="rect">
            <a:avLst/>
          </a:prstGeom>
          <a:solidFill>
            <a:srgbClr val="70002E"/>
          </a:solidFill>
          <a:ln>
            <a:solidFill>
              <a:srgbClr val="700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12473B0E-F23C-CE7A-6440-28030FD06D93}"/>
              </a:ext>
            </a:extLst>
          </p:cNvPr>
          <p:cNvSpPr txBox="1">
            <a:spLocks noGrp="1"/>
          </p:cNvSpPr>
          <p:nvPr>
            <p:ph type="title" idx="4294967295"/>
          </p:nvPr>
        </p:nvSpPr>
        <p:spPr>
          <a:xfrm>
            <a:off x="-6906" y="3102442"/>
            <a:ext cx="1218891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kumimoji="0" lang="en-US" sz="6000" b="1" i="0" u="none" strike="noStrike" kern="1200" cap="none" spc="0" normalizeH="0" baseline="0" noProof="0" dirty="0">
                <a:ln>
                  <a:noFill/>
                </a:ln>
                <a:solidFill>
                  <a:schemeClr val="bg1"/>
                </a:solidFill>
                <a:effectLst/>
                <a:uLnTx/>
                <a:uFillTx/>
                <a:latin typeface="Aptos Display"/>
                <a:ea typeface="+mn-ea"/>
                <a:cs typeface="+mn-cs"/>
              </a:rPr>
              <a:t>Serving on the Board/Council</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opic">
            <a:extLst>
              <a:ext uri="{FF2B5EF4-FFF2-40B4-BE49-F238E27FC236}">
                <a16:creationId xmlns:a16="http://schemas.microsoft.com/office/drawing/2014/main" id="{EDC85072-3C41-EFD0-A917-0BF4CC3869A5}"/>
              </a:ext>
            </a:extLst>
          </p:cNvPr>
          <p:cNvSpPr txBox="1"/>
          <p:nvPr/>
        </p:nvSpPr>
        <p:spPr>
          <a:xfrm>
            <a:off x="21687" y="4018398"/>
            <a:ext cx="1217589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rPr>
              <a:t>SILC Congress 2025 </a:t>
            </a:r>
          </a:p>
          <a:p>
            <a:pPr algn="ctr"/>
            <a:r>
              <a:rPr lang="en-US" sz="3200" b="1" dirty="0">
                <a:solidFill>
                  <a:schemeClr val="bg1"/>
                </a:solidFill>
              </a:rPr>
              <a:t>Orlando, FL</a:t>
            </a:r>
            <a:endParaRPr lang="en-US" dirty="0">
              <a:solidFill>
                <a:schemeClr val="bg1"/>
              </a:solidFill>
            </a:endParaRPr>
          </a:p>
        </p:txBody>
      </p:sp>
    </p:spTree>
    <p:extLst>
      <p:ext uri="{BB962C8B-B14F-4D97-AF65-F5344CB8AC3E}">
        <p14:creationId xmlns:p14="http://schemas.microsoft.com/office/powerpoint/2010/main" val="187254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C599-E05E-29FD-2C22-51AE1F0FE6B6}"/>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5B8CA194-9DA3-FD84-9800-A2FBEBEC9E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
            <a:extLst>
              <a:ext uri="{FF2B5EF4-FFF2-40B4-BE49-F238E27FC236}">
                <a16:creationId xmlns:a16="http://schemas.microsoft.com/office/drawing/2014/main" id="{5CD91BCF-337A-5C00-C00C-637E2B1A03BF}"/>
              </a:ext>
            </a:extLst>
          </p:cNvPr>
          <p:cNvSpPr>
            <a:spLocks noGrp="1"/>
          </p:cNvSpPr>
          <p:nvPr>
            <p:ph type="sldNum" sz="quarter" idx="12"/>
          </p:nvPr>
        </p:nvSpPr>
        <p:spPr>
          <a:xfrm>
            <a:off x="9293772" y="6356350"/>
            <a:ext cx="2743200" cy="365125"/>
          </a:xfrm>
        </p:spPr>
        <p:txBody>
          <a:bodyPr/>
          <a:lstStyle/>
          <a:p>
            <a:fld id="{181E4D21-DFBA-4BA9-A6C6-558C4B06F883}" type="slidenum">
              <a:rPr lang="en-US" smtClean="0"/>
              <a:t>10</a:t>
            </a:fld>
            <a:endParaRPr lang="en-US"/>
          </a:p>
        </p:txBody>
      </p:sp>
      <p:sp>
        <p:nvSpPr>
          <p:cNvPr id="8" name="Title">
            <a:extLst>
              <a:ext uri="{FF2B5EF4-FFF2-40B4-BE49-F238E27FC236}">
                <a16:creationId xmlns:a16="http://schemas.microsoft.com/office/drawing/2014/main" id="{9B0F1864-9860-9BA9-14DA-24FF7C632148}"/>
              </a:ext>
            </a:extLst>
          </p:cNvPr>
          <p:cNvSpPr txBox="1">
            <a:spLocks noGrp="1"/>
          </p:cNvSpPr>
          <p:nvPr>
            <p:ph type="title" idx="4294967295"/>
          </p:nvPr>
        </p:nvSpPr>
        <p:spPr>
          <a:xfrm>
            <a:off x="8393972" y="281545"/>
            <a:ext cx="3632676" cy="4599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a:solidFill>
                  <a:srgbClr val="FFFFFF"/>
                </a:solidFill>
              </a:rPr>
              <a:t>There are also regulations: </a:t>
            </a:r>
            <a:br>
              <a:rPr lang="en-US" sz="4000" b="1">
                <a:solidFill>
                  <a:srgbClr val="FFFFFF"/>
                </a:solidFill>
              </a:rPr>
            </a:br>
            <a:r>
              <a:rPr lang="en-US" sz="4000" b="1">
                <a:solidFill>
                  <a:srgbClr val="FFFFFF"/>
                </a:solidFill>
              </a:rPr>
              <a:t>45 CFR 1329.2 quotes the Rehab  Act’s Purpose for IL</a:t>
            </a:r>
            <a:endParaRPr lang="en-US"/>
          </a:p>
        </p:txBody>
      </p:sp>
      <p:sp>
        <p:nvSpPr>
          <p:cNvPr id="9" name="Text 1">
            <a:extLst>
              <a:ext uri="{FF2B5EF4-FFF2-40B4-BE49-F238E27FC236}">
                <a16:creationId xmlns:a16="http://schemas.microsoft.com/office/drawing/2014/main" id="{2B44F4E6-DD8D-88CF-1A49-3856A09A3103}"/>
              </a:ext>
            </a:extLst>
          </p:cNvPr>
          <p:cNvSpPr txBox="1"/>
          <p:nvPr/>
        </p:nvSpPr>
        <p:spPr>
          <a:xfrm>
            <a:off x="293633" y="111643"/>
            <a:ext cx="7744333"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2800" dirty="0"/>
              <a:t>The purpose of title VII (7) of the Act is to:</a:t>
            </a:r>
            <a:r>
              <a:rPr lang="en-US" sz="2000" dirty="0"/>
              <a:t>   </a:t>
            </a:r>
          </a:p>
          <a:p>
            <a:pPr>
              <a:spcBef>
                <a:spcPts val="1200"/>
              </a:spcBef>
            </a:pPr>
            <a:r>
              <a:rPr lang="en-US" sz="2400" b="1" dirty="0"/>
              <a:t>promote a philosophy of independent living (IL)</a:t>
            </a:r>
            <a:r>
              <a:rPr lang="en-US" sz="2400" dirty="0"/>
              <a:t>, including a philosophy of :</a:t>
            </a:r>
          </a:p>
          <a:p>
            <a:pPr>
              <a:spcBef>
                <a:spcPts val="1200"/>
              </a:spcBef>
            </a:pPr>
            <a:endParaRPr lang="en-US" sz="2000" dirty="0"/>
          </a:p>
          <a:p>
            <a:pPr>
              <a:spcBef>
                <a:spcPts val="1200"/>
              </a:spcBef>
            </a:pPr>
            <a:endParaRPr lang="en-US" sz="2400" b="1" dirty="0"/>
          </a:p>
          <a:p>
            <a:pPr>
              <a:spcBef>
                <a:spcPts val="1200"/>
              </a:spcBef>
            </a:pPr>
            <a:endParaRPr lang="en-US" sz="2400" b="1" dirty="0"/>
          </a:p>
          <a:p>
            <a:pPr>
              <a:spcBef>
                <a:spcPts val="1200"/>
              </a:spcBef>
            </a:pPr>
            <a:endParaRPr lang="en-US" sz="2800" b="1" dirty="0"/>
          </a:p>
          <a:p>
            <a:pPr>
              <a:spcBef>
                <a:spcPts val="1200"/>
              </a:spcBef>
            </a:pPr>
            <a:r>
              <a:rPr lang="en-US" sz="2800" b="1" dirty="0"/>
              <a:t>in order to maximize the:</a:t>
            </a:r>
            <a:endParaRPr lang="en-US" sz="2800" dirty="0"/>
          </a:p>
          <a:p>
            <a:pPr>
              <a:spcBef>
                <a:spcPts val="1200"/>
              </a:spcBef>
            </a:pPr>
            <a:r>
              <a:rPr lang="en-US" sz="2400" b="1" dirty="0"/>
              <a:t>leadership</a:t>
            </a:r>
            <a:r>
              <a:rPr lang="en-US" sz="2400" dirty="0"/>
              <a:t>, </a:t>
            </a:r>
            <a:r>
              <a:rPr lang="en-US" sz="2400" b="1" dirty="0"/>
              <a:t>empowerment</a:t>
            </a:r>
            <a:r>
              <a:rPr lang="en-US" sz="2400" dirty="0"/>
              <a:t>, </a:t>
            </a:r>
            <a:r>
              <a:rPr lang="en-US" sz="2400" b="1" dirty="0"/>
              <a:t>independence</a:t>
            </a:r>
            <a:r>
              <a:rPr lang="en-US" sz="2400" dirty="0"/>
              <a:t>, and </a:t>
            </a:r>
            <a:r>
              <a:rPr lang="en-US" sz="2400" b="1" dirty="0"/>
              <a:t>productivity</a:t>
            </a:r>
            <a:r>
              <a:rPr lang="en-US" sz="2400" dirty="0"/>
              <a:t> of individuals with disabilities, and to promote the</a:t>
            </a:r>
            <a:r>
              <a:rPr lang="en-US" sz="2400" b="1" dirty="0"/>
              <a:t> integration and full inclusion</a:t>
            </a:r>
            <a:r>
              <a:rPr lang="en-US" sz="2400" dirty="0"/>
              <a:t> of individuals with disabilities into the </a:t>
            </a:r>
            <a:r>
              <a:rPr lang="en-US" sz="2400" b="1" dirty="0"/>
              <a:t>mainstream of American society</a:t>
            </a:r>
            <a:r>
              <a:rPr lang="en-US" sz="2400" dirty="0"/>
              <a:t>...</a:t>
            </a:r>
          </a:p>
          <a:p>
            <a:pPr algn="r"/>
            <a:endParaRPr lang="en-US" sz="2800" b="1" dirty="0">
              <a:latin typeface="Arial"/>
              <a:cs typeface="Arial"/>
            </a:endParaRPr>
          </a:p>
        </p:txBody>
      </p:sp>
      <p:graphicFrame>
        <p:nvGraphicFramePr>
          <p:cNvPr id="4" name="Table 3">
            <a:extLst>
              <a:ext uri="{FF2B5EF4-FFF2-40B4-BE49-F238E27FC236}">
                <a16:creationId xmlns:a16="http://schemas.microsoft.com/office/drawing/2014/main" id="{BD1930C9-CC94-D7D7-6006-AA463DFA9805}"/>
              </a:ext>
            </a:extLst>
          </p:cNvPr>
          <p:cNvGraphicFramePr>
            <a:graphicFrameLocks noGrp="1"/>
          </p:cNvGraphicFramePr>
          <p:nvPr/>
        </p:nvGraphicFramePr>
        <p:xfrm>
          <a:off x="294408" y="1714500"/>
          <a:ext cx="7603409" cy="1737360"/>
        </p:xfrm>
        <a:graphic>
          <a:graphicData uri="http://schemas.openxmlformats.org/drawingml/2006/table">
            <a:tbl>
              <a:tblPr firstRow="1" bandRow="1">
                <a:tableStyleId>{5C22544A-7EE6-4342-B048-85BDC9FD1C3A}</a:tableStyleId>
              </a:tblPr>
              <a:tblGrid>
                <a:gridCol w="3777051">
                  <a:extLst>
                    <a:ext uri="{9D8B030D-6E8A-4147-A177-3AD203B41FA5}">
                      <a16:colId xmlns:a16="http://schemas.microsoft.com/office/drawing/2014/main" val="1973187547"/>
                    </a:ext>
                  </a:extLst>
                </a:gridCol>
                <a:gridCol w="3826358">
                  <a:extLst>
                    <a:ext uri="{9D8B030D-6E8A-4147-A177-3AD203B41FA5}">
                      <a16:colId xmlns:a16="http://schemas.microsoft.com/office/drawing/2014/main" val="547999841"/>
                    </a:ext>
                  </a:extLst>
                </a:gridCol>
              </a:tblGrid>
              <a:tr h="337431">
                <a:tc>
                  <a:txBody>
                    <a:bodyPr/>
                    <a:lstStyle/>
                    <a:p>
                      <a:pPr algn="ctr"/>
                      <a:r>
                        <a:rPr lang="en-US" sz="2400" b="1">
                          <a:solidFill>
                            <a:schemeClr val="tx1"/>
                          </a:solidFill>
                        </a:rPr>
                        <a:t>Consumer Control</a:t>
                      </a:r>
                    </a:p>
                  </a:txBody>
                  <a:tcPr>
                    <a:solidFill>
                      <a:srgbClr val="BCDDE6"/>
                    </a:solidFill>
                  </a:tcPr>
                </a:tc>
                <a:tc>
                  <a:txBody>
                    <a:bodyPr/>
                    <a:lstStyle/>
                    <a:p>
                      <a:pPr algn="ctr"/>
                      <a:r>
                        <a:rPr lang="en-US" sz="2400" b="1">
                          <a:solidFill>
                            <a:schemeClr val="tx1"/>
                          </a:solidFill>
                        </a:rPr>
                        <a:t>Peer Support</a:t>
                      </a:r>
                    </a:p>
                  </a:txBody>
                  <a:tcPr>
                    <a:solidFill>
                      <a:srgbClr val="BCDDE6"/>
                    </a:solidFill>
                  </a:tcPr>
                </a:tc>
                <a:extLst>
                  <a:ext uri="{0D108BD9-81ED-4DB2-BD59-A6C34878D82A}">
                    <a16:rowId xmlns:a16="http://schemas.microsoft.com/office/drawing/2014/main" val="4054731644"/>
                  </a:ext>
                </a:extLst>
              </a:tr>
              <a:tr h="337431">
                <a:tc>
                  <a:txBody>
                    <a:bodyPr/>
                    <a:lstStyle/>
                    <a:p>
                      <a:pPr algn="ctr"/>
                      <a:r>
                        <a:rPr lang="en-US" sz="2400" b="1">
                          <a:solidFill>
                            <a:schemeClr val="tx1"/>
                          </a:solidFill>
                        </a:rPr>
                        <a:t>Self-Help</a:t>
                      </a:r>
                    </a:p>
                  </a:txBody>
                  <a:tcPr>
                    <a:solidFill>
                      <a:srgbClr val="BCDDE6"/>
                    </a:solidFill>
                  </a:tcPr>
                </a:tc>
                <a:tc>
                  <a:txBody>
                    <a:bodyPr/>
                    <a:lstStyle/>
                    <a:p>
                      <a:pPr algn="ctr"/>
                      <a:r>
                        <a:rPr lang="en-US" sz="2400" b="1">
                          <a:solidFill>
                            <a:schemeClr val="tx1"/>
                          </a:solidFill>
                        </a:rPr>
                        <a:t>Self-Determination</a:t>
                      </a:r>
                    </a:p>
                  </a:txBody>
                  <a:tcPr>
                    <a:solidFill>
                      <a:srgbClr val="BCDDE6"/>
                    </a:solidFill>
                  </a:tcPr>
                </a:tc>
                <a:extLst>
                  <a:ext uri="{0D108BD9-81ED-4DB2-BD59-A6C34878D82A}">
                    <a16:rowId xmlns:a16="http://schemas.microsoft.com/office/drawing/2014/main" val="568118926"/>
                  </a:ext>
                </a:extLst>
              </a:tr>
              <a:tr h="437411">
                <a:tc>
                  <a:txBody>
                    <a:bodyPr/>
                    <a:lstStyle/>
                    <a:p>
                      <a:pPr algn="ctr"/>
                      <a:r>
                        <a:rPr lang="en-US" sz="2400" b="1">
                          <a:solidFill>
                            <a:schemeClr val="tx1"/>
                          </a:solidFill>
                        </a:rPr>
                        <a:t>Equal Access</a:t>
                      </a:r>
                    </a:p>
                  </a:txBody>
                  <a:tcPr>
                    <a:solidFill>
                      <a:srgbClr val="BCDDE6"/>
                    </a:solidFill>
                  </a:tcPr>
                </a:tc>
                <a:tc>
                  <a:txBody>
                    <a:bodyPr/>
                    <a:lstStyle/>
                    <a:p>
                      <a:pPr algn="ctr"/>
                      <a:r>
                        <a:rPr lang="en-US" sz="2400" b="1" dirty="0">
                          <a:solidFill>
                            <a:schemeClr val="tx1"/>
                          </a:solidFill>
                        </a:rPr>
                        <a:t>Individual and Systems Advocacy</a:t>
                      </a:r>
                    </a:p>
                  </a:txBody>
                  <a:tcPr>
                    <a:solidFill>
                      <a:srgbClr val="BCDDE6"/>
                    </a:solidFill>
                  </a:tcPr>
                </a:tc>
                <a:extLst>
                  <a:ext uri="{0D108BD9-81ED-4DB2-BD59-A6C34878D82A}">
                    <a16:rowId xmlns:a16="http://schemas.microsoft.com/office/drawing/2014/main" val="1718849420"/>
                  </a:ext>
                </a:extLst>
              </a:tr>
            </a:tbl>
          </a:graphicData>
        </a:graphic>
      </p:graphicFrame>
      <p:sp>
        <p:nvSpPr>
          <p:cNvPr id="2" name="Footer">
            <a:extLst>
              <a:ext uri="{FF2B5EF4-FFF2-40B4-BE49-F238E27FC236}">
                <a16:creationId xmlns:a16="http://schemas.microsoft.com/office/drawing/2014/main" id="{9691B267-2F1C-2AE9-57AF-FF40AFDC7938}"/>
              </a:ext>
            </a:extLst>
          </p:cNvPr>
          <p:cNvSpPr>
            <a:spLocks noGrp="1"/>
          </p:cNvSpPr>
          <p:nvPr>
            <p:ph type="ftr" sz="quarter" idx="11"/>
          </p:nvPr>
        </p:nvSpPr>
        <p:spPr>
          <a:xfrm>
            <a:off x="294356" y="6450295"/>
            <a:ext cx="5921698"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11742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p:cNvGrpSpPr/>
        <p:nvPr/>
      </p:nvGrpSpPr>
      <p:grpSpPr>
        <a:xfrm>
          <a:off x="0" y="0"/>
          <a:ext cx="0" cy="0"/>
          <a:chOff x="0" y="0"/>
          <a:chExt cx="0" cy="0"/>
        </a:xfrm>
      </p:grpSpPr>
      <p:sp>
        <p:nvSpPr>
          <p:cNvPr id="5" name="Slide Number ">
            <a:extLst>
              <a:ext uri="{FF2B5EF4-FFF2-40B4-BE49-F238E27FC236}">
                <a16:creationId xmlns:a16="http://schemas.microsoft.com/office/drawing/2014/main" id="{B8FEDEB8-B5A9-0702-5C81-8B6B1751EF39}"/>
              </a:ext>
            </a:extLst>
          </p:cNvPr>
          <p:cNvSpPr>
            <a:spLocks noGrp="1"/>
          </p:cNvSpPr>
          <p:nvPr>
            <p:ph type="sldNum" sz="quarter" idx="12"/>
          </p:nvPr>
        </p:nvSpPr>
        <p:spPr/>
        <p:txBody>
          <a:bodyPr/>
          <a:lstStyle/>
          <a:p>
            <a:fld id="{181E4D21-DFBA-4BA9-A6C6-558C4B06F883}" type="slidenum">
              <a:rPr lang="en-US" smtClean="0"/>
              <a:t>11</a:t>
            </a:fld>
            <a:endParaRPr lang="en-US"/>
          </a:p>
        </p:txBody>
      </p:sp>
      <p:sp>
        <p:nvSpPr>
          <p:cNvPr id="2" name="Title 1">
            <a:extLst>
              <a:ext uri="{FF2B5EF4-FFF2-40B4-BE49-F238E27FC236}">
                <a16:creationId xmlns:a16="http://schemas.microsoft.com/office/drawing/2014/main" id="{103F5BCE-2B35-3DB5-FDED-89E5E21BA118}"/>
              </a:ext>
            </a:extLst>
          </p:cNvPr>
          <p:cNvSpPr>
            <a:spLocks noGrp="1"/>
          </p:cNvSpPr>
          <p:nvPr>
            <p:ph type="title"/>
          </p:nvPr>
        </p:nvSpPr>
        <p:spPr>
          <a:xfrm>
            <a:off x="2755" y="-2103"/>
            <a:ext cx="12177309" cy="1720332"/>
          </a:xfrm>
        </p:spPr>
        <p:txBody>
          <a:bodyPr/>
          <a:lstStyle/>
          <a:p>
            <a:r>
              <a:rPr lang="en-US"/>
              <a:t>   By funding the SILC and the CILs...</a:t>
            </a:r>
            <a:br>
              <a:rPr lang="en-US"/>
            </a:br>
            <a:r>
              <a:rPr lang="en-US" b="1"/>
              <a:t>   These principles bring us together </a:t>
            </a:r>
          </a:p>
        </p:txBody>
      </p:sp>
      <p:sp>
        <p:nvSpPr>
          <p:cNvPr id="3" name="Text">
            <a:extLst>
              <a:ext uri="{FF2B5EF4-FFF2-40B4-BE49-F238E27FC236}">
                <a16:creationId xmlns:a16="http://schemas.microsoft.com/office/drawing/2014/main" id="{7F2ECC61-F232-60ED-BD5E-48D7CAB72F9C}"/>
              </a:ext>
            </a:extLst>
          </p:cNvPr>
          <p:cNvSpPr>
            <a:spLocks noGrp="1"/>
          </p:cNvSpPr>
          <p:nvPr>
            <p:ph idx="1"/>
          </p:nvPr>
        </p:nvSpPr>
        <p:spPr>
          <a:xfrm>
            <a:off x="498514" y="1715456"/>
            <a:ext cx="10423791" cy="3892303"/>
          </a:xfrm>
          <a:solidFill>
            <a:schemeClr val="bg1"/>
          </a:solidFill>
          <a:ln w="57150">
            <a:solidFill>
              <a:srgbClr val="750518"/>
            </a:solidFill>
            <a:prstDash val="sysDot"/>
          </a:ln>
        </p:spPr>
        <p:txBody>
          <a:bodyPr vert="horz" lIns="91440" tIns="45720" rIns="91440" bIns="45720" rtlCol="0" anchor="ctr">
            <a:normAutofit/>
          </a:bodyPr>
          <a:lstStyle/>
          <a:p>
            <a:r>
              <a:rPr lang="en-US">
                <a:ea typeface="+mn-lt"/>
                <a:cs typeface="+mn-lt"/>
              </a:rPr>
              <a:t>Consumer control </a:t>
            </a:r>
            <a:endParaRPr lang="en-US"/>
          </a:p>
          <a:p>
            <a:r>
              <a:rPr lang="en-US">
                <a:ea typeface="+mn-lt"/>
                <a:cs typeface="+mn-lt"/>
              </a:rPr>
              <a:t>Peer support </a:t>
            </a:r>
          </a:p>
          <a:p>
            <a:r>
              <a:rPr lang="en-US">
                <a:ea typeface="+mn-lt"/>
                <a:cs typeface="+mn-lt"/>
              </a:rPr>
              <a:t>Self-help and self-determination </a:t>
            </a:r>
          </a:p>
          <a:p>
            <a:r>
              <a:rPr lang="en-US">
                <a:ea typeface="+mn-lt"/>
                <a:cs typeface="+mn-lt"/>
              </a:rPr>
              <a:t>Equal access Individual and system advocacy </a:t>
            </a:r>
          </a:p>
          <a:p>
            <a:r>
              <a:rPr lang="en-US">
                <a:ea typeface="+mn-lt"/>
                <a:cs typeface="+mn-lt"/>
              </a:rPr>
              <a:t>Maximizing leadership, empowerment, independence, and productivity of individuals with disabilities </a:t>
            </a:r>
          </a:p>
          <a:p>
            <a:r>
              <a:rPr lang="en-US">
                <a:ea typeface="+mn-lt"/>
                <a:cs typeface="+mn-lt"/>
              </a:rPr>
              <a:t>Integration and full inclusion of individuals with disabilities into the mainstream of American society</a:t>
            </a:r>
            <a:endParaRPr lang="en-US"/>
          </a:p>
        </p:txBody>
      </p:sp>
      <p:sp>
        <p:nvSpPr>
          <p:cNvPr id="4" name="Footer ">
            <a:extLst>
              <a:ext uri="{FF2B5EF4-FFF2-40B4-BE49-F238E27FC236}">
                <a16:creationId xmlns:a16="http://schemas.microsoft.com/office/drawing/2014/main" id="{227E7802-A18B-DDBF-DBDD-37829B9CBB42}"/>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182552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A5D4F1-D560-29B7-52AF-5FD07DBD1ED1}"/>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9D0FBC45-1C05-83DF-3078-A2D05F3A5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a:extLst>
              <a:ext uri="{FF2B5EF4-FFF2-40B4-BE49-F238E27FC236}">
                <a16:creationId xmlns:a16="http://schemas.microsoft.com/office/drawing/2014/main" id="{7BA264A5-4677-AE5F-E7B6-B89E26B3B0CB}"/>
              </a:ext>
            </a:extLst>
          </p:cNvPr>
          <p:cNvSpPr>
            <a:spLocks noGrp="1"/>
          </p:cNvSpPr>
          <p:nvPr>
            <p:ph type="sldNum" sz="quarter" idx="12"/>
          </p:nvPr>
        </p:nvSpPr>
        <p:spPr>
          <a:xfrm>
            <a:off x="8757492" y="6494061"/>
            <a:ext cx="2743200" cy="365125"/>
          </a:xfrm>
        </p:spPr>
        <p:txBody>
          <a:bodyPr>
            <a:normAutofit/>
          </a:bodyPr>
          <a:lstStyle/>
          <a:p>
            <a:pPr>
              <a:spcAft>
                <a:spcPts val="600"/>
              </a:spcAft>
            </a:pPr>
            <a:fld id="{181E4D21-DFBA-4BA9-A6C6-558C4B06F883}" type="slidenum">
              <a:rPr lang="en-US"/>
              <a:pPr>
                <a:spcAft>
                  <a:spcPts val="600"/>
                </a:spcAft>
              </a:pPr>
              <a:t>12</a:t>
            </a:fld>
            <a:endParaRPr lang="en-US"/>
          </a:p>
        </p:txBody>
      </p:sp>
      <p:sp>
        <p:nvSpPr>
          <p:cNvPr id="2" name="Title ">
            <a:extLst>
              <a:ext uri="{FF2B5EF4-FFF2-40B4-BE49-F238E27FC236}">
                <a16:creationId xmlns:a16="http://schemas.microsoft.com/office/drawing/2014/main" id="{6A649340-0775-0D9E-2A61-6B33B97C4746}"/>
              </a:ext>
            </a:extLst>
          </p:cNvPr>
          <p:cNvSpPr>
            <a:spLocks noGrp="1"/>
          </p:cNvSpPr>
          <p:nvPr>
            <p:ph type="title"/>
          </p:nvPr>
        </p:nvSpPr>
        <p:spPr>
          <a:xfrm>
            <a:off x="132464" y="21822"/>
            <a:ext cx="12060860" cy="1356084"/>
          </a:xfrm>
        </p:spPr>
        <p:txBody>
          <a:bodyPr anchor="b">
            <a:noAutofit/>
          </a:bodyPr>
          <a:lstStyle/>
          <a:p>
            <a:r>
              <a:rPr lang="en-US" sz="4000">
                <a:solidFill>
                  <a:srgbClr val="750518"/>
                </a:solidFill>
                <a:latin typeface="Arial"/>
                <a:cs typeface="Arial"/>
              </a:rPr>
              <a:t>Promoting and Implementing the IL Philosophy:    </a:t>
            </a:r>
            <a:r>
              <a:rPr lang="en-US" sz="4000" b="1">
                <a:solidFill>
                  <a:srgbClr val="750518"/>
                </a:solidFill>
                <a:latin typeface="Arial"/>
                <a:cs typeface="Arial"/>
              </a:rPr>
              <a:t>Your Mission &amp; Beyond </a:t>
            </a:r>
            <a:endParaRPr lang="en-US" sz="4000" b="1"/>
          </a:p>
        </p:txBody>
      </p:sp>
      <p:sp>
        <p:nvSpPr>
          <p:cNvPr id="8" name="Arrow Pointing Right">
            <a:extLst>
              <a:ext uri="{FF2B5EF4-FFF2-40B4-BE49-F238E27FC236}">
                <a16:creationId xmlns:a16="http://schemas.microsoft.com/office/drawing/2014/main" id="{2AD7AC0A-A62E-2589-5571-4715C3224066}"/>
              </a:ext>
            </a:extLst>
          </p:cNvPr>
          <p:cNvSpPr/>
          <p:nvPr/>
        </p:nvSpPr>
        <p:spPr>
          <a:xfrm>
            <a:off x="133442" y="1221338"/>
            <a:ext cx="11781356" cy="470939"/>
          </a:xfrm>
          <a:prstGeom prst="rightArrow">
            <a:avLst/>
          </a:prstGeom>
          <a:solidFill>
            <a:srgbClr val="75051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3" name="Text 1">
            <a:extLst>
              <a:ext uri="{FF2B5EF4-FFF2-40B4-BE49-F238E27FC236}">
                <a16:creationId xmlns:a16="http://schemas.microsoft.com/office/drawing/2014/main" id="{67AFC9D1-98B8-120A-6B92-281820B1D5B7}"/>
              </a:ext>
            </a:extLst>
          </p:cNvPr>
          <p:cNvSpPr>
            <a:spLocks noGrp="1"/>
          </p:cNvSpPr>
          <p:nvPr>
            <p:ph idx="1"/>
          </p:nvPr>
        </p:nvSpPr>
        <p:spPr>
          <a:xfrm>
            <a:off x="132099" y="1855770"/>
            <a:ext cx="5556789" cy="3566233"/>
          </a:xfrm>
        </p:spPr>
        <p:txBody>
          <a:bodyPr vert="horz" lIns="91440" tIns="45720" rIns="91440" bIns="45720" rtlCol="0" anchor="t">
            <a:noAutofit/>
          </a:bodyPr>
          <a:lstStyle/>
          <a:p>
            <a:pPr marL="0" indent="0">
              <a:buNone/>
            </a:pPr>
            <a:r>
              <a:rPr lang="en-US" sz="3200" b="1">
                <a:latin typeface="Arial"/>
                <a:ea typeface="+mn-lt"/>
                <a:cs typeface="Arial"/>
              </a:rPr>
              <a:t>Ensure mission and the resulting State Plan for Independent Living upholds the rights of individuals with disabilities to be fully and meaningfully engaged members of their communities.</a:t>
            </a:r>
            <a:endParaRPr lang="en-US" sz="3200" b="1"/>
          </a:p>
          <a:p>
            <a:pPr marL="0" indent="0">
              <a:buNone/>
            </a:pPr>
            <a:endParaRPr lang="en-US" sz="2200">
              <a:latin typeface="Arial"/>
            </a:endParaRPr>
          </a:p>
          <a:p>
            <a:pPr marL="0" indent="0">
              <a:buNone/>
            </a:pPr>
            <a:endParaRPr lang="en-US" sz="2200">
              <a:latin typeface="Arial"/>
              <a:ea typeface="+mn-lt"/>
              <a:cs typeface="Arial"/>
            </a:endParaRPr>
          </a:p>
          <a:p>
            <a:pPr marL="0" indent="0">
              <a:buNone/>
            </a:pPr>
            <a:endParaRPr lang="en-US" sz="2200">
              <a:latin typeface="Arial"/>
              <a:cs typeface="Arial"/>
            </a:endParaRPr>
          </a:p>
          <a:p>
            <a:pPr marL="0" indent="0">
              <a:buNone/>
            </a:pPr>
            <a:endParaRPr lang="en-US" sz="2200">
              <a:latin typeface="Arial"/>
              <a:cs typeface="Arial"/>
            </a:endParaRPr>
          </a:p>
          <a:p>
            <a:pPr marL="0" indent="0">
              <a:buNone/>
            </a:pPr>
            <a:endParaRPr lang="en-US" sz="2200">
              <a:latin typeface="Arial"/>
              <a:cs typeface="Arial"/>
            </a:endParaRPr>
          </a:p>
          <a:p>
            <a:pPr marL="0" indent="0">
              <a:buNone/>
            </a:pPr>
            <a:endParaRPr lang="en-US" sz="2200">
              <a:cs typeface="Arial"/>
            </a:endParaRPr>
          </a:p>
          <a:p>
            <a:pPr marL="342900" indent="-342900"/>
            <a:endParaRPr lang="en-US" sz="2200" b="1"/>
          </a:p>
          <a:p>
            <a:pPr marL="0" indent="0">
              <a:buNone/>
            </a:pPr>
            <a:endParaRPr lang="en-US" sz="2200"/>
          </a:p>
        </p:txBody>
      </p:sp>
      <p:sp>
        <p:nvSpPr>
          <p:cNvPr id="7" name="Text 2">
            <a:extLst>
              <a:ext uri="{FF2B5EF4-FFF2-40B4-BE49-F238E27FC236}">
                <a16:creationId xmlns:a16="http://schemas.microsoft.com/office/drawing/2014/main" id="{432D81C9-2BD2-2F80-4103-F852D3DC4E7C}"/>
              </a:ext>
            </a:extLst>
          </p:cNvPr>
          <p:cNvSpPr txBox="1"/>
          <p:nvPr/>
        </p:nvSpPr>
        <p:spPr>
          <a:xfrm>
            <a:off x="5798434" y="1695253"/>
            <a:ext cx="5927896" cy="4847744"/>
          </a:xfrm>
          <a:prstGeom prst="rect">
            <a:avLst/>
          </a:prstGeom>
          <a:solidFill>
            <a:srgbClr val="BCDDE6"/>
          </a:solidFill>
          <a:ln w="57150">
            <a:solidFill>
              <a:srgbClr val="75051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2400"/>
              </a:spcAft>
            </a:pPr>
            <a:r>
              <a:rPr lang="en-US" sz="3200">
                <a:latin typeface="Aptos"/>
                <a:cs typeface="Arial"/>
              </a:rPr>
              <a:t>IL is </a:t>
            </a:r>
            <a:r>
              <a:rPr lang="en-US" sz="3200" u="sng">
                <a:latin typeface="Aptos"/>
                <a:cs typeface="Arial"/>
              </a:rPr>
              <a:t>NOT</a:t>
            </a:r>
            <a:r>
              <a:rPr lang="en-US" sz="3200">
                <a:latin typeface="Aptos"/>
                <a:cs typeface="Arial"/>
              </a:rPr>
              <a:t> about:</a:t>
            </a:r>
          </a:p>
          <a:p>
            <a:pPr marL="285750" indent="-285750" algn="ctr">
              <a:buFont typeface="Arial"/>
              <a:buChar char="•"/>
            </a:pPr>
            <a:r>
              <a:rPr lang="en-US" sz="2400">
                <a:latin typeface="Arial"/>
                <a:cs typeface="Arial"/>
              </a:rPr>
              <a:t>Charity </a:t>
            </a:r>
            <a:endParaRPr lang="en-US"/>
          </a:p>
          <a:p>
            <a:pPr marL="285750" indent="-285750" algn="ctr">
              <a:buFont typeface="Arial"/>
              <a:buChar char="•"/>
            </a:pPr>
            <a:r>
              <a:rPr lang="en-US" sz="2400">
                <a:latin typeface="Arial"/>
                <a:cs typeface="Arial"/>
              </a:rPr>
              <a:t>Saviorism</a:t>
            </a:r>
          </a:p>
          <a:p>
            <a:pPr marL="285750" indent="-285750" algn="ctr">
              <a:buFont typeface="Arial"/>
              <a:buChar char="•"/>
            </a:pPr>
            <a:r>
              <a:rPr lang="en-US" sz="2400">
                <a:latin typeface="Arial"/>
                <a:cs typeface="Arial"/>
              </a:rPr>
              <a:t>Serving or helping the “needy,” “vulnerable,” “folks with special needs,” or the “voiceless.” </a:t>
            </a:r>
            <a:endParaRPr lang="en-US" sz="2400"/>
          </a:p>
          <a:p>
            <a:pPr marL="285750" indent="-285750" algn="ctr">
              <a:buFont typeface="Arial"/>
              <a:buChar char="•"/>
            </a:pPr>
            <a:endParaRPr lang="en-US" sz="2400">
              <a:latin typeface="Arial"/>
              <a:cs typeface="Arial"/>
            </a:endParaRPr>
          </a:p>
          <a:p>
            <a:pPr algn="ctr"/>
            <a:r>
              <a:rPr lang="en-US" sz="2400" b="1">
                <a:latin typeface="Arial"/>
                <a:cs typeface="Arial"/>
              </a:rPr>
              <a:t>IL </a:t>
            </a:r>
            <a:r>
              <a:rPr lang="en-US" sz="2400" b="1" u="sng">
                <a:latin typeface="Arial"/>
                <a:cs typeface="Arial"/>
              </a:rPr>
              <a:t>IS</a:t>
            </a:r>
            <a:r>
              <a:rPr lang="en-US" sz="2400" b="1">
                <a:latin typeface="Arial"/>
                <a:cs typeface="Arial"/>
              </a:rPr>
              <a:t> about:</a:t>
            </a:r>
          </a:p>
          <a:p>
            <a:pPr algn="ctr"/>
            <a:r>
              <a:rPr lang="en-US" sz="2800" b="1">
                <a:latin typeface="Arial"/>
                <a:cs typeface="Arial"/>
              </a:rPr>
              <a:t>Empowering peers to lead and control their lives.</a:t>
            </a:r>
          </a:p>
          <a:p>
            <a:endParaRPr lang="en-US"/>
          </a:p>
          <a:p>
            <a:endParaRPr lang="en-US"/>
          </a:p>
        </p:txBody>
      </p:sp>
      <p:sp>
        <p:nvSpPr>
          <p:cNvPr id="4" name="Footer ">
            <a:extLst>
              <a:ext uri="{FF2B5EF4-FFF2-40B4-BE49-F238E27FC236}">
                <a16:creationId xmlns:a16="http://schemas.microsoft.com/office/drawing/2014/main" id="{A87453B8-24B8-D783-A82C-A25B47A790A2}"/>
              </a:ext>
            </a:extLst>
          </p:cNvPr>
          <p:cNvSpPr>
            <a:spLocks noGrp="1"/>
          </p:cNvSpPr>
          <p:nvPr>
            <p:ph type="ftr" sz="quarter" idx="11"/>
          </p:nvPr>
        </p:nvSpPr>
        <p:spPr>
          <a:xfrm>
            <a:off x="1339467" y="6356350"/>
            <a:ext cx="4114800" cy="365125"/>
          </a:xfrm>
        </p:spPr>
        <p:txBody>
          <a:bodyPr>
            <a:normAutofit/>
          </a:bodyPr>
          <a:lstStyle/>
          <a:p>
            <a:pPr>
              <a:spcAft>
                <a:spcPts val="600"/>
              </a:spcAft>
            </a:pPr>
            <a:r>
              <a:rPr lang="en-US" sz="1100" b="1"/>
              <a:t>Independent Living  Training and Technical Assistance Center</a:t>
            </a:r>
          </a:p>
        </p:txBody>
      </p:sp>
    </p:spTree>
    <p:extLst>
      <p:ext uri="{BB962C8B-B14F-4D97-AF65-F5344CB8AC3E}">
        <p14:creationId xmlns:p14="http://schemas.microsoft.com/office/powerpoint/2010/main" val="104882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527A2-5215-CA37-BB67-A22F5AC21521}"/>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89529D90-9B70-8BE1-276D-D3D6937195D6}"/>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5DE87D66-2ABA-EF84-0BC2-2292775B8E27}"/>
              </a:ext>
            </a:extLst>
          </p:cNvPr>
          <p:cNvSpPr>
            <a:spLocks noGrp="1"/>
          </p:cNvSpPr>
          <p:nvPr>
            <p:ph type="sldNum" sz="quarter" idx="12"/>
          </p:nvPr>
        </p:nvSpPr>
        <p:spPr/>
        <p:txBody>
          <a:bodyPr/>
          <a:lstStyle/>
          <a:p>
            <a:fld id="{5D16CCA7-A32B-44D2-BAC0-8216F98A92EE}" type="slidenum">
              <a:rPr lang="en-US" smtClean="0"/>
              <a:t>13</a:t>
            </a:fld>
            <a:endParaRPr lang="en-US"/>
          </a:p>
        </p:txBody>
      </p:sp>
      <p:sp>
        <p:nvSpPr>
          <p:cNvPr id="2" name="Title ">
            <a:extLst>
              <a:ext uri="{FF2B5EF4-FFF2-40B4-BE49-F238E27FC236}">
                <a16:creationId xmlns:a16="http://schemas.microsoft.com/office/drawing/2014/main" id="{4FCF1BB7-7BD2-9449-FB5F-3E7EF8DF9F46}"/>
              </a:ext>
            </a:extLst>
          </p:cNvPr>
          <p:cNvSpPr>
            <a:spLocks noGrp="1"/>
          </p:cNvSpPr>
          <p:nvPr>
            <p:ph type="title"/>
          </p:nvPr>
        </p:nvSpPr>
        <p:spPr>
          <a:xfrm>
            <a:off x="3132" y="-217"/>
            <a:ext cx="12185736" cy="1325563"/>
          </a:xfrm>
        </p:spPr>
        <p:txBody>
          <a:bodyPr>
            <a:normAutofit/>
          </a:bodyPr>
          <a:lstStyle/>
          <a:p>
            <a:r>
              <a:rPr lang="en-US" sz="7200" b="1" dirty="0">
                <a:solidFill>
                  <a:srgbClr val="750518"/>
                </a:solidFill>
              </a:rPr>
              <a:t> </a:t>
            </a:r>
            <a:r>
              <a:rPr lang="en-US" sz="6000" b="1" dirty="0">
                <a:solidFill>
                  <a:srgbClr val="750518"/>
                </a:solidFill>
              </a:rPr>
              <a:t>What are your legal responsibilities?</a:t>
            </a:r>
            <a:endParaRPr lang="en-US" sz="7200" b="1" dirty="0">
              <a:solidFill>
                <a:srgbClr val="750518"/>
              </a:solidFill>
            </a:endParaRPr>
          </a:p>
        </p:txBody>
      </p:sp>
      <p:sp>
        <p:nvSpPr>
          <p:cNvPr id="3" name="Text">
            <a:extLst>
              <a:ext uri="{FF2B5EF4-FFF2-40B4-BE49-F238E27FC236}">
                <a16:creationId xmlns:a16="http://schemas.microsoft.com/office/drawing/2014/main" id="{1872AAC4-05E5-ABDB-826A-3C1AF411AA6C}"/>
              </a:ext>
            </a:extLst>
          </p:cNvPr>
          <p:cNvSpPr>
            <a:spLocks noGrp="1"/>
          </p:cNvSpPr>
          <p:nvPr>
            <p:ph idx="1"/>
          </p:nvPr>
        </p:nvSpPr>
        <p:spPr>
          <a:xfrm>
            <a:off x="180584" y="1499019"/>
            <a:ext cx="11820394" cy="4852378"/>
          </a:xfrm>
        </p:spPr>
        <p:txBody>
          <a:bodyPr vert="horz" lIns="91440" tIns="45720" rIns="91440" bIns="45720" rtlCol="0" anchor="t">
            <a:noAutofit/>
          </a:bodyPr>
          <a:lstStyle/>
          <a:p>
            <a:r>
              <a:rPr lang="en-US" sz="4800" dirty="0"/>
              <a:t>Criminal accountability of boards</a:t>
            </a:r>
          </a:p>
          <a:p>
            <a:r>
              <a:rPr lang="en-US" sz="4800" dirty="0"/>
              <a:t>Civil accountability of boards</a:t>
            </a:r>
          </a:p>
          <a:p>
            <a:r>
              <a:rPr lang="en-US" sz="4800" dirty="0"/>
              <a:t>Individual board member accountability/responsibility</a:t>
            </a:r>
          </a:p>
          <a:p>
            <a:r>
              <a:rPr lang="en-US" sz="4800" dirty="0"/>
              <a:t>Risk Management </a:t>
            </a:r>
          </a:p>
          <a:p>
            <a:r>
              <a:rPr lang="en-US" sz="4800" dirty="0"/>
              <a:t>Insurance</a:t>
            </a:r>
          </a:p>
          <a:p>
            <a:endParaRPr lang="en-US" dirty="0"/>
          </a:p>
        </p:txBody>
      </p:sp>
      <p:sp>
        <p:nvSpPr>
          <p:cNvPr id="4" name="Footer ">
            <a:extLst>
              <a:ext uri="{FF2B5EF4-FFF2-40B4-BE49-F238E27FC236}">
                <a16:creationId xmlns:a16="http://schemas.microsoft.com/office/drawing/2014/main" id="{6F5FAC3C-E9DD-8061-627B-F69A951B53D3}"/>
              </a:ext>
            </a:extLst>
          </p:cNvPr>
          <p:cNvSpPr>
            <a:spLocks noGrp="1"/>
          </p:cNvSpPr>
          <p:nvPr>
            <p:ph type="ftr" sz="quarter" idx="11"/>
          </p:nvPr>
        </p:nvSpPr>
        <p:spPr>
          <a:xfrm>
            <a:off x="3380984" y="6492049"/>
            <a:ext cx="4908115"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231916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extLst>
              <a:ext uri="{FF2B5EF4-FFF2-40B4-BE49-F238E27FC236}">
                <a16:creationId xmlns:a16="http://schemas.microsoft.com/office/drawing/2014/main" id="{E9AA23EA-C625-BD34-FBF1-7FF3704F64C5}"/>
              </a:ext>
              <a:ext uri="{C183D7F6-B498-43B3-948B-1728B52AA6E4}">
                <adec:decorative xmlns:adec="http://schemas.microsoft.com/office/drawing/2017/decorative" val="1"/>
              </a:ext>
            </a:extLst>
          </p:cNvPr>
          <p:cNvSpPr/>
          <p:nvPr/>
        </p:nvSpPr>
        <p:spPr>
          <a:xfrm>
            <a:off x="180584" y="1604134"/>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51C58929-FF75-A936-FAE6-4F2211996D4F}"/>
              </a:ext>
            </a:extLst>
          </p:cNvPr>
          <p:cNvSpPr>
            <a:spLocks noGrp="1"/>
          </p:cNvSpPr>
          <p:nvPr>
            <p:ph type="sldNum" sz="quarter" idx="12"/>
          </p:nvPr>
        </p:nvSpPr>
        <p:spPr/>
        <p:txBody>
          <a:bodyPr/>
          <a:lstStyle/>
          <a:p>
            <a:fld id="{5D16CCA7-A32B-44D2-BAC0-8216F98A92EE}" type="slidenum">
              <a:rPr lang="en-US" smtClean="0"/>
              <a:t>14</a:t>
            </a:fld>
            <a:endParaRPr lang="en-US"/>
          </a:p>
        </p:txBody>
      </p:sp>
      <p:sp>
        <p:nvSpPr>
          <p:cNvPr id="2" name="Title ">
            <a:extLst>
              <a:ext uri="{FF2B5EF4-FFF2-40B4-BE49-F238E27FC236}">
                <a16:creationId xmlns:a16="http://schemas.microsoft.com/office/drawing/2014/main" id="{FDB3E23B-FB5C-7E0C-413D-F68F5A0F8403}"/>
              </a:ext>
            </a:extLst>
          </p:cNvPr>
          <p:cNvSpPr>
            <a:spLocks noGrp="1"/>
          </p:cNvSpPr>
          <p:nvPr>
            <p:ph type="title"/>
          </p:nvPr>
        </p:nvSpPr>
        <p:spPr>
          <a:xfrm>
            <a:off x="180584" y="295828"/>
            <a:ext cx="12185736" cy="971105"/>
          </a:xfrm>
        </p:spPr>
        <p:txBody>
          <a:bodyPr>
            <a:noAutofit/>
          </a:bodyPr>
          <a:lstStyle/>
          <a:p>
            <a:r>
              <a:rPr kumimoji="0" lang="en-US" sz="5400" b="1" i="0" u="none" strike="noStrike" kern="1200" cap="none" spc="0" normalizeH="0" baseline="0" noProof="0" dirty="0">
                <a:ln>
                  <a:noFill/>
                </a:ln>
                <a:solidFill>
                  <a:srgbClr val="750518"/>
                </a:solidFill>
                <a:effectLst/>
                <a:uLnTx/>
                <a:uFillTx/>
                <a:latin typeface="Arial" panose="020B0604020202020204" pitchFamily="34" charset="0"/>
                <a:ea typeface="+mj-ea"/>
                <a:cs typeface="Arial" panose="020B0604020202020204" pitchFamily="34" charset="0"/>
              </a:rPr>
              <a:t>Legal Responsibilities of the Board &amp; Board Members </a:t>
            </a:r>
            <a:endParaRPr lang="en-US" sz="9600" b="1" dirty="0">
              <a:solidFill>
                <a:srgbClr val="750518"/>
              </a:solidFill>
            </a:endParaRPr>
          </a:p>
        </p:txBody>
      </p:sp>
      <p:sp>
        <p:nvSpPr>
          <p:cNvPr id="3" name="Text">
            <a:extLst>
              <a:ext uri="{FF2B5EF4-FFF2-40B4-BE49-F238E27FC236}">
                <a16:creationId xmlns:a16="http://schemas.microsoft.com/office/drawing/2014/main" id="{D5B18E95-CE5E-60B9-4CE3-2387C3758947}"/>
              </a:ext>
            </a:extLst>
          </p:cNvPr>
          <p:cNvSpPr>
            <a:spLocks noGrp="1"/>
          </p:cNvSpPr>
          <p:nvPr>
            <p:ph idx="1"/>
          </p:nvPr>
        </p:nvSpPr>
        <p:spPr>
          <a:xfrm>
            <a:off x="180584" y="1804465"/>
            <a:ext cx="11820394" cy="4852378"/>
          </a:xfrm>
        </p:spPr>
        <p:txBody>
          <a:bodyPr vert="horz" lIns="91440" tIns="45720" rIns="91440" bIns="45720" rtlCol="0" anchor="t">
            <a:noAutofit/>
          </a:bodyPr>
          <a:lstStyle/>
          <a:p>
            <a:r>
              <a:rPr lang="en-US" sz="4000" dirty="0"/>
              <a:t>Board / Council Members = Mission Fulfillment &amp; Organizational Integrity</a:t>
            </a:r>
          </a:p>
          <a:p>
            <a:pPr lvl="1"/>
            <a:r>
              <a:rPr lang="en-US" sz="3600" dirty="0"/>
              <a:t>Duty of Care</a:t>
            </a:r>
          </a:p>
          <a:p>
            <a:pPr lvl="1"/>
            <a:r>
              <a:rPr lang="en-US" sz="3600" dirty="0"/>
              <a:t>Duty of Loyalty</a:t>
            </a:r>
          </a:p>
          <a:p>
            <a:pPr lvl="1"/>
            <a:r>
              <a:rPr lang="en-US" sz="3600" dirty="0"/>
              <a:t>Duty of Obedience</a:t>
            </a:r>
          </a:p>
          <a:p>
            <a:r>
              <a:rPr lang="en-US" sz="4000" dirty="0"/>
              <a:t>Executive Director / Other Staff = Day to Day Operations</a:t>
            </a:r>
          </a:p>
          <a:p>
            <a:endParaRPr lang="en-US" sz="2400" dirty="0"/>
          </a:p>
        </p:txBody>
      </p:sp>
      <p:sp>
        <p:nvSpPr>
          <p:cNvPr id="4" name="Footer ">
            <a:extLst>
              <a:ext uri="{FF2B5EF4-FFF2-40B4-BE49-F238E27FC236}">
                <a16:creationId xmlns:a16="http://schemas.microsoft.com/office/drawing/2014/main" id="{98E8B615-3172-2D94-5E63-414BFB13526B}"/>
              </a:ext>
            </a:extLst>
          </p:cNvPr>
          <p:cNvSpPr>
            <a:spLocks noGrp="1"/>
          </p:cNvSpPr>
          <p:nvPr>
            <p:ph type="ftr" sz="quarter" idx="11"/>
          </p:nvPr>
        </p:nvSpPr>
        <p:spPr>
          <a:xfrm>
            <a:off x="3380984" y="6492049"/>
            <a:ext cx="4908115"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271616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extLst>
              <a:ext uri="{FF2B5EF4-FFF2-40B4-BE49-F238E27FC236}">
                <a16:creationId xmlns:a16="http://schemas.microsoft.com/office/drawing/2014/main" id="{E9AA23EA-C625-BD34-FBF1-7FF3704F64C5}"/>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51C58929-FF75-A936-FAE6-4F2211996D4F}"/>
              </a:ext>
            </a:extLst>
          </p:cNvPr>
          <p:cNvSpPr>
            <a:spLocks noGrp="1"/>
          </p:cNvSpPr>
          <p:nvPr>
            <p:ph type="sldNum" sz="quarter" idx="12"/>
          </p:nvPr>
        </p:nvSpPr>
        <p:spPr/>
        <p:txBody>
          <a:bodyPr/>
          <a:lstStyle/>
          <a:p>
            <a:fld id="{5D16CCA7-A32B-44D2-BAC0-8216F98A92EE}" type="slidenum">
              <a:rPr lang="en-US" smtClean="0"/>
              <a:t>15</a:t>
            </a:fld>
            <a:endParaRPr lang="en-US"/>
          </a:p>
        </p:txBody>
      </p:sp>
      <p:sp>
        <p:nvSpPr>
          <p:cNvPr id="2" name="Title ">
            <a:extLst>
              <a:ext uri="{FF2B5EF4-FFF2-40B4-BE49-F238E27FC236}">
                <a16:creationId xmlns:a16="http://schemas.microsoft.com/office/drawing/2014/main" id="{FDB3E23B-FB5C-7E0C-413D-F68F5A0F8403}"/>
              </a:ext>
            </a:extLst>
          </p:cNvPr>
          <p:cNvSpPr>
            <a:spLocks noGrp="1"/>
          </p:cNvSpPr>
          <p:nvPr>
            <p:ph type="title"/>
          </p:nvPr>
        </p:nvSpPr>
        <p:spPr>
          <a:xfrm>
            <a:off x="3132" y="-217"/>
            <a:ext cx="12185736" cy="1325563"/>
          </a:xfrm>
        </p:spPr>
        <p:txBody>
          <a:bodyPr>
            <a:normAutofit/>
          </a:bodyPr>
          <a:lstStyle/>
          <a:p>
            <a:r>
              <a:rPr lang="en-US" sz="7200" b="1">
                <a:solidFill>
                  <a:srgbClr val="750518"/>
                </a:solidFill>
              </a:rPr>
              <a:t> Duty of Obedience</a:t>
            </a:r>
          </a:p>
        </p:txBody>
      </p:sp>
      <p:sp>
        <p:nvSpPr>
          <p:cNvPr id="3" name="Text">
            <a:extLst>
              <a:ext uri="{FF2B5EF4-FFF2-40B4-BE49-F238E27FC236}">
                <a16:creationId xmlns:a16="http://schemas.microsoft.com/office/drawing/2014/main" id="{D5B18E95-CE5E-60B9-4CE3-2387C3758947}"/>
              </a:ext>
            </a:extLst>
          </p:cNvPr>
          <p:cNvSpPr>
            <a:spLocks noGrp="1"/>
          </p:cNvSpPr>
          <p:nvPr>
            <p:ph idx="1"/>
          </p:nvPr>
        </p:nvSpPr>
        <p:spPr>
          <a:xfrm>
            <a:off x="180584" y="1499019"/>
            <a:ext cx="11820394" cy="4852378"/>
          </a:xfrm>
        </p:spPr>
        <p:txBody>
          <a:bodyPr vert="horz" lIns="91440" tIns="45720" rIns="91440" bIns="45720" rtlCol="0" anchor="t">
            <a:noAutofit/>
          </a:bodyPr>
          <a:lstStyle/>
          <a:p>
            <a:r>
              <a:rPr lang="en-US" sz="4800" dirty="0"/>
              <a:t>Board members </a:t>
            </a:r>
            <a:r>
              <a:rPr lang="en-US" sz="4800" b="1" dirty="0"/>
              <a:t>must be true to the mission</a:t>
            </a:r>
            <a:r>
              <a:rPr lang="en-US" sz="4800" dirty="0"/>
              <a:t> of the SILC.</a:t>
            </a:r>
          </a:p>
          <a:p>
            <a:r>
              <a:rPr lang="en-US" sz="4800" dirty="0"/>
              <a:t>Board members </a:t>
            </a:r>
            <a:r>
              <a:rPr lang="en-US" sz="4800" b="1" dirty="0"/>
              <a:t>must not act in a manner that is inconsistent</a:t>
            </a:r>
            <a:r>
              <a:rPr lang="en-US" sz="4800" dirty="0"/>
              <a:t> to the mission. </a:t>
            </a:r>
          </a:p>
          <a:p>
            <a:r>
              <a:rPr lang="en-US" sz="4800" dirty="0"/>
              <a:t>Board members </a:t>
            </a:r>
            <a:r>
              <a:rPr lang="en-US" sz="4800" b="1" dirty="0"/>
              <a:t>must act in observance</a:t>
            </a:r>
            <a:r>
              <a:rPr lang="en-US" sz="4800" dirty="0"/>
              <a:t> of the </a:t>
            </a:r>
            <a:r>
              <a:rPr lang="en-US" sz="4800" b="1" dirty="0"/>
              <a:t>local, state and federal laws and regulations</a:t>
            </a:r>
            <a:r>
              <a:rPr lang="en-US" sz="4800" dirty="0"/>
              <a:t> that apply.</a:t>
            </a:r>
          </a:p>
          <a:p>
            <a:endParaRPr lang="en-US" dirty="0"/>
          </a:p>
        </p:txBody>
      </p:sp>
      <p:sp>
        <p:nvSpPr>
          <p:cNvPr id="4" name="Footer ">
            <a:extLst>
              <a:ext uri="{FF2B5EF4-FFF2-40B4-BE49-F238E27FC236}">
                <a16:creationId xmlns:a16="http://schemas.microsoft.com/office/drawing/2014/main" id="{98E8B615-3172-2D94-5E63-414BFB13526B}"/>
              </a:ext>
            </a:extLst>
          </p:cNvPr>
          <p:cNvSpPr>
            <a:spLocks noGrp="1"/>
          </p:cNvSpPr>
          <p:nvPr>
            <p:ph type="ftr" sz="quarter" idx="11"/>
          </p:nvPr>
        </p:nvSpPr>
        <p:spPr>
          <a:xfrm>
            <a:off x="3380984" y="6492049"/>
            <a:ext cx="4908115"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39477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9479-6FB5-8BDD-E2EC-2BF6CEC47C0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4EC431-EF1E-C3B4-305C-6C4311491411}"/>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a:extLst>
              <a:ext uri="{FF2B5EF4-FFF2-40B4-BE49-F238E27FC236}">
                <a16:creationId xmlns:a16="http://schemas.microsoft.com/office/drawing/2014/main" id="{2DACE1DD-4F08-67E0-39A9-B4583D44BE7C}"/>
              </a:ext>
            </a:extLst>
          </p:cNvPr>
          <p:cNvSpPr>
            <a:spLocks noGrp="1"/>
          </p:cNvSpPr>
          <p:nvPr>
            <p:ph type="sldNum" sz="quarter" idx="12"/>
          </p:nvPr>
        </p:nvSpPr>
        <p:spPr/>
        <p:txBody>
          <a:bodyPr/>
          <a:lstStyle/>
          <a:p>
            <a:fld id="{5D16CCA7-A32B-44D2-BAC0-8216F98A92EE}" type="slidenum">
              <a:rPr lang="en-US" smtClean="0"/>
              <a:t>16</a:t>
            </a:fld>
            <a:endParaRPr lang="en-US"/>
          </a:p>
        </p:txBody>
      </p:sp>
      <p:sp>
        <p:nvSpPr>
          <p:cNvPr id="2" name="Title ">
            <a:extLst>
              <a:ext uri="{FF2B5EF4-FFF2-40B4-BE49-F238E27FC236}">
                <a16:creationId xmlns:a16="http://schemas.microsoft.com/office/drawing/2014/main" id="{A7851591-4DF7-10BA-CBEB-8ED3008978BE}"/>
              </a:ext>
            </a:extLst>
          </p:cNvPr>
          <p:cNvSpPr>
            <a:spLocks noGrp="1"/>
          </p:cNvSpPr>
          <p:nvPr>
            <p:ph type="title"/>
          </p:nvPr>
        </p:nvSpPr>
        <p:spPr>
          <a:xfrm>
            <a:off x="3132" y="-217"/>
            <a:ext cx="12185736" cy="1325563"/>
          </a:xfrm>
        </p:spPr>
        <p:txBody>
          <a:bodyPr>
            <a:normAutofit/>
          </a:bodyPr>
          <a:lstStyle/>
          <a:p>
            <a:r>
              <a:rPr lang="en-US" sz="7200" b="1">
                <a:solidFill>
                  <a:srgbClr val="750518"/>
                </a:solidFill>
              </a:rPr>
              <a:t> Duty of Loyalty</a:t>
            </a:r>
            <a:endParaRPr lang="en-US"/>
          </a:p>
        </p:txBody>
      </p:sp>
      <p:sp>
        <p:nvSpPr>
          <p:cNvPr id="3" name="Text">
            <a:extLst>
              <a:ext uri="{FF2B5EF4-FFF2-40B4-BE49-F238E27FC236}">
                <a16:creationId xmlns:a16="http://schemas.microsoft.com/office/drawing/2014/main" id="{EF5B5CE1-9DBB-AC40-F703-AF0861A0925D}"/>
              </a:ext>
            </a:extLst>
          </p:cNvPr>
          <p:cNvSpPr>
            <a:spLocks noGrp="1"/>
          </p:cNvSpPr>
          <p:nvPr>
            <p:ph idx="1"/>
          </p:nvPr>
        </p:nvSpPr>
        <p:spPr>
          <a:xfrm>
            <a:off x="180584" y="1502037"/>
            <a:ext cx="11820394" cy="4852378"/>
          </a:xfrm>
        </p:spPr>
        <p:txBody>
          <a:bodyPr vert="horz" lIns="91440" tIns="45720" rIns="91440" bIns="45720" rtlCol="0" anchor="t">
            <a:noAutofit/>
          </a:bodyPr>
          <a:lstStyle/>
          <a:p>
            <a:r>
              <a:rPr lang="en-US" sz="4800"/>
              <a:t>This includes the principle that the </a:t>
            </a:r>
            <a:r>
              <a:rPr lang="en-US" sz="4800" b="1"/>
              <a:t>board</a:t>
            </a:r>
            <a:r>
              <a:rPr lang="en-US" sz="4800"/>
              <a:t> members </a:t>
            </a:r>
            <a:r>
              <a:rPr lang="en-US" sz="4800" b="1"/>
              <a:t>will make all decisions without personal conflict of interest</a:t>
            </a:r>
            <a:r>
              <a:rPr lang="en-US" sz="4800"/>
              <a:t>.</a:t>
            </a:r>
          </a:p>
          <a:p>
            <a:pPr marL="0" indent="0">
              <a:buNone/>
            </a:pPr>
            <a:endParaRPr lang="en-US" sz="4800"/>
          </a:p>
          <a:p>
            <a:pPr marL="0" indent="0" algn="ctr">
              <a:buNone/>
            </a:pPr>
            <a:r>
              <a:rPr lang="en-US" sz="4800" b="1">
                <a:solidFill>
                  <a:srgbClr val="70002E"/>
                </a:solidFill>
              </a:rPr>
              <a:t>A failure to meet a duty of loyalty may result in payment of restitution.</a:t>
            </a:r>
            <a:endParaRPr lang="en-US" b="1">
              <a:solidFill>
                <a:srgbClr val="70002E"/>
              </a:solidFill>
            </a:endParaRPr>
          </a:p>
          <a:p>
            <a:endParaRPr lang="en-US"/>
          </a:p>
        </p:txBody>
      </p:sp>
      <p:sp>
        <p:nvSpPr>
          <p:cNvPr id="4" name="Footer">
            <a:extLst>
              <a:ext uri="{FF2B5EF4-FFF2-40B4-BE49-F238E27FC236}">
                <a16:creationId xmlns:a16="http://schemas.microsoft.com/office/drawing/2014/main" id="{9D3B5236-B084-BFEE-E95F-3F5C1CD4D8A3}"/>
              </a:ext>
            </a:extLst>
          </p:cNvPr>
          <p:cNvSpPr>
            <a:spLocks noGrp="1"/>
          </p:cNvSpPr>
          <p:nvPr>
            <p:ph type="ftr" sz="quarter" idx="11"/>
          </p:nvPr>
        </p:nvSpPr>
        <p:spPr>
          <a:xfrm>
            <a:off x="3380984" y="6492049"/>
            <a:ext cx="4908115"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410234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BC35-6154-8135-8C1E-0F0267D255D1}"/>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F92FF935-5595-1F6B-6CC3-A45062A049F9}"/>
              </a:ext>
            </a:extLst>
          </p:cNvPr>
          <p:cNvSpPr>
            <a:spLocks noGrp="1"/>
          </p:cNvSpPr>
          <p:nvPr>
            <p:ph type="sldNum" sz="quarter" idx="12"/>
          </p:nvPr>
        </p:nvSpPr>
        <p:spPr/>
        <p:txBody>
          <a:bodyPr/>
          <a:lstStyle/>
          <a:p>
            <a:fld id="{5D16CCA7-A32B-44D2-BAC0-8216F98A92EE}" type="slidenum">
              <a:rPr lang="en-US" smtClean="0"/>
              <a:t>17</a:t>
            </a:fld>
            <a:endParaRPr lang="en-US"/>
          </a:p>
        </p:txBody>
      </p:sp>
      <p:sp>
        <p:nvSpPr>
          <p:cNvPr id="6" name="Rectangle ">
            <a:extLst>
              <a:ext uri="{FF2B5EF4-FFF2-40B4-BE49-F238E27FC236}">
                <a16:creationId xmlns:a16="http://schemas.microsoft.com/office/drawing/2014/main" id="{150AF82D-B1C5-A0ED-1191-EE8776A27DD1}"/>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
            <a:extLst>
              <a:ext uri="{FF2B5EF4-FFF2-40B4-BE49-F238E27FC236}">
                <a16:creationId xmlns:a16="http://schemas.microsoft.com/office/drawing/2014/main" id="{832C92E4-2DC3-F37E-74BF-298E04006A34}"/>
              </a:ext>
            </a:extLst>
          </p:cNvPr>
          <p:cNvSpPr>
            <a:spLocks noGrp="1"/>
          </p:cNvSpPr>
          <p:nvPr>
            <p:ph type="title"/>
          </p:nvPr>
        </p:nvSpPr>
        <p:spPr>
          <a:xfrm>
            <a:off x="3132" y="-217"/>
            <a:ext cx="12185736" cy="1325563"/>
          </a:xfrm>
        </p:spPr>
        <p:txBody>
          <a:bodyPr>
            <a:normAutofit/>
          </a:bodyPr>
          <a:lstStyle/>
          <a:p>
            <a:r>
              <a:rPr lang="en-US" sz="7200" b="1">
                <a:solidFill>
                  <a:srgbClr val="750518"/>
                </a:solidFill>
              </a:rPr>
              <a:t> Duty of Care</a:t>
            </a:r>
            <a:endParaRPr lang="en-US"/>
          </a:p>
        </p:txBody>
      </p:sp>
      <p:sp>
        <p:nvSpPr>
          <p:cNvPr id="3" name="Text">
            <a:extLst>
              <a:ext uri="{FF2B5EF4-FFF2-40B4-BE49-F238E27FC236}">
                <a16:creationId xmlns:a16="http://schemas.microsoft.com/office/drawing/2014/main" id="{2D0FB3F8-5F3B-9E4E-DC59-10AC34FE78E6}"/>
              </a:ext>
            </a:extLst>
          </p:cNvPr>
          <p:cNvSpPr>
            <a:spLocks noGrp="1"/>
          </p:cNvSpPr>
          <p:nvPr>
            <p:ph idx="1"/>
          </p:nvPr>
        </p:nvSpPr>
        <p:spPr>
          <a:xfrm>
            <a:off x="180584" y="1502037"/>
            <a:ext cx="11820394" cy="4852378"/>
          </a:xfrm>
        </p:spPr>
        <p:txBody>
          <a:bodyPr vert="horz" lIns="91440" tIns="45720" rIns="91440" bIns="45720" rtlCol="0" anchor="t">
            <a:noAutofit/>
          </a:bodyPr>
          <a:lstStyle/>
          <a:p>
            <a:r>
              <a:rPr lang="en-US" sz="3200"/>
              <a:t>Ensuring </a:t>
            </a:r>
            <a:r>
              <a:rPr lang="en-US" sz="3200" b="1"/>
              <a:t>no foreseeable physical harm</a:t>
            </a:r>
            <a:r>
              <a:rPr lang="en-US" sz="3200"/>
              <a:t> because of its work.</a:t>
            </a:r>
          </a:p>
          <a:p>
            <a:r>
              <a:rPr lang="en-US" sz="3200"/>
              <a:t>Make </a:t>
            </a:r>
            <a:r>
              <a:rPr lang="en-US" sz="3200" b="1"/>
              <a:t>reasonable decisions based on facts</a:t>
            </a:r>
            <a:r>
              <a:rPr lang="en-US" sz="3200"/>
              <a:t> that will </a:t>
            </a:r>
            <a:r>
              <a:rPr lang="en-US" sz="3200" b="1"/>
              <a:t>ensure</a:t>
            </a:r>
            <a:r>
              <a:rPr lang="en-US" sz="3200"/>
              <a:t> there is </a:t>
            </a:r>
            <a:r>
              <a:rPr lang="en-US" sz="3200" b="1"/>
              <a:t>no negligence</a:t>
            </a:r>
            <a:r>
              <a:rPr lang="en-US" sz="3200"/>
              <a:t> on the part of the organization.</a:t>
            </a:r>
          </a:p>
          <a:p>
            <a:r>
              <a:rPr lang="en-US" sz="3200"/>
              <a:t>Overseeing </a:t>
            </a:r>
            <a:r>
              <a:rPr lang="en-US" sz="3200" b="1"/>
              <a:t>financial accountability</a:t>
            </a:r>
            <a:r>
              <a:rPr lang="en-US" sz="3200"/>
              <a:t> to </a:t>
            </a:r>
            <a:r>
              <a:rPr lang="en-US" sz="3200" b="1"/>
              <a:t>ensure</a:t>
            </a:r>
            <a:r>
              <a:rPr lang="en-US" sz="3200"/>
              <a:t> that the </a:t>
            </a:r>
            <a:r>
              <a:rPr lang="en-US" sz="3200" b="1"/>
              <a:t>public funds received</a:t>
            </a:r>
            <a:r>
              <a:rPr lang="en-US" sz="3200"/>
              <a:t> are</a:t>
            </a:r>
            <a:r>
              <a:rPr lang="en-US" sz="3200" b="1"/>
              <a:t> treated with care</a:t>
            </a:r>
            <a:r>
              <a:rPr lang="en-US" sz="3200"/>
              <a:t>.</a:t>
            </a:r>
          </a:p>
          <a:p>
            <a:endParaRPr lang="en-US" sz="3200">
              <a:solidFill>
                <a:srgbClr val="000000"/>
              </a:solidFill>
            </a:endParaRPr>
          </a:p>
          <a:p>
            <a:pPr marL="0" indent="0" algn="ctr">
              <a:buNone/>
            </a:pPr>
            <a:r>
              <a:rPr lang="en-US" sz="3500" b="1">
                <a:solidFill>
                  <a:srgbClr val="70002E"/>
                </a:solidFill>
              </a:rPr>
              <a:t>In order to perform your “Duty of Care” you need to understand a few things about federal funding...</a:t>
            </a:r>
          </a:p>
          <a:p>
            <a:endParaRPr lang="en-US"/>
          </a:p>
        </p:txBody>
      </p:sp>
      <p:sp>
        <p:nvSpPr>
          <p:cNvPr id="4" name="Footer ">
            <a:extLst>
              <a:ext uri="{FF2B5EF4-FFF2-40B4-BE49-F238E27FC236}">
                <a16:creationId xmlns:a16="http://schemas.microsoft.com/office/drawing/2014/main" id="{80FF2742-D6C0-4774-BBB5-9308CA8B5791}"/>
              </a:ext>
            </a:extLst>
          </p:cNvPr>
          <p:cNvSpPr>
            <a:spLocks noGrp="1"/>
          </p:cNvSpPr>
          <p:nvPr>
            <p:ph type="ftr" sz="quarter" idx="11"/>
          </p:nvPr>
        </p:nvSpPr>
        <p:spPr>
          <a:xfrm>
            <a:off x="3380984" y="6492049"/>
            <a:ext cx="4908115"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324060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000571E-D51C-E923-4FBF-BF44434363B3}"/>
              </a:ext>
            </a:extLst>
          </p:cNvPr>
          <p:cNvSpPr>
            <a:spLocks noGrp="1"/>
          </p:cNvSpPr>
          <p:nvPr>
            <p:ph type="sldNum" sz="quarter" idx="12"/>
          </p:nvPr>
        </p:nvSpPr>
        <p:spPr/>
        <p:txBody>
          <a:bodyPr/>
          <a:lstStyle/>
          <a:p>
            <a:fld id="{5D16CCA7-A32B-44D2-BAC0-8216F98A92EE}" type="slidenum">
              <a:rPr lang="en-US" smtClean="0"/>
              <a:t>18</a:t>
            </a:fld>
            <a:endParaRPr lang="en-US"/>
          </a:p>
        </p:txBody>
      </p:sp>
      <p:sp>
        <p:nvSpPr>
          <p:cNvPr id="2" name="Title ">
            <a:extLst>
              <a:ext uri="{FF2B5EF4-FFF2-40B4-BE49-F238E27FC236}">
                <a16:creationId xmlns:a16="http://schemas.microsoft.com/office/drawing/2014/main" id="{BE860A20-D1A1-090D-E191-5E6E8F04D992}"/>
              </a:ext>
            </a:extLst>
          </p:cNvPr>
          <p:cNvSpPr>
            <a:spLocks noGrp="1"/>
          </p:cNvSpPr>
          <p:nvPr>
            <p:ph type="title"/>
          </p:nvPr>
        </p:nvSpPr>
        <p:spPr>
          <a:xfrm>
            <a:off x="2754" y="-2104"/>
            <a:ext cx="12177310" cy="1362285"/>
          </a:xfrm>
          <a:solidFill>
            <a:srgbClr val="750518"/>
          </a:solidFill>
        </p:spPr>
        <p:txBody>
          <a:bodyPr>
            <a:normAutofit/>
          </a:bodyPr>
          <a:lstStyle/>
          <a:p>
            <a:r>
              <a:rPr lang="en-US" sz="5400" b="1">
                <a:solidFill>
                  <a:schemeClr val="bg1"/>
                </a:solidFill>
              </a:rPr>
              <a:t> Federal Regulations Regarding Finances</a:t>
            </a:r>
          </a:p>
        </p:txBody>
      </p:sp>
      <p:sp>
        <p:nvSpPr>
          <p:cNvPr id="3" name="Text">
            <a:extLst>
              <a:ext uri="{FF2B5EF4-FFF2-40B4-BE49-F238E27FC236}">
                <a16:creationId xmlns:a16="http://schemas.microsoft.com/office/drawing/2014/main" id="{E6931D2E-D53D-14E2-29FA-88ACFFE02ECC}"/>
              </a:ext>
            </a:extLst>
          </p:cNvPr>
          <p:cNvSpPr>
            <a:spLocks noGrp="1"/>
          </p:cNvSpPr>
          <p:nvPr>
            <p:ph idx="1"/>
          </p:nvPr>
        </p:nvSpPr>
        <p:spPr>
          <a:xfrm>
            <a:off x="168008" y="1712805"/>
            <a:ext cx="11828442" cy="4803846"/>
          </a:xfrm>
        </p:spPr>
        <p:txBody>
          <a:bodyPr vert="horz" lIns="91440" tIns="45720" rIns="91440" bIns="45720" rtlCol="0" anchor="t">
            <a:normAutofit lnSpcReduction="10000"/>
          </a:bodyPr>
          <a:lstStyle/>
          <a:p>
            <a:r>
              <a:rPr lang="en-US"/>
              <a:t>Regulations are found in </a:t>
            </a:r>
            <a:r>
              <a:rPr lang="en-US" b="1"/>
              <a:t>"Uniform Guidance or 2 CFR 200"</a:t>
            </a:r>
            <a:r>
              <a:rPr lang="en-US"/>
              <a:t>.</a:t>
            </a:r>
          </a:p>
          <a:p>
            <a:r>
              <a:rPr lang="en-US"/>
              <a:t>These </a:t>
            </a:r>
            <a:r>
              <a:rPr lang="en-US" b="1"/>
              <a:t>regulations</a:t>
            </a:r>
            <a:r>
              <a:rPr lang="en-US"/>
              <a:t> outline the </a:t>
            </a:r>
            <a:r>
              <a:rPr lang="en-US" b="1"/>
              <a:t>allowability of federal spending</a:t>
            </a:r>
            <a:r>
              <a:rPr lang="en-US"/>
              <a:t>.</a:t>
            </a:r>
          </a:p>
          <a:p>
            <a:r>
              <a:rPr lang="en-US" b="1"/>
              <a:t>Costs</a:t>
            </a:r>
            <a:r>
              <a:rPr lang="en-US"/>
              <a:t> must be </a:t>
            </a:r>
            <a:r>
              <a:rPr lang="en-US" b="1"/>
              <a:t>necessary and reasonable</a:t>
            </a:r>
            <a:r>
              <a:rPr lang="en-US"/>
              <a:t>.</a:t>
            </a:r>
          </a:p>
          <a:p>
            <a:r>
              <a:rPr lang="en-US" b="1"/>
              <a:t>Some costs are specifically not allowed</a:t>
            </a:r>
            <a:r>
              <a:rPr lang="en-US"/>
              <a:t> under any circumstances (such as alcohol, bad debts or fines, most food).</a:t>
            </a:r>
          </a:p>
          <a:p>
            <a:r>
              <a:rPr lang="en-US" b="1"/>
              <a:t>Costs must be treated consistently</a:t>
            </a:r>
            <a:r>
              <a:rPr lang="en-US"/>
              <a:t> – you can’t charge it to one program this month and a different one next month, if you have more than one funding source or program.</a:t>
            </a:r>
          </a:p>
          <a:p>
            <a:r>
              <a:rPr lang="en-US"/>
              <a:t>As a board you will want a </a:t>
            </a:r>
            <a:r>
              <a:rPr lang="en-US" b="1"/>
              <a:t>financial review or audit annually</a:t>
            </a:r>
            <a:r>
              <a:rPr lang="en-US"/>
              <a:t> to assure funds are spent as you believe they were.</a:t>
            </a:r>
            <a:r>
              <a:rPr lang="en-US" b="1"/>
              <a:t> Auditors</a:t>
            </a:r>
            <a:r>
              <a:rPr lang="en-US"/>
              <a:t> are secured by and report to the council/board.</a:t>
            </a:r>
          </a:p>
        </p:txBody>
      </p:sp>
      <p:sp>
        <p:nvSpPr>
          <p:cNvPr id="4" name="Footer ">
            <a:extLst>
              <a:ext uri="{FF2B5EF4-FFF2-40B4-BE49-F238E27FC236}">
                <a16:creationId xmlns:a16="http://schemas.microsoft.com/office/drawing/2014/main" id="{E2D1D15D-763F-4F2D-723B-E69BFB091C99}"/>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130593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D6C79-0C3E-DA09-73DC-01647318229F}"/>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23912BEC-2640-29F8-C746-45307ED558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
            <a:extLst>
              <a:ext uri="{FF2B5EF4-FFF2-40B4-BE49-F238E27FC236}">
                <a16:creationId xmlns:a16="http://schemas.microsoft.com/office/drawing/2014/main" id="{7A4FDDC3-C528-7AD0-6937-CED7B9976D91}"/>
              </a:ext>
            </a:extLst>
          </p:cNvPr>
          <p:cNvSpPr>
            <a:spLocks noGrp="1"/>
          </p:cNvSpPr>
          <p:nvPr>
            <p:ph type="sldNum" sz="quarter" idx="12"/>
          </p:nvPr>
        </p:nvSpPr>
        <p:spPr>
          <a:xfrm>
            <a:off x="9293772" y="6356350"/>
            <a:ext cx="2743200" cy="365125"/>
          </a:xfrm>
        </p:spPr>
        <p:txBody>
          <a:bodyPr/>
          <a:lstStyle/>
          <a:p>
            <a:fld id="{181E4D21-DFBA-4BA9-A6C6-558C4B06F883}" type="slidenum">
              <a:rPr lang="en-US" smtClean="0"/>
              <a:t>19</a:t>
            </a:fld>
            <a:endParaRPr lang="en-US"/>
          </a:p>
        </p:txBody>
      </p:sp>
      <p:sp>
        <p:nvSpPr>
          <p:cNvPr id="8" name="Title">
            <a:extLst>
              <a:ext uri="{FF2B5EF4-FFF2-40B4-BE49-F238E27FC236}">
                <a16:creationId xmlns:a16="http://schemas.microsoft.com/office/drawing/2014/main" id="{8BEA0C89-4E53-2159-7D9F-0D6E41206EAE}"/>
              </a:ext>
            </a:extLst>
          </p:cNvPr>
          <p:cNvSpPr txBox="1">
            <a:spLocks noGrp="1"/>
          </p:cNvSpPr>
          <p:nvPr>
            <p:ph type="title" idx="4294967295"/>
          </p:nvPr>
        </p:nvSpPr>
        <p:spPr>
          <a:xfrm>
            <a:off x="8179929" y="2130894"/>
            <a:ext cx="4009392" cy="4599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solidFill>
                  <a:srgbClr val="FFFFFF"/>
                </a:solidFill>
              </a:rPr>
              <a:t>Board Oversight  &amp;</a:t>
            </a:r>
            <a:br>
              <a:rPr lang="en-US" b="1" dirty="0"/>
            </a:br>
            <a:r>
              <a:rPr lang="en-US" b="1" dirty="0">
                <a:solidFill>
                  <a:srgbClr val="FFFFFF"/>
                </a:solidFill>
              </a:rPr>
              <a:t>Responsibilities</a:t>
            </a:r>
            <a:endParaRPr lang="en-US" dirty="0"/>
          </a:p>
        </p:txBody>
      </p:sp>
      <p:sp>
        <p:nvSpPr>
          <p:cNvPr id="9" name="Text 1">
            <a:extLst>
              <a:ext uri="{FF2B5EF4-FFF2-40B4-BE49-F238E27FC236}">
                <a16:creationId xmlns:a16="http://schemas.microsoft.com/office/drawing/2014/main" id="{A2BB49D9-9FC7-38E1-364F-E0A3629B758E}"/>
              </a:ext>
            </a:extLst>
          </p:cNvPr>
          <p:cNvSpPr txBox="1"/>
          <p:nvPr/>
        </p:nvSpPr>
        <p:spPr>
          <a:xfrm>
            <a:off x="293633" y="257194"/>
            <a:ext cx="7744333"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200"/>
              </a:spcBef>
            </a:pPr>
            <a:r>
              <a:rPr lang="en-US" sz="4400" dirty="0">
                <a:highlight>
                  <a:srgbClr val="BCDDE6"/>
                </a:highlight>
              </a:rPr>
              <a:t>Operational Responsibilities</a:t>
            </a:r>
            <a:endParaRPr lang="en-US" dirty="0">
              <a:highlight>
                <a:srgbClr val="BCDDE6"/>
              </a:highlight>
            </a:endParaRPr>
          </a:p>
          <a:p>
            <a:pPr>
              <a:spcBef>
                <a:spcPts val="1200"/>
              </a:spcBef>
            </a:pPr>
            <a:endParaRPr lang="en-US" sz="2000" dirty="0"/>
          </a:p>
          <a:p>
            <a:pPr>
              <a:spcBef>
                <a:spcPts val="1200"/>
              </a:spcBef>
            </a:pPr>
            <a:endParaRPr lang="en-US" sz="2400" b="1" dirty="0"/>
          </a:p>
          <a:p>
            <a:pPr>
              <a:spcBef>
                <a:spcPts val="1200"/>
              </a:spcBef>
            </a:pPr>
            <a:endParaRPr lang="en-US" sz="2400" b="1" dirty="0"/>
          </a:p>
          <a:p>
            <a:pPr>
              <a:spcBef>
                <a:spcPts val="1200"/>
              </a:spcBef>
            </a:pPr>
            <a:endParaRPr lang="en-US" sz="2800" b="1" dirty="0"/>
          </a:p>
          <a:p>
            <a:pPr>
              <a:spcBef>
                <a:spcPts val="1200"/>
              </a:spcBef>
            </a:pPr>
            <a:endParaRPr lang="en-US" sz="2800" dirty="0">
              <a:latin typeface="Arial"/>
              <a:cs typeface="Arial"/>
            </a:endParaRPr>
          </a:p>
          <a:p>
            <a:pPr>
              <a:spcBef>
                <a:spcPts val="1200"/>
              </a:spcBef>
            </a:pPr>
            <a:endParaRPr lang="en-US" sz="2800" dirty="0">
              <a:latin typeface="Arial"/>
              <a:cs typeface="Arial"/>
            </a:endParaRPr>
          </a:p>
          <a:p>
            <a:pPr>
              <a:spcBef>
                <a:spcPts val="1200"/>
              </a:spcBef>
            </a:pPr>
            <a:endParaRPr lang="en-US" sz="2400" dirty="0">
              <a:latin typeface="Arial"/>
              <a:cs typeface="Arial"/>
            </a:endParaRPr>
          </a:p>
          <a:p>
            <a:pPr>
              <a:spcBef>
                <a:spcPts val="1200"/>
              </a:spcBef>
            </a:pPr>
            <a:r>
              <a:rPr lang="en-US" sz="2000" dirty="0">
                <a:latin typeface="Arial"/>
                <a:cs typeface="Arial"/>
              </a:rPr>
              <a:t>Because the majority of board members have a significant disability you have disability input into these areas, but </a:t>
            </a:r>
            <a:r>
              <a:rPr lang="en-US" sz="2000" b="1" dirty="0">
                <a:latin typeface="Arial"/>
                <a:cs typeface="Arial"/>
              </a:rPr>
              <a:t>you may also want to solicit input from the disability community</a:t>
            </a:r>
            <a:r>
              <a:rPr lang="en-US" sz="2000" dirty="0">
                <a:latin typeface="Arial"/>
                <a:cs typeface="Arial"/>
              </a:rPr>
              <a:t>, especially into planning for the future.</a:t>
            </a:r>
            <a:endParaRPr lang="en-US" sz="2000" dirty="0"/>
          </a:p>
          <a:p>
            <a:pPr algn="r"/>
            <a:endParaRPr lang="en-US" sz="2800" b="1" dirty="0">
              <a:latin typeface="Arial"/>
              <a:cs typeface="Arial"/>
            </a:endParaRPr>
          </a:p>
        </p:txBody>
      </p:sp>
      <p:sp>
        <p:nvSpPr>
          <p:cNvPr id="7" name="Arrow Down" descr="Arrow pointing down from operational responsibilities to purpose">
            <a:extLst>
              <a:ext uri="{FF2B5EF4-FFF2-40B4-BE49-F238E27FC236}">
                <a16:creationId xmlns:a16="http://schemas.microsoft.com/office/drawing/2014/main" id="{80CCEF50-7574-736B-A2D1-1A8842F8CA0C}"/>
              </a:ext>
            </a:extLst>
          </p:cNvPr>
          <p:cNvSpPr/>
          <p:nvPr/>
        </p:nvSpPr>
        <p:spPr>
          <a:xfrm>
            <a:off x="1403371" y="100075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1">
            <a:extLst>
              <a:ext uri="{FF2B5EF4-FFF2-40B4-BE49-F238E27FC236}">
                <a16:creationId xmlns:a16="http://schemas.microsoft.com/office/drawing/2014/main" id="{23D34F1C-0A8E-C826-A95E-B0F0F19EF1D4}"/>
              </a:ext>
            </a:extLst>
          </p:cNvPr>
          <p:cNvGraphicFramePr>
            <a:graphicFrameLocks noGrp="1"/>
          </p:cNvGraphicFramePr>
          <p:nvPr/>
        </p:nvGraphicFramePr>
        <p:xfrm>
          <a:off x="291101" y="2089078"/>
          <a:ext cx="7625012" cy="701040"/>
        </p:xfrm>
        <a:graphic>
          <a:graphicData uri="http://schemas.openxmlformats.org/drawingml/2006/table">
            <a:tbl>
              <a:tblPr firstRow="1" bandRow="1">
                <a:tableStyleId>{5C22544A-7EE6-4342-B048-85BDC9FD1C3A}</a:tableStyleId>
              </a:tblPr>
              <a:tblGrid>
                <a:gridCol w="2378574">
                  <a:extLst>
                    <a:ext uri="{9D8B030D-6E8A-4147-A177-3AD203B41FA5}">
                      <a16:colId xmlns:a16="http://schemas.microsoft.com/office/drawing/2014/main" val="2052087246"/>
                    </a:ext>
                  </a:extLst>
                </a:gridCol>
                <a:gridCol w="2691186">
                  <a:extLst>
                    <a:ext uri="{9D8B030D-6E8A-4147-A177-3AD203B41FA5}">
                      <a16:colId xmlns:a16="http://schemas.microsoft.com/office/drawing/2014/main" val="2673382447"/>
                    </a:ext>
                  </a:extLst>
                </a:gridCol>
                <a:gridCol w="2555252">
                  <a:extLst>
                    <a:ext uri="{9D8B030D-6E8A-4147-A177-3AD203B41FA5}">
                      <a16:colId xmlns:a16="http://schemas.microsoft.com/office/drawing/2014/main" val="321020296"/>
                    </a:ext>
                  </a:extLst>
                </a:gridCol>
              </a:tblGrid>
              <a:tr h="366980">
                <a:tc>
                  <a:txBody>
                    <a:bodyPr/>
                    <a:lstStyle/>
                    <a:p>
                      <a:pPr algn="ctr"/>
                      <a:r>
                        <a:rPr lang="en-US" sz="4000">
                          <a:solidFill>
                            <a:schemeClr val="tx1"/>
                          </a:solidFill>
                        </a:rPr>
                        <a:t>Purpose</a:t>
                      </a:r>
                    </a:p>
                  </a:txBody>
                  <a:tcPr>
                    <a:solidFill>
                      <a:srgbClr val="BCDDE6"/>
                    </a:solidFill>
                  </a:tcPr>
                </a:tc>
                <a:tc>
                  <a:txBody>
                    <a:bodyPr/>
                    <a:lstStyle/>
                    <a:p>
                      <a:pPr algn="ctr"/>
                      <a:r>
                        <a:rPr lang="en-US" sz="4000">
                          <a:solidFill>
                            <a:schemeClr val="tx1"/>
                          </a:solidFill>
                        </a:rPr>
                        <a:t>Planning</a:t>
                      </a:r>
                    </a:p>
                  </a:txBody>
                  <a:tcPr>
                    <a:solidFill>
                      <a:srgbClr val="BCDDE6"/>
                    </a:solidFill>
                  </a:tcPr>
                </a:tc>
                <a:tc>
                  <a:txBody>
                    <a:bodyPr/>
                    <a:lstStyle/>
                    <a:p>
                      <a:pPr algn="ctr"/>
                      <a:r>
                        <a:rPr lang="en-US" sz="4000" dirty="0">
                          <a:solidFill>
                            <a:schemeClr val="tx1"/>
                          </a:solidFill>
                        </a:rPr>
                        <a:t>Policies</a:t>
                      </a:r>
                    </a:p>
                  </a:txBody>
                  <a:tcPr>
                    <a:solidFill>
                      <a:srgbClr val="BCDDE6"/>
                    </a:solidFill>
                  </a:tcPr>
                </a:tc>
                <a:extLst>
                  <a:ext uri="{0D108BD9-81ED-4DB2-BD59-A6C34878D82A}">
                    <a16:rowId xmlns:a16="http://schemas.microsoft.com/office/drawing/2014/main" val="877941294"/>
                  </a:ext>
                </a:extLst>
              </a:tr>
            </a:tbl>
          </a:graphicData>
        </a:graphic>
      </p:graphicFrame>
      <p:sp>
        <p:nvSpPr>
          <p:cNvPr id="16" name="Arrow Up" descr="Arrow pointing up from Disability Input to purpose, planning, and policies">
            <a:extLst>
              <a:ext uri="{FF2B5EF4-FFF2-40B4-BE49-F238E27FC236}">
                <a16:creationId xmlns:a16="http://schemas.microsoft.com/office/drawing/2014/main" id="{8ABCACF4-C319-21D3-BFD2-0AC271219714}"/>
              </a:ext>
              <a:ext uri="{C183D7F6-B498-43B3-948B-1728B52AA6E4}">
                <adec:decorative xmlns:adec="http://schemas.microsoft.com/office/drawing/2017/decorative" val="0"/>
              </a:ext>
            </a:extLst>
          </p:cNvPr>
          <p:cNvSpPr/>
          <p:nvPr/>
        </p:nvSpPr>
        <p:spPr>
          <a:xfrm rot="10800000">
            <a:off x="1403370" y="291003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2">
            <a:extLst>
              <a:ext uri="{FF2B5EF4-FFF2-40B4-BE49-F238E27FC236}">
                <a16:creationId xmlns:a16="http://schemas.microsoft.com/office/drawing/2014/main" id="{4A286FE7-A40C-6B78-1E8E-2029AD01007B}"/>
              </a:ext>
            </a:extLst>
          </p:cNvPr>
          <p:cNvGraphicFramePr>
            <a:graphicFrameLocks noGrp="1"/>
          </p:cNvGraphicFramePr>
          <p:nvPr/>
        </p:nvGraphicFramePr>
        <p:xfrm>
          <a:off x="291101" y="3750067"/>
          <a:ext cx="7625369" cy="701040"/>
        </p:xfrm>
        <a:graphic>
          <a:graphicData uri="http://schemas.openxmlformats.org/drawingml/2006/table">
            <a:tbl>
              <a:tblPr firstRow="1" bandRow="1">
                <a:tableStyleId>{5C22544A-7EE6-4342-B048-85BDC9FD1C3A}</a:tableStyleId>
              </a:tblPr>
              <a:tblGrid>
                <a:gridCol w="7625369">
                  <a:extLst>
                    <a:ext uri="{9D8B030D-6E8A-4147-A177-3AD203B41FA5}">
                      <a16:colId xmlns:a16="http://schemas.microsoft.com/office/drawing/2014/main" val="2052087246"/>
                    </a:ext>
                  </a:extLst>
                </a:gridCol>
              </a:tblGrid>
              <a:tr h="679671">
                <a:tc>
                  <a:txBody>
                    <a:bodyPr/>
                    <a:lstStyle/>
                    <a:p>
                      <a:pPr lvl="0" algn="ctr">
                        <a:buNone/>
                      </a:pPr>
                      <a:r>
                        <a:rPr lang="en-US" sz="4000" dirty="0">
                          <a:solidFill>
                            <a:schemeClr val="tx1"/>
                          </a:solidFill>
                        </a:rPr>
                        <a:t>Disability Input</a:t>
                      </a:r>
                    </a:p>
                  </a:txBody>
                  <a:tcPr>
                    <a:solidFill>
                      <a:srgbClr val="BCDDE6"/>
                    </a:solidFill>
                  </a:tcPr>
                </a:tc>
                <a:extLst>
                  <a:ext uri="{0D108BD9-81ED-4DB2-BD59-A6C34878D82A}">
                    <a16:rowId xmlns:a16="http://schemas.microsoft.com/office/drawing/2014/main" val="877941294"/>
                  </a:ext>
                </a:extLst>
              </a:tr>
            </a:tbl>
          </a:graphicData>
        </a:graphic>
      </p:graphicFrame>
      <p:sp>
        <p:nvSpPr>
          <p:cNvPr id="2" name="Footer">
            <a:extLst>
              <a:ext uri="{FF2B5EF4-FFF2-40B4-BE49-F238E27FC236}">
                <a16:creationId xmlns:a16="http://schemas.microsoft.com/office/drawing/2014/main" id="{9B7D5A6B-4FBD-87F7-0ADE-209203BA3138}"/>
              </a:ext>
            </a:extLst>
          </p:cNvPr>
          <p:cNvSpPr>
            <a:spLocks noGrp="1"/>
          </p:cNvSpPr>
          <p:nvPr>
            <p:ph type="ftr" sz="quarter" idx="11"/>
          </p:nvPr>
        </p:nvSpPr>
        <p:spPr>
          <a:xfrm>
            <a:off x="294356" y="6450295"/>
            <a:ext cx="5921698" cy="365125"/>
          </a:xfrm>
        </p:spPr>
        <p:txBody>
          <a:bodyPr/>
          <a:lstStyle/>
          <a:p>
            <a:r>
              <a:rPr lang="en-US">
                <a:solidFill>
                  <a:srgbClr val="750518"/>
                </a:solidFill>
              </a:rPr>
              <a:t>Independent Living  Training and Technical Assistance Center</a:t>
            </a:r>
          </a:p>
        </p:txBody>
      </p:sp>
      <p:sp>
        <p:nvSpPr>
          <p:cNvPr id="14" name="Arrow Up">
            <a:extLst>
              <a:ext uri="{FF2B5EF4-FFF2-40B4-BE49-F238E27FC236}">
                <a16:creationId xmlns:a16="http://schemas.microsoft.com/office/drawing/2014/main" id="{EE891E31-235A-AB23-34F3-1A902A2D2D84}"/>
              </a:ext>
              <a:ext uri="{C183D7F6-B498-43B3-948B-1728B52AA6E4}">
                <adec:decorative xmlns:adec="http://schemas.microsoft.com/office/drawing/2017/decorative" val="1"/>
              </a:ext>
            </a:extLst>
          </p:cNvPr>
          <p:cNvSpPr/>
          <p:nvPr/>
        </p:nvSpPr>
        <p:spPr>
          <a:xfrm rot="10800000">
            <a:off x="3920539" y="291003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a:extLst>
              <a:ext uri="{FF2B5EF4-FFF2-40B4-BE49-F238E27FC236}">
                <a16:creationId xmlns:a16="http://schemas.microsoft.com/office/drawing/2014/main" id="{1C11D36C-5066-FDC6-5ED8-46DDE51AA65C}"/>
              </a:ext>
              <a:ext uri="{C183D7F6-B498-43B3-948B-1728B52AA6E4}">
                <adec:decorative xmlns:adec="http://schemas.microsoft.com/office/drawing/2017/decorative" val="1"/>
              </a:ext>
            </a:extLst>
          </p:cNvPr>
          <p:cNvSpPr/>
          <p:nvPr/>
        </p:nvSpPr>
        <p:spPr>
          <a:xfrm rot="10800000">
            <a:off x="6326404" y="2910037"/>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a:extLst>
              <a:ext uri="{FF2B5EF4-FFF2-40B4-BE49-F238E27FC236}">
                <a16:creationId xmlns:a16="http://schemas.microsoft.com/office/drawing/2014/main" id="{04FEB090-97E5-AF6F-AC74-81D812AC033D}"/>
              </a:ext>
              <a:ext uri="{C183D7F6-B498-43B3-948B-1728B52AA6E4}">
                <adec:decorative xmlns:adec="http://schemas.microsoft.com/office/drawing/2017/decorative" val="1"/>
              </a:ext>
            </a:extLst>
          </p:cNvPr>
          <p:cNvSpPr/>
          <p:nvPr/>
        </p:nvSpPr>
        <p:spPr>
          <a:xfrm>
            <a:off x="3920539" y="1000757"/>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a:extLst>
              <a:ext uri="{FF2B5EF4-FFF2-40B4-BE49-F238E27FC236}">
                <a16:creationId xmlns:a16="http://schemas.microsoft.com/office/drawing/2014/main" id="{E9B0ADA6-8854-7869-5423-519DF570B9C1}"/>
              </a:ext>
              <a:ext uri="{C183D7F6-B498-43B3-948B-1728B52AA6E4}">
                <adec:decorative xmlns:adec="http://schemas.microsoft.com/office/drawing/2017/decorative" val="1"/>
              </a:ext>
            </a:extLst>
          </p:cNvPr>
          <p:cNvSpPr/>
          <p:nvPr/>
        </p:nvSpPr>
        <p:spPr>
          <a:xfrm>
            <a:off x="6326405" y="100075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75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2200-7E40-25EB-D237-1DACE0F187B5}"/>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FBCF95F5-0E44-576D-DCAC-27B3787EF68B}"/>
              </a:ext>
            </a:extLst>
          </p:cNvPr>
          <p:cNvSpPr>
            <a:spLocks noGrp="1"/>
          </p:cNvSpPr>
          <p:nvPr>
            <p:ph type="sldNum" sz="quarter" idx="12"/>
          </p:nvPr>
        </p:nvSpPr>
        <p:spPr/>
        <p:txBody>
          <a:bodyPr/>
          <a:lstStyle/>
          <a:p>
            <a:fld id="{5D16CCA7-A32B-44D2-BAC0-8216F98A92EE}" type="slidenum">
              <a:rPr lang="en-US" smtClean="0"/>
              <a:t>2</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D8C4A435-9845-7270-7228-564DB8042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308" y="95649"/>
            <a:ext cx="4977384" cy="2212848"/>
          </a:xfrm>
          <a:prstGeom prst="rect">
            <a:avLst/>
          </a:prstGeom>
        </p:spPr>
      </p:pic>
      <p:sp>
        <p:nvSpPr>
          <p:cNvPr id="3" name="Text">
            <a:extLst>
              <a:ext uri="{FF2B5EF4-FFF2-40B4-BE49-F238E27FC236}">
                <a16:creationId xmlns:a16="http://schemas.microsoft.com/office/drawing/2014/main" id="{061CB36C-6703-FA60-EA7E-DD5D402C8BEA}"/>
              </a:ext>
            </a:extLst>
          </p:cNvPr>
          <p:cNvSpPr>
            <a:spLocks noGrp="1"/>
          </p:cNvSpPr>
          <p:nvPr>
            <p:ph idx="1"/>
          </p:nvPr>
        </p:nvSpPr>
        <p:spPr>
          <a:xfrm>
            <a:off x="534008" y="2449660"/>
            <a:ext cx="11520121" cy="2449006"/>
          </a:xfrm>
        </p:spPr>
        <p:txBody>
          <a:bodyPr vert="horz" lIns="91440" tIns="45720" rIns="91440" bIns="45720" rtlCol="0" anchor="t">
            <a:normAutofit/>
          </a:bodyPr>
          <a:lstStyle/>
          <a:p>
            <a:pPr marL="0" indent="0">
              <a:lnSpc>
                <a:spcPct val="100000"/>
              </a:lnSpc>
              <a:spcBef>
                <a:spcPts val="0"/>
              </a:spcBef>
              <a:spcAft>
                <a:spcPts val="2400"/>
              </a:spcAft>
              <a:buNone/>
            </a:pPr>
            <a:r>
              <a:rPr lang="en-US" sz="2400" dirty="0">
                <a:latin typeface="Aptos"/>
                <a:cs typeface="Arial"/>
              </a:rPr>
              <a:t>The IL Training &amp; Technical Assistance Center is operated by the University of Montana’s Rural Institute for Inclusive Communities (RIIC) and funded by the Office of Independent Living Programs, Administration on Disabilities, Administration for Community Living (ACL), to provide expert information, support, and training tailored for Centers for Independent Living (CILs), Statewide Independent Living Councils (SILCs), and Designated State Entities (DSEs) across the country.​</a:t>
            </a:r>
            <a:endParaRPr lang="en-US" sz="2400" b="1" dirty="0">
              <a:latin typeface="Aptos"/>
              <a:cs typeface="Arial" panose="020B0604020202020204" pitchFamily="34" charset="0"/>
            </a:endParaRPr>
          </a:p>
        </p:txBody>
      </p:sp>
      <p:pic>
        <p:nvPicPr>
          <p:cNvPr id="8" name="Logo 2" descr="Logo: University of Montana. Graphic features a mountain with two peaks. ">
            <a:extLst>
              <a:ext uri="{FF2B5EF4-FFF2-40B4-BE49-F238E27FC236}">
                <a16:creationId xmlns:a16="http://schemas.microsoft.com/office/drawing/2014/main" id="{272D76E7-54E1-F3D4-1B69-8914C30764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Placeholder 3">
            <a:extLst>
              <a:ext uri="{FF2B5EF4-FFF2-40B4-BE49-F238E27FC236}">
                <a16:creationId xmlns:a16="http://schemas.microsoft.com/office/drawing/2014/main" id="{9EB94161-A666-90DD-D3E5-559064ACA703}"/>
              </a:ext>
            </a:extLst>
          </p:cNvPr>
          <p:cNvSpPr>
            <a:spLocks noGrp="1"/>
          </p:cNvSpPr>
          <p:nvPr>
            <p:ph type="title" idx="4294967295"/>
          </p:nvPr>
        </p:nvSpPr>
        <p:spPr>
          <a:xfrm>
            <a:off x="3640138" y="6491288"/>
            <a:ext cx="46259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002E"/>
                </a:solidFill>
                <a:effectLst/>
                <a:uLnTx/>
                <a:uFillTx/>
                <a:latin typeface="+mn-lt"/>
                <a:ea typeface="+mn-ea"/>
                <a:cs typeface="+mn-cs"/>
              </a:rPr>
              <a:t>Independent Living  Training and Technical Assistance Center</a:t>
            </a:r>
          </a:p>
        </p:txBody>
      </p:sp>
    </p:spTree>
    <p:extLst>
      <p:ext uri="{BB962C8B-B14F-4D97-AF65-F5344CB8AC3E}">
        <p14:creationId xmlns:p14="http://schemas.microsoft.com/office/powerpoint/2010/main" val="61243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61F2-4E16-461C-66ED-39B774A1D71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757D419-C5BA-BBE3-4657-F007F8C89FD1}"/>
              </a:ext>
            </a:extLst>
          </p:cNvPr>
          <p:cNvSpPr>
            <a:spLocks noGrp="1"/>
          </p:cNvSpPr>
          <p:nvPr>
            <p:ph type="sldNum" sz="quarter" idx="12"/>
          </p:nvPr>
        </p:nvSpPr>
        <p:spPr/>
        <p:txBody>
          <a:bodyPr/>
          <a:lstStyle/>
          <a:p>
            <a:fld id="{5D16CCA7-A32B-44D2-BAC0-8216F98A92EE}" type="slidenum">
              <a:rPr lang="en-US" smtClean="0"/>
              <a:t>20</a:t>
            </a:fld>
            <a:endParaRPr lang="en-US"/>
          </a:p>
        </p:txBody>
      </p:sp>
      <p:sp>
        <p:nvSpPr>
          <p:cNvPr id="2" name="Title ">
            <a:extLst>
              <a:ext uri="{FF2B5EF4-FFF2-40B4-BE49-F238E27FC236}">
                <a16:creationId xmlns:a16="http://schemas.microsoft.com/office/drawing/2014/main" id="{45787C2C-EAF5-8E17-9BBC-8E8E111BAB74}"/>
              </a:ext>
            </a:extLst>
          </p:cNvPr>
          <p:cNvSpPr>
            <a:spLocks noGrp="1"/>
          </p:cNvSpPr>
          <p:nvPr>
            <p:ph type="title"/>
          </p:nvPr>
        </p:nvSpPr>
        <p:spPr>
          <a:xfrm>
            <a:off x="2754" y="-2103"/>
            <a:ext cx="12177310" cy="954604"/>
          </a:xfrm>
          <a:solidFill>
            <a:srgbClr val="750518"/>
          </a:solidFill>
        </p:spPr>
        <p:txBody>
          <a:bodyPr>
            <a:noAutofit/>
          </a:bodyPr>
          <a:lstStyle/>
          <a:p>
            <a:r>
              <a:rPr lang="en-US" sz="4000" b="1" dirty="0">
                <a:solidFill>
                  <a:schemeClr val="bg1"/>
                </a:solidFill>
              </a:rPr>
              <a:t>Role of Executive Committee vs. Executive Session</a:t>
            </a:r>
          </a:p>
        </p:txBody>
      </p:sp>
      <p:sp>
        <p:nvSpPr>
          <p:cNvPr id="3" name="Text">
            <a:extLst>
              <a:ext uri="{FF2B5EF4-FFF2-40B4-BE49-F238E27FC236}">
                <a16:creationId xmlns:a16="http://schemas.microsoft.com/office/drawing/2014/main" id="{7135DF9E-BD07-BBBC-4DD6-04FB2450F136}"/>
              </a:ext>
            </a:extLst>
          </p:cNvPr>
          <p:cNvSpPr>
            <a:spLocks noGrp="1"/>
          </p:cNvSpPr>
          <p:nvPr>
            <p:ph idx="1"/>
          </p:nvPr>
        </p:nvSpPr>
        <p:spPr>
          <a:xfrm>
            <a:off x="177188" y="1174467"/>
            <a:ext cx="11828442" cy="4803846"/>
          </a:xfrm>
        </p:spPr>
        <p:txBody>
          <a:bodyPr vert="horz" lIns="91440" tIns="45720" rIns="91440" bIns="45720" rtlCol="0" anchor="t">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Any role other than the role of the full council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must be described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policy and procedure.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Because of the open meeting requirements, the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executive committee cannot operate independent of the council as a whole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 “executive session” is defined in your state’s open meeting law, but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typically can allow closed meetings only for the discussion of a personnel or legal item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The decision made there must be carried forward to the open meeting and voted on in open session.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IT IS NOT THE SAME AS THE EXECUTIVE COMMITTEE!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Your state may require that committee meetings are also open, including your officers or executive committee.</a:t>
            </a:r>
          </a:p>
        </p:txBody>
      </p:sp>
      <p:sp>
        <p:nvSpPr>
          <p:cNvPr id="4" name="Footer ">
            <a:extLst>
              <a:ext uri="{FF2B5EF4-FFF2-40B4-BE49-F238E27FC236}">
                <a16:creationId xmlns:a16="http://schemas.microsoft.com/office/drawing/2014/main" id="{50E44C00-4649-E6F3-E69F-B1D0B836D9FB}"/>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404871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6CAE-F31F-CA78-8DEA-78BC4D245510}"/>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FE15FD3C-2124-6960-5F2A-37C2BABF87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
            <a:extLst>
              <a:ext uri="{FF2B5EF4-FFF2-40B4-BE49-F238E27FC236}">
                <a16:creationId xmlns:a16="http://schemas.microsoft.com/office/drawing/2014/main" id="{1624481F-B350-B014-CAD7-280719B6604E}"/>
              </a:ext>
            </a:extLst>
          </p:cNvPr>
          <p:cNvSpPr>
            <a:spLocks noGrp="1"/>
          </p:cNvSpPr>
          <p:nvPr>
            <p:ph type="sldNum" sz="quarter" idx="12"/>
          </p:nvPr>
        </p:nvSpPr>
        <p:spPr>
          <a:xfrm>
            <a:off x="9293772" y="6356350"/>
            <a:ext cx="2743200" cy="365125"/>
          </a:xfrm>
        </p:spPr>
        <p:txBody>
          <a:bodyPr/>
          <a:lstStyle/>
          <a:p>
            <a:fld id="{181E4D21-DFBA-4BA9-A6C6-558C4B06F883}" type="slidenum">
              <a:rPr lang="en-US" smtClean="0"/>
              <a:t>21</a:t>
            </a:fld>
            <a:endParaRPr lang="en-US"/>
          </a:p>
        </p:txBody>
      </p:sp>
      <p:sp>
        <p:nvSpPr>
          <p:cNvPr id="8" name="Title">
            <a:extLst>
              <a:ext uri="{FF2B5EF4-FFF2-40B4-BE49-F238E27FC236}">
                <a16:creationId xmlns:a16="http://schemas.microsoft.com/office/drawing/2014/main" id="{1624A98C-908B-DC4E-D378-6EC2E1E7191F}"/>
              </a:ext>
            </a:extLst>
          </p:cNvPr>
          <p:cNvSpPr txBox="1">
            <a:spLocks noGrp="1"/>
          </p:cNvSpPr>
          <p:nvPr>
            <p:ph type="title" idx="4294967295"/>
          </p:nvPr>
        </p:nvSpPr>
        <p:spPr>
          <a:xfrm>
            <a:off x="8492554" y="1801995"/>
            <a:ext cx="3632676" cy="1850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a:solidFill>
                  <a:srgbClr val="FFFFFF"/>
                </a:solidFill>
              </a:rPr>
              <a:t>The Council May Delegate Specific Duties to the Chair</a:t>
            </a:r>
          </a:p>
        </p:txBody>
      </p:sp>
      <p:pic>
        <p:nvPicPr>
          <p:cNvPr id="5" name="Image" descr="Silhouette of a person presenting, with the text &quot;Nothing about us, without us!&quot; on a light blue background.&#10;&#10;Transcribed Text:&#10;&#10;“Nothing about us, without us!”">
            <a:extLst>
              <a:ext uri="{FF2B5EF4-FFF2-40B4-BE49-F238E27FC236}">
                <a16:creationId xmlns:a16="http://schemas.microsoft.com/office/drawing/2014/main" id="{32C3751E-17D5-6E4B-B346-82759E72A086}"/>
              </a:ext>
            </a:extLst>
          </p:cNvPr>
          <p:cNvPicPr>
            <a:picLocks noChangeAspect="1"/>
          </p:cNvPicPr>
          <p:nvPr/>
        </p:nvPicPr>
        <p:blipFill>
          <a:blip r:embed="rId2"/>
          <a:stretch>
            <a:fillRect/>
          </a:stretch>
        </p:blipFill>
        <p:spPr>
          <a:xfrm>
            <a:off x="114942" y="140138"/>
            <a:ext cx="4274207" cy="4265449"/>
          </a:xfrm>
          <a:prstGeom prst="rect">
            <a:avLst/>
          </a:prstGeom>
          <a:ln w="57150">
            <a:solidFill>
              <a:srgbClr val="750518"/>
            </a:solidFill>
          </a:ln>
        </p:spPr>
      </p:pic>
      <p:sp>
        <p:nvSpPr>
          <p:cNvPr id="9" name="Text ">
            <a:extLst>
              <a:ext uri="{FF2B5EF4-FFF2-40B4-BE49-F238E27FC236}">
                <a16:creationId xmlns:a16="http://schemas.microsoft.com/office/drawing/2014/main" id="{5E94D24D-79C4-62F2-2560-D7D73AD7CBF7}"/>
              </a:ext>
            </a:extLst>
          </p:cNvPr>
          <p:cNvSpPr txBox="1"/>
          <p:nvPr/>
        </p:nvSpPr>
        <p:spPr>
          <a:xfrm>
            <a:off x="4387595" y="617258"/>
            <a:ext cx="3803448" cy="4153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dirty="0">
                <a:ea typeface="ＭＳ Ｐゴシック"/>
              </a:rPr>
              <a:t>Drafting the </a:t>
            </a:r>
            <a:r>
              <a:rPr lang="en-US" sz="2800" b="1" dirty="0">
                <a:ea typeface="ＭＳ Ｐゴシック"/>
              </a:rPr>
              <a:t>agenda</a:t>
            </a:r>
            <a:r>
              <a:rPr lang="en-US" sz="2800" dirty="0">
                <a:ea typeface="ＭＳ Ｐゴシック"/>
              </a:rPr>
              <a:t> with the Executive Director or other staff</a:t>
            </a:r>
          </a:p>
          <a:p>
            <a:pPr marL="285750" indent="-285750">
              <a:lnSpc>
                <a:spcPct val="90000"/>
              </a:lnSpc>
              <a:spcBef>
                <a:spcPts val="1000"/>
              </a:spcBef>
              <a:buFont typeface="Arial"/>
              <a:buChar char="•"/>
            </a:pPr>
            <a:r>
              <a:rPr lang="en-US" sz="2800" dirty="0">
                <a:ea typeface="ＭＳ Ｐゴシック"/>
              </a:rPr>
              <a:t>Reviewing </a:t>
            </a:r>
            <a:r>
              <a:rPr lang="en-US" sz="2800" b="1" dirty="0">
                <a:ea typeface="ＭＳ Ｐゴシック"/>
              </a:rPr>
              <a:t>monthly financial statements </a:t>
            </a:r>
            <a:r>
              <a:rPr lang="en-US" sz="2800" dirty="0">
                <a:ea typeface="ＭＳ Ｐゴシック"/>
              </a:rPr>
              <a:t>in between quarterly SILC meetings.</a:t>
            </a:r>
          </a:p>
          <a:p>
            <a:pPr eaLnBrk="1" hangingPunct="1">
              <a:buFontTx/>
              <a:buChar char="•"/>
            </a:pPr>
            <a:endParaRPr lang="en-US" altLang="en-US" sz="2600" b="1" i="1" dirty="0">
              <a:ea typeface="ＭＳ Ｐゴシック"/>
            </a:endParaRPr>
          </a:p>
          <a:p>
            <a:pPr algn="r" eaLnBrk="1" hangingPunct="1"/>
            <a:endParaRPr lang="en-US" sz="2800" b="1" dirty="0">
              <a:latin typeface="Arial"/>
              <a:ea typeface="ＭＳ Ｐゴシック"/>
              <a:cs typeface="Arial"/>
            </a:endParaRPr>
          </a:p>
        </p:txBody>
      </p:sp>
      <p:sp>
        <p:nvSpPr>
          <p:cNvPr id="11" name="Text ">
            <a:extLst>
              <a:ext uri="{FF2B5EF4-FFF2-40B4-BE49-F238E27FC236}">
                <a16:creationId xmlns:a16="http://schemas.microsoft.com/office/drawing/2014/main" id="{C64C9D47-89AF-2F11-F6D4-B420C7F2D591}"/>
              </a:ext>
            </a:extLst>
          </p:cNvPr>
          <p:cNvSpPr txBox="1"/>
          <p:nvPr/>
        </p:nvSpPr>
        <p:spPr>
          <a:xfrm>
            <a:off x="227639" y="4560217"/>
            <a:ext cx="7546638" cy="1680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b="1" dirty="0">
                <a:ea typeface="+mn-lt"/>
                <a:cs typeface="+mn-lt"/>
              </a:rPr>
              <a:t>Approving</a:t>
            </a:r>
            <a:r>
              <a:rPr lang="en-US" sz="2400" dirty="0">
                <a:ea typeface="+mn-lt"/>
                <a:cs typeface="+mn-lt"/>
              </a:rPr>
              <a:t> certain types or amounts of </a:t>
            </a:r>
            <a:r>
              <a:rPr lang="en-US" sz="2400" b="1" dirty="0">
                <a:ea typeface="+mn-lt"/>
                <a:cs typeface="+mn-lt"/>
              </a:rPr>
              <a:t>expenditures</a:t>
            </a:r>
            <a:r>
              <a:rPr lang="en-US" sz="2400" dirty="0">
                <a:ea typeface="+mn-lt"/>
                <a:cs typeface="+mn-lt"/>
              </a:rPr>
              <a:t>.</a:t>
            </a:r>
          </a:p>
          <a:p>
            <a:pPr marL="285750" indent="-285750">
              <a:lnSpc>
                <a:spcPct val="90000"/>
              </a:lnSpc>
              <a:spcBef>
                <a:spcPts val="1000"/>
              </a:spcBef>
              <a:buFont typeface="Arial"/>
              <a:buChar char="•"/>
            </a:pPr>
            <a:r>
              <a:rPr lang="en-US" sz="2400" b="1" dirty="0">
                <a:ea typeface="+mn-lt"/>
                <a:cs typeface="+mn-lt"/>
              </a:rPr>
              <a:t>Approving</a:t>
            </a:r>
            <a:r>
              <a:rPr lang="en-US" sz="2400" dirty="0">
                <a:ea typeface="+mn-lt"/>
                <a:cs typeface="+mn-lt"/>
              </a:rPr>
              <a:t> the </a:t>
            </a:r>
            <a:r>
              <a:rPr lang="en-US" sz="2400" b="1" dirty="0">
                <a:ea typeface="+mn-lt"/>
                <a:cs typeface="+mn-lt"/>
              </a:rPr>
              <a:t>time documents of the ED</a:t>
            </a:r>
            <a:r>
              <a:rPr lang="en-US" sz="2400" dirty="0">
                <a:ea typeface="+mn-lt"/>
                <a:cs typeface="+mn-lt"/>
              </a:rPr>
              <a:t>.</a:t>
            </a:r>
            <a:endParaRPr lang="en-US" sz="2400" dirty="0"/>
          </a:p>
          <a:p>
            <a:pPr marL="285750" indent="-285750">
              <a:lnSpc>
                <a:spcPct val="90000"/>
              </a:lnSpc>
              <a:spcBef>
                <a:spcPts val="1000"/>
              </a:spcBef>
              <a:buFont typeface="Arial"/>
              <a:buChar char="•"/>
            </a:pPr>
            <a:r>
              <a:rPr lang="en-US" sz="2400" b="1" dirty="0">
                <a:ea typeface="+mn-lt"/>
                <a:cs typeface="+mn-lt"/>
              </a:rPr>
              <a:t>Evaluating</a:t>
            </a:r>
            <a:r>
              <a:rPr lang="en-US" sz="2400" dirty="0">
                <a:ea typeface="+mn-lt"/>
                <a:cs typeface="+mn-lt"/>
              </a:rPr>
              <a:t> the performance of the </a:t>
            </a:r>
            <a:r>
              <a:rPr lang="en-US" sz="2400" b="1" dirty="0">
                <a:ea typeface="+mn-lt"/>
                <a:cs typeface="+mn-lt"/>
              </a:rPr>
              <a:t>ED</a:t>
            </a:r>
            <a:r>
              <a:rPr lang="en-US" sz="2400" dirty="0">
                <a:ea typeface="+mn-lt"/>
                <a:cs typeface="+mn-lt"/>
              </a:rPr>
              <a:t> in a one-to-one meeting.</a:t>
            </a:r>
            <a:endParaRPr lang="en-US" sz="2400" dirty="0"/>
          </a:p>
        </p:txBody>
      </p:sp>
      <p:sp>
        <p:nvSpPr>
          <p:cNvPr id="2" name="Footer">
            <a:extLst>
              <a:ext uri="{FF2B5EF4-FFF2-40B4-BE49-F238E27FC236}">
                <a16:creationId xmlns:a16="http://schemas.microsoft.com/office/drawing/2014/main" id="{D5E77E41-294F-0174-2EA1-E18574F8AAB0}"/>
              </a:ext>
            </a:extLst>
          </p:cNvPr>
          <p:cNvSpPr>
            <a:spLocks noGrp="1"/>
          </p:cNvSpPr>
          <p:nvPr>
            <p:ph type="ftr" sz="quarter" idx="11"/>
          </p:nvPr>
        </p:nvSpPr>
        <p:spPr>
          <a:xfrm>
            <a:off x="571915" y="6475699"/>
            <a:ext cx="5921698" cy="365125"/>
          </a:xfrm>
        </p:spPr>
        <p:txBody>
          <a:bodyPr/>
          <a:lstStyle/>
          <a:p>
            <a:r>
              <a:rPr lang="en-US" dirty="0">
                <a:solidFill>
                  <a:srgbClr val="750518"/>
                </a:solidFill>
              </a:rPr>
              <a:t>Independent Living  Training and Technical Assistance Center</a:t>
            </a:r>
          </a:p>
        </p:txBody>
      </p:sp>
    </p:spTree>
    <p:extLst>
      <p:ext uri="{BB962C8B-B14F-4D97-AF65-F5344CB8AC3E}">
        <p14:creationId xmlns:p14="http://schemas.microsoft.com/office/powerpoint/2010/main" val="52809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0C693A16-EADD-9F32-2B4F-AC284DF3E435}"/>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9EE4B464-0547-DF78-8BF8-15F4EB54A571}"/>
              </a:ext>
            </a:extLst>
          </p:cNvPr>
          <p:cNvSpPr>
            <a:spLocks noGrp="1"/>
          </p:cNvSpPr>
          <p:nvPr>
            <p:ph type="sldNum" sz="quarter" idx="12"/>
          </p:nvPr>
        </p:nvSpPr>
        <p:spPr/>
        <p:txBody>
          <a:bodyPr/>
          <a:lstStyle/>
          <a:p>
            <a:fld id="{181E4D21-DFBA-4BA9-A6C6-558C4B06F883}" type="slidenum">
              <a:rPr lang="en-US" smtClean="0"/>
              <a:t>22</a:t>
            </a:fld>
            <a:endParaRPr lang="en-US"/>
          </a:p>
        </p:txBody>
      </p:sp>
      <p:sp>
        <p:nvSpPr>
          <p:cNvPr id="2" name="Title ">
            <a:extLst>
              <a:ext uri="{FF2B5EF4-FFF2-40B4-BE49-F238E27FC236}">
                <a16:creationId xmlns:a16="http://schemas.microsoft.com/office/drawing/2014/main" id="{C6E89B1D-92B3-FE94-C10C-2E18934ECE2A}"/>
              </a:ext>
            </a:extLst>
          </p:cNvPr>
          <p:cNvSpPr>
            <a:spLocks noGrp="1"/>
          </p:cNvSpPr>
          <p:nvPr>
            <p:ph type="title"/>
          </p:nvPr>
        </p:nvSpPr>
        <p:spPr>
          <a:xfrm>
            <a:off x="2755" y="-2103"/>
            <a:ext cx="12177309" cy="1720332"/>
          </a:xfrm>
        </p:spPr>
        <p:txBody>
          <a:bodyPr>
            <a:normAutofit/>
          </a:bodyPr>
          <a:lstStyle/>
          <a:p>
            <a:r>
              <a:rPr lang="en-US" dirty="0"/>
              <a:t>   Hiring/Supervising the Executive Director</a:t>
            </a:r>
            <a:br>
              <a:rPr lang="en-US" dirty="0"/>
            </a:br>
            <a:r>
              <a:rPr lang="en-US" b="1" dirty="0"/>
              <a:t>   Important Reminders for Recruiting and Hiring</a:t>
            </a:r>
          </a:p>
        </p:txBody>
      </p:sp>
      <p:sp>
        <p:nvSpPr>
          <p:cNvPr id="3" name="Text">
            <a:extLst>
              <a:ext uri="{FF2B5EF4-FFF2-40B4-BE49-F238E27FC236}">
                <a16:creationId xmlns:a16="http://schemas.microsoft.com/office/drawing/2014/main" id="{03AD3C31-58FF-8612-4579-FC8B552470FF}"/>
              </a:ext>
            </a:extLst>
          </p:cNvPr>
          <p:cNvSpPr>
            <a:spLocks noGrp="1"/>
          </p:cNvSpPr>
          <p:nvPr>
            <p:ph idx="1"/>
          </p:nvPr>
        </p:nvSpPr>
        <p:spPr>
          <a:xfrm>
            <a:off x="428445" y="1511300"/>
            <a:ext cx="11325927" cy="4684387"/>
          </a:xfrm>
          <a:solidFill>
            <a:schemeClr val="bg1"/>
          </a:solidFill>
          <a:ln w="57150">
            <a:solidFill>
              <a:srgbClr val="750518"/>
            </a:solidFill>
            <a:prstDash val="sysDot"/>
          </a:ln>
        </p:spPr>
        <p:txBody>
          <a:bodyPr vert="horz" lIns="91440" tIns="45720" rIns="91440" bIns="45720" rtlCol="0" anchor="ctr">
            <a:normAutofit fontScale="77500" lnSpcReduction="20000"/>
          </a:bodyPr>
          <a:lstStyle/>
          <a:p>
            <a:pPr>
              <a:lnSpc>
                <a:spcPct val="120000"/>
              </a:lnSpc>
              <a:spcBef>
                <a:spcPts val="0"/>
              </a:spcBef>
              <a:spcAft>
                <a:spcPts val="1200"/>
              </a:spcAft>
            </a:pPr>
            <a:endParaRPr lang="en-US" sz="2600" dirty="0">
              <a:latin typeface="Aptos"/>
              <a:ea typeface="+mn-lt"/>
              <a:cs typeface="Arial"/>
            </a:endParaRPr>
          </a:p>
          <a:p>
            <a:pPr>
              <a:lnSpc>
                <a:spcPct val="120000"/>
              </a:lnSpc>
              <a:spcBef>
                <a:spcPts val="0"/>
              </a:spcBef>
              <a:spcAft>
                <a:spcPts val="1200"/>
              </a:spcAft>
            </a:pPr>
            <a:r>
              <a:rPr lang="en-US" dirty="0">
                <a:latin typeface="Aptos"/>
                <a:ea typeface="+mn-lt"/>
                <a:cs typeface="Arial"/>
              </a:rPr>
              <a:t>The Independent Living Movement is a </a:t>
            </a:r>
            <a:r>
              <a:rPr lang="en-US" b="1" dirty="0">
                <a:latin typeface="Aptos"/>
                <a:ea typeface="+mn-lt"/>
                <a:cs typeface="Arial"/>
              </a:rPr>
              <a:t>disability-led movement</a:t>
            </a:r>
            <a:r>
              <a:rPr lang="en-US" dirty="0">
                <a:latin typeface="Aptos"/>
                <a:ea typeface="+mn-lt"/>
                <a:cs typeface="Arial"/>
              </a:rPr>
              <a:t> created by us (individuals with significant disabilities) for us (individuals with significant disabilities). </a:t>
            </a:r>
          </a:p>
          <a:p>
            <a:pPr>
              <a:lnSpc>
                <a:spcPct val="120000"/>
              </a:lnSpc>
              <a:spcBef>
                <a:spcPts val="0"/>
              </a:spcBef>
              <a:spcAft>
                <a:spcPts val="1200"/>
              </a:spcAft>
            </a:pPr>
            <a:r>
              <a:rPr lang="en-US" b="1" dirty="0">
                <a:latin typeface="Aptos"/>
                <a:ea typeface="+mn-lt"/>
                <a:cs typeface="Arial"/>
              </a:rPr>
              <a:t>While there are no requirements that you hire a SILC director who has a disability, think about this – </a:t>
            </a:r>
          </a:p>
          <a:p>
            <a:pPr lvl="1">
              <a:lnSpc>
                <a:spcPct val="120000"/>
              </a:lnSpc>
              <a:spcBef>
                <a:spcPts val="0"/>
              </a:spcBef>
              <a:spcAft>
                <a:spcPts val="1200"/>
              </a:spcAft>
            </a:pPr>
            <a:r>
              <a:rPr lang="en-US" sz="2800" b="1" dirty="0">
                <a:latin typeface="Aptos"/>
                <a:ea typeface="+mn-lt"/>
                <a:cs typeface="Arial"/>
              </a:rPr>
              <a:t>Disability representation in SILC executive leadership roles is crucial. </a:t>
            </a:r>
            <a:r>
              <a:rPr lang="en-US" sz="2800" dirty="0">
                <a:latin typeface="Aptos"/>
                <a:ea typeface="+mn-lt"/>
                <a:cs typeface="Arial"/>
              </a:rPr>
              <a:t>You are allowed to require that the SILC hire staff who have a disability.</a:t>
            </a:r>
          </a:p>
          <a:p>
            <a:pPr lvl="1">
              <a:lnSpc>
                <a:spcPct val="120000"/>
              </a:lnSpc>
              <a:spcBef>
                <a:spcPts val="0"/>
              </a:spcBef>
              <a:spcAft>
                <a:spcPts val="1200"/>
              </a:spcAft>
            </a:pPr>
            <a:r>
              <a:rPr lang="en-US" sz="2800" dirty="0">
                <a:latin typeface="Aptos"/>
                <a:ea typeface="+mn-lt"/>
                <a:cs typeface="Arial"/>
              </a:rPr>
              <a:t>The lived experience of parents, caregivers, guardians, siblings, advocates/allies, service providers, etc. with children, loved ones, and/or clients with disabilities </a:t>
            </a:r>
            <a:r>
              <a:rPr lang="en-US" sz="2800" b="1" u="sng" dirty="0">
                <a:latin typeface="Aptos"/>
                <a:ea typeface="+mn-lt"/>
                <a:cs typeface="Arial"/>
              </a:rPr>
              <a:t>does NOT  equate</a:t>
            </a:r>
            <a:r>
              <a:rPr lang="en-US" sz="2800" b="1" dirty="0">
                <a:latin typeface="Aptos"/>
                <a:ea typeface="+mn-lt"/>
                <a:cs typeface="Arial"/>
              </a:rPr>
              <a:t> to the lived experience of individuals with disabilities</a:t>
            </a:r>
            <a:r>
              <a:rPr lang="en-US" sz="2800" dirty="0">
                <a:latin typeface="Aptos"/>
                <a:ea typeface="+mn-lt"/>
                <a:cs typeface="Arial"/>
              </a:rPr>
              <a:t>. </a:t>
            </a:r>
          </a:p>
          <a:p>
            <a:pPr lvl="1">
              <a:lnSpc>
                <a:spcPct val="120000"/>
              </a:lnSpc>
              <a:spcBef>
                <a:spcPts val="0"/>
              </a:spcBef>
              <a:spcAft>
                <a:spcPts val="1200"/>
              </a:spcAft>
            </a:pPr>
            <a:r>
              <a:rPr lang="en-US" sz="2800" dirty="0">
                <a:latin typeface="Arial" panose="020B0604020202020204" pitchFamily="34" charset="0"/>
                <a:cs typeface="Arial" panose="020B0604020202020204" pitchFamily="34" charset="0"/>
              </a:rPr>
              <a:t>You are required to evaluate the performance of the Executive Director.</a:t>
            </a:r>
            <a:endParaRPr lang="en-US" sz="2800" dirty="0">
              <a:latin typeface="Aptos"/>
              <a:ea typeface="+mn-lt"/>
              <a:cs typeface="Arial"/>
            </a:endParaRPr>
          </a:p>
          <a:p>
            <a:pPr lvl="1">
              <a:lnSpc>
                <a:spcPct val="120000"/>
              </a:lnSpc>
              <a:spcBef>
                <a:spcPts val="0"/>
              </a:spcBef>
              <a:spcAft>
                <a:spcPts val="1200"/>
              </a:spcAft>
            </a:pPr>
            <a:endParaRPr lang="en-US" sz="3200" dirty="0">
              <a:latin typeface="Aptos"/>
            </a:endParaRPr>
          </a:p>
        </p:txBody>
      </p:sp>
      <p:sp>
        <p:nvSpPr>
          <p:cNvPr id="4" name="Footer ">
            <a:extLst>
              <a:ext uri="{FF2B5EF4-FFF2-40B4-BE49-F238E27FC236}">
                <a16:creationId xmlns:a16="http://schemas.microsoft.com/office/drawing/2014/main" id="{4220465D-A96B-5D78-BAB1-1649E5814396}"/>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16002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00D306A0-321F-C67A-8785-CD310C0A80B5}"/>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926ED128-13DE-BEB4-342C-4B1022B1FEC2}"/>
              </a:ext>
            </a:extLst>
          </p:cNvPr>
          <p:cNvSpPr>
            <a:spLocks noGrp="1"/>
          </p:cNvSpPr>
          <p:nvPr>
            <p:ph type="sldNum" sz="quarter" idx="12"/>
          </p:nvPr>
        </p:nvSpPr>
        <p:spPr/>
        <p:txBody>
          <a:bodyPr/>
          <a:lstStyle/>
          <a:p>
            <a:fld id="{181E4D21-DFBA-4BA9-A6C6-558C4B06F883}" type="slidenum">
              <a:rPr lang="en-US" smtClean="0"/>
              <a:t>23</a:t>
            </a:fld>
            <a:endParaRPr lang="en-US" dirty="0"/>
          </a:p>
        </p:txBody>
      </p:sp>
      <p:sp>
        <p:nvSpPr>
          <p:cNvPr id="2" name="Title ">
            <a:extLst>
              <a:ext uri="{FF2B5EF4-FFF2-40B4-BE49-F238E27FC236}">
                <a16:creationId xmlns:a16="http://schemas.microsoft.com/office/drawing/2014/main" id="{D98F8B6A-9B79-F43D-9C82-C8F586069DC4}"/>
              </a:ext>
            </a:extLst>
          </p:cNvPr>
          <p:cNvSpPr>
            <a:spLocks noGrp="1"/>
          </p:cNvSpPr>
          <p:nvPr>
            <p:ph type="title"/>
          </p:nvPr>
        </p:nvSpPr>
        <p:spPr>
          <a:xfrm>
            <a:off x="2755" y="-2103"/>
            <a:ext cx="12177309" cy="1720332"/>
          </a:xfrm>
        </p:spPr>
        <p:txBody>
          <a:bodyPr/>
          <a:lstStyle/>
          <a:p>
            <a:r>
              <a:rPr lang="en-US" sz="3600" dirty="0"/>
              <a:t>   Hiring/Supervising the Executive Director</a:t>
            </a:r>
            <a:br>
              <a:rPr lang="en-US" sz="3600" dirty="0"/>
            </a:br>
            <a:r>
              <a:rPr lang="en-US" sz="3600" b="1" dirty="0"/>
              <a:t>   </a:t>
            </a:r>
            <a:r>
              <a:rPr lang="en-US" sz="3600" b="1" dirty="0" err="1"/>
              <a:t>Recruting</a:t>
            </a:r>
            <a:r>
              <a:rPr lang="en-US" sz="3600" b="1" dirty="0"/>
              <a:t> and Hiring Reminders Continued!</a:t>
            </a:r>
            <a:endParaRPr lang="en-US" b="1" dirty="0"/>
          </a:p>
        </p:txBody>
      </p:sp>
      <p:sp>
        <p:nvSpPr>
          <p:cNvPr id="3" name="Text">
            <a:extLst>
              <a:ext uri="{FF2B5EF4-FFF2-40B4-BE49-F238E27FC236}">
                <a16:creationId xmlns:a16="http://schemas.microsoft.com/office/drawing/2014/main" id="{411FE7D0-E9A5-E081-7E7F-B5043FE21C6E}"/>
              </a:ext>
            </a:extLst>
          </p:cNvPr>
          <p:cNvSpPr>
            <a:spLocks noGrp="1"/>
          </p:cNvSpPr>
          <p:nvPr>
            <p:ph idx="1"/>
          </p:nvPr>
        </p:nvSpPr>
        <p:spPr>
          <a:xfrm>
            <a:off x="359951" y="1498600"/>
            <a:ext cx="11489149" cy="4853838"/>
          </a:xfrm>
          <a:solidFill>
            <a:schemeClr val="bg1"/>
          </a:solidFill>
          <a:ln w="57150">
            <a:solidFill>
              <a:srgbClr val="750518"/>
            </a:solidFill>
            <a:prstDash val="sysDot"/>
          </a:ln>
        </p:spPr>
        <p:txBody>
          <a:bodyPr vert="horz" lIns="91440" tIns="45720" rIns="91440" bIns="45720" rtlCol="0" anchor="ctr">
            <a:noAutofit/>
          </a:bodyPr>
          <a:lstStyle/>
          <a:p>
            <a:pPr>
              <a:lnSpc>
                <a:spcPct val="120000"/>
              </a:lnSpc>
              <a:spcBef>
                <a:spcPts val="0"/>
              </a:spcBef>
              <a:spcAft>
                <a:spcPts val="1200"/>
              </a:spcAft>
            </a:pPr>
            <a:r>
              <a:rPr lang="en-US" sz="2000" dirty="0">
                <a:latin typeface="Aptos"/>
                <a:ea typeface="+mn-lt"/>
                <a:cs typeface="Arial"/>
              </a:rPr>
              <a:t>Hire someone who </a:t>
            </a:r>
            <a:r>
              <a:rPr lang="en-US" sz="2000" b="1" dirty="0">
                <a:latin typeface="Aptos"/>
                <a:ea typeface="+mn-lt"/>
                <a:cs typeface="Arial"/>
              </a:rPr>
              <a:t>supports your mission</a:t>
            </a:r>
            <a:r>
              <a:rPr lang="en-US" sz="2000" dirty="0">
                <a:latin typeface="Aptos"/>
                <a:ea typeface="+mn-lt"/>
                <a:cs typeface="Arial"/>
              </a:rPr>
              <a:t> and </a:t>
            </a:r>
            <a:r>
              <a:rPr lang="en-US" sz="2000" b="1" dirty="0">
                <a:latin typeface="Aptos"/>
                <a:ea typeface="+mn-lt"/>
                <a:cs typeface="Arial"/>
              </a:rPr>
              <a:t>truly understands/embraces the IL Philosophy</a:t>
            </a:r>
            <a:r>
              <a:rPr lang="en-US" sz="2000" dirty="0">
                <a:latin typeface="Aptos"/>
                <a:ea typeface="+mn-lt"/>
                <a:cs typeface="Arial"/>
              </a:rPr>
              <a:t>.</a:t>
            </a:r>
            <a:endParaRPr lang="en-US" sz="2000" dirty="0">
              <a:latin typeface="Aptos"/>
            </a:endParaRPr>
          </a:p>
          <a:p>
            <a:pPr>
              <a:lnSpc>
                <a:spcPct val="120000"/>
              </a:lnSpc>
              <a:spcBef>
                <a:spcPts val="0"/>
              </a:spcBef>
              <a:spcAft>
                <a:spcPts val="1200"/>
              </a:spcAft>
            </a:pPr>
            <a:r>
              <a:rPr lang="en-US" sz="2000" b="1" dirty="0">
                <a:latin typeface="Aptos"/>
                <a:ea typeface="+mn-lt"/>
                <a:cs typeface="Arial"/>
              </a:rPr>
              <a:t>Know your challenges</a:t>
            </a:r>
            <a:r>
              <a:rPr lang="en-US" sz="2000" dirty="0">
                <a:latin typeface="Aptos"/>
                <a:ea typeface="+mn-lt"/>
                <a:cs typeface="Arial"/>
              </a:rPr>
              <a:t> and recruit someone with the </a:t>
            </a:r>
            <a:r>
              <a:rPr lang="en-US" sz="2000" b="1" dirty="0">
                <a:latin typeface="Aptos"/>
                <a:ea typeface="+mn-lt"/>
                <a:cs typeface="Arial"/>
              </a:rPr>
              <a:t>capacity and expertise</a:t>
            </a:r>
            <a:r>
              <a:rPr lang="en-US" sz="2000" dirty="0">
                <a:latin typeface="Aptos"/>
                <a:ea typeface="+mn-lt"/>
                <a:cs typeface="Arial"/>
              </a:rPr>
              <a:t> to find </a:t>
            </a:r>
            <a:r>
              <a:rPr lang="en-US" sz="2000" b="1" dirty="0">
                <a:latin typeface="Aptos"/>
                <a:ea typeface="+mn-lt"/>
                <a:cs typeface="Arial"/>
              </a:rPr>
              <a:t>solutions</a:t>
            </a:r>
            <a:r>
              <a:rPr lang="en-US" sz="2000" dirty="0">
                <a:latin typeface="Aptos"/>
                <a:ea typeface="+mn-lt"/>
                <a:cs typeface="Arial"/>
              </a:rPr>
              <a:t>.</a:t>
            </a:r>
          </a:p>
          <a:p>
            <a:pPr>
              <a:lnSpc>
                <a:spcPct val="120000"/>
              </a:lnSpc>
              <a:spcBef>
                <a:spcPts val="0"/>
              </a:spcBef>
              <a:spcAft>
                <a:spcPts val="1200"/>
              </a:spcAft>
            </a:pPr>
            <a:r>
              <a:rPr lang="en-US" sz="2000" dirty="0">
                <a:latin typeface="Aptos"/>
                <a:ea typeface="+mn-lt"/>
                <a:cs typeface="Arial"/>
              </a:rPr>
              <a:t>Review the position description and make sure it reflects what you want </a:t>
            </a:r>
            <a:r>
              <a:rPr lang="en-US" sz="2000" b="1" dirty="0">
                <a:latin typeface="Aptos"/>
                <a:ea typeface="+mn-lt"/>
                <a:cs typeface="Arial"/>
              </a:rPr>
              <a:t>at this point in time</a:t>
            </a:r>
            <a:r>
              <a:rPr lang="en-US" sz="2000" dirty="0">
                <a:latin typeface="Aptos"/>
                <a:ea typeface="+mn-lt"/>
                <a:cs typeface="Arial"/>
              </a:rPr>
              <a:t>. (</a:t>
            </a:r>
            <a:r>
              <a:rPr lang="en-US" sz="2000" i="1" dirty="0">
                <a:latin typeface="Aptos"/>
                <a:ea typeface="+mn-lt"/>
                <a:cs typeface="Arial"/>
              </a:rPr>
              <a:t>Yes, your challenges may evolve and change.</a:t>
            </a:r>
            <a:r>
              <a:rPr lang="en-US" sz="2000" dirty="0">
                <a:latin typeface="Aptos"/>
                <a:ea typeface="+mn-lt"/>
                <a:cs typeface="Arial"/>
              </a:rPr>
              <a:t>)</a:t>
            </a:r>
          </a:p>
          <a:p>
            <a:pPr>
              <a:lnSpc>
                <a:spcPct val="120000"/>
              </a:lnSpc>
              <a:spcBef>
                <a:spcPts val="0"/>
              </a:spcBef>
              <a:spcAft>
                <a:spcPts val="1200"/>
              </a:spcAft>
            </a:pPr>
            <a:r>
              <a:rPr lang="en-US" sz="2000" dirty="0">
                <a:latin typeface="Aptos"/>
                <a:ea typeface="+mn-lt"/>
                <a:cs typeface="Arial"/>
              </a:rPr>
              <a:t>Determine the </a:t>
            </a:r>
            <a:r>
              <a:rPr lang="en-US" sz="2000" b="1" dirty="0">
                <a:latin typeface="Aptos"/>
                <a:ea typeface="+mn-lt"/>
                <a:cs typeface="Arial"/>
              </a:rPr>
              <a:t>job duties/responsibilities</a:t>
            </a:r>
            <a:r>
              <a:rPr lang="en-US" sz="2000" dirty="0">
                <a:latin typeface="Aptos"/>
                <a:ea typeface="+mn-lt"/>
                <a:cs typeface="Arial"/>
              </a:rPr>
              <a:t> and </a:t>
            </a:r>
            <a:r>
              <a:rPr lang="en-US" sz="2000" b="1" dirty="0">
                <a:latin typeface="Aptos"/>
                <a:ea typeface="+mn-lt"/>
                <a:cs typeface="Arial"/>
              </a:rPr>
              <a:t>equitable pay/ compensation</a:t>
            </a:r>
            <a:r>
              <a:rPr lang="en-US" sz="2000" dirty="0">
                <a:latin typeface="Aptos"/>
                <a:ea typeface="+mn-lt"/>
                <a:cs typeface="Arial"/>
              </a:rPr>
              <a:t> for the ED member.</a:t>
            </a:r>
          </a:p>
          <a:p>
            <a:pPr>
              <a:lnSpc>
                <a:spcPct val="120000"/>
              </a:lnSpc>
              <a:spcBef>
                <a:spcPts val="0"/>
              </a:spcBef>
              <a:spcAft>
                <a:spcPts val="1200"/>
              </a:spcAft>
            </a:pPr>
            <a:r>
              <a:rPr lang="en-US" sz="2000" b="1" dirty="0">
                <a:latin typeface="Aptos"/>
                <a:ea typeface="+mn-lt"/>
                <a:cs typeface="Arial"/>
              </a:rPr>
              <a:t>Advertise within the IL movement.</a:t>
            </a:r>
            <a:r>
              <a:rPr lang="en-US" sz="2000" dirty="0">
                <a:latin typeface="Aptos"/>
                <a:ea typeface="+mn-lt"/>
                <a:cs typeface="Arial"/>
              </a:rPr>
              <a:t> (</a:t>
            </a:r>
            <a:r>
              <a:rPr lang="en-US" sz="2000" i="1" dirty="0">
                <a:latin typeface="Aptos"/>
                <a:ea typeface="+mn-lt"/>
                <a:cs typeface="Arial"/>
              </a:rPr>
              <a:t>Your membership organizations will assist with this, as will the T &amp; TA Center.</a:t>
            </a:r>
            <a:r>
              <a:rPr lang="en-US" sz="2000" dirty="0">
                <a:latin typeface="Aptos"/>
                <a:ea typeface="+mn-lt"/>
                <a:cs typeface="Arial"/>
              </a:rPr>
              <a:t>)</a:t>
            </a:r>
          </a:p>
          <a:p>
            <a:pPr>
              <a:lnSpc>
                <a:spcPct val="120000"/>
              </a:lnSpc>
              <a:spcBef>
                <a:spcPts val="0"/>
              </a:spcBef>
              <a:spcAft>
                <a:spcPts val="1200"/>
              </a:spcAft>
            </a:pPr>
            <a:r>
              <a:rPr lang="en-US" sz="2000" b="1" dirty="0">
                <a:latin typeface="Aptos"/>
                <a:ea typeface="+mn-lt"/>
                <a:cs typeface="Arial"/>
              </a:rPr>
              <a:t>Review the performance of the ED annually</a:t>
            </a:r>
            <a:r>
              <a:rPr lang="en-US" sz="2000" dirty="0">
                <a:latin typeface="Aptos"/>
                <a:ea typeface="+mn-lt"/>
                <a:cs typeface="Arial"/>
              </a:rPr>
              <a:t>. (</a:t>
            </a:r>
            <a:r>
              <a:rPr lang="en-US" sz="2000" i="1" dirty="0">
                <a:latin typeface="Aptos"/>
                <a:ea typeface="+mn-lt"/>
                <a:cs typeface="Arial"/>
              </a:rPr>
              <a:t>Typically, this is done by the chair or a committee of the council, not the full council, just to ensure open dialogue.</a:t>
            </a:r>
            <a:r>
              <a:rPr lang="en-US" sz="2000" dirty="0">
                <a:latin typeface="Aptos"/>
                <a:ea typeface="+mn-lt"/>
                <a:cs typeface="Arial"/>
              </a:rPr>
              <a:t>)</a:t>
            </a:r>
            <a:endParaRPr lang="en-US" sz="2000" dirty="0">
              <a:latin typeface="Aptos"/>
            </a:endParaRPr>
          </a:p>
        </p:txBody>
      </p:sp>
      <p:sp>
        <p:nvSpPr>
          <p:cNvPr id="4" name="Footer">
            <a:extLst>
              <a:ext uri="{FF2B5EF4-FFF2-40B4-BE49-F238E27FC236}">
                <a16:creationId xmlns:a16="http://schemas.microsoft.com/office/drawing/2014/main" id="{1E823C17-B378-1972-3996-0C76B3705C91}"/>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145967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B4FF-8BC1-D01C-3C81-3868A230CD0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01ED80-6B99-7A1C-838B-D01D51751280}"/>
              </a:ext>
            </a:extLst>
          </p:cNvPr>
          <p:cNvSpPr>
            <a:spLocks noGrp="1"/>
          </p:cNvSpPr>
          <p:nvPr>
            <p:ph type="sldNum" sz="quarter" idx="12"/>
          </p:nvPr>
        </p:nvSpPr>
        <p:spPr/>
        <p:txBody>
          <a:bodyPr/>
          <a:lstStyle/>
          <a:p>
            <a:fld id="{5D16CCA7-A32B-44D2-BAC0-8216F98A92EE}" type="slidenum">
              <a:rPr lang="en-US" smtClean="0"/>
              <a:t>24</a:t>
            </a:fld>
            <a:endParaRPr lang="en-US"/>
          </a:p>
        </p:txBody>
      </p:sp>
      <p:sp>
        <p:nvSpPr>
          <p:cNvPr id="2" name="Title 1">
            <a:extLst>
              <a:ext uri="{FF2B5EF4-FFF2-40B4-BE49-F238E27FC236}">
                <a16:creationId xmlns:a16="http://schemas.microsoft.com/office/drawing/2014/main" id="{22A2A5FE-D878-800A-C29A-24BD8ED69365}"/>
              </a:ext>
            </a:extLst>
          </p:cNvPr>
          <p:cNvSpPr>
            <a:spLocks noGrp="1"/>
          </p:cNvSpPr>
          <p:nvPr>
            <p:ph type="title"/>
          </p:nvPr>
        </p:nvSpPr>
        <p:spPr>
          <a:xfrm>
            <a:off x="0" y="0"/>
            <a:ext cx="12192000" cy="896984"/>
          </a:xfrm>
        </p:spPr>
        <p:txBody>
          <a:bodyPr>
            <a:noAutofit/>
          </a:bodyPr>
          <a:lstStyle/>
          <a:p>
            <a:pPr marL="0" indent="0">
              <a:lnSpc>
                <a:spcPct val="120000"/>
              </a:lnSpc>
              <a:spcBef>
                <a:spcPts val="0"/>
              </a:spcBef>
              <a:spcAft>
                <a:spcPts val="1200"/>
              </a:spcAft>
              <a:buNone/>
            </a:pPr>
            <a:r>
              <a:rPr lang="en-US" sz="4000" b="1" dirty="0">
                <a:solidFill>
                  <a:srgbClr val="750518"/>
                </a:solidFill>
                <a:latin typeface="Arial" panose="020B0604020202020204" pitchFamily="34" charset="0"/>
                <a:cs typeface="Arial" panose="020B0604020202020204" pitchFamily="34" charset="0"/>
              </a:rPr>
              <a:t>Financial / Fiscal Responsibilities </a:t>
            </a:r>
          </a:p>
        </p:txBody>
      </p:sp>
      <p:sp>
        <p:nvSpPr>
          <p:cNvPr id="3" name="Subtitle 2">
            <a:extLst>
              <a:ext uri="{FF2B5EF4-FFF2-40B4-BE49-F238E27FC236}">
                <a16:creationId xmlns:a16="http://schemas.microsoft.com/office/drawing/2014/main" id="{05017D7D-8F3B-5F3A-E212-5CD5800F0FBC}"/>
              </a:ext>
            </a:extLst>
          </p:cNvPr>
          <p:cNvSpPr>
            <a:spLocks noGrp="1"/>
          </p:cNvSpPr>
          <p:nvPr>
            <p:ph idx="1"/>
          </p:nvPr>
        </p:nvSpPr>
        <p:spPr>
          <a:xfrm>
            <a:off x="316523" y="1179560"/>
            <a:ext cx="11037277" cy="5541915"/>
          </a:xfrm>
        </p:spPr>
        <p:txBody>
          <a:bodyPr>
            <a:noAutofit/>
          </a:bodyPr>
          <a:lstStyle/>
          <a:p>
            <a:pPr>
              <a:lnSpc>
                <a:spcPct val="120000"/>
              </a:lnSpc>
              <a:spcBef>
                <a:spcPts val="0"/>
              </a:spcBef>
              <a:spcAft>
                <a:spcPts val="1200"/>
              </a:spcAft>
            </a:pPr>
            <a:r>
              <a:rPr lang="en-US" sz="3200" dirty="0">
                <a:latin typeface="Arial" panose="020B0604020202020204" pitchFamily="34" charset="0"/>
                <a:cs typeface="Arial" panose="020B0604020202020204" pitchFamily="34" charset="0"/>
              </a:rPr>
              <a:t>Development or resource plan in the SPIL</a:t>
            </a:r>
          </a:p>
          <a:p>
            <a:pPr>
              <a:lnSpc>
                <a:spcPct val="120000"/>
              </a:lnSpc>
              <a:spcBef>
                <a:spcPts val="0"/>
              </a:spcBef>
              <a:spcAft>
                <a:spcPts val="1200"/>
              </a:spcAft>
            </a:pPr>
            <a:r>
              <a:rPr lang="en-US" sz="3200" dirty="0">
                <a:latin typeface="Arial" panose="020B0604020202020204" pitchFamily="34" charset="0"/>
                <a:cs typeface="Arial" panose="020B0604020202020204" pitchFamily="34" charset="0"/>
              </a:rPr>
              <a:t>Annual budget process </a:t>
            </a:r>
          </a:p>
          <a:p>
            <a:pPr>
              <a:lnSpc>
                <a:spcPct val="120000"/>
              </a:lnSpc>
              <a:spcBef>
                <a:spcPts val="0"/>
              </a:spcBef>
              <a:spcAft>
                <a:spcPts val="1200"/>
              </a:spcAft>
            </a:pPr>
            <a:r>
              <a:rPr lang="en-US" sz="3200" dirty="0">
                <a:latin typeface="Arial" panose="020B0604020202020204" pitchFamily="34" charset="0"/>
                <a:cs typeface="Arial" panose="020B0604020202020204" pitchFamily="34" charset="0"/>
              </a:rPr>
              <a:t>Accounting and auditing guidelines</a:t>
            </a:r>
          </a:p>
          <a:p>
            <a:pPr>
              <a:lnSpc>
                <a:spcPct val="120000"/>
              </a:lnSpc>
              <a:spcBef>
                <a:spcPts val="0"/>
              </a:spcBef>
              <a:spcAft>
                <a:spcPts val="1200"/>
              </a:spcAft>
            </a:pPr>
            <a:r>
              <a:rPr lang="en-US" sz="3200" dirty="0">
                <a:latin typeface="Arial" panose="020B0604020202020204" pitchFamily="34" charset="0"/>
                <a:cs typeface="Arial" panose="020B0604020202020204" pitchFamily="34" charset="0"/>
              </a:rPr>
              <a:t>Allowability of costs</a:t>
            </a:r>
          </a:p>
          <a:p>
            <a:pPr>
              <a:lnSpc>
                <a:spcPct val="120000"/>
              </a:lnSpc>
              <a:spcBef>
                <a:spcPts val="0"/>
              </a:spcBef>
              <a:spcAft>
                <a:spcPts val="1200"/>
              </a:spcAft>
            </a:pPr>
            <a:r>
              <a:rPr lang="en-US" sz="3200" dirty="0">
                <a:latin typeface="Arial" panose="020B0604020202020204" pitchFamily="34" charset="0"/>
                <a:cs typeface="Arial" panose="020B0604020202020204" pitchFamily="34" charset="0"/>
              </a:rPr>
              <a:t>Bank reconciliation </a:t>
            </a:r>
          </a:p>
          <a:p>
            <a:pPr>
              <a:lnSpc>
                <a:spcPct val="120000"/>
              </a:lnSpc>
              <a:spcBef>
                <a:spcPts val="0"/>
              </a:spcBef>
              <a:spcAft>
                <a:spcPts val="1200"/>
              </a:spcAft>
            </a:pPr>
            <a:r>
              <a:rPr lang="en-US" sz="3200" dirty="0">
                <a:latin typeface="Arial" panose="020B0604020202020204" pitchFamily="34" charset="0"/>
                <a:cs typeface="Arial" panose="020B0604020202020204" pitchFamily="34" charset="0"/>
              </a:rPr>
              <a:t>Cash management </a:t>
            </a:r>
          </a:p>
          <a:p>
            <a:pPr>
              <a:lnSpc>
                <a:spcPct val="120000"/>
              </a:lnSpc>
              <a:spcBef>
                <a:spcPts val="0"/>
              </a:spcBef>
              <a:spcAft>
                <a:spcPts val="1200"/>
              </a:spcAft>
            </a:pPr>
            <a:r>
              <a:rPr lang="en-US" sz="3200" dirty="0">
                <a:latin typeface="Arial" panose="020B0604020202020204" pitchFamily="34" charset="0"/>
                <a:cs typeface="Arial" panose="020B0604020202020204" pitchFamily="34" charset="0"/>
              </a:rPr>
              <a:t>Code of ethics including conflict of interest</a:t>
            </a:r>
          </a:p>
          <a:p>
            <a:pPr>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a:p>
            <a:pPr>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1E62BBC-DF44-0746-7036-118B1E7107F0}"/>
              </a:ext>
            </a:extLst>
          </p:cNvPr>
          <p:cNvSpPr>
            <a:spLocks noGrp="1"/>
          </p:cNvSpPr>
          <p:nvPr>
            <p:ph type="ftr" sz="quarter" idx="11"/>
          </p:nvPr>
        </p:nvSpPr>
        <p:spPr/>
        <p:txBody>
          <a:bodyPr/>
          <a:lstStyle/>
          <a:p>
            <a:r>
              <a:rPr lang="en-US" b="1">
                <a:solidFill>
                  <a:schemeClr val="accent6">
                    <a:lumMod val="50000"/>
                  </a:schemeClr>
                </a:solidFill>
              </a:rPr>
              <a:t>Independent Living Training and Technical Assistance Center</a:t>
            </a:r>
          </a:p>
        </p:txBody>
      </p:sp>
      <p:sp>
        <p:nvSpPr>
          <p:cNvPr id="6" name="Rectangle ">
            <a:extLst>
              <a:ext uri="{FF2B5EF4-FFF2-40B4-BE49-F238E27FC236}">
                <a16:creationId xmlns:a16="http://schemas.microsoft.com/office/drawing/2014/main" id="{18FF5BFF-DFAD-7700-2CC1-726EE8D7054A}"/>
              </a:ext>
              <a:ext uri="{C183D7F6-B498-43B3-948B-1728B52AA6E4}">
                <adec:decorative xmlns:adec="http://schemas.microsoft.com/office/drawing/2017/decorative" val="1"/>
              </a:ext>
            </a:extLst>
          </p:cNvPr>
          <p:cNvSpPr/>
          <p:nvPr/>
        </p:nvSpPr>
        <p:spPr>
          <a:xfrm>
            <a:off x="122805" y="896983"/>
            <a:ext cx="11424712" cy="36512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523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B4FF-8BC1-D01C-3C81-3868A230CD0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DB6113-E410-8CB1-9445-78B35B4ED85A}"/>
              </a:ext>
            </a:extLst>
          </p:cNvPr>
          <p:cNvSpPr>
            <a:spLocks noGrp="1"/>
          </p:cNvSpPr>
          <p:nvPr>
            <p:ph type="sldNum" sz="quarter" idx="12"/>
          </p:nvPr>
        </p:nvSpPr>
        <p:spPr/>
        <p:txBody>
          <a:bodyPr/>
          <a:lstStyle/>
          <a:p>
            <a:fld id="{5D16CCA7-A32B-44D2-BAC0-8216F98A92EE}" type="slidenum">
              <a:rPr lang="en-US" smtClean="0"/>
              <a:t>25</a:t>
            </a:fld>
            <a:endParaRPr lang="en-US"/>
          </a:p>
        </p:txBody>
      </p:sp>
      <p:sp>
        <p:nvSpPr>
          <p:cNvPr id="2" name="Title 1">
            <a:extLst>
              <a:ext uri="{FF2B5EF4-FFF2-40B4-BE49-F238E27FC236}">
                <a16:creationId xmlns:a16="http://schemas.microsoft.com/office/drawing/2014/main" id="{22A2A5FE-D878-800A-C29A-24BD8ED69365}"/>
              </a:ext>
            </a:extLst>
          </p:cNvPr>
          <p:cNvSpPr>
            <a:spLocks noGrp="1"/>
          </p:cNvSpPr>
          <p:nvPr>
            <p:ph type="title"/>
          </p:nvPr>
        </p:nvSpPr>
        <p:spPr>
          <a:xfrm>
            <a:off x="0" y="0"/>
            <a:ext cx="12192000" cy="901700"/>
          </a:xfrm>
        </p:spPr>
        <p:txBody>
          <a:bodyPr>
            <a:noAutofit/>
          </a:bodyPr>
          <a:lstStyle/>
          <a:p>
            <a:pPr marL="0" indent="0">
              <a:lnSpc>
                <a:spcPct val="120000"/>
              </a:lnSpc>
              <a:spcBef>
                <a:spcPts val="0"/>
              </a:spcBef>
              <a:spcAft>
                <a:spcPts val="1200"/>
              </a:spcAft>
              <a:buNone/>
            </a:pPr>
            <a:r>
              <a:rPr lang="en-US" sz="4000" b="1" dirty="0">
                <a:solidFill>
                  <a:srgbClr val="750518"/>
                </a:solidFill>
                <a:latin typeface="Arial" panose="020B0604020202020204" pitchFamily="34" charset="0"/>
                <a:cs typeface="Arial" panose="020B0604020202020204" pitchFamily="34" charset="0"/>
              </a:rPr>
              <a:t>Financial / Fiscal Responsibilities (cont.)</a:t>
            </a:r>
          </a:p>
        </p:txBody>
      </p:sp>
      <p:sp>
        <p:nvSpPr>
          <p:cNvPr id="3" name="Subtitle 2">
            <a:extLst>
              <a:ext uri="{FF2B5EF4-FFF2-40B4-BE49-F238E27FC236}">
                <a16:creationId xmlns:a16="http://schemas.microsoft.com/office/drawing/2014/main" id="{05017D7D-8F3B-5F3A-E212-5CD5800F0FBC}"/>
              </a:ext>
            </a:extLst>
          </p:cNvPr>
          <p:cNvSpPr>
            <a:spLocks noGrp="1"/>
          </p:cNvSpPr>
          <p:nvPr>
            <p:ph idx="1"/>
          </p:nvPr>
        </p:nvSpPr>
        <p:spPr>
          <a:xfrm>
            <a:off x="428627" y="1104412"/>
            <a:ext cx="10626236" cy="5251938"/>
          </a:xfrm>
        </p:spPr>
        <p:txBody>
          <a:bodyPr>
            <a:noAutofit/>
          </a:bodyPr>
          <a:lstStyle/>
          <a:p>
            <a:pPr marL="0" indent="0">
              <a:lnSpc>
                <a:spcPct val="120000"/>
              </a:lnSpc>
              <a:spcBef>
                <a:spcPts val="0"/>
              </a:spcBef>
              <a:spcAft>
                <a:spcPts val="1200"/>
              </a:spcAft>
              <a:buNone/>
            </a:pPr>
            <a:r>
              <a:rPr lang="en-US" sz="3200" b="1" dirty="0">
                <a:latin typeface="Arial" panose="020B0604020202020204" pitchFamily="34" charset="0"/>
                <a:cs typeface="Arial" panose="020B0604020202020204" pitchFamily="34" charset="0"/>
              </a:rPr>
              <a:t>Your policies and procedures should address:</a:t>
            </a:r>
          </a:p>
          <a:p>
            <a:pPr lvl="1">
              <a:lnSpc>
                <a:spcPct val="120000"/>
              </a:lnSpc>
              <a:spcBef>
                <a:spcPts val="0"/>
              </a:spcBef>
              <a:spcAft>
                <a:spcPts val="1200"/>
              </a:spcAft>
            </a:pPr>
            <a:r>
              <a:rPr lang="en-US" sz="2000" dirty="0">
                <a:latin typeface="Arial" panose="020B0604020202020204" pitchFamily="34" charset="0"/>
                <a:cs typeface="Arial" panose="020B0604020202020204" pitchFamily="34" charset="0"/>
              </a:rPr>
              <a:t>What financial statements or reporting the council/board wants to see (often this comes from the DSE for the larger Part B grants, from your ED for the direct expenses of the SILC)</a:t>
            </a:r>
          </a:p>
          <a:p>
            <a:pPr lvl="1">
              <a:lnSpc>
                <a:spcPct val="120000"/>
              </a:lnSpc>
              <a:spcBef>
                <a:spcPts val="0"/>
              </a:spcBef>
              <a:spcAft>
                <a:spcPts val="1200"/>
              </a:spcAft>
            </a:pPr>
            <a:r>
              <a:rPr lang="en-US" sz="2000" dirty="0">
                <a:latin typeface="Arial" panose="020B0604020202020204" pitchFamily="34" charset="0"/>
                <a:cs typeface="Arial" panose="020B0604020202020204" pitchFamily="34" charset="0"/>
              </a:rPr>
              <a:t>Expenditure limits for staff (when is board prior approval required?)</a:t>
            </a:r>
          </a:p>
          <a:p>
            <a:pPr lvl="1">
              <a:lnSpc>
                <a:spcPct val="120000"/>
              </a:lnSpc>
              <a:spcBef>
                <a:spcPts val="0"/>
              </a:spcBef>
              <a:spcAft>
                <a:spcPts val="1200"/>
              </a:spcAft>
            </a:pPr>
            <a:r>
              <a:rPr lang="en-US" sz="2000" dirty="0">
                <a:latin typeface="Arial" panose="020B0604020202020204" pitchFamily="34" charset="0"/>
                <a:cs typeface="Arial" panose="020B0604020202020204" pitchFamily="34" charset="0"/>
              </a:rPr>
              <a:t>Internal controls (separation of duties)</a:t>
            </a:r>
          </a:p>
          <a:p>
            <a:pPr lvl="1">
              <a:lnSpc>
                <a:spcPct val="120000"/>
              </a:lnSpc>
              <a:spcBef>
                <a:spcPts val="0"/>
              </a:spcBef>
              <a:spcAft>
                <a:spcPts val="1200"/>
              </a:spcAft>
            </a:pPr>
            <a:r>
              <a:rPr lang="en-US" sz="2000" dirty="0">
                <a:latin typeface="Arial" panose="020B0604020202020204" pitchFamily="34" charset="0"/>
                <a:cs typeface="Arial" panose="020B0604020202020204" pitchFamily="34" charset="0"/>
              </a:rPr>
              <a:t>Inventory controls </a:t>
            </a:r>
          </a:p>
          <a:p>
            <a:pPr lvl="1">
              <a:lnSpc>
                <a:spcPct val="120000"/>
              </a:lnSpc>
              <a:spcBef>
                <a:spcPts val="0"/>
              </a:spcBef>
              <a:spcAft>
                <a:spcPts val="1200"/>
              </a:spcAft>
            </a:pPr>
            <a:r>
              <a:rPr lang="en-US" sz="2000" dirty="0">
                <a:latin typeface="Arial" panose="020B0604020202020204" pitchFamily="34" charset="0"/>
                <a:cs typeface="Arial" panose="020B0604020202020204" pitchFamily="34" charset="0"/>
              </a:rPr>
              <a:t>Procurement – processes and approvals</a:t>
            </a:r>
          </a:p>
          <a:p>
            <a:pPr lvl="1">
              <a:lnSpc>
                <a:spcPct val="120000"/>
              </a:lnSpc>
              <a:spcBef>
                <a:spcPts val="0"/>
              </a:spcBef>
              <a:spcAft>
                <a:spcPts val="1200"/>
              </a:spcAft>
            </a:pPr>
            <a:r>
              <a:rPr lang="en-US" sz="2000" dirty="0">
                <a:latin typeface="Arial" panose="020B0604020202020204" pitchFamily="34" charset="0"/>
                <a:cs typeface="Arial" panose="020B0604020202020204" pitchFamily="34" charset="0"/>
              </a:rPr>
              <a:t>Payroll and time/effort reporting</a:t>
            </a:r>
          </a:p>
          <a:p>
            <a:pPr lvl="1">
              <a:lnSpc>
                <a:spcPct val="120000"/>
              </a:lnSpc>
              <a:spcBef>
                <a:spcPts val="0"/>
              </a:spcBef>
              <a:spcAft>
                <a:spcPts val="1200"/>
              </a:spcAft>
            </a:pPr>
            <a:r>
              <a:rPr lang="en-US" sz="2000" dirty="0">
                <a:latin typeface="Arial" panose="020B0604020202020204" pitchFamily="34" charset="0"/>
                <a:cs typeface="Arial" panose="020B0604020202020204" pitchFamily="34" charset="0"/>
              </a:rPr>
              <a:t>Travel and operational expenses of ED</a:t>
            </a:r>
          </a:p>
          <a:p>
            <a:pPr>
              <a:lnSpc>
                <a:spcPct val="120000"/>
              </a:lnSpc>
              <a:spcBef>
                <a:spcPts val="0"/>
              </a:spcBef>
              <a:spcAft>
                <a:spcPts val="1200"/>
              </a:spcAft>
            </a:pPr>
            <a:endParaRPr lang="en-US" sz="2400" dirty="0">
              <a:latin typeface="Arial" panose="020B0604020202020204" pitchFamily="34" charset="0"/>
              <a:cs typeface="Arial" panose="020B0604020202020204" pitchFamily="34" charset="0"/>
            </a:endParaRPr>
          </a:p>
          <a:p>
            <a:pPr>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a:p>
            <a:pPr>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a:p>
            <a:pPr>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a:p>
            <a:pPr>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9F8BB4A-45DA-9F05-BBAD-58E03D79E0A5}"/>
              </a:ext>
            </a:extLst>
          </p:cNvPr>
          <p:cNvSpPr>
            <a:spLocks noGrp="1"/>
          </p:cNvSpPr>
          <p:nvPr>
            <p:ph type="ftr" sz="quarter" idx="11"/>
          </p:nvPr>
        </p:nvSpPr>
        <p:spPr/>
        <p:txBody>
          <a:bodyPr/>
          <a:lstStyle/>
          <a:p>
            <a:r>
              <a:rPr lang="en-US" b="1">
                <a:solidFill>
                  <a:schemeClr val="accent6">
                    <a:lumMod val="50000"/>
                  </a:schemeClr>
                </a:solidFill>
              </a:rPr>
              <a:t>Independent Living Training and Technical Assistance Center</a:t>
            </a:r>
          </a:p>
        </p:txBody>
      </p:sp>
      <p:sp>
        <p:nvSpPr>
          <p:cNvPr id="6" name="Rectangle ">
            <a:extLst>
              <a:ext uri="{FF2B5EF4-FFF2-40B4-BE49-F238E27FC236}">
                <a16:creationId xmlns:a16="http://schemas.microsoft.com/office/drawing/2014/main" id="{E4059E18-A19D-76BB-728C-B90BE2EED5FC}"/>
              </a:ext>
              <a:ext uri="{C183D7F6-B498-43B3-948B-1728B52AA6E4}">
                <adec:decorative xmlns:adec="http://schemas.microsoft.com/office/drawing/2017/decorative" val="1"/>
              </a:ext>
            </a:extLst>
          </p:cNvPr>
          <p:cNvSpPr/>
          <p:nvPr/>
        </p:nvSpPr>
        <p:spPr>
          <a:xfrm>
            <a:off x="158056" y="829003"/>
            <a:ext cx="11354946" cy="36512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1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A9751-FBDE-DFD3-805A-10265D3E1F3A}"/>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62979528-455D-1728-8CF6-246BC735B909}"/>
              </a:ext>
            </a:extLst>
          </p:cNvPr>
          <p:cNvSpPr>
            <a:spLocks noGrp="1"/>
          </p:cNvSpPr>
          <p:nvPr>
            <p:ph type="sldNum" sz="quarter" idx="12"/>
          </p:nvPr>
        </p:nvSpPr>
        <p:spPr/>
        <p:txBody>
          <a:bodyPr/>
          <a:lstStyle/>
          <a:p>
            <a:fld id="{5D16CCA7-A32B-44D2-BAC0-8216F98A92EE}" type="slidenum">
              <a:rPr lang="en-US" smtClean="0"/>
              <a:t>26</a:t>
            </a:fld>
            <a:endParaRPr lang="en-US"/>
          </a:p>
        </p:txBody>
      </p:sp>
      <p:sp>
        <p:nvSpPr>
          <p:cNvPr id="2" name="Title ">
            <a:extLst>
              <a:ext uri="{FF2B5EF4-FFF2-40B4-BE49-F238E27FC236}">
                <a16:creationId xmlns:a16="http://schemas.microsoft.com/office/drawing/2014/main" id="{B3381916-F97B-235C-A096-17EC2B82941F}"/>
              </a:ext>
            </a:extLst>
          </p:cNvPr>
          <p:cNvSpPr>
            <a:spLocks noGrp="1"/>
          </p:cNvSpPr>
          <p:nvPr>
            <p:ph type="title"/>
          </p:nvPr>
        </p:nvSpPr>
        <p:spPr>
          <a:xfrm>
            <a:off x="-856" y="-3032"/>
            <a:ext cx="12185150" cy="1325563"/>
          </a:xfrm>
        </p:spPr>
        <p:txBody>
          <a:bodyPr>
            <a:normAutofit/>
          </a:bodyPr>
          <a:lstStyle/>
          <a:p>
            <a:r>
              <a:rPr lang="en-US" sz="6600" b="1">
                <a:solidFill>
                  <a:srgbClr val="750518"/>
                </a:solidFill>
              </a:rPr>
              <a:t> Conflicts of Interest</a:t>
            </a:r>
          </a:p>
        </p:txBody>
      </p:sp>
      <p:sp>
        <p:nvSpPr>
          <p:cNvPr id="3" name="Text">
            <a:extLst>
              <a:ext uri="{FF2B5EF4-FFF2-40B4-BE49-F238E27FC236}">
                <a16:creationId xmlns:a16="http://schemas.microsoft.com/office/drawing/2014/main" id="{DB67D2E8-2700-9275-2004-83C3ECF3E0F1}"/>
              </a:ext>
            </a:extLst>
          </p:cNvPr>
          <p:cNvSpPr>
            <a:spLocks noGrp="1"/>
          </p:cNvSpPr>
          <p:nvPr>
            <p:ph idx="1"/>
          </p:nvPr>
        </p:nvSpPr>
        <p:spPr>
          <a:xfrm>
            <a:off x="205021" y="1212791"/>
            <a:ext cx="11867969" cy="4964172"/>
          </a:xfrm>
        </p:spPr>
        <p:txBody>
          <a:bodyPr vert="horz" lIns="91440" tIns="45720" rIns="91440" bIns="45720" rtlCol="0" anchor="t">
            <a:normAutofit/>
          </a:bodyPr>
          <a:lstStyle/>
          <a:p>
            <a:pPr marL="0" indent="0">
              <a:buNone/>
            </a:pPr>
            <a:r>
              <a:rPr lang="en-US" sz="3500" b="1" dirty="0"/>
              <a:t>Board members and employees should avoid any activity, investment, or association that might interfere with or conflict with their judgment or duties.</a:t>
            </a:r>
            <a:r>
              <a:rPr lang="en-US" sz="3500" dirty="0"/>
              <a:t> </a:t>
            </a:r>
          </a:p>
          <a:p>
            <a:pPr marL="0" indent="0">
              <a:buNone/>
            </a:pPr>
            <a:endParaRPr lang="en-US" sz="2600" dirty="0"/>
          </a:p>
          <a:p>
            <a:pPr marL="457200" indent="-457200">
              <a:buFont typeface="Wingdings"/>
              <a:buChar char="ü"/>
            </a:pPr>
            <a:r>
              <a:rPr lang="en-US" sz="2600" dirty="0"/>
              <a:t>Conflicts of interest </a:t>
            </a:r>
            <a:r>
              <a:rPr lang="en-US" sz="2600" b="1" dirty="0"/>
              <a:t>must be disclosed</a:t>
            </a:r>
            <a:r>
              <a:rPr lang="en-US" sz="2600" dirty="0"/>
              <a:t> as soon as possible. </a:t>
            </a:r>
          </a:p>
          <a:p>
            <a:pPr marL="457200" indent="-457200">
              <a:buFont typeface="Wingdings"/>
              <a:buChar char="ü"/>
            </a:pPr>
            <a:r>
              <a:rPr lang="en-US" sz="2600" dirty="0"/>
              <a:t>Members</a:t>
            </a:r>
            <a:r>
              <a:rPr lang="en-US" sz="2600" b="1" dirty="0"/>
              <a:t> should immediately disqualify themselves</a:t>
            </a:r>
            <a:r>
              <a:rPr lang="en-US" sz="2600" dirty="0"/>
              <a:t> prior to discussion or voting on any matters where there is or even a possibility of a conflict of interest. </a:t>
            </a:r>
          </a:p>
          <a:p>
            <a:pPr marL="457200" indent="-457200">
              <a:buFont typeface="Wingdings"/>
              <a:buChar char="ü"/>
            </a:pPr>
            <a:r>
              <a:rPr lang="en-US" sz="2600" dirty="0"/>
              <a:t>The </a:t>
            </a:r>
            <a:r>
              <a:rPr lang="en-US" sz="2600" b="1" dirty="0"/>
              <a:t>policies and code of ethics should state</a:t>
            </a:r>
            <a:r>
              <a:rPr lang="en-US" sz="2600" dirty="0"/>
              <a:t> that members must reveal the conflict as soon as possible and </a:t>
            </a:r>
            <a:r>
              <a:rPr lang="en-US" sz="2600" b="1" dirty="0"/>
              <a:t>refrain from voting, discussing, or making decisions</a:t>
            </a:r>
            <a:r>
              <a:rPr lang="en-US" sz="2600" dirty="0"/>
              <a:t> related to the conflict. </a:t>
            </a:r>
          </a:p>
          <a:p>
            <a:pPr>
              <a:buFont typeface="Wingdings"/>
              <a:buChar char="ü"/>
            </a:pPr>
            <a:endParaRPr lang="en-US" sz="2600" dirty="0"/>
          </a:p>
          <a:p>
            <a:pPr>
              <a:buFont typeface="Wingdings" panose="020B0604020202020204" pitchFamily="34" charset="0"/>
              <a:buChar char="ü"/>
            </a:pPr>
            <a:endParaRPr lang="en-US" dirty="0"/>
          </a:p>
        </p:txBody>
      </p:sp>
      <p:sp>
        <p:nvSpPr>
          <p:cNvPr id="4" name="Footer">
            <a:extLst>
              <a:ext uri="{FF2B5EF4-FFF2-40B4-BE49-F238E27FC236}">
                <a16:creationId xmlns:a16="http://schemas.microsoft.com/office/drawing/2014/main" id="{66CEE95E-849B-382D-DEA4-058EA6852C75}"/>
              </a:ext>
            </a:extLst>
          </p:cNvPr>
          <p:cNvSpPr>
            <a:spLocks noGrp="1"/>
          </p:cNvSpPr>
          <p:nvPr>
            <p:ph type="ftr" sz="quarter" idx="11"/>
          </p:nvPr>
        </p:nvSpPr>
        <p:spPr>
          <a:xfrm>
            <a:off x="3045431" y="6296417"/>
            <a:ext cx="5150777" cy="484990"/>
          </a:xfrm>
        </p:spPr>
        <p:txBody>
          <a:bodyPr/>
          <a:lstStyle/>
          <a:p>
            <a:r>
              <a:rPr lang="en-US">
                <a:solidFill>
                  <a:schemeClr val="accent6">
                    <a:lumMod val="50000"/>
                  </a:schemeClr>
                </a:solidFill>
              </a:rPr>
              <a:t>Independent Living Training and Technical Assistance Center</a:t>
            </a:r>
          </a:p>
        </p:txBody>
      </p:sp>
    </p:spTree>
    <p:extLst>
      <p:ext uri="{BB962C8B-B14F-4D97-AF65-F5344CB8AC3E}">
        <p14:creationId xmlns:p14="http://schemas.microsoft.com/office/powerpoint/2010/main" val="38767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78959-E731-DDCF-029D-ED8DD634C82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B5796AC1-79BF-B978-1FD3-9F7EA58B8B98}"/>
              </a:ext>
            </a:extLst>
          </p:cNvPr>
          <p:cNvSpPr>
            <a:spLocks noGrp="1"/>
          </p:cNvSpPr>
          <p:nvPr>
            <p:ph type="sldNum" sz="quarter" idx="12"/>
          </p:nvPr>
        </p:nvSpPr>
        <p:spPr/>
        <p:txBody>
          <a:bodyPr/>
          <a:lstStyle/>
          <a:p>
            <a:fld id="{5D16CCA7-A32B-44D2-BAC0-8216F98A92EE}" type="slidenum">
              <a:rPr lang="en-US" smtClean="0"/>
              <a:t>27</a:t>
            </a:fld>
            <a:endParaRPr lang="en-US"/>
          </a:p>
        </p:txBody>
      </p:sp>
      <p:sp>
        <p:nvSpPr>
          <p:cNvPr id="2" name="Title ">
            <a:extLst>
              <a:ext uri="{FF2B5EF4-FFF2-40B4-BE49-F238E27FC236}">
                <a16:creationId xmlns:a16="http://schemas.microsoft.com/office/drawing/2014/main" id="{A9C71BA5-E82E-C81F-F5BC-DA6CD77EEF59}"/>
              </a:ext>
            </a:extLst>
          </p:cNvPr>
          <p:cNvSpPr>
            <a:spLocks noGrp="1"/>
          </p:cNvSpPr>
          <p:nvPr>
            <p:ph type="title"/>
          </p:nvPr>
        </p:nvSpPr>
        <p:spPr>
          <a:xfrm>
            <a:off x="-856" y="-3032"/>
            <a:ext cx="12185150" cy="1325563"/>
          </a:xfrm>
        </p:spPr>
        <p:txBody>
          <a:bodyPr>
            <a:normAutofit/>
          </a:bodyPr>
          <a:lstStyle/>
          <a:p>
            <a:r>
              <a:rPr lang="en-US" sz="6600" b="1">
                <a:solidFill>
                  <a:srgbClr val="750518"/>
                </a:solidFill>
              </a:rPr>
              <a:t> Nepotism</a:t>
            </a:r>
            <a:endParaRPr lang="en-US"/>
          </a:p>
        </p:txBody>
      </p:sp>
      <p:sp>
        <p:nvSpPr>
          <p:cNvPr id="3" name="Text">
            <a:extLst>
              <a:ext uri="{FF2B5EF4-FFF2-40B4-BE49-F238E27FC236}">
                <a16:creationId xmlns:a16="http://schemas.microsoft.com/office/drawing/2014/main" id="{6AE06601-8598-B077-55DC-79A59A288D15}"/>
              </a:ext>
            </a:extLst>
          </p:cNvPr>
          <p:cNvSpPr>
            <a:spLocks noGrp="1"/>
          </p:cNvSpPr>
          <p:nvPr>
            <p:ph idx="1"/>
          </p:nvPr>
        </p:nvSpPr>
        <p:spPr>
          <a:xfrm>
            <a:off x="187504" y="1309137"/>
            <a:ext cx="11885486" cy="4867826"/>
          </a:xfrm>
        </p:spPr>
        <p:txBody>
          <a:bodyPr vert="horz" lIns="91440" tIns="45720" rIns="91440" bIns="45720" rtlCol="0" anchor="t">
            <a:normAutofit/>
          </a:bodyPr>
          <a:lstStyle/>
          <a:p>
            <a:pPr>
              <a:buFont typeface="Arial"/>
              <a:buChar char="•"/>
            </a:pPr>
            <a:r>
              <a:rPr lang="en-US" sz="4000" dirty="0"/>
              <a:t>The council </a:t>
            </a:r>
            <a:r>
              <a:rPr lang="en-US" sz="4000" b="1" dirty="0"/>
              <a:t>should not hire a family member</a:t>
            </a:r>
            <a:r>
              <a:rPr lang="en-US" sz="4000" dirty="0"/>
              <a:t> of a board member.</a:t>
            </a:r>
          </a:p>
          <a:p>
            <a:pPr>
              <a:buFont typeface="Arial"/>
            </a:pPr>
            <a:r>
              <a:rPr lang="en-US" sz="4000" dirty="0"/>
              <a:t>If a family member applies, we suggest the </a:t>
            </a:r>
            <a:r>
              <a:rPr lang="en-US" sz="4000" b="1" dirty="0"/>
              <a:t>council member should resign before</a:t>
            </a:r>
            <a:r>
              <a:rPr lang="en-US" sz="4000" dirty="0"/>
              <a:t> the individual can be considered.</a:t>
            </a:r>
          </a:p>
          <a:p>
            <a:endParaRPr lang="en-US" dirty="0"/>
          </a:p>
        </p:txBody>
      </p:sp>
      <p:sp>
        <p:nvSpPr>
          <p:cNvPr id="4" name="Footer ">
            <a:extLst>
              <a:ext uri="{FF2B5EF4-FFF2-40B4-BE49-F238E27FC236}">
                <a16:creationId xmlns:a16="http://schemas.microsoft.com/office/drawing/2014/main" id="{AB9A54B7-E2B3-C669-E86F-8626EFF840C7}"/>
              </a:ext>
            </a:extLst>
          </p:cNvPr>
          <p:cNvSpPr>
            <a:spLocks noGrp="1"/>
          </p:cNvSpPr>
          <p:nvPr>
            <p:ph type="ftr" sz="quarter" idx="11"/>
          </p:nvPr>
        </p:nvSpPr>
        <p:spPr>
          <a:xfrm>
            <a:off x="3045431" y="6296417"/>
            <a:ext cx="5150777" cy="484990"/>
          </a:xfrm>
        </p:spPr>
        <p:txBody>
          <a:bodyPr/>
          <a:lstStyle/>
          <a:p>
            <a:r>
              <a:rPr lang="en-US">
                <a:solidFill>
                  <a:schemeClr val="accent6">
                    <a:lumMod val="50000"/>
                  </a:schemeClr>
                </a:solidFill>
              </a:rPr>
              <a:t>Independent Living Training and Technical Assistance Center</a:t>
            </a:r>
          </a:p>
        </p:txBody>
      </p:sp>
    </p:spTree>
    <p:extLst>
      <p:ext uri="{BB962C8B-B14F-4D97-AF65-F5344CB8AC3E}">
        <p14:creationId xmlns:p14="http://schemas.microsoft.com/office/powerpoint/2010/main" val="72168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018AE-F197-1A2A-A577-D74D6247BA2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073E91-2E7B-1F22-FA2B-D88C8789C79E}"/>
              </a:ext>
            </a:extLst>
          </p:cNvPr>
          <p:cNvSpPr>
            <a:spLocks noGrp="1"/>
          </p:cNvSpPr>
          <p:nvPr>
            <p:ph type="sldNum" sz="quarter" idx="12"/>
          </p:nvPr>
        </p:nvSpPr>
        <p:spPr/>
        <p:txBody>
          <a:bodyPr/>
          <a:lstStyle/>
          <a:p>
            <a:fld id="{5D16CCA7-A32B-44D2-BAC0-8216F98A92EE}" type="slidenum">
              <a:rPr lang="en-US" smtClean="0"/>
              <a:t>28</a:t>
            </a:fld>
            <a:endParaRPr lang="en-US"/>
          </a:p>
        </p:txBody>
      </p:sp>
      <p:sp>
        <p:nvSpPr>
          <p:cNvPr id="2" name="Title 1">
            <a:extLst>
              <a:ext uri="{FF2B5EF4-FFF2-40B4-BE49-F238E27FC236}">
                <a16:creationId xmlns:a16="http://schemas.microsoft.com/office/drawing/2014/main" id="{43771D22-89A9-F28E-002E-2CD4F1797428}"/>
              </a:ext>
            </a:extLst>
          </p:cNvPr>
          <p:cNvSpPr>
            <a:spLocks noGrp="1"/>
          </p:cNvSpPr>
          <p:nvPr>
            <p:ph type="title"/>
          </p:nvPr>
        </p:nvSpPr>
        <p:spPr>
          <a:xfrm>
            <a:off x="0" y="0"/>
            <a:ext cx="12192000" cy="896984"/>
          </a:xfrm>
        </p:spPr>
        <p:txBody>
          <a:bodyPr>
            <a:noAutofit/>
          </a:bodyPr>
          <a:lstStyle/>
          <a:p>
            <a:pPr marL="0" indent="0">
              <a:lnSpc>
                <a:spcPct val="120000"/>
              </a:lnSpc>
              <a:spcBef>
                <a:spcPts val="0"/>
              </a:spcBef>
              <a:spcAft>
                <a:spcPts val="1200"/>
              </a:spcAft>
              <a:buNone/>
            </a:pPr>
            <a:r>
              <a:rPr lang="en-US" sz="4000" b="1" dirty="0">
                <a:solidFill>
                  <a:srgbClr val="750518"/>
                </a:solidFill>
                <a:latin typeface="Arial" panose="020B0604020202020204" pitchFamily="34" charset="0"/>
                <a:cs typeface="Arial" panose="020B0604020202020204" pitchFamily="34" charset="0"/>
              </a:rPr>
              <a:t>Codes of Ethical Conduct</a:t>
            </a:r>
          </a:p>
        </p:txBody>
      </p:sp>
      <p:sp>
        <p:nvSpPr>
          <p:cNvPr id="3" name="Subtitle 2">
            <a:extLst>
              <a:ext uri="{FF2B5EF4-FFF2-40B4-BE49-F238E27FC236}">
                <a16:creationId xmlns:a16="http://schemas.microsoft.com/office/drawing/2014/main" id="{5274F814-9FC0-B9D8-AA2A-FB0A20707E2D}"/>
              </a:ext>
            </a:extLst>
          </p:cNvPr>
          <p:cNvSpPr>
            <a:spLocks noGrp="1"/>
          </p:cNvSpPr>
          <p:nvPr>
            <p:ph idx="1"/>
          </p:nvPr>
        </p:nvSpPr>
        <p:spPr>
          <a:xfrm>
            <a:off x="157974" y="1316085"/>
            <a:ext cx="11037277" cy="5541915"/>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Your policies should include a code of ethics and standards of professional conduct for both your staff and council members. Standards expected could include: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Acting professionally, competently and honorably.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Fulfilling assigned duties.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Complying with standards established in performance appraisals.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Maintaining an acceptable level of performance and conduct on all verbal and written job duties.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Using funds prudently.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Reporting conditions and circumstances that may prevent the member from performing their duties effectively and safely. </a:t>
            </a:r>
          </a:p>
          <a:p>
            <a:pPr>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a:p>
            <a:pPr>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D239A5A9-5738-9F59-4937-7686B999E79D}"/>
              </a:ext>
            </a:extLst>
          </p:cNvPr>
          <p:cNvSpPr>
            <a:spLocks noGrp="1"/>
          </p:cNvSpPr>
          <p:nvPr>
            <p:ph type="ftr" sz="quarter" idx="11"/>
          </p:nvPr>
        </p:nvSpPr>
        <p:spPr/>
        <p:txBody>
          <a:bodyPr/>
          <a:lstStyle/>
          <a:p>
            <a:r>
              <a:rPr lang="en-US" b="1">
                <a:solidFill>
                  <a:schemeClr val="accent6">
                    <a:lumMod val="50000"/>
                  </a:schemeClr>
                </a:solidFill>
              </a:rPr>
              <a:t>Independent Living Training and Technical Assistance Center</a:t>
            </a:r>
          </a:p>
        </p:txBody>
      </p:sp>
      <p:sp>
        <p:nvSpPr>
          <p:cNvPr id="6" name="Rectangle ">
            <a:extLst>
              <a:ext uri="{FF2B5EF4-FFF2-40B4-BE49-F238E27FC236}">
                <a16:creationId xmlns:a16="http://schemas.microsoft.com/office/drawing/2014/main" id="{6BA1BF6C-541B-1D0C-696C-85524D2AC0FD}"/>
              </a:ext>
              <a:ext uri="{C183D7F6-B498-43B3-948B-1728B52AA6E4}">
                <adec:decorative xmlns:adec="http://schemas.microsoft.com/office/drawing/2017/decorative" val="1"/>
              </a:ext>
            </a:extLst>
          </p:cNvPr>
          <p:cNvSpPr/>
          <p:nvPr/>
        </p:nvSpPr>
        <p:spPr>
          <a:xfrm>
            <a:off x="122805" y="814435"/>
            <a:ext cx="11424712" cy="36512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43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a:extLst>
            <a:ext uri="{FF2B5EF4-FFF2-40B4-BE49-F238E27FC236}">
              <a16:creationId xmlns:a16="http://schemas.microsoft.com/office/drawing/2014/main" id="{5A63ED45-8DF4-00BB-36CA-FD86CFE23906}"/>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076CD342-AB5C-1848-045E-C6015738B509}"/>
              </a:ext>
            </a:extLst>
          </p:cNvPr>
          <p:cNvSpPr>
            <a:spLocks noGrp="1"/>
          </p:cNvSpPr>
          <p:nvPr>
            <p:ph type="sldNum" sz="quarter" idx="12"/>
          </p:nvPr>
        </p:nvSpPr>
        <p:spPr/>
        <p:txBody>
          <a:bodyPr/>
          <a:lstStyle/>
          <a:p>
            <a:fld id="{181E4D21-DFBA-4BA9-A6C6-558C4B06F883}" type="slidenum">
              <a:rPr lang="en-US" dirty="0" smtClean="0">
                <a:solidFill>
                  <a:schemeClr val="bg1"/>
                </a:solidFill>
              </a:rPr>
              <a:t>29</a:t>
            </a:fld>
            <a:endParaRPr lang="en-US">
              <a:solidFill>
                <a:schemeClr val="bg1"/>
              </a:solidFill>
            </a:endParaRPr>
          </a:p>
        </p:txBody>
      </p:sp>
      <p:sp>
        <p:nvSpPr>
          <p:cNvPr id="2" name="Title ">
            <a:extLst>
              <a:ext uri="{FF2B5EF4-FFF2-40B4-BE49-F238E27FC236}">
                <a16:creationId xmlns:a16="http://schemas.microsoft.com/office/drawing/2014/main" id="{76B356C3-4EEF-E88F-67A0-22EC687FD172}"/>
              </a:ext>
            </a:extLst>
          </p:cNvPr>
          <p:cNvSpPr>
            <a:spLocks noGrp="1"/>
          </p:cNvSpPr>
          <p:nvPr>
            <p:ph type="title"/>
          </p:nvPr>
        </p:nvSpPr>
        <p:spPr>
          <a:xfrm>
            <a:off x="216742" y="571328"/>
            <a:ext cx="11571381" cy="2852737"/>
          </a:xfrm>
        </p:spPr>
        <p:txBody>
          <a:bodyPr/>
          <a:lstStyle/>
          <a:p>
            <a:pPr algn="ctr"/>
            <a:r>
              <a:rPr lang="en-US">
                <a:solidFill>
                  <a:schemeClr val="bg1"/>
                </a:solidFill>
              </a:rPr>
              <a:t>The good, the bad, and the ugly!</a:t>
            </a:r>
          </a:p>
        </p:txBody>
      </p:sp>
      <p:sp>
        <p:nvSpPr>
          <p:cNvPr id="4" name="Footer ">
            <a:extLst>
              <a:ext uri="{FF2B5EF4-FFF2-40B4-BE49-F238E27FC236}">
                <a16:creationId xmlns:a16="http://schemas.microsoft.com/office/drawing/2014/main" id="{3E35136A-7F80-7A24-A91F-4EE3EE0724CB}"/>
              </a:ext>
            </a:extLst>
          </p:cNvPr>
          <p:cNvSpPr>
            <a:spLocks noGrp="1"/>
          </p:cNvSpPr>
          <p:nvPr>
            <p:ph type="ftr" sz="quarter" idx="11"/>
          </p:nvPr>
        </p:nvSpPr>
        <p:spPr>
          <a:xfrm>
            <a:off x="2046384" y="6227820"/>
            <a:ext cx="7346414" cy="493655"/>
          </a:xfrm>
        </p:spPr>
        <p:txBody>
          <a:bodyPr/>
          <a:lstStyle/>
          <a:p>
            <a:r>
              <a:rPr lang="en-US">
                <a:solidFill>
                  <a:schemeClr val="bg1"/>
                </a:solidFill>
              </a:rPr>
              <a:t>Independent Living  Training and Technical Assistance Center</a:t>
            </a:r>
          </a:p>
        </p:txBody>
      </p:sp>
    </p:spTree>
    <p:extLst>
      <p:ext uri="{BB962C8B-B14F-4D97-AF65-F5344CB8AC3E}">
        <p14:creationId xmlns:p14="http://schemas.microsoft.com/office/powerpoint/2010/main" val="306080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C6271-2857-80BC-445C-9A5603445726}"/>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hidden="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hidden="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D23DD4CA-6887-11FC-5CDF-9F83722CFDA4}"/>
              </a:ext>
            </a:extLst>
          </p:cNvPr>
          <p:cNvSpPr>
            <a:spLocks noGrp="1"/>
          </p:cNvSpPr>
          <p:nvPr>
            <p:ph type="sldNum" sz="quarter" idx="12"/>
          </p:nvPr>
        </p:nvSpPr>
        <p:spPr>
          <a:xfrm>
            <a:off x="11704320" y="6455664"/>
            <a:ext cx="448056" cy="365125"/>
          </a:xfrm>
        </p:spPr>
        <p:txBody>
          <a:bodyPr>
            <a:normAutofit/>
          </a:bodyPr>
          <a:lstStyle/>
          <a:p>
            <a:pPr>
              <a:spcAft>
                <a:spcPts val="600"/>
              </a:spcAft>
            </a:pPr>
            <a:fld id="{181E4D21-DFBA-4BA9-A6C6-558C4B06F883}"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D43CB7DB-651E-20B7-0DC8-2CB8AB6913A9}"/>
              </a:ext>
            </a:extLst>
          </p:cNvPr>
          <p:cNvSpPr>
            <a:spLocks noGrp="1"/>
          </p:cNvSpPr>
          <p:nvPr>
            <p:ph type="title"/>
          </p:nvPr>
        </p:nvSpPr>
        <p:spPr>
          <a:xfrm>
            <a:off x="-8407" y="524103"/>
            <a:ext cx="4044047" cy="3450249"/>
          </a:xfrm>
        </p:spPr>
        <p:txBody>
          <a:bodyPr anchor="b">
            <a:noAutofit/>
          </a:bodyPr>
          <a:lstStyle/>
          <a:p>
            <a:pPr algn="ctr"/>
            <a:r>
              <a:rPr lang="en-US" sz="6000" b="1" dirty="0">
                <a:solidFill>
                  <a:srgbClr val="FFFFFF"/>
                </a:solidFill>
              </a:rPr>
              <a:t>What you will learn today</a:t>
            </a:r>
          </a:p>
        </p:txBody>
      </p:sp>
      <p:sp>
        <p:nvSpPr>
          <p:cNvPr id="3" name="Text">
            <a:extLst>
              <a:ext uri="{FF2B5EF4-FFF2-40B4-BE49-F238E27FC236}">
                <a16:creationId xmlns:a16="http://schemas.microsoft.com/office/drawing/2014/main" id="{04EE0F4F-6A40-B842-D47A-CCF7811D543D}"/>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a:buNone/>
            </a:pPr>
            <a:endParaRPr lang="en-US" dirty="0">
              <a:latin typeface="Arial"/>
              <a:ea typeface="+mn-lt"/>
              <a:cs typeface="Arial"/>
            </a:endParaRPr>
          </a:p>
          <a:p>
            <a:pPr marL="0" indent="0">
              <a:buNone/>
            </a:pPr>
            <a:endParaRPr lang="en-US" dirty="0">
              <a:latin typeface="Arial"/>
              <a:ea typeface="+mn-lt"/>
              <a:cs typeface="Arial"/>
            </a:endParaRPr>
          </a:p>
          <a:p>
            <a:pPr marL="457200" indent="-45720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Clarify what the executive director does, what the board/council chair does, and the role of the full board/council.</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Apply Independent Living Philosophy in the composition and work of the SILC Board/Council.</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Provide SILC board members with the information they need to meet their responsibilities for overseeing the work of the SILC, but not overstepping.</a:t>
            </a:r>
          </a:p>
          <a:p>
            <a:pPr marL="0" indent="0">
              <a:buNone/>
            </a:pPr>
            <a:endParaRPr lang="en-US" sz="2000" b="1" dirty="0"/>
          </a:p>
          <a:p>
            <a:pPr marL="342900" indent="-342900">
              <a:buFont typeface="Wingdings" panose="020B0604020202020204" pitchFamily="34" charset="0"/>
              <a:buChar char="ü"/>
            </a:pPr>
            <a:endParaRPr lang="en-US" sz="2000" b="1" dirty="0"/>
          </a:p>
          <a:p>
            <a:pPr marL="0" indent="0">
              <a:buNone/>
            </a:pPr>
            <a:endParaRPr lang="en-US" sz="2000" b="1" dirty="0"/>
          </a:p>
          <a:p>
            <a:pPr marL="0" indent="0">
              <a:buNone/>
            </a:pPr>
            <a:endParaRPr lang="en-US" sz="2000" dirty="0"/>
          </a:p>
        </p:txBody>
      </p:sp>
      <p:sp>
        <p:nvSpPr>
          <p:cNvPr id="4" name="Footer ">
            <a:extLst>
              <a:ext uri="{FF2B5EF4-FFF2-40B4-BE49-F238E27FC236}">
                <a16:creationId xmlns:a16="http://schemas.microsoft.com/office/drawing/2014/main" id="{4A040B50-91D5-F6EE-D939-9EA60FA3FB03}"/>
              </a:ext>
            </a:extLst>
          </p:cNvPr>
          <p:cNvSpPr>
            <a:spLocks noGrp="1"/>
          </p:cNvSpPr>
          <p:nvPr>
            <p:ph type="ftr" sz="quarter" idx="11"/>
          </p:nvPr>
        </p:nvSpPr>
        <p:spPr>
          <a:xfrm>
            <a:off x="5621012" y="6450525"/>
            <a:ext cx="4114800" cy="365125"/>
          </a:xfrm>
        </p:spPr>
        <p:txBody>
          <a:bodyPr>
            <a:normAutofit/>
          </a:bodyPr>
          <a:lstStyle/>
          <a:p>
            <a:pPr algn="l">
              <a:spcAft>
                <a:spcPts val="600"/>
              </a:spcAft>
            </a:pPr>
            <a:r>
              <a:rPr lang="en-US" sz="1100" b="1">
                <a:solidFill>
                  <a:srgbClr val="750518"/>
                </a:solidFill>
              </a:rPr>
              <a:t>Independent Living  Training and Technical Assistance Center</a:t>
            </a:r>
          </a:p>
        </p:txBody>
      </p:sp>
    </p:spTree>
    <p:extLst>
      <p:ext uri="{BB962C8B-B14F-4D97-AF65-F5344CB8AC3E}">
        <p14:creationId xmlns:p14="http://schemas.microsoft.com/office/powerpoint/2010/main" val="27758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
            <a:extLst>
              <a:ext uri="{FF2B5EF4-FFF2-40B4-BE49-F238E27FC236}">
                <a16:creationId xmlns:a16="http://schemas.microsoft.com/office/drawing/2014/main" id="{02A43086-251A-D938-4F4B-93FC9648E12F}"/>
              </a:ext>
            </a:extLst>
          </p:cNvPr>
          <p:cNvSpPr>
            <a:spLocks noGrp="1"/>
          </p:cNvSpPr>
          <p:nvPr>
            <p:ph type="sldNum" sz="quarter" idx="12"/>
          </p:nvPr>
        </p:nvSpPr>
        <p:spPr/>
        <p:txBody>
          <a:bodyPr/>
          <a:lstStyle/>
          <a:p>
            <a:fld id="{181E4D21-DFBA-4BA9-A6C6-558C4B06F883}" type="slidenum">
              <a:rPr lang="en-US" smtClean="0"/>
              <a:t>30</a:t>
            </a:fld>
            <a:endParaRPr lang="en-US"/>
          </a:p>
        </p:txBody>
      </p:sp>
      <p:graphicFrame>
        <p:nvGraphicFramePr>
          <p:cNvPr id="5" name="Table ">
            <a:extLst>
              <a:ext uri="{FF2B5EF4-FFF2-40B4-BE49-F238E27FC236}">
                <a16:creationId xmlns:a16="http://schemas.microsoft.com/office/drawing/2014/main" id="{1267355A-0BB7-DEE5-7538-D1B16C64E289}"/>
              </a:ext>
            </a:extLst>
          </p:cNvPr>
          <p:cNvGraphicFramePr>
            <a:graphicFrameLocks noGrp="1"/>
          </p:cNvGraphicFramePr>
          <p:nvPr/>
        </p:nvGraphicFramePr>
        <p:xfrm>
          <a:off x="0" y="0"/>
          <a:ext cx="12178344" cy="6346947"/>
        </p:xfrm>
        <a:graphic>
          <a:graphicData uri="http://schemas.openxmlformats.org/drawingml/2006/table">
            <a:tbl>
              <a:tblPr firstRow="1" bandRow="1">
                <a:tableStyleId>{5C22544A-7EE6-4342-B048-85BDC9FD1C3A}</a:tableStyleId>
              </a:tblPr>
              <a:tblGrid>
                <a:gridCol w="5817313">
                  <a:extLst>
                    <a:ext uri="{9D8B030D-6E8A-4147-A177-3AD203B41FA5}">
                      <a16:colId xmlns:a16="http://schemas.microsoft.com/office/drawing/2014/main" val="3180052485"/>
                    </a:ext>
                  </a:extLst>
                </a:gridCol>
                <a:gridCol w="6361031">
                  <a:extLst>
                    <a:ext uri="{9D8B030D-6E8A-4147-A177-3AD203B41FA5}">
                      <a16:colId xmlns:a16="http://schemas.microsoft.com/office/drawing/2014/main" val="2052106642"/>
                    </a:ext>
                  </a:extLst>
                </a:gridCol>
              </a:tblGrid>
              <a:tr h="724149">
                <a:tc>
                  <a:txBody>
                    <a:bodyPr/>
                    <a:lstStyle/>
                    <a:p>
                      <a:pPr lvl="0" algn="ctr">
                        <a:buNone/>
                      </a:pPr>
                      <a:r>
                        <a:rPr lang="en-US" sz="2800">
                          <a:solidFill>
                            <a:srgbClr val="750518"/>
                          </a:solidFill>
                        </a:rPr>
                        <a:t>When you're on the RIGHT track!</a:t>
                      </a:r>
                    </a:p>
                  </a:txBody>
                  <a:tcPr>
                    <a:lnR w="12700">
                      <a:solidFill>
                        <a:schemeClr val="tx1"/>
                      </a:solidFill>
                    </a:lnR>
                    <a:solidFill>
                      <a:srgbClr val="BCDDE6"/>
                    </a:solidFill>
                  </a:tcPr>
                </a:tc>
                <a:tc>
                  <a:txBody>
                    <a:bodyPr/>
                    <a:lstStyle/>
                    <a:p>
                      <a:pPr lvl="0" algn="ctr">
                        <a:buNone/>
                      </a:pPr>
                      <a:r>
                        <a:rPr lang="en-US" sz="2800">
                          <a:solidFill>
                            <a:srgbClr val="750518"/>
                          </a:solidFill>
                        </a:rPr>
                        <a:t>When you're on the WRONG track!</a:t>
                      </a:r>
                    </a:p>
                  </a:txBody>
                  <a:tcPr>
                    <a:lnL w="12700">
                      <a:solidFill>
                        <a:schemeClr val="tx1"/>
                      </a:solidFill>
                    </a:lnL>
                    <a:solidFill>
                      <a:srgbClr val="BCDDE6"/>
                    </a:solidFill>
                  </a:tcPr>
                </a:tc>
                <a:extLst>
                  <a:ext uri="{0D108BD9-81ED-4DB2-BD59-A6C34878D82A}">
                    <a16:rowId xmlns:a16="http://schemas.microsoft.com/office/drawing/2014/main" val="1678123401"/>
                  </a:ext>
                </a:extLst>
              </a:tr>
              <a:tr h="5500745">
                <a:tc>
                  <a:txBody>
                    <a:bodyPr/>
                    <a:lstStyle/>
                    <a:p>
                      <a:pPr marL="285750" marR="0" lvl="0" indent="-285750" algn="l">
                        <a:lnSpc>
                          <a:spcPct val="120000"/>
                        </a:lnSpc>
                        <a:spcBef>
                          <a:spcPts val="0"/>
                        </a:spcBef>
                        <a:spcAft>
                          <a:spcPts val="1200"/>
                        </a:spcAft>
                        <a:buFont typeface="Arial"/>
                        <a:buChar char="•"/>
                      </a:pPr>
                      <a:r>
                        <a:rPr lang="en-US" sz="2400" b="1" i="0" u="none" strike="noStrike" noProof="0">
                          <a:solidFill>
                            <a:srgbClr val="000000"/>
                          </a:solidFill>
                          <a:latin typeface="Arial"/>
                        </a:rPr>
                        <a:t>Diverse, inclusive, and equitable board composition beyond the minimum required standards</a:t>
                      </a:r>
                      <a:r>
                        <a:rPr lang="en-US" sz="2400" b="0" i="0" u="none" strike="noStrike" noProof="0">
                          <a:solidFill>
                            <a:srgbClr val="000000"/>
                          </a:solidFill>
                          <a:latin typeface="Arial"/>
                        </a:rPr>
                        <a:t> – reflective of voices and lived experience of most marginalized, representative of diverse experiences in your service area.</a:t>
                      </a:r>
                    </a:p>
                    <a:p>
                      <a:pPr marL="285750" marR="0" lvl="0" indent="-285750" algn="l">
                        <a:lnSpc>
                          <a:spcPct val="120000"/>
                        </a:lnSpc>
                        <a:spcBef>
                          <a:spcPts val="0"/>
                        </a:spcBef>
                        <a:spcAft>
                          <a:spcPts val="1200"/>
                        </a:spcAft>
                        <a:buFont typeface="Arial"/>
                        <a:buChar char="•"/>
                      </a:pPr>
                      <a:r>
                        <a:rPr lang="en-US" sz="2400" b="1" i="0" u="none" strike="noStrike" noProof="0">
                          <a:solidFill>
                            <a:srgbClr val="000000"/>
                          </a:solidFill>
                          <a:latin typeface="Arial"/>
                        </a:rPr>
                        <a:t>Respects / adheres to the delineation of duties</a:t>
                      </a:r>
                      <a:r>
                        <a:rPr lang="en-US" sz="2400" b="0" i="0" u="none" strike="noStrike" noProof="0">
                          <a:solidFill>
                            <a:srgbClr val="000000"/>
                          </a:solidFill>
                          <a:latin typeface="Arial"/>
                        </a:rPr>
                        <a:t> regarding the Executive Director and additional staff conducting day-to-day operations.</a:t>
                      </a:r>
                    </a:p>
                    <a:p>
                      <a:pPr marL="285750" marR="0" lvl="0" indent="-285750" algn="l">
                        <a:lnSpc>
                          <a:spcPct val="120000"/>
                        </a:lnSpc>
                        <a:spcBef>
                          <a:spcPts val="0"/>
                        </a:spcBef>
                        <a:spcAft>
                          <a:spcPts val="1200"/>
                        </a:spcAft>
                        <a:buFont typeface="Arial"/>
                        <a:buChar char="•"/>
                      </a:pPr>
                      <a:endParaRPr lang="en-US" sz="2400" b="0" i="0" u="none" strike="noStrike" noProof="0">
                        <a:solidFill>
                          <a:srgbClr val="000000"/>
                        </a:solidFill>
                        <a:latin typeface="Arial"/>
                      </a:endParaRPr>
                    </a:p>
                  </a:txBody>
                  <a:tcPr>
                    <a:lnR w="12700">
                      <a:solidFill>
                        <a:schemeClr val="tx1"/>
                      </a:solidFill>
                    </a:lnR>
                    <a:noFill/>
                  </a:tcPr>
                </a:tc>
                <a:tc>
                  <a:txBody>
                    <a:bodyPr/>
                    <a:lstStyle/>
                    <a:p>
                      <a:pPr marL="285750" marR="0" lvl="0" indent="-285750" algn="l">
                        <a:lnSpc>
                          <a:spcPct val="120000"/>
                        </a:lnSpc>
                        <a:spcBef>
                          <a:spcPts val="0"/>
                        </a:spcBef>
                        <a:spcAft>
                          <a:spcPts val="1200"/>
                        </a:spcAft>
                        <a:buFont typeface="Arial"/>
                        <a:buChar char="•"/>
                      </a:pPr>
                      <a:r>
                        <a:rPr lang="en-US" sz="2200" b="1" i="0" u="none" strike="noStrike" noProof="0">
                          <a:solidFill>
                            <a:srgbClr val="000000"/>
                          </a:solidFill>
                          <a:latin typeface="Arial"/>
                        </a:rPr>
                        <a:t>Tokenism</a:t>
                      </a:r>
                      <a:r>
                        <a:rPr lang="en-US" sz="2200" b="0" i="0" u="none" strike="noStrike" noProof="0">
                          <a:solidFill>
                            <a:srgbClr val="000000"/>
                          </a:solidFill>
                          <a:latin typeface="Arial"/>
                        </a:rPr>
                        <a:t> in board recruitment and composition.</a:t>
                      </a:r>
                    </a:p>
                    <a:p>
                      <a:pPr marL="285750" marR="0" lvl="0" indent="-285750" algn="l">
                        <a:lnSpc>
                          <a:spcPct val="120000"/>
                        </a:lnSpc>
                        <a:spcBef>
                          <a:spcPts val="0"/>
                        </a:spcBef>
                        <a:spcAft>
                          <a:spcPts val="1200"/>
                        </a:spcAft>
                        <a:buFont typeface="Arial"/>
                        <a:buChar char="•"/>
                      </a:pPr>
                      <a:r>
                        <a:rPr lang="en-US" sz="2200" b="1" i="0" u="none" strike="noStrike" noProof="0">
                          <a:solidFill>
                            <a:srgbClr val="000000"/>
                          </a:solidFill>
                          <a:latin typeface="Arial"/>
                        </a:rPr>
                        <a:t>Failure to provide members with meaningful training</a:t>
                      </a:r>
                      <a:r>
                        <a:rPr lang="en-US" sz="2200" b="0" i="0" u="none" strike="noStrike" noProof="0">
                          <a:solidFill>
                            <a:srgbClr val="000000"/>
                          </a:solidFill>
                          <a:latin typeface="Arial"/>
                        </a:rPr>
                        <a:t> so they understand and accomplish their role.</a:t>
                      </a:r>
                    </a:p>
                    <a:p>
                      <a:pPr marL="285750" marR="0" lvl="0" indent="-285750" algn="l">
                        <a:lnSpc>
                          <a:spcPct val="120000"/>
                        </a:lnSpc>
                        <a:spcBef>
                          <a:spcPts val="0"/>
                        </a:spcBef>
                        <a:spcAft>
                          <a:spcPts val="1200"/>
                        </a:spcAft>
                        <a:buFont typeface="Arial"/>
                        <a:buChar char="•"/>
                      </a:pPr>
                      <a:r>
                        <a:rPr lang="en-US" sz="2200" b="1" i="0" u="none" strike="noStrike" noProof="0">
                          <a:solidFill>
                            <a:srgbClr val="000000"/>
                          </a:solidFill>
                          <a:latin typeface="Arial"/>
                        </a:rPr>
                        <a:t>Lack of consumer control</a:t>
                      </a:r>
                      <a:r>
                        <a:rPr lang="en-US" sz="2200" b="0" i="0" u="none" strike="noStrike" noProof="0">
                          <a:solidFill>
                            <a:srgbClr val="000000"/>
                          </a:solidFill>
                          <a:latin typeface="Arial"/>
                        </a:rPr>
                        <a:t> (out of disability composition compliance).</a:t>
                      </a:r>
                      <a:endParaRPr lang="en-US"/>
                    </a:p>
                    <a:p>
                      <a:pPr lvl="0">
                        <a:buNone/>
                      </a:pPr>
                      <a:endParaRPr lang="en-US"/>
                    </a:p>
                  </a:txBody>
                  <a:tcPr>
                    <a:lnL w="12700">
                      <a:solidFill>
                        <a:schemeClr val="tx1"/>
                      </a:solidFill>
                    </a:lnL>
                    <a:noFill/>
                  </a:tcPr>
                </a:tc>
                <a:extLst>
                  <a:ext uri="{0D108BD9-81ED-4DB2-BD59-A6C34878D82A}">
                    <a16:rowId xmlns:a16="http://schemas.microsoft.com/office/drawing/2014/main" val="3952439940"/>
                  </a:ext>
                </a:extLst>
              </a:tr>
            </a:tbl>
          </a:graphicData>
        </a:graphic>
      </p:graphicFrame>
      <p:sp>
        <p:nvSpPr>
          <p:cNvPr id="2" name="Footer ">
            <a:extLst>
              <a:ext uri="{FF2B5EF4-FFF2-40B4-BE49-F238E27FC236}">
                <a16:creationId xmlns:a16="http://schemas.microsoft.com/office/drawing/2014/main" id="{ACDE614A-6D45-1CFE-58D8-BF8E464B08B2}"/>
              </a:ext>
            </a:extLst>
          </p:cNvPr>
          <p:cNvSpPr>
            <a:spLocks noGrp="1"/>
          </p:cNvSpPr>
          <p:nvPr>
            <p:ph type="ftr" sz="quarter" idx="11"/>
          </p:nvPr>
        </p:nvSpPr>
        <p:spPr>
          <a:xfrm>
            <a:off x="3372945" y="6487729"/>
            <a:ext cx="4561489" cy="373883"/>
          </a:xfrm>
        </p:spPr>
        <p:txBody>
          <a:bodyPr/>
          <a:lstStyle/>
          <a:p>
            <a:r>
              <a:rPr lang="en-US"/>
              <a:t>Independent Living  Training and Technical Assistance Center</a:t>
            </a:r>
          </a:p>
        </p:txBody>
      </p:sp>
    </p:spTree>
    <p:extLst>
      <p:ext uri="{BB962C8B-B14F-4D97-AF65-F5344CB8AC3E}">
        <p14:creationId xmlns:p14="http://schemas.microsoft.com/office/powerpoint/2010/main" val="275690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2157-ED3C-4E18-0D88-189204752EC9}"/>
            </a:ext>
          </a:extLst>
        </p:cNvPr>
        <p:cNvGrpSpPr/>
        <p:nvPr/>
      </p:nvGrpSpPr>
      <p:grpSpPr>
        <a:xfrm>
          <a:off x="0" y="0"/>
          <a:ext cx="0" cy="0"/>
          <a:chOff x="0" y="0"/>
          <a:chExt cx="0" cy="0"/>
        </a:xfrm>
      </p:grpSpPr>
      <p:sp>
        <p:nvSpPr>
          <p:cNvPr id="3" name="Slide Number">
            <a:extLst>
              <a:ext uri="{FF2B5EF4-FFF2-40B4-BE49-F238E27FC236}">
                <a16:creationId xmlns:a16="http://schemas.microsoft.com/office/drawing/2014/main" id="{234D8E10-819C-2B13-6F2C-E5FD33769A46}"/>
              </a:ext>
            </a:extLst>
          </p:cNvPr>
          <p:cNvSpPr>
            <a:spLocks noGrp="1"/>
          </p:cNvSpPr>
          <p:nvPr>
            <p:ph type="sldNum" sz="quarter" idx="12"/>
          </p:nvPr>
        </p:nvSpPr>
        <p:spPr/>
        <p:txBody>
          <a:bodyPr/>
          <a:lstStyle/>
          <a:p>
            <a:fld id="{181E4D21-DFBA-4BA9-A6C6-558C4B06F883}" type="slidenum">
              <a:rPr lang="en-US" smtClean="0"/>
              <a:t>31</a:t>
            </a:fld>
            <a:endParaRPr lang="en-US"/>
          </a:p>
        </p:txBody>
      </p:sp>
      <p:graphicFrame>
        <p:nvGraphicFramePr>
          <p:cNvPr id="5" name="Table">
            <a:extLst>
              <a:ext uri="{FF2B5EF4-FFF2-40B4-BE49-F238E27FC236}">
                <a16:creationId xmlns:a16="http://schemas.microsoft.com/office/drawing/2014/main" id="{9900AAA6-0F3D-15A2-786A-BC79329B21F1}"/>
              </a:ext>
            </a:extLst>
          </p:cNvPr>
          <p:cNvGraphicFramePr>
            <a:graphicFrameLocks noGrp="1"/>
          </p:cNvGraphicFramePr>
          <p:nvPr>
            <p:extLst>
              <p:ext uri="{D42A27DB-BD31-4B8C-83A1-F6EECF244321}">
                <p14:modId xmlns:p14="http://schemas.microsoft.com/office/powerpoint/2010/main" val="747828908"/>
              </p:ext>
            </p:extLst>
          </p:nvPr>
        </p:nvGraphicFramePr>
        <p:xfrm>
          <a:off x="0" y="-8561"/>
          <a:ext cx="12178335" cy="6524543"/>
        </p:xfrm>
        <a:graphic>
          <a:graphicData uri="http://schemas.openxmlformats.org/drawingml/2006/table">
            <a:tbl>
              <a:tblPr firstRow="1" bandRow="1">
                <a:tableStyleId>{5C22544A-7EE6-4342-B048-85BDC9FD1C3A}</a:tableStyleId>
              </a:tblPr>
              <a:tblGrid>
                <a:gridCol w="5967512">
                  <a:extLst>
                    <a:ext uri="{9D8B030D-6E8A-4147-A177-3AD203B41FA5}">
                      <a16:colId xmlns:a16="http://schemas.microsoft.com/office/drawing/2014/main" val="3180052485"/>
                    </a:ext>
                  </a:extLst>
                </a:gridCol>
                <a:gridCol w="6210823">
                  <a:extLst>
                    <a:ext uri="{9D8B030D-6E8A-4147-A177-3AD203B41FA5}">
                      <a16:colId xmlns:a16="http://schemas.microsoft.com/office/drawing/2014/main" val="2052106642"/>
                    </a:ext>
                  </a:extLst>
                </a:gridCol>
              </a:tblGrid>
              <a:tr h="564624">
                <a:tc>
                  <a:txBody>
                    <a:bodyPr/>
                    <a:lstStyle/>
                    <a:p>
                      <a:pPr lvl="0" algn="ctr">
                        <a:buNone/>
                      </a:pPr>
                      <a:r>
                        <a:rPr lang="en-US" sz="2800">
                          <a:solidFill>
                            <a:srgbClr val="750518"/>
                          </a:solidFill>
                        </a:rPr>
                        <a:t>When you're on the RIGHT track!</a:t>
                      </a:r>
                    </a:p>
                  </a:txBody>
                  <a:tcPr>
                    <a:lnR w="12700">
                      <a:solidFill>
                        <a:schemeClr val="tx1"/>
                      </a:solidFill>
                    </a:lnR>
                    <a:solidFill>
                      <a:srgbClr val="BCDDE6"/>
                    </a:solidFill>
                  </a:tcPr>
                </a:tc>
                <a:tc>
                  <a:txBody>
                    <a:bodyPr/>
                    <a:lstStyle/>
                    <a:p>
                      <a:pPr lvl="0" algn="ctr">
                        <a:buNone/>
                      </a:pPr>
                      <a:r>
                        <a:rPr lang="en-US" sz="2800">
                          <a:solidFill>
                            <a:srgbClr val="750518"/>
                          </a:solidFill>
                        </a:rPr>
                        <a:t>When you're on the WRONG track!</a:t>
                      </a:r>
                    </a:p>
                  </a:txBody>
                  <a:tcPr>
                    <a:lnL w="12700">
                      <a:solidFill>
                        <a:schemeClr val="tx1"/>
                      </a:solidFill>
                    </a:lnL>
                    <a:solidFill>
                      <a:srgbClr val="BCDDE6"/>
                    </a:solidFill>
                  </a:tcPr>
                </a:tc>
                <a:extLst>
                  <a:ext uri="{0D108BD9-81ED-4DB2-BD59-A6C34878D82A}">
                    <a16:rowId xmlns:a16="http://schemas.microsoft.com/office/drawing/2014/main" val="1678123401"/>
                  </a:ext>
                </a:extLst>
              </a:tr>
              <a:tr h="5959919">
                <a:tc>
                  <a:txBody>
                    <a:bodyPr/>
                    <a:lstStyle/>
                    <a:p>
                      <a:pPr marL="285750" marR="0" lvl="0" indent="-285750" algn="l">
                        <a:lnSpc>
                          <a:spcPct val="120000"/>
                        </a:lnSpc>
                        <a:spcBef>
                          <a:spcPts val="0"/>
                        </a:spcBef>
                        <a:spcAft>
                          <a:spcPts val="1200"/>
                        </a:spcAft>
                        <a:buFont typeface="Arial"/>
                        <a:buChar char="•"/>
                      </a:pPr>
                      <a:r>
                        <a:rPr lang="en-US" sz="2000" b="0" i="0" u="none" strike="noStrike" noProof="0" dirty="0">
                          <a:solidFill>
                            <a:srgbClr val="000000"/>
                          </a:solidFill>
                          <a:latin typeface="Arial"/>
                        </a:rPr>
                        <a:t>High level of </a:t>
                      </a:r>
                      <a:r>
                        <a:rPr lang="en-US" sz="2000" b="1" i="0" u="none" strike="noStrike" noProof="0" dirty="0">
                          <a:solidFill>
                            <a:srgbClr val="000000"/>
                          </a:solidFill>
                          <a:latin typeface="Arial"/>
                        </a:rPr>
                        <a:t>meaningful engagement </a:t>
                      </a:r>
                      <a:r>
                        <a:rPr lang="en-US" sz="2000" b="0" i="0" u="none" strike="noStrike" noProof="0" dirty="0">
                          <a:solidFill>
                            <a:srgbClr val="000000"/>
                          </a:solidFill>
                          <a:latin typeface="Arial"/>
                        </a:rPr>
                        <a:t>by individuals with disabilities in SILC efforts, </a:t>
                      </a:r>
                      <a:r>
                        <a:rPr lang="en-US" sz="2000" b="1" i="0" u="none" strike="noStrike" noProof="0" dirty="0">
                          <a:solidFill>
                            <a:srgbClr val="000000"/>
                          </a:solidFill>
                          <a:latin typeface="Arial"/>
                        </a:rPr>
                        <a:t>especially in the development of the SPIL</a:t>
                      </a:r>
                      <a:r>
                        <a:rPr lang="en-US" sz="2000" b="0" i="0" u="none" strike="noStrike" noProof="0" dirty="0">
                          <a:solidFill>
                            <a:srgbClr val="000000"/>
                          </a:solidFill>
                          <a:latin typeface="Arial"/>
                        </a:rPr>
                        <a:t>.</a:t>
                      </a:r>
                    </a:p>
                    <a:p>
                      <a:pPr marL="285750" marR="0" lvl="0" indent="-285750" algn="l">
                        <a:lnSpc>
                          <a:spcPct val="120000"/>
                        </a:lnSpc>
                        <a:spcBef>
                          <a:spcPts val="0"/>
                        </a:spcBef>
                        <a:spcAft>
                          <a:spcPts val="1200"/>
                        </a:spcAft>
                        <a:buFont typeface="Arial"/>
                        <a:buChar char="•"/>
                      </a:pPr>
                      <a:r>
                        <a:rPr lang="en-US" sz="2000" b="1" i="0" u="none" strike="noStrike" noProof="0" dirty="0">
                          <a:solidFill>
                            <a:srgbClr val="000000"/>
                          </a:solidFill>
                          <a:latin typeface="Arial"/>
                        </a:rPr>
                        <a:t>Strong Code of Conduct/Ethics</a:t>
                      </a:r>
                      <a:r>
                        <a:rPr lang="en-US" sz="2000" b="0" i="0" u="none" strike="noStrike" noProof="0" dirty="0">
                          <a:solidFill>
                            <a:srgbClr val="000000"/>
                          </a:solidFill>
                          <a:latin typeface="Arial"/>
                        </a:rPr>
                        <a:t> (including sound conflict of interest policy/procedures).</a:t>
                      </a:r>
                    </a:p>
                    <a:p>
                      <a:pPr marL="285750" marR="0" lvl="0" indent="-285750" algn="l">
                        <a:lnSpc>
                          <a:spcPct val="120000"/>
                        </a:lnSpc>
                        <a:spcBef>
                          <a:spcPts val="0"/>
                        </a:spcBef>
                        <a:spcAft>
                          <a:spcPts val="1200"/>
                        </a:spcAft>
                        <a:buFont typeface="Arial"/>
                        <a:buChar char="•"/>
                      </a:pPr>
                      <a:r>
                        <a:rPr lang="en-US" sz="2000" b="1" i="0" u="none" strike="noStrike" noProof="0" dirty="0">
                          <a:solidFill>
                            <a:srgbClr val="000000"/>
                          </a:solidFill>
                          <a:latin typeface="Arial"/>
                        </a:rPr>
                        <a:t>Robust succession planning</a:t>
                      </a:r>
                      <a:r>
                        <a:rPr lang="en-US" sz="2000" b="0" i="0" u="none" strike="noStrike" noProof="0" dirty="0">
                          <a:solidFill>
                            <a:srgbClr val="000000"/>
                          </a:solidFill>
                          <a:latin typeface="Arial"/>
                        </a:rPr>
                        <a:t> for board members as well as the ED.</a:t>
                      </a:r>
                    </a:p>
                    <a:p>
                      <a:pPr marL="285750" marR="0" lvl="0" indent="-285750" algn="l">
                        <a:lnSpc>
                          <a:spcPct val="120000"/>
                        </a:lnSpc>
                        <a:spcBef>
                          <a:spcPts val="0"/>
                        </a:spcBef>
                        <a:spcAft>
                          <a:spcPts val="1200"/>
                        </a:spcAft>
                        <a:buFont typeface="Arial"/>
                        <a:buChar char="•"/>
                      </a:pPr>
                      <a:r>
                        <a:rPr lang="en-US" sz="2000" b="0" i="0" u="none" strike="noStrike" noProof="0" dirty="0">
                          <a:solidFill>
                            <a:srgbClr val="000000"/>
                          </a:solidFill>
                          <a:latin typeface="Arial"/>
                        </a:rPr>
                        <a:t>The </a:t>
                      </a:r>
                      <a:r>
                        <a:rPr lang="en-US" sz="2000" b="1" i="0" u="none" strike="noStrike" noProof="0" dirty="0">
                          <a:solidFill>
                            <a:srgbClr val="000000"/>
                          </a:solidFill>
                          <a:latin typeface="Arial"/>
                        </a:rPr>
                        <a:t>board knows what is happening </a:t>
                      </a:r>
                      <a:r>
                        <a:rPr lang="en-US" sz="2000" b="0" i="0" u="none" strike="noStrike" noProof="0" dirty="0">
                          <a:solidFill>
                            <a:srgbClr val="000000"/>
                          </a:solidFill>
                          <a:latin typeface="Arial"/>
                        </a:rPr>
                        <a:t>at the high level of how public meetings occur, what the overall financial status is, and the role of the partners in accomplishing the SPIL.</a:t>
                      </a:r>
                    </a:p>
                    <a:p>
                      <a:pPr marL="285750" marR="0" lvl="0" indent="-285750" algn="l">
                        <a:lnSpc>
                          <a:spcPct val="120000"/>
                        </a:lnSpc>
                        <a:spcBef>
                          <a:spcPts val="0"/>
                        </a:spcBef>
                        <a:spcAft>
                          <a:spcPts val="1200"/>
                        </a:spcAft>
                        <a:buFont typeface="Arial"/>
                        <a:buChar char="•"/>
                      </a:pPr>
                      <a:r>
                        <a:rPr lang="en-US" sz="2000" b="1" i="0" u="none" strike="noStrike" noProof="0" dirty="0">
                          <a:solidFill>
                            <a:srgbClr val="000000"/>
                          </a:solidFill>
                          <a:latin typeface="Arial"/>
                        </a:rPr>
                        <a:t>Term limits</a:t>
                      </a:r>
                      <a:r>
                        <a:rPr lang="en-US" sz="2000" b="0" i="0" u="none" strike="noStrike" noProof="0" dirty="0">
                          <a:solidFill>
                            <a:srgbClr val="000000"/>
                          </a:solidFill>
                          <a:latin typeface="Arial"/>
                        </a:rPr>
                        <a:t> with a </a:t>
                      </a:r>
                      <a:r>
                        <a:rPr lang="en-US" sz="2000" b="1" i="0" u="none" strike="noStrike" noProof="0" dirty="0">
                          <a:solidFill>
                            <a:srgbClr val="000000"/>
                          </a:solidFill>
                          <a:latin typeface="Arial"/>
                        </a:rPr>
                        <a:t>required year off periodically</a:t>
                      </a:r>
                      <a:r>
                        <a:rPr lang="en-US" sz="2000" b="0" i="0" u="none" strike="noStrike" noProof="0" dirty="0">
                          <a:solidFill>
                            <a:srgbClr val="000000"/>
                          </a:solidFill>
                          <a:latin typeface="Arial"/>
                        </a:rPr>
                        <a:t> to ensure fresh ideas and representation on the board.</a:t>
                      </a:r>
                      <a:endParaRPr lang="en-US" sz="2000" dirty="0"/>
                    </a:p>
                  </a:txBody>
                  <a:tcPr>
                    <a:lnR w="12700">
                      <a:solidFill>
                        <a:schemeClr val="tx1"/>
                      </a:solidFill>
                    </a:lnR>
                    <a:noFill/>
                  </a:tcPr>
                </a:tc>
                <a:tc>
                  <a:txBody>
                    <a:bodyPr/>
                    <a:lstStyle/>
                    <a:p>
                      <a:pPr marL="285750" marR="0" lvl="0" indent="-285750" algn="l">
                        <a:lnSpc>
                          <a:spcPct val="120000"/>
                        </a:lnSpc>
                        <a:spcBef>
                          <a:spcPts val="0"/>
                        </a:spcBef>
                        <a:spcAft>
                          <a:spcPts val="1200"/>
                        </a:spcAft>
                        <a:buFont typeface="Arial"/>
                        <a:buChar char="•"/>
                      </a:pPr>
                      <a:r>
                        <a:rPr lang="en-US" sz="2000" b="0" i="0" u="none" strike="noStrike" noProof="0" dirty="0">
                          <a:solidFill>
                            <a:srgbClr val="000000"/>
                          </a:solidFill>
                          <a:latin typeface="Arial"/>
                        </a:rPr>
                        <a:t>Council </a:t>
                      </a:r>
                      <a:r>
                        <a:rPr lang="en-US" sz="2000" b="1" i="0" u="none" strike="noStrike" noProof="0" dirty="0">
                          <a:solidFill>
                            <a:srgbClr val="000000"/>
                          </a:solidFill>
                          <a:latin typeface="Arial"/>
                        </a:rPr>
                        <a:t>failing to receive and/or understand financial</a:t>
                      </a:r>
                      <a:r>
                        <a:rPr lang="en-US" sz="2000" b="0" i="0" u="none" strike="noStrike" noProof="0" dirty="0">
                          <a:solidFill>
                            <a:srgbClr val="000000"/>
                          </a:solidFill>
                          <a:latin typeface="Arial"/>
                        </a:rPr>
                        <a:t> statements.</a:t>
                      </a:r>
                    </a:p>
                    <a:p>
                      <a:pPr marL="285750" marR="0" lvl="0" indent="-285750" algn="l">
                        <a:lnSpc>
                          <a:spcPct val="120000"/>
                        </a:lnSpc>
                        <a:spcBef>
                          <a:spcPts val="0"/>
                        </a:spcBef>
                        <a:spcAft>
                          <a:spcPts val="1200"/>
                        </a:spcAft>
                        <a:buFont typeface="Arial"/>
                        <a:buChar char="•"/>
                      </a:pPr>
                      <a:r>
                        <a:rPr lang="en-US" sz="2000" b="0" i="0" u="none" strike="noStrike" noProof="0" dirty="0">
                          <a:solidFill>
                            <a:srgbClr val="000000"/>
                          </a:solidFill>
                          <a:latin typeface="Arial"/>
                        </a:rPr>
                        <a:t>Financial statements </a:t>
                      </a:r>
                      <a:r>
                        <a:rPr lang="en-US" sz="2000" b="1" i="0" u="none" strike="noStrike" noProof="0" dirty="0">
                          <a:solidFill>
                            <a:srgbClr val="000000"/>
                          </a:solidFill>
                          <a:latin typeface="Arial"/>
                        </a:rPr>
                        <a:t>not connected back to the SPIL resource plan </a:t>
                      </a:r>
                      <a:r>
                        <a:rPr lang="en-US" sz="2000" b="0" i="0" u="none" strike="noStrike" noProof="0" dirty="0">
                          <a:solidFill>
                            <a:srgbClr val="000000"/>
                          </a:solidFill>
                          <a:latin typeface="Arial"/>
                        </a:rPr>
                        <a:t>and the required spending</a:t>
                      </a:r>
                    </a:p>
                    <a:p>
                      <a:pPr marL="285750" marR="0" lvl="0" indent="-285750" algn="l">
                        <a:lnSpc>
                          <a:spcPct val="120000"/>
                        </a:lnSpc>
                        <a:spcBef>
                          <a:spcPts val="0"/>
                        </a:spcBef>
                        <a:spcAft>
                          <a:spcPts val="1200"/>
                        </a:spcAft>
                        <a:buFont typeface="Arial"/>
                        <a:buChar char="•"/>
                      </a:pPr>
                      <a:r>
                        <a:rPr lang="en-US" sz="2000" b="1" i="0" u="none" strike="noStrike" noProof="0" dirty="0">
                          <a:solidFill>
                            <a:srgbClr val="000000"/>
                          </a:solidFill>
                          <a:latin typeface="Arial"/>
                        </a:rPr>
                        <a:t>Lack of consumer control</a:t>
                      </a:r>
                      <a:r>
                        <a:rPr lang="en-US" sz="2000" b="0" i="0" u="none" strike="noStrike" noProof="0" dirty="0">
                          <a:solidFill>
                            <a:srgbClr val="000000"/>
                          </a:solidFill>
                          <a:latin typeface="Arial"/>
                        </a:rPr>
                        <a:t> (out of disability composition compliance).</a:t>
                      </a:r>
                    </a:p>
                    <a:p>
                      <a:pPr marL="285750" marR="0" lvl="0" indent="-285750" algn="l">
                        <a:lnSpc>
                          <a:spcPct val="120000"/>
                        </a:lnSpc>
                        <a:spcBef>
                          <a:spcPts val="0"/>
                        </a:spcBef>
                        <a:spcAft>
                          <a:spcPts val="1200"/>
                        </a:spcAft>
                        <a:buFont typeface="Arial"/>
                        <a:buChar char="•"/>
                      </a:pPr>
                      <a:r>
                        <a:rPr lang="en-US" sz="2000" b="0" i="0" u="none" strike="noStrike" noProof="0" dirty="0">
                          <a:solidFill>
                            <a:srgbClr val="000000"/>
                          </a:solidFill>
                          <a:latin typeface="Arial"/>
                        </a:rPr>
                        <a:t>Member taking a</a:t>
                      </a:r>
                      <a:r>
                        <a:rPr lang="en-US" sz="2000" b="1" i="0" u="none" strike="noStrike" noProof="0" dirty="0">
                          <a:solidFill>
                            <a:srgbClr val="000000"/>
                          </a:solidFill>
                          <a:latin typeface="Arial"/>
                        </a:rPr>
                        <a:t> public position criticizing</a:t>
                      </a:r>
                      <a:r>
                        <a:rPr lang="en-US" sz="2000" b="0" i="0" u="none" strike="noStrike" noProof="0" dirty="0">
                          <a:solidFill>
                            <a:srgbClr val="000000"/>
                          </a:solidFill>
                          <a:latin typeface="Arial"/>
                        </a:rPr>
                        <a:t> the organization.</a:t>
                      </a:r>
                    </a:p>
                    <a:p>
                      <a:pPr marL="285750" marR="0" lvl="0" indent="-285750" algn="l">
                        <a:lnSpc>
                          <a:spcPct val="120000"/>
                        </a:lnSpc>
                        <a:spcBef>
                          <a:spcPts val="0"/>
                        </a:spcBef>
                        <a:spcAft>
                          <a:spcPts val="1200"/>
                        </a:spcAft>
                        <a:buFont typeface="Arial"/>
                        <a:buChar char="•"/>
                      </a:pPr>
                      <a:r>
                        <a:rPr lang="en-US" sz="2000" b="1" i="0" u="none" strike="noStrike" noProof="0" dirty="0">
                          <a:solidFill>
                            <a:srgbClr val="000000"/>
                          </a:solidFill>
                          <a:latin typeface="Arial"/>
                        </a:rPr>
                        <a:t>Violating policies</a:t>
                      </a:r>
                      <a:r>
                        <a:rPr lang="en-US" sz="2000" b="0" i="0" u="none" strike="noStrike" noProof="0" dirty="0">
                          <a:solidFill>
                            <a:srgbClr val="000000"/>
                          </a:solidFill>
                          <a:latin typeface="Arial"/>
                        </a:rPr>
                        <a:t> regarding discrimination and sexual harassment or other forms of harassment.</a:t>
                      </a:r>
                      <a:endParaRPr lang="en-US" sz="2000" dirty="0"/>
                    </a:p>
                    <a:p>
                      <a:pPr lvl="0">
                        <a:buNone/>
                      </a:pPr>
                      <a:endParaRPr lang="en-US" dirty="0"/>
                    </a:p>
                  </a:txBody>
                  <a:tcPr>
                    <a:lnL w="12700">
                      <a:solidFill>
                        <a:schemeClr val="tx1"/>
                      </a:solidFill>
                    </a:lnL>
                    <a:noFill/>
                  </a:tcPr>
                </a:tc>
                <a:extLst>
                  <a:ext uri="{0D108BD9-81ED-4DB2-BD59-A6C34878D82A}">
                    <a16:rowId xmlns:a16="http://schemas.microsoft.com/office/drawing/2014/main" val="3952439940"/>
                  </a:ext>
                </a:extLst>
              </a:tr>
            </a:tbl>
          </a:graphicData>
        </a:graphic>
      </p:graphicFrame>
      <p:sp>
        <p:nvSpPr>
          <p:cNvPr id="2" name="Footer ">
            <a:extLst>
              <a:ext uri="{FF2B5EF4-FFF2-40B4-BE49-F238E27FC236}">
                <a16:creationId xmlns:a16="http://schemas.microsoft.com/office/drawing/2014/main" id="{B3D182DF-536F-887D-8470-6F4687DF5296}"/>
              </a:ext>
            </a:extLst>
          </p:cNvPr>
          <p:cNvSpPr>
            <a:spLocks noGrp="1"/>
          </p:cNvSpPr>
          <p:nvPr>
            <p:ph type="ftr" sz="quarter" idx="11"/>
          </p:nvPr>
        </p:nvSpPr>
        <p:spPr>
          <a:xfrm>
            <a:off x="3372945" y="6487729"/>
            <a:ext cx="4561489" cy="373883"/>
          </a:xfrm>
        </p:spPr>
        <p:txBody>
          <a:bodyPr/>
          <a:lstStyle/>
          <a:p>
            <a:r>
              <a:rPr lang="en-US"/>
              <a:t>Independent Living  Training and Technical Assistance Center</a:t>
            </a:r>
          </a:p>
        </p:txBody>
      </p:sp>
    </p:spTree>
    <p:extLst>
      <p:ext uri="{BB962C8B-B14F-4D97-AF65-F5344CB8AC3E}">
        <p14:creationId xmlns:p14="http://schemas.microsoft.com/office/powerpoint/2010/main" val="895643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5AB48A-1C58-0267-2332-B9AA0DCD95E0}"/>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48A0C864-0526-A275-2AD9-F47BACEAC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hidden="1">
            <a:extLst>
              <a:ext uri="{FF2B5EF4-FFF2-40B4-BE49-F238E27FC236}">
                <a16:creationId xmlns:a16="http://schemas.microsoft.com/office/drawing/2014/main" id="{D285CF94-2169-3130-6C67-D90883003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FF2B5EF4-FFF2-40B4-BE49-F238E27FC236}">
                <a16:creationId xmlns:a16="http://schemas.microsoft.com/office/drawing/2014/main" id="{03294295-4E0C-D2B6-9C59-CDECEB37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hidden="1">
            <a:extLst>
              <a:ext uri="{FF2B5EF4-FFF2-40B4-BE49-F238E27FC236}">
                <a16:creationId xmlns:a16="http://schemas.microsoft.com/office/drawing/2014/main" id="{E3254DA4-B4BA-F9D6-9975-65CDAA3B1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2A4B48F3-E3D3-4949-D1B9-FD50DDDC1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FC11469A-7819-0FCE-DD6B-E881DD4CF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4E5FEAD8-4B2A-E5E3-5917-C3D42B71B280}"/>
              </a:ext>
            </a:extLst>
          </p:cNvPr>
          <p:cNvSpPr>
            <a:spLocks noGrp="1"/>
          </p:cNvSpPr>
          <p:nvPr>
            <p:ph type="sldNum" sz="quarter" idx="12"/>
          </p:nvPr>
        </p:nvSpPr>
        <p:spPr>
          <a:xfrm>
            <a:off x="11704320" y="6455664"/>
            <a:ext cx="448056" cy="365125"/>
          </a:xfrm>
        </p:spPr>
        <p:txBody>
          <a:bodyPr>
            <a:normAutofit/>
          </a:bodyPr>
          <a:lstStyle/>
          <a:p>
            <a:pPr>
              <a:spcAft>
                <a:spcPts val="600"/>
              </a:spcAft>
            </a:pPr>
            <a:fld id="{181E4D21-DFBA-4BA9-A6C6-558C4B06F883}" type="slidenum">
              <a:rPr lang="en-US" sz="1100">
                <a:solidFill>
                  <a:schemeClr val="tx1">
                    <a:lumMod val="50000"/>
                    <a:lumOff val="50000"/>
                  </a:schemeClr>
                </a:solidFill>
              </a:rPr>
              <a:pPr>
                <a:spcAft>
                  <a:spcPts val="600"/>
                </a:spcAft>
              </a:pPr>
              <a:t>32</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A84FFA43-D830-F65C-FAF4-F117E68F4EF0}"/>
              </a:ext>
            </a:extLst>
          </p:cNvPr>
          <p:cNvSpPr>
            <a:spLocks noGrp="1"/>
          </p:cNvSpPr>
          <p:nvPr>
            <p:ph type="title"/>
          </p:nvPr>
        </p:nvSpPr>
        <p:spPr>
          <a:xfrm>
            <a:off x="157771" y="1051560"/>
            <a:ext cx="3738460" cy="2865642"/>
          </a:xfrm>
        </p:spPr>
        <p:txBody>
          <a:bodyPr anchor="b">
            <a:noAutofit/>
          </a:bodyPr>
          <a:lstStyle/>
          <a:p>
            <a:pPr algn="ctr"/>
            <a:r>
              <a:rPr lang="en-US" sz="4800" b="1" dirty="0">
                <a:solidFill>
                  <a:srgbClr val="FFFFFF"/>
                </a:solidFill>
              </a:rPr>
              <a:t>How do you apply these and other regulations?</a:t>
            </a:r>
          </a:p>
        </p:txBody>
      </p:sp>
      <p:sp>
        <p:nvSpPr>
          <p:cNvPr id="3" name="Text">
            <a:extLst>
              <a:ext uri="{FF2B5EF4-FFF2-40B4-BE49-F238E27FC236}">
                <a16:creationId xmlns:a16="http://schemas.microsoft.com/office/drawing/2014/main" id="{3E2BF2A0-4FE7-B949-4547-51108081A78C}"/>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a:buNone/>
            </a:pPr>
            <a:endParaRPr lang="en-US" dirty="0">
              <a:latin typeface="Arial"/>
              <a:ea typeface="+mn-lt"/>
              <a:cs typeface="Arial"/>
            </a:endParaRPr>
          </a:p>
          <a:p>
            <a:pPr marL="0" indent="0">
              <a:buNone/>
            </a:pPr>
            <a:endParaRPr lang="en-US" dirty="0">
              <a:latin typeface="Arial"/>
              <a:ea typeface="+mn-lt"/>
              <a:cs typeface="Arial"/>
            </a:endParaRPr>
          </a:p>
          <a:p>
            <a:pPr marL="457200" indent="-45720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Call Paula if you aren’t sure, 1-406-243-5438 or paula.mcelwee@mso.umt.edu  </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Or ask your Program Officer.</a:t>
            </a:r>
          </a:p>
          <a:p>
            <a:pPr marL="0" indent="0">
              <a:lnSpc>
                <a:spcPct val="100000"/>
              </a:lnSpc>
              <a:spcBef>
                <a:spcPts val="0"/>
              </a:spcBef>
              <a:spcAft>
                <a:spcPts val="2400"/>
              </a:spcAft>
              <a:buNone/>
            </a:pPr>
            <a:endParaRPr lang="en-US" sz="11200" b="1" i="1" dirty="0">
              <a:latin typeface="Arial"/>
              <a:cs typeface="Arial"/>
            </a:endParaRPr>
          </a:p>
          <a:p>
            <a:pPr marL="0" indent="0">
              <a:lnSpc>
                <a:spcPct val="100000"/>
              </a:lnSpc>
              <a:spcBef>
                <a:spcPts val="0"/>
              </a:spcBef>
              <a:spcAft>
                <a:spcPts val="2400"/>
              </a:spcAft>
              <a:buNone/>
            </a:pPr>
            <a:r>
              <a:rPr lang="en-US" sz="11200" b="1" i="1" dirty="0">
                <a:latin typeface="Arial"/>
                <a:cs typeface="Arial"/>
              </a:rPr>
              <a:t>The Program Officers are assigned by federal region and are listed on the ACL website. Go to https://acl.gov/programs/community-living-programs/office-independent-living-programs-contact-list and look for your state. </a:t>
            </a:r>
          </a:p>
          <a:p>
            <a:pPr marL="0" indent="0">
              <a:buNone/>
            </a:pPr>
            <a:endParaRPr lang="en-US" sz="2000" b="1" dirty="0"/>
          </a:p>
          <a:p>
            <a:pPr marL="342900" indent="-342900">
              <a:buFont typeface="Wingdings" panose="020B0604020202020204" pitchFamily="34" charset="0"/>
              <a:buChar char="ü"/>
            </a:pPr>
            <a:endParaRPr lang="en-US" sz="2000" b="1" dirty="0"/>
          </a:p>
          <a:p>
            <a:pPr marL="0" indent="0">
              <a:buNone/>
            </a:pPr>
            <a:endParaRPr lang="en-US" sz="2000" b="1" dirty="0"/>
          </a:p>
          <a:p>
            <a:pPr marL="0" indent="0">
              <a:buNone/>
            </a:pPr>
            <a:endParaRPr lang="en-US" sz="2000" dirty="0"/>
          </a:p>
        </p:txBody>
      </p:sp>
      <p:sp>
        <p:nvSpPr>
          <p:cNvPr id="4" name="Footer ">
            <a:extLst>
              <a:ext uri="{FF2B5EF4-FFF2-40B4-BE49-F238E27FC236}">
                <a16:creationId xmlns:a16="http://schemas.microsoft.com/office/drawing/2014/main" id="{CA116148-71E3-FDA0-0A36-8505EB0EFA4E}"/>
              </a:ext>
            </a:extLst>
          </p:cNvPr>
          <p:cNvSpPr>
            <a:spLocks noGrp="1"/>
          </p:cNvSpPr>
          <p:nvPr>
            <p:ph type="ftr" sz="quarter" idx="11"/>
          </p:nvPr>
        </p:nvSpPr>
        <p:spPr>
          <a:xfrm>
            <a:off x="5621012" y="6450525"/>
            <a:ext cx="4114800" cy="365125"/>
          </a:xfrm>
        </p:spPr>
        <p:txBody>
          <a:bodyPr>
            <a:normAutofit/>
          </a:bodyPr>
          <a:lstStyle/>
          <a:p>
            <a:pPr algn="l">
              <a:spcAft>
                <a:spcPts val="600"/>
              </a:spcAft>
            </a:pPr>
            <a:r>
              <a:rPr lang="en-US" sz="1100" b="1">
                <a:solidFill>
                  <a:srgbClr val="750518"/>
                </a:solidFill>
              </a:rPr>
              <a:t>Independent Living  Training and Technical Assistance Center</a:t>
            </a:r>
          </a:p>
        </p:txBody>
      </p:sp>
    </p:spTree>
    <p:extLst>
      <p:ext uri="{BB962C8B-B14F-4D97-AF65-F5344CB8AC3E}">
        <p14:creationId xmlns:p14="http://schemas.microsoft.com/office/powerpoint/2010/main" val="325839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315787-31C9-AB67-186B-56B45B0E58AC}"/>
              </a:ext>
            </a:extLst>
          </p:cNvPr>
          <p:cNvSpPr>
            <a:spLocks noGrp="1"/>
          </p:cNvSpPr>
          <p:nvPr>
            <p:ph type="sldNum" sz="quarter" idx="12"/>
          </p:nvPr>
        </p:nvSpPr>
        <p:spPr/>
        <p:txBody>
          <a:bodyPr/>
          <a:lstStyle/>
          <a:p>
            <a:fld id="{5D16CCA7-A32B-44D2-BAC0-8216F98A92EE}" type="slidenum">
              <a:rPr lang="en-US" smtClean="0"/>
              <a:t>33</a:t>
            </a:fld>
            <a:endParaRPr lang="en-US"/>
          </a:p>
        </p:txBody>
      </p:sp>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0" y="1"/>
            <a:ext cx="12192000" cy="994410"/>
          </a:xfrm>
        </p:spPr>
        <p:txBody>
          <a:bodyPr>
            <a:noAutofit/>
          </a:bodyPr>
          <a:lstStyle/>
          <a:p>
            <a:br>
              <a:rPr lang="en-US" sz="4800" b="1" dirty="0">
                <a:solidFill>
                  <a:srgbClr val="750518"/>
                </a:solidFill>
              </a:rPr>
            </a:br>
            <a:r>
              <a:rPr lang="en-US" sz="4800" b="1" dirty="0">
                <a:solidFill>
                  <a:srgbClr val="750518"/>
                </a:solidFill>
              </a:rPr>
              <a:t> Contact Information</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214543" y="1499711"/>
            <a:ext cx="11762913" cy="4351338"/>
          </a:xfrm>
        </p:spPr>
        <p:txBody>
          <a:bodyPr>
            <a:normAutofit fontScale="47500" lnSpcReduction="20000"/>
          </a:bodyPr>
          <a:lstStyle/>
          <a:p>
            <a:pPr marL="0" indent="0" algn="ctr">
              <a:lnSpc>
                <a:spcPct val="100000"/>
              </a:lnSpc>
              <a:spcBef>
                <a:spcPts val="0"/>
              </a:spcBef>
              <a:spcAft>
                <a:spcPts val="2400"/>
              </a:spcAft>
              <a:buNone/>
              <a:defRPr/>
            </a:pPr>
            <a:r>
              <a:rPr lang="en-US" sz="6700" b="1" dirty="0">
                <a:latin typeface="Arial" panose="020B0604020202020204" pitchFamily="34" charset="0"/>
                <a:cs typeface="Arial" panose="020B0604020202020204" pitchFamily="34" charset="0"/>
              </a:rPr>
              <a:t>Independent Living Training &amp; Technical Assistance Center</a:t>
            </a:r>
          </a:p>
          <a:p>
            <a:pPr marL="0" indent="0" algn="ctr">
              <a:lnSpc>
                <a:spcPct val="100000"/>
              </a:lnSpc>
              <a:spcBef>
                <a:spcPts val="0"/>
              </a:spcBef>
              <a:spcAft>
                <a:spcPts val="2400"/>
              </a:spcAft>
              <a:buNone/>
              <a:defRPr/>
            </a:pPr>
            <a:r>
              <a:rPr lang="en-US" sz="5900" dirty="0">
                <a:latin typeface="Arial" panose="020B0604020202020204" pitchFamily="34" charset="0"/>
                <a:cs typeface="Arial" panose="020B0604020202020204" pitchFamily="34" charset="0"/>
              </a:rPr>
              <a:t>Rural Institute for Inclusive Communities at the University of Montana</a:t>
            </a:r>
          </a:p>
          <a:p>
            <a:pPr marL="0" indent="0" algn="ctr">
              <a:lnSpc>
                <a:spcPct val="100000"/>
              </a:lnSpc>
              <a:spcBef>
                <a:spcPts val="0"/>
              </a:spcBef>
              <a:spcAft>
                <a:spcPts val="2400"/>
              </a:spcAft>
              <a:buNone/>
              <a:defRPr/>
            </a:pPr>
            <a:r>
              <a:rPr lang="en-US" sz="7000" dirty="0">
                <a:latin typeface="Arial" panose="020B0604020202020204" pitchFamily="34" charset="0"/>
                <a:cs typeface="Arial" panose="020B0604020202020204" pitchFamily="34" charset="0"/>
              </a:rPr>
              <a:t>📞 (406) 243-5300</a:t>
            </a:r>
          </a:p>
          <a:p>
            <a:pPr marL="0" indent="0" algn="ctr">
              <a:lnSpc>
                <a:spcPct val="100000"/>
              </a:lnSpc>
              <a:spcBef>
                <a:spcPts val="0"/>
              </a:spcBef>
              <a:spcAft>
                <a:spcPts val="2400"/>
              </a:spcAft>
              <a:buNone/>
              <a:defRPr/>
            </a:pPr>
            <a:r>
              <a:rPr lang="en-US" sz="7000" dirty="0">
                <a:latin typeface="Arial" panose="020B0604020202020204" pitchFamily="34" charset="0"/>
                <a:cs typeface="Arial" panose="020B0604020202020204" pitchFamily="34" charset="0"/>
              </a:rPr>
              <a:t>✉️ ilttacenter@mso.umt.edu</a:t>
            </a:r>
          </a:p>
          <a:p>
            <a:pPr marL="0" indent="0" algn="ctr">
              <a:lnSpc>
                <a:spcPct val="100000"/>
              </a:lnSpc>
              <a:spcBef>
                <a:spcPts val="0"/>
              </a:spcBef>
              <a:spcAft>
                <a:spcPts val="2400"/>
              </a:spcAft>
              <a:buNone/>
              <a:defRPr/>
            </a:pPr>
            <a:r>
              <a:rPr lang="en-US" sz="7000" dirty="0">
                <a:latin typeface="Arial" panose="020B0604020202020204" pitchFamily="34" charset="0"/>
                <a:cs typeface="Arial" panose="020B0604020202020204" pitchFamily="34" charset="0"/>
              </a:rPr>
              <a:t>🌐www.ILTTACenter.org</a:t>
            </a:r>
            <a:endParaRPr kumimoji="0" lang="en-US" sz="7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2F34154-21BB-C740-8CB7-615FA8FF7E8B}"/>
              </a:ext>
            </a:extLst>
          </p:cNvPr>
          <p:cNvSpPr>
            <a:spLocks noGrp="1"/>
          </p:cNvSpPr>
          <p:nvPr>
            <p:ph type="ftr" sz="quarter" idx="11"/>
          </p:nvPr>
        </p:nvSpPr>
        <p:spPr>
          <a:xfrm>
            <a:off x="3345629" y="6356350"/>
            <a:ext cx="5088366"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871298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7CAD-8A6A-DD08-FE91-038BB677C0D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8F85AF-CBD1-E31C-0808-7DCCDAC5097A}"/>
              </a:ext>
            </a:extLst>
          </p:cNvPr>
          <p:cNvSpPr>
            <a:spLocks noGrp="1"/>
          </p:cNvSpPr>
          <p:nvPr>
            <p:ph type="sldNum" sz="quarter" idx="12"/>
          </p:nvPr>
        </p:nvSpPr>
        <p:spPr/>
        <p:txBody>
          <a:bodyPr/>
          <a:lstStyle/>
          <a:p>
            <a:fld id="{5D16CCA7-A32B-44D2-BAC0-8216F98A92EE}" type="slidenum">
              <a:rPr lang="en-US" smtClean="0"/>
              <a:t>34</a:t>
            </a:fld>
            <a:endParaRPr lang="en-US"/>
          </a:p>
        </p:txBody>
      </p:sp>
      <p:sp>
        <p:nvSpPr>
          <p:cNvPr id="2" name="Title 1">
            <a:extLst>
              <a:ext uri="{FF2B5EF4-FFF2-40B4-BE49-F238E27FC236}">
                <a16:creationId xmlns:a16="http://schemas.microsoft.com/office/drawing/2014/main" id="{07A2789E-E315-B6DB-0FD6-BCC31F49DF59}"/>
              </a:ext>
            </a:extLst>
          </p:cNvPr>
          <p:cNvSpPr>
            <a:spLocks noGrp="1"/>
          </p:cNvSpPr>
          <p:nvPr>
            <p:ph type="title"/>
          </p:nvPr>
        </p:nvSpPr>
        <p:spPr>
          <a:xfrm>
            <a:off x="0" y="1"/>
            <a:ext cx="12192000" cy="994410"/>
          </a:xfrm>
        </p:spPr>
        <p:txBody>
          <a:bodyPr>
            <a:noAutofit/>
          </a:bodyPr>
          <a:lstStyle/>
          <a:p>
            <a:br>
              <a:rPr lang="en-US" sz="4800" b="1" dirty="0">
                <a:solidFill>
                  <a:srgbClr val="750518"/>
                </a:solidFill>
              </a:rPr>
            </a:br>
            <a:r>
              <a:rPr lang="en-US" sz="4800" b="1" dirty="0">
                <a:solidFill>
                  <a:srgbClr val="750518"/>
                </a:solidFill>
              </a:rPr>
              <a:t> Evaluation Survey</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73107B-98BA-3185-7292-547553BB1A06}"/>
              </a:ext>
            </a:extLst>
          </p:cNvPr>
          <p:cNvSpPr>
            <a:spLocks noGrp="1"/>
          </p:cNvSpPr>
          <p:nvPr>
            <p:ph idx="1"/>
          </p:nvPr>
        </p:nvSpPr>
        <p:spPr>
          <a:xfrm>
            <a:off x="221942" y="1350329"/>
            <a:ext cx="11661448" cy="4351338"/>
          </a:xfrm>
        </p:spPr>
        <p:txBody>
          <a:bodyPr>
            <a:normAutofit/>
          </a:bodyPr>
          <a:lstStyle/>
          <a:p>
            <a:pPr marL="0" marR="0" lvl="0" indent="0" algn="l" defTabSz="914400" rtl="0" eaLnBrk="1" fontAlgn="auto" latinLnBrk="0" hangingPunct="1">
              <a:lnSpc>
                <a:spcPct val="100000"/>
              </a:lnSpc>
              <a:spcBef>
                <a:spcPts val="0"/>
              </a:spcBef>
              <a:spcAft>
                <a:spcPts val="2400"/>
              </a:spcAft>
              <a:buClrTx/>
              <a:buSz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Your feedback on this webinar is important to us. </a:t>
            </a:r>
            <a:r>
              <a:rPr lang="en-US" sz="3200" b="1" dirty="0">
                <a:latin typeface="Arial" panose="020B0604020202020204" pitchFamily="34" charset="0"/>
                <a:cs typeface="Arial" panose="020B0604020202020204" pitchFamily="34" charset="0"/>
              </a:rPr>
              <a:t>Please complete this brief evaluation survey. Here is the link:</a:t>
            </a:r>
          </a:p>
          <a:p>
            <a:pPr marL="0" marR="0" lvl="0" indent="0" algn="l" defTabSz="914400" rtl="0" eaLnBrk="1" fontAlgn="auto" latinLnBrk="0" hangingPunct="1">
              <a:lnSpc>
                <a:spcPct val="100000"/>
              </a:lnSpc>
              <a:spcBef>
                <a:spcPts val="0"/>
              </a:spcBef>
              <a:spcAft>
                <a:spcPts val="2400"/>
              </a:spcAft>
              <a:buClrTx/>
              <a:buSzTx/>
              <a:buNone/>
              <a:tabLst/>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Subtitle 2">
            <a:extLst>
              <a:ext uri="{FF2B5EF4-FFF2-40B4-BE49-F238E27FC236}">
                <a16:creationId xmlns:a16="http://schemas.microsoft.com/office/drawing/2014/main" id="{EEDB445C-90F5-8AEE-CE3E-2BD56F148B5E}"/>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4E2B64A-62E1-D500-6B80-FE1A16ACA967}"/>
              </a:ext>
            </a:extLst>
          </p:cNvPr>
          <p:cNvSpPr>
            <a:spLocks noGrp="1"/>
          </p:cNvSpPr>
          <p:nvPr>
            <p:ph type="ftr" sz="quarter" idx="11"/>
          </p:nvPr>
        </p:nvSpPr>
        <p:spPr>
          <a:xfrm>
            <a:off x="3345629" y="6356350"/>
            <a:ext cx="5088366" cy="365125"/>
          </a:xfrm>
        </p:spPr>
        <p:txBody>
          <a:bodyPr/>
          <a:lstStyle/>
          <a:p>
            <a:r>
              <a:rPr lang="en-US" b="1">
                <a:solidFill>
                  <a:schemeClr val="accent3">
                    <a:lumMod val="75000"/>
                  </a:schemeClr>
                </a:solidFill>
              </a:rPr>
              <a:t>Independent Living  Training and Technical Assistance Center</a:t>
            </a:r>
          </a:p>
        </p:txBody>
      </p:sp>
      <p:sp>
        <p:nvSpPr>
          <p:cNvPr id="9" name="TextBox 8">
            <a:extLst>
              <a:ext uri="{FF2B5EF4-FFF2-40B4-BE49-F238E27FC236}">
                <a16:creationId xmlns:a16="http://schemas.microsoft.com/office/drawing/2014/main" id="{5F982646-E2D5-032B-4521-959B1A350B74}"/>
              </a:ext>
            </a:extLst>
          </p:cNvPr>
          <p:cNvSpPr txBox="1"/>
          <p:nvPr/>
        </p:nvSpPr>
        <p:spPr>
          <a:xfrm>
            <a:off x="4011997" y="3139855"/>
            <a:ext cx="6978557" cy="1200329"/>
          </a:xfrm>
          <a:prstGeom prst="rect">
            <a:avLst/>
          </a:prstGeom>
          <a:noFill/>
        </p:spPr>
        <p:txBody>
          <a:bodyPr wrap="square">
            <a:spAutoFit/>
          </a:bodyPr>
          <a:lstStyle/>
          <a:p>
            <a:r>
              <a:rPr lang="en-US" sz="3600" b="1" dirty="0">
                <a:hlinkClick r:id="rId2">
                  <a:extLst>
                    <a:ext uri="{A12FA001-AC4F-418D-AE19-62706E023703}">
                      <ahyp:hlinkClr xmlns:ahyp="http://schemas.microsoft.com/office/drawing/2018/hyperlinkcolor" val="tx"/>
                    </a:ext>
                  </a:extLst>
                </a:hlinkClick>
              </a:rPr>
              <a:t>https://umt.co1.qualtrics.com/jfe/form/SV_2sm0sYdqJ7hJQaO</a:t>
            </a:r>
            <a:r>
              <a:rPr lang="en-US" sz="3600" b="1" dirty="0"/>
              <a:t> </a:t>
            </a:r>
            <a:endParaRPr lang="en-US" dirty="0"/>
          </a:p>
        </p:txBody>
      </p:sp>
      <p:pic>
        <p:nvPicPr>
          <p:cNvPr id="8" name="Picture 7" descr="A qr code on a white background&#10;&#10;AI-generated content may be incorrect.">
            <a:extLst>
              <a:ext uri="{FF2B5EF4-FFF2-40B4-BE49-F238E27FC236}">
                <a16:creationId xmlns:a16="http://schemas.microsoft.com/office/drawing/2014/main" id="{66BBD93F-BD7F-3946-1B11-CD124004E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46" y="2687893"/>
            <a:ext cx="2819777" cy="2819777"/>
          </a:xfrm>
          <a:prstGeom prst="rect">
            <a:avLst/>
          </a:prstGeom>
        </p:spPr>
      </p:pic>
    </p:spTree>
    <p:extLst>
      <p:ext uri="{BB962C8B-B14F-4D97-AF65-F5344CB8AC3E}">
        <p14:creationId xmlns:p14="http://schemas.microsoft.com/office/powerpoint/2010/main" val="437092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C369-6D56-528B-FE70-C6F8312FB2A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1DAEB67-DD47-0F26-19CC-D34A3B0ACDFF}"/>
              </a:ext>
            </a:extLst>
          </p:cNvPr>
          <p:cNvSpPr>
            <a:spLocks noGrp="1"/>
          </p:cNvSpPr>
          <p:nvPr>
            <p:ph type="sldNum" sz="quarter" idx="12"/>
          </p:nvPr>
        </p:nvSpPr>
        <p:spPr/>
        <p:txBody>
          <a:bodyPr/>
          <a:lstStyle/>
          <a:p>
            <a:fld id="{5D16CCA7-A32B-44D2-BAC0-8216F98A92EE}" type="slidenum">
              <a:rPr lang="en-US" smtClean="0"/>
              <a:t>35</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364F9801-5C3B-271D-68B1-3386A195D8EA}"/>
              </a:ext>
            </a:extLst>
          </p:cNvPr>
          <p:cNvPicPr>
            <a:picLocks noChangeAspect="1"/>
          </p:cNvPicPr>
          <p:nvPr/>
        </p:nvPicPr>
        <p:blipFill>
          <a:blip r:embed="rId2"/>
          <a:stretch>
            <a:fillRect/>
          </a:stretch>
        </p:blipFill>
        <p:spPr>
          <a:xfrm>
            <a:off x="3209766" y="0"/>
            <a:ext cx="5055939" cy="2252099"/>
          </a:xfrm>
          <a:prstGeom prst="rect">
            <a:avLst/>
          </a:prstGeom>
        </p:spPr>
      </p:pic>
      <p:sp>
        <p:nvSpPr>
          <p:cNvPr id="3" name="Subtitle 2">
            <a:extLst>
              <a:ext uri="{FF2B5EF4-FFF2-40B4-BE49-F238E27FC236}">
                <a16:creationId xmlns:a16="http://schemas.microsoft.com/office/drawing/2014/main" id="{FD6E2CD1-FA5A-F6A4-6D3C-191EC5B00C6B}"/>
              </a:ext>
            </a:extLst>
          </p:cNvPr>
          <p:cNvSpPr>
            <a:spLocks noGrp="1"/>
          </p:cNvSpPr>
          <p:nvPr>
            <p:ph idx="1"/>
          </p:nvPr>
        </p:nvSpPr>
        <p:spPr>
          <a:xfrm>
            <a:off x="478290" y="2310340"/>
            <a:ext cx="11580311" cy="3243075"/>
          </a:xfrm>
        </p:spPr>
        <p:txBody>
          <a:bodyPr vert="horz" lIns="91440" tIns="45720" rIns="91440" bIns="45720" rtlCol="0" anchor="t">
            <a:normAutofit/>
          </a:bodyPr>
          <a:lstStyle/>
          <a:p>
            <a:pPr marL="0" indent="0" algn="ctr">
              <a:lnSpc>
                <a:spcPct val="100000"/>
              </a:lnSpc>
              <a:spcBef>
                <a:spcPts val="0"/>
              </a:spcBef>
              <a:spcAft>
                <a:spcPts val="2400"/>
              </a:spcAft>
              <a:buNone/>
            </a:pPr>
            <a:r>
              <a:rPr lang="en-US" sz="3600" b="1">
                <a:solidFill>
                  <a:srgbClr val="750518"/>
                </a:solidFill>
                <a:latin typeface="Aptos Display"/>
                <a:cs typeface="Arial"/>
              </a:rPr>
              <a:t>Thank you on behalf of Independent Living Training and Technical Assistance Center for learning more today!</a:t>
            </a:r>
          </a:p>
          <a:p>
            <a:pPr marL="0" indent="0" algn="ctr">
              <a:lnSpc>
                <a:spcPct val="100000"/>
              </a:lnSpc>
              <a:spcBef>
                <a:spcPts val="0"/>
              </a:spcBef>
              <a:spcAft>
                <a:spcPts val="2400"/>
              </a:spcAft>
              <a:buNone/>
            </a:pPr>
            <a:r>
              <a:rPr lang="en-US">
                <a:solidFill>
                  <a:srgbClr val="000000"/>
                </a:solidFill>
                <a:latin typeface="Calibri"/>
                <a:ea typeface="Calibri"/>
                <a:cs typeface="Calibri"/>
              </a:rPr>
              <a:t>This project is on assignment through contract with the Administration on Disabilities, Administration for Community Living, Health and Human Services.</a:t>
            </a:r>
            <a:endParaRPr lang="en-US"/>
          </a:p>
          <a:p>
            <a:pPr marL="0" indent="0" algn="ctr">
              <a:lnSpc>
                <a:spcPct val="100000"/>
              </a:lnSpc>
              <a:spcBef>
                <a:spcPts val="0"/>
              </a:spcBef>
              <a:spcAft>
                <a:spcPts val="2400"/>
              </a:spcAft>
              <a:buNone/>
            </a:pPr>
            <a:endParaRPr lang="en-US" sz="3600" b="1">
              <a:solidFill>
                <a:srgbClr val="750518"/>
              </a:solidFill>
              <a:latin typeface="Aptos Display"/>
              <a:cs typeface="Arial"/>
            </a:endParaRPr>
          </a:p>
        </p:txBody>
      </p:sp>
      <p:pic>
        <p:nvPicPr>
          <p:cNvPr id="8" name="Logo 2" descr="Logo: University of Montana. Graphic features a mountain with two peaks. ">
            <a:extLst>
              <a:ext uri="{FF2B5EF4-FFF2-40B4-BE49-F238E27FC236}">
                <a16:creationId xmlns:a16="http://schemas.microsoft.com/office/drawing/2014/main" id="{1DC6CF39-0158-AD49-5D7D-D28FC5E20B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
            <a:extLst>
              <a:ext uri="{FF2B5EF4-FFF2-40B4-BE49-F238E27FC236}">
                <a16:creationId xmlns:a16="http://schemas.microsoft.com/office/drawing/2014/main" id="{BB5DD492-9E12-5AB1-6A70-2D1BF72789B1}"/>
              </a:ext>
            </a:extLst>
          </p:cNvPr>
          <p:cNvSpPr>
            <a:spLocks noGrp="1"/>
          </p:cNvSpPr>
          <p:nvPr>
            <p:ph type="ftr" sz="quarter" idx="11"/>
          </p:nvPr>
        </p:nvSpPr>
        <p:spPr>
          <a:xfrm>
            <a:off x="3639917" y="6492049"/>
            <a:ext cx="4625788" cy="365125"/>
          </a:xfrm>
        </p:spPr>
        <p:txBody>
          <a:bodyPr/>
          <a:lstStyle/>
          <a:p>
            <a:r>
              <a:rPr lang="en-US">
                <a:solidFill>
                  <a:srgbClr val="70002E"/>
                </a:solidFill>
              </a:rPr>
              <a:t>Independent Living  Training and Technical Assistance Center</a:t>
            </a:r>
          </a:p>
        </p:txBody>
      </p:sp>
    </p:spTree>
    <p:extLst>
      <p:ext uri="{BB962C8B-B14F-4D97-AF65-F5344CB8AC3E}">
        <p14:creationId xmlns:p14="http://schemas.microsoft.com/office/powerpoint/2010/main" val="330260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a:xfrm>
            <a:off x="8610600" y="6356350"/>
            <a:ext cx="2743200" cy="365125"/>
          </a:xfrm>
        </p:spPr>
        <p:txBody>
          <a:bodyPr>
            <a:normAutofit/>
          </a:bodyPr>
          <a:lstStyle/>
          <a:p>
            <a:pPr>
              <a:spcAft>
                <a:spcPts val="600"/>
              </a:spcAft>
            </a:pPr>
            <a:fld id="{5D16CCA7-A32B-44D2-BAC0-8216F98A92EE}" type="slidenum">
              <a:rPr lang="en-US" smtClean="0"/>
              <a:pPr>
                <a:spcAft>
                  <a:spcPts val="600"/>
                </a:spcAft>
              </a:pPr>
              <a:t>4</a:t>
            </a:fld>
            <a:endParaRPr lang="en-US"/>
          </a:p>
        </p:txBody>
      </p:sp>
      <p:sp>
        <p:nvSpPr>
          <p:cNvPr id="2" name="Title ">
            <a:extLst>
              <a:ext uri="{FF2B5EF4-FFF2-40B4-BE49-F238E27FC236}">
                <a16:creationId xmlns:a16="http://schemas.microsoft.com/office/drawing/2014/main" id="{CC39C24C-D3F9-4F66-A2E8-886EEDE20215}"/>
              </a:ext>
            </a:extLst>
          </p:cNvPr>
          <p:cNvSpPr>
            <a:spLocks noGrp="1"/>
          </p:cNvSpPr>
          <p:nvPr>
            <p:ph type="title"/>
          </p:nvPr>
        </p:nvSpPr>
        <p:spPr>
          <a:xfrm>
            <a:off x="0" y="0"/>
            <a:ext cx="12188951" cy="977899"/>
          </a:xfrm>
          <a:solidFill>
            <a:srgbClr val="750518"/>
          </a:solidFill>
        </p:spPr>
        <p:txBody>
          <a:bodyPr>
            <a:noAutofit/>
          </a:bodyPr>
          <a:lstStyle/>
          <a:p>
            <a:br>
              <a:rPr lang="en-US" sz="5400" b="1" dirty="0">
                <a:solidFill>
                  <a:schemeClr val="bg1"/>
                </a:solidFill>
              </a:rPr>
            </a:br>
            <a:r>
              <a:rPr lang="en-US" sz="5400" b="1" dirty="0">
                <a:solidFill>
                  <a:schemeClr val="bg1"/>
                </a:solidFill>
              </a:rPr>
              <a:t> Your Presenters:</a:t>
            </a:r>
            <a:br>
              <a:rPr lang="en-US" sz="5400" b="1" dirty="0">
                <a:solidFill>
                  <a:schemeClr val="bg1"/>
                </a:solidFill>
              </a:rPr>
            </a:br>
            <a:endParaRPr lang="en-US" sz="5400" dirty="0">
              <a:solidFill>
                <a:schemeClr val="bg1"/>
              </a:solidFill>
              <a:latin typeface="Arial" panose="020B0604020202020204" pitchFamily="34" charset="0"/>
              <a:cs typeface="Arial" panose="020B0604020202020204" pitchFamily="34" charset="0"/>
            </a:endParaRPr>
          </a:p>
        </p:txBody>
      </p:sp>
      <p:pic>
        <p:nvPicPr>
          <p:cNvPr id="8" name="Picture 7" descr="A portrait head shot of Sandra Breitengross Bitter, a Hispanic woman with freckles, glasses, and shoulder-length thick, wavy, dark hair.">
            <a:extLst>
              <a:ext uri="{FF2B5EF4-FFF2-40B4-BE49-F238E27FC236}">
                <a16:creationId xmlns:a16="http://schemas.microsoft.com/office/drawing/2014/main" id="{23D2EC52-891F-954E-7D24-57DDE98DA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37" y="1060018"/>
            <a:ext cx="3475719" cy="3475719"/>
          </a:xfrm>
          <a:prstGeom prst="rect">
            <a:avLst/>
          </a:prstGeom>
        </p:spPr>
      </p:pic>
      <p:sp>
        <p:nvSpPr>
          <p:cNvPr id="10" name="Text">
            <a:extLst>
              <a:ext uri="{FF2B5EF4-FFF2-40B4-BE49-F238E27FC236}">
                <a16:creationId xmlns:a16="http://schemas.microsoft.com/office/drawing/2014/main" id="{10BD5E35-466F-FC9F-7BC7-6AE28F188271}"/>
              </a:ext>
            </a:extLst>
          </p:cNvPr>
          <p:cNvSpPr txBox="1">
            <a:spLocks/>
          </p:cNvSpPr>
          <p:nvPr/>
        </p:nvSpPr>
        <p:spPr>
          <a:xfrm>
            <a:off x="1918840" y="4521485"/>
            <a:ext cx="3955581" cy="169834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defRPr/>
            </a:pPr>
            <a:r>
              <a:rPr lang="en-US" sz="2400" b="1" dirty="0">
                <a:latin typeface="Arial"/>
                <a:cs typeface="Arial"/>
              </a:rPr>
              <a:t>Sandra Breitengross Bitter</a:t>
            </a:r>
            <a:r>
              <a:rPr lang="en-US" sz="2400" dirty="0">
                <a:latin typeface="Arial"/>
                <a:cs typeface="Arial"/>
              </a:rPr>
              <a:t>, Director of the Independent Living Training and Technical Assistance Center for Independent Living</a:t>
            </a:r>
            <a:endParaRPr lang="en-US" sz="2400" dirty="0"/>
          </a:p>
        </p:txBody>
      </p:sp>
      <p:pic>
        <p:nvPicPr>
          <p:cNvPr id="6" name="Picture" descr="The image depicts Paula McElwee with short, white hair sitting on a chair in a sunlit park. She is dressed in a white shirt with a dark jacket and pants. Her hands are clasped over the back of the chair, and Paula smiles. The background features lush green grass and several trees casting long shadows, with sunlight filtering through the leaves, creating a bright and pleasant ambiance.">
            <a:extLst>
              <a:ext uri="{FF2B5EF4-FFF2-40B4-BE49-F238E27FC236}">
                <a16:creationId xmlns:a16="http://schemas.microsoft.com/office/drawing/2014/main" id="{BBB52825-974A-254F-2142-65C2BC6E76C0}"/>
              </a:ext>
            </a:extLst>
          </p:cNvPr>
          <p:cNvPicPr>
            <a:picLocks noChangeAspect="1"/>
          </p:cNvPicPr>
          <p:nvPr/>
        </p:nvPicPr>
        <p:blipFill>
          <a:blip r:embed="rId3"/>
          <a:srcRect r="26050" b="132"/>
          <a:stretch>
            <a:fillRect/>
          </a:stretch>
        </p:blipFill>
        <p:spPr>
          <a:xfrm>
            <a:off x="7082875" y="1060664"/>
            <a:ext cx="3376697" cy="3501599"/>
          </a:xfrm>
          <a:prstGeom prst="rect">
            <a:avLst/>
          </a:prstGeom>
        </p:spPr>
      </p:pic>
      <p:sp>
        <p:nvSpPr>
          <p:cNvPr id="3" name="Text">
            <a:extLst>
              <a:ext uri="{FF2B5EF4-FFF2-40B4-BE49-F238E27FC236}">
                <a16:creationId xmlns:a16="http://schemas.microsoft.com/office/drawing/2014/main" id="{1B35E190-59CA-4566-91FE-4C0893FED408}"/>
              </a:ext>
            </a:extLst>
          </p:cNvPr>
          <p:cNvSpPr>
            <a:spLocks noGrp="1"/>
          </p:cNvSpPr>
          <p:nvPr>
            <p:ph idx="1"/>
          </p:nvPr>
        </p:nvSpPr>
        <p:spPr>
          <a:xfrm>
            <a:off x="7004092" y="4562263"/>
            <a:ext cx="3955581" cy="1837968"/>
          </a:xfrm>
        </p:spPr>
        <p:txBody>
          <a:bodyPr vert="horz" lIns="91440" tIns="45720" rIns="91440" bIns="45720" rtlCol="0" anchor="t">
            <a:normAutofit fontScale="92500"/>
          </a:bodyPr>
          <a:lstStyle/>
          <a:p>
            <a:pPr marL="0" marR="0" lvl="0" indent="0" defTabSz="914400" rtl="0" eaLnBrk="1" fontAlgn="auto" latinLnBrk="0" hangingPunct="1">
              <a:spcBef>
                <a:spcPts val="0"/>
              </a:spcBef>
              <a:spcAft>
                <a:spcPts val="2400"/>
              </a:spcAft>
              <a:buClrTx/>
              <a:buSzTx/>
              <a:buNone/>
              <a:tabLst/>
              <a:defRPr/>
            </a:pPr>
            <a:r>
              <a:rPr kumimoji="0" lang="en-US" sz="2400" b="1" i="0" u="none" strike="noStrike" kern="1200" cap="none" spc="0" normalizeH="0" baseline="0" noProof="0" dirty="0">
                <a:ln>
                  <a:noFill/>
                </a:ln>
                <a:effectLst/>
                <a:uLnTx/>
                <a:uFillTx/>
                <a:latin typeface="Arial"/>
                <a:cs typeface="Arial"/>
              </a:rPr>
              <a:t>Paula McElwee</a:t>
            </a:r>
            <a:r>
              <a:rPr kumimoji="0" lang="en-US" sz="2400" b="0" i="0" u="none" strike="noStrike" kern="1200" cap="none" spc="0" normalizeH="0" baseline="0" noProof="0" dirty="0">
                <a:ln>
                  <a:noFill/>
                </a:ln>
                <a:effectLst/>
                <a:uLnTx/>
                <a:uFillTx/>
                <a:latin typeface="Arial"/>
                <a:cs typeface="Arial"/>
              </a:rPr>
              <a:t>, Director of Technical Assistance at the Independent Living Training and Technical Assistance Center for Independent Living</a:t>
            </a:r>
            <a:endParaRPr lang="en-US" sz="2400" dirty="0"/>
          </a:p>
        </p:txBody>
      </p: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solidFill>
                  <a:srgbClr val="70002E"/>
                </a:solidFill>
              </a:rPr>
              <a:t>Independent Living  Training and Technical Assistance Center</a:t>
            </a:r>
          </a:p>
        </p:txBody>
      </p:sp>
    </p:spTree>
    <p:extLst>
      <p:ext uri="{BB962C8B-B14F-4D97-AF65-F5344CB8AC3E}">
        <p14:creationId xmlns:p14="http://schemas.microsoft.com/office/powerpoint/2010/main" val="172765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C6271-2857-80BC-445C-9A5603445726}"/>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hidden="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hidden="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D23DD4CA-6887-11FC-5CDF-9F83722CFDA4}"/>
              </a:ext>
            </a:extLst>
          </p:cNvPr>
          <p:cNvSpPr>
            <a:spLocks noGrp="1"/>
          </p:cNvSpPr>
          <p:nvPr>
            <p:ph type="sldNum" sz="quarter" idx="12"/>
          </p:nvPr>
        </p:nvSpPr>
        <p:spPr>
          <a:xfrm>
            <a:off x="11704320" y="6455664"/>
            <a:ext cx="448056" cy="365125"/>
          </a:xfrm>
        </p:spPr>
        <p:txBody>
          <a:bodyPr>
            <a:normAutofit/>
          </a:bodyPr>
          <a:lstStyle/>
          <a:p>
            <a:pPr>
              <a:spcAft>
                <a:spcPts val="600"/>
              </a:spcAft>
            </a:pPr>
            <a:fld id="{181E4D21-DFBA-4BA9-A6C6-558C4B06F883}"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D43CB7DB-651E-20B7-0DC8-2CB8AB6913A9}"/>
              </a:ext>
            </a:extLst>
          </p:cNvPr>
          <p:cNvSpPr>
            <a:spLocks noGrp="1"/>
          </p:cNvSpPr>
          <p:nvPr>
            <p:ph type="title"/>
          </p:nvPr>
        </p:nvSpPr>
        <p:spPr>
          <a:xfrm>
            <a:off x="-8407" y="524103"/>
            <a:ext cx="4044047" cy="3450249"/>
          </a:xfrm>
        </p:spPr>
        <p:txBody>
          <a:bodyPr anchor="b">
            <a:noAutofit/>
          </a:bodyPr>
          <a:lstStyle/>
          <a:p>
            <a:pPr algn="ctr"/>
            <a:r>
              <a:rPr lang="en-US" sz="6000" b="1">
                <a:solidFill>
                  <a:srgbClr val="FFFFFF"/>
                </a:solidFill>
              </a:rPr>
              <a:t>Challenges for CIL boards</a:t>
            </a:r>
          </a:p>
        </p:txBody>
      </p:sp>
      <p:sp>
        <p:nvSpPr>
          <p:cNvPr id="3" name="Text">
            <a:extLst>
              <a:ext uri="{FF2B5EF4-FFF2-40B4-BE49-F238E27FC236}">
                <a16:creationId xmlns:a16="http://schemas.microsoft.com/office/drawing/2014/main" id="{04EE0F4F-6A40-B842-D47A-CCF7811D543D}"/>
              </a:ext>
            </a:extLst>
          </p:cNvPr>
          <p:cNvSpPr>
            <a:spLocks noGrp="1"/>
          </p:cNvSpPr>
          <p:nvPr>
            <p:ph idx="1"/>
          </p:nvPr>
        </p:nvSpPr>
        <p:spPr>
          <a:xfrm>
            <a:off x="4198795" y="519867"/>
            <a:ext cx="7990191" cy="5439142"/>
          </a:xfrm>
        </p:spPr>
        <p:txBody>
          <a:bodyPr vert="horz" lIns="91440" tIns="45720" rIns="91440" bIns="45720" rtlCol="0" anchor="ctr">
            <a:normAutofit lnSpcReduction="10000"/>
          </a:bodyPr>
          <a:lstStyle/>
          <a:p>
            <a:pPr marL="0" indent="0">
              <a:buNone/>
            </a:pPr>
            <a:endParaRPr lang="en-US">
              <a:latin typeface="Arial"/>
              <a:ea typeface="+mn-lt"/>
              <a:cs typeface="Arial"/>
            </a:endParaRPr>
          </a:p>
          <a:p>
            <a:pPr marL="0" indent="0">
              <a:buNone/>
            </a:pPr>
            <a:endParaRPr lang="en-US">
              <a:latin typeface="Arial"/>
              <a:ea typeface="+mn-lt"/>
              <a:cs typeface="Arial"/>
            </a:endParaRPr>
          </a:p>
          <a:p>
            <a:pPr marL="457200" indent="-457200">
              <a:lnSpc>
                <a:spcPct val="100000"/>
              </a:lnSpc>
              <a:spcBef>
                <a:spcPts val="0"/>
              </a:spcBef>
              <a:spcAft>
                <a:spcPts val="2400"/>
              </a:spcAft>
              <a:buFont typeface="Wingdings" panose="020B0604020202020204" pitchFamily="34" charset="0"/>
              <a:buChar char="ü"/>
            </a:pPr>
            <a:endParaRPr lang="en-US" sz="2800">
              <a:latin typeface="Arial" panose="020B0604020202020204" pitchFamily="34" charset="0"/>
              <a:cs typeface="Arial" panose="020B0604020202020204" pitchFamily="34" charset="0"/>
            </a:endParaRPr>
          </a:p>
          <a:p>
            <a:pPr>
              <a:lnSpc>
                <a:spcPct val="100000"/>
              </a:lnSpc>
              <a:spcBef>
                <a:spcPts val="0"/>
              </a:spcBef>
              <a:spcAft>
                <a:spcPts val="2400"/>
              </a:spcAft>
              <a:buFont typeface="Wingdings" panose="020B0604020202020204" pitchFamily="34" charset="0"/>
              <a:buChar char="ü"/>
            </a:pPr>
            <a:r>
              <a:rPr lang="en-US" sz="2800" b="1">
                <a:latin typeface="Arial"/>
                <a:cs typeface="Arial"/>
              </a:rPr>
              <a:t>Understanding and promoting the IL philosophy</a:t>
            </a:r>
          </a:p>
          <a:p>
            <a:pPr>
              <a:lnSpc>
                <a:spcPct val="100000"/>
              </a:lnSpc>
              <a:spcBef>
                <a:spcPts val="0"/>
              </a:spcBef>
              <a:spcAft>
                <a:spcPts val="2400"/>
              </a:spcAft>
              <a:buFont typeface="Wingdings" panose="020B0604020202020204" pitchFamily="34" charset="0"/>
              <a:buChar char="ü"/>
            </a:pPr>
            <a:r>
              <a:rPr lang="en-US" sz="2800" b="1">
                <a:latin typeface="Arial"/>
                <a:cs typeface="Arial"/>
              </a:rPr>
              <a:t>Hiring and supervising the Executive Director</a:t>
            </a:r>
          </a:p>
          <a:p>
            <a:pPr>
              <a:lnSpc>
                <a:spcPct val="100000"/>
              </a:lnSpc>
              <a:spcBef>
                <a:spcPts val="0"/>
              </a:spcBef>
              <a:spcAft>
                <a:spcPts val="2400"/>
              </a:spcAft>
              <a:buFont typeface="Wingdings" panose="020B0604020202020204" pitchFamily="34" charset="0"/>
              <a:buChar char="ü"/>
            </a:pPr>
            <a:r>
              <a:rPr lang="en-US" sz="2800" b="1">
                <a:latin typeface="Arial"/>
                <a:cs typeface="Arial"/>
              </a:rPr>
              <a:t>Legal responsibilities </a:t>
            </a:r>
          </a:p>
          <a:p>
            <a:pPr>
              <a:lnSpc>
                <a:spcPct val="100000"/>
              </a:lnSpc>
              <a:spcBef>
                <a:spcPts val="0"/>
              </a:spcBef>
              <a:spcAft>
                <a:spcPts val="2400"/>
              </a:spcAft>
              <a:buFont typeface="Wingdings" panose="020B0604020202020204" pitchFamily="34" charset="0"/>
              <a:buChar char="ü"/>
            </a:pPr>
            <a:r>
              <a:rPr lang="en-US" sz="2800" b="1">
                <a:latin typeface="Arial"/>
                <a:cs typeface="Arial"/>
              </a:rPr>
              <a:t>Financial management responsibilities </a:t>
            </a:r>
          </a:p>
          <a:p>
            <a:pPr marL="0" indent="0">
              <a:buNone/>
            </a:pPr>
            <a:endParaRPr lang="en-US" sz="2000">
              <a:ea typeface="+mn-lt"/>
              <a:cs typeface="+mn-lt"/>
            </a:endParaRPr>
          </a:p>
          <a:p>
            <a:pPr marL="0" indent="0">
              <a:buNone/>
            </a:pPr>
            <a:endParaRPr lang="en-US" sz="2000" b="1"/>
          </a:p>
          <a:p>
            <a:pPr marL="342900" indent="-342900">
              <a:buFont typeface="Wingdings" panose="020B0604020202020204" pitchFamily="34" charset="0"/>
              <a:buChar char="ü"/>
            </a:pPr>
            <a:endParaRPr lang="en-US" sz="2000" b="1"/>
          </a:p>
          <a:p>
            <a:pPr marL="0" indent="0">
              <a:buNone/>
            </a:pPr>
            <a:endParaRPr lang="en-US" sz="2000" b="1"/>
          </a:p>
          <a:p>
            <a:pPr marL="0" indent="0">
              <a:buNone/>
            </a:pPr>
            <a:endParaRPr lang="en-US" sz="2000"/>
          </a:p>
        </p:txBody>
      </p:sp>
      <p:sp>
        <p:nvSpPr>
          <p:cNvPr id="6" name="Text 2">
            <a:extLst>
              <a:ext uri="{FF2B5EF4-FFF2-40B4-BE49-F238E27FC236}">
                <a16:creationId xmlns:a16="http://schemas.microsoft.com/office/drawing/2014/main" id="{29D47771-C968-D703-A3D0-1B457C7BBB05}"/>
              </a:ext>
            </a:extLst>
          </p:cNvPr>
          <p:cNvSpPr txBox="1"/>
          <p:nvPr/>
        </p:nvSpPr>
        <p:spPr>
          <a:xfrm>
            <a:off x="4879841" y="5250911"/>
            <a:ext cx="596754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i="1">
                <a:solidFill>
                  <a:srgbClr val="70002E"/>
                </a:solidFill>
              </a:rPr>
              <a:t>Would you agree?</a:t>
            </a:r>
            <a:endParaRPr lang="en-US" i="1">
              <a:solidFill>
                <a:srgbClr val="70002E"/>
              </a:solidFill>
            </a:endParaRPr>
          </a:p>
        </p:txBody>
      </p:sp>
      <p:sp>
        <p:nvSpPr>
          <p:cNvPr id="4" name="Footer ">
            <a:extLst>
              <a:ext uri="{FF2B5EF4-FFF2-40B4-BE49-F238E27FC236}">
                <a16:creationId xmlns:a16="http://schemas.microsoft.com/office/drawing/2014/main" id="{4A040B50-91D5-F6EE-D939-9EA60FA3FB03}"/>
              </a:ext>
            </a:extLst>
          </p:cNvPr>
          <p:cNvSpPr>
            <a:spLocks noGrp="1"/>
          </p:cNvSpPr>
          <p:nvPr>
            <p:ph type="ftr" sz="quarter" idx="11"/>
          </p:nvPr>
        </p:nvSpPr>
        <p:spPr>
          <a:xfrm>
            <a:off x="5621012" y="6450525"/>
            <a:ext cx="4114800" cy="365125"/>
          </a:xfrm>
        </p:spPr>
        <p:txBody>
          <a:bodyPr>
            <a:normAutofit/>
          </a:bodyPr>
          <a:lstStyle/>
          <a:p>
            <a:pPr algn="l">
              <a:spcAft>
                <a:spcPts val="600"/>
              </a:spcAft>
            </a:pPr>
            <a:r>
              <a:rPr lang="en-US" sz="1100" b="1">
                <a:solidFill>
                  <a:srgbClr val="750518"/>
                </a:solidFill>
              </a:rPr>
              <a:t>Independent Living  Training and Technical Assistance Center</a:t>
            </a:r>
          </a:p>
        </p:txBody>
      </p:sp>
    </p:spTree>
    <p:extLst>
      <p:ext uri="{BB962C8B-B14F-4D97-AF65-F5344CB8AC3E}">
        <p14:creationId xmlns:p14="http://schemas.microsoft.com/office/powerpoint/2010/main" val="348045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
            <a:extLst>
              <a:ext uri="{FF2B5EF4-FFF2-40B4-BE49-F238E27FC236}">
                <a16:creationId xmlns:a16="http://schemas.microsoft.com/office/drawing/2014/main" id="{15156C8D-5D45-0AA4-2998-62D21BC88523}"/>
              </a:ext>
            </a:extLst>
          </p:cNvPr>
          <p:cNvSpPr>
            <a:spLocks noGrp="1"/>
          </p:cNvSpPr>
          <p:nvPr>
            <p:ph type="sldNum" sz="quarter" idx="12"/>
          </p:nvPr>
        </p:nvSpPr>
        <p:spPr/>
        <p:txBody>
          <a:bodyPr/>
          <a:lstStyle/>
          <a:p>
            <a:fld id="{181E4D21-DFBA-4BA9-A6C6-558C4B06F883}" type="slidenum">
              <a:rPr lang="en-US" smtClean="0"/>
              <a:t>6</a:t>
            </a:fld>
            <a:endParaRPr lang="en-US"/>
          </a:p>
        </p:txBody>
      </p:sp>
      <p:sp>
        <p:nvSpPr>
          <p:cNvPr id="2" name="Title">
            <a:extLst>
              <a:ext uri="{FF2B5EF4-FFF2-40B4-BE49-F238E27FC236}">
                <a16:creationId xmlns:a16="http://schemas.microsoft.com/office/drawing/2014/main" id="{D5850FB5-4262-F6D9-CA3C-78446130273D}"/>
              </a:ext>
            </a:extLst>
          </p:cNvPr>
          <p:cNvSpPr>
            <a:spLocks noGrp="1"/>
          </p:cNvSpPr>
          <p:nvPr>
            <p:ph type="title"/>
          </p:nvPr>
        </p:nvSpPr>
        <p:spPr>
          <a:xfrm>
            <a:off x="4549" y="95"/>
            <a:ext cx="12185611" cy="1325563"/>
          </a:xfrm>
          <a:solidFill>
            <a:srgbClr val="70002E"/>
          </a:solidFill>
        </p:spPr>
        <p:txBody>
          <a:bodyPr/>
          <a:lstStyle/>
          <a:p>
            <a:r>
              <a:rPr lang="en-US" b="1">
                <a:solidFill>
                  <a:schemeClr val="bg1"/>
                </a:solidFill>
              </a:rPr>
              <a:t>  The IL Philosophy: Your Mission &amp; Beyond</a:t>
            </a:r>
          </a:p>
        </p:txBody>
      </p:sp>
      <p:sp>
        <p:nvSpPr>
          <p:cNvPr id="15" name="TextBox 14">
            <a:extLst>
              <a:ext uri="{FF2B5EF4-FFF2-40B4-BE49-F238E27FC236}">
                <a16:creationId xmlns:a16="http://schemas.microsoft.com/office/drawing/2014/main" id="{8AD5E7F0-6FAB-9CE1-AF82-8CFF0A610F46}"/>
              </a:ext>
            </a:extLst>
          </p:cNvPr>
          <p:cNvSpPr txBox="1"/>
          <p:nvPr/>
        </p:nvSpPr>
        <p:spPr>
          <a:xfrm>
            <a:off x="87836" y="1427718"/>
            <a:ext cx="11811000" cy="5293757"/>
          </a:xfrm>
          <a:prstGeom prst="rect">
            <a:avLst/>
          </a:prstGeom>
          <a:noFill/>
        </p:spPr>
        <p:txBody>
          <a:bodyPr wrap="square" rtlCol="0">
            <a:spAutoFit/>
          </a:bodyPr>
          <a:lstStyle/>
          <a:p>
            <a:pPr marL="342900" indent="-342900">
              <a:buFont typeface="Arial" panose="020B0604020202020204" pitchFamily="34" charset="0"/>
              <a:buChar char="•"/>
            </a:pPr>
            <a:r>
              <a:rPr lang="en-US" sz="2600" dirty="0"/>
              <a:t>Embody and put into practice </a:t>
            </a:r>
            <a:r>
              <a:rPr lang="en-US" sz="2600" b="1" dirty="0"/>
              <a:t>consumer control </a:t>
            </a:r>
            <a:r>
              <a:rPr lang="en-US" sz="2600" dirty="0"/>
              <a:t>- in your governance, in your day-to-day operations, and in your interactions in the community.</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In the case of the SILC, your council </a:t>
            </a:r>
            <a:r>
              <a:rPr lang="en-US" sz="2600" b="1" dirty="0"/>
              <a:t>must be made up of a majority (51% or more) of members who have a disability</a:t>
            </a:r>
            <a:r>
              <a:rPr lang="en-US" sz="2600" dirty="0"/>
              <a:t>, but do not work for either a CIL or the state.</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This assures </a:t>
            </a:r>
            <a:r>
              <a:rPr lang="en-US" sz="2600" b="1" dirty="0"/>
              <a:t>that it isn't run by professionals, but by consumers </a:t>
            </a:r>
            <a:r>
              <a:rPr lang="en-US" sz="2600" dirty="0"/>
              <a:t>who are living day-to-day life outside a CIL.</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You </a:t>
            </a:r>
            <a:r>
              <a:rPr lang="en-US" sz="2600" b="1" dirty="0"/>
              <a:t>operate based on your SPIL</a:t>
            </a:r>
            <a:r>
              <a:rPr lang="en-US" sz="2600" dirty="0"/>
              <a:t>, which should give evidence of advocacy and system change so that your state is </a:t>
            </a:r>
            <a:r>
              <a:rPr lang="en-US" sz="2600" b="1" dirty="0"/>
              <a:t>responsive to the IL Philosophy </a:t>
            </a:r>
            <a:r>
              <a:rPr lang="en-US" sz="2600" dirty="0"/>
              <a:t>in all its operations.</a:t>
            </a:r>
          </a:p>
        </p:txBody>
      </p:sp>
      <p:sp>
        <p:nvSpPr>
          <p:cNvPr id="7" name="Footer ">
            <a:extLst>
              <a:ext uri="{FF2B5EF4-FFF2-40B4-BE49-F238E27FC236}">
                <a16:creationId xmlns:a16="http://schemas.microsoft.com/office/drawing/2014/main" id="{2369C176-4FC9-2D8C-9D32-6BDC2A5779A7}"/>
              </a:ext>
            </a:extLst>
          </p:cNvPr>
          <p:cNvSpPr>
            <a:spLocks noGrp="1"/>
          </p:cNvSpPr>
          <p:nvPr>
            <p:ph type="ftr" sz="quarter" idx="11"/>
          </p:nvPr>
        </p:nvSpPr>
        <p:spPr>
          <a:xfrm>
            <a:off x="3212720" y="6492049"/>
            <a:ext cx="5561232" cy="365125"/>
          </a:xfrm>
        </p:spPr>
        <p:txBody>
          <a:bodyPr/>
          <a:lstStyle/>
          <a:p>
            <a:r>
              <a:rPr lang="en-US">
                <a:solidFill>
                  <a:srgbClr val="70002E"/>
                </a:solidFill>
              </a:rPr>
              <a:t>Independent Living  Training and Technical Assistance Center</a:t>
            </a:r>
          </a:p>
        </p:txBody>
      </p:sp>
    </p:spTree>
    <p:extLst>
      <p:ext uri="{BB962C8B-B14F-4D97-AF65-F5344CB8AC3E}">
        <p14:creationId xmlns:p14="http://schemas.microsoft.com/office/powerpoint/2010/main" val="62796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664BB-2494-00E3-5BD0-7E2020DCD484}"/>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BABC8236-4689-1EB5-BCDD-889BCE4574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
            <a:extLst>
              <a:ext uri="{FF2B5EF4-FFF2-40B4-BE49-F238E27FC236}">
                <a16:creationId xmlns:a16="http://schemas.microsoft.com/office/drawing/2014/main" id="{FCA3AB3A-CBF9-1F70-5AED-6F040CA8D3AE}"/>
              </a:ext>
            </a:extLst>
          </p:cNvPr>
          <p:cNvSpPr>
            <a:spLocks noGrp="1"/>
          </p:cNvSpPr>
          <p:nvPr>
            <p:ph type="sldNum" sz="quarter" idx="12"/>
          </p:nvPr>
        </p:nvSpPr>
        <p:spPr>
          <a:xfrm>
            <a:off x="9293772" y="6356350"/>
            <a:ext cx="2743200" cy="365125"/>
          </a:xfrm>
        </p:spPr>
        <p:txBody>
          <a:bodyPr/>
          <a:lstStyle/>
          <a:p>
            <a:fld id="{181E4D21-DFBA-4BA9-A6C6-558C4B06F883}" type="slidenum">
              <a:rPr lang="en-US" smtClean="0"/>
              <a:t>7</a:t>
            </a:fld>
            <a:endParaRPr lang="en-US"/>
          </a:p>
        </p:txBody>
      </p:sp>
      <p:sp>
        <p:nvSpPr>
          <p:cNvPr id="8" name="Title">
            <a:extLst>
              <a:ext uri="{FF2B5EF4-FFF2-40B4-BE49-F238E27FC236}">
                <a16:creationId xmlns:a16="http://schemas.microsoft.com/office/drawing/2014/main" id="{B93A63BF-9BC9-41A8-0FA4-FF4F72373E2E}"/>
              </a:ext>
            </a:extLst>
          </p:cNvPr>
          <p:cNvSpPr txBox="1">
            <a:spLocks noGrp="1"/>
          </p:cNvSpPr>
          <p:nvPr>
            <p:ph type="title" idx="4294967295"/>
          </p:nvPr>
        </p:nvSpPr>
        <p:spPr>
          <a:xfrm>
            <a:off x="8404410" y="2066505"/>
            <a:ext cx="3632676" cy="1850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900" b="1">
                <a:solidFill>
                  <a:srgbClr val="FFFFFF"/>
                </a:solidFill>
              </a:rPr>
              <a:t>Highlights from the story of Independent Living</a:t>
            </a:r>
            <a:endParaRPr lang="en-US" sz="4900"/>
          </a:p>
        </p:txBody>
      </p:sp>
      <p:pic>
        <p:nvPicPr>
          <p:cNvPr id="4" name="Image" descr="A framed black-and-white photo of a smiling man with a breathing tube, surrounded by quotes about disability.&#10;&#10;Transcribed Text:&#10;&#10;Ed Roberts: 1939-1995&#10;&#10;“Disability is just a part of life. Anyone can join our group at any point in life. In this way, the disability rights movement doesn’t discriminate.”&#10;&#10;“Disability is a strength.”">
            <a:extLst>
              <a:ext uri="{FF2B5EF4-FFF2-40B4-BE49-F238E27FC236}">
                <a16:creationId xmlns:a16="http://schemas.microsoft.com/office/drawing/2014/main" id="{B86E37C5-BED7-FFAE-B2B3-9C292914C67E}"/>
              </a:ext>
            </a:extLst>
          </p:cNvPr>
          <p:cNvPicPr>
            <a:picLocks noChangeAspect="1"/>
          </p:cNvPicPr>
          <p:nvPr/>
        </p:nvPicPr>
        <p:blipFill>
          <a:blip r:embed="rId2"/>
          <a:stretch>
            <a:fillRect/>
          </a:stretch>
        </p:blipFill>
        <p:spPr>
          <a:xfrm>
            <a:off x="255775" y="279334"/>
            <a:ext cx="3790630" cy="37738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 1">
            <a:extLst>
              <a:ext uri="{FF2B5EF4-FFF2-40B4-BE49-F238E27FC236}">
                <a16:creationId xmlns:a16="http://schemas.microsoft.com/office/drawing/2014/main" id="{70BEF764-695D-2F9A-08D1-65FBB3DCE55F}"/>
              </a:ext>
            </a:extLst>
          </p:cNvPr>
          <p:cNvSpPr txBox="1"/>
          <p:nvPr/>
        </p:nvSpPr>
        <p:spPr>
          <a:xfrm>
            <a:off x="4392559" y="396362"/>
            <a:ext cx="380344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Tx/>
              <a:buChar char="•"/>
            </a:pPr>
            <a:r>
              <a:rPr lang="en-US" altLang="en-US" sz="2600">
                <a:ea typeface="ＭＳ Ｐゴシック"/>
              </a:rPr>
              <a:t>The IL movement beginnings: </a:t>
            </a:r>
            <a:r>
              <a:rPr lang="en-US" altLang="en-US" sz="2600" b="1">
                <a:ea typeface="ＭＳ Ｐゴシック"/>
              </a:rPr>
              <a:t>late ‘60s, early ’70’s</a:t>
            </a:r>
            <a:endParaRPr lang="en-US"/>
          </a:p>
          <a:p>
            <a:pPr>
              <a:buFontTx/>
              <a:buChar char="•"/>
            </a:pPr>
            <a:endParaRPr lang="en-US"/>
          </a:p>
          <a:p>
            <a:pPr eaLnBrk="1" hangingPunct="1">
              <a:buFontTx/>
              <a:buChar char="•"/>
            </a:pPr>
            <a:r>
              <a:rPr lang="en-US" altLang="en-US" sz="2600">
                <a:ea typeface="ＭＳ Ｐゴシック"/>
              </a:rPr>
              <a:t>Conceptualized by </a:t>
            </a:r>
            <a:r>
              <a:rPr lang="en-US" altLang="en-US" sz="2600" b="1">
                <a:ea typeface="ＭＳ Ｐゴシック"/>
              </a:rPr>
              <a:t>Ed Roberts</a:t>
            </a:r>
            <a:r>
              <a:rPr lang="en-US" altLang="en-US" sz="2600">
                <a:ea typeface="ＭＳ Ｐゴシック"/>
              </a:rPr>
              <a:t> of Berkeley CA as a </a:t>
            </a:r>
            <a:r>
              <a:rPr lang="en-US" altLang="en-US" sz="2600" b="1">
                <a:ea typeface="ＭＳ Ｐゴシック"/>
              </a:rPr>
              <a:t>moral imperative, NOT a social services model</a:t>
            </a:r>
            <a:r>
              <a:rPr lang="en-US" altLang="en-US" sz="2600">
                <a:ea typeface="ＭＳ Ｐゴシック"/>
              </a:rPr>
              <a:t>.  </a:t>
            </a:r>
          </a:p>
          <a:p>
            <a:pPr eaLnBrk="1" hangingPunct="1">
              <a:buFontTx/>
              <a:buChar char="•"/>
            </a:pPr>
            <a:endParaRPr lang="en-US" altLang="en-US" sz="2600" b="1" i="1">
              <a:ea typeface="ＭＳ Ｐゴシック"/>
            </a:endParaRPr>
          </a:p>
          <a:p>
            <a:pPr algn="r" eaLnBrk="1" hangingPunct="1"/>
            <a:endParaRPr lang="en-US" sz="2800" b="1">
              <a:latin typeface="Arial"/>
              <a:ea typeface="ＭＳ Ｐゴシック"/>
              <a:cs typeface="Arial"/>
            </a:endParaRPr>
          </a:p>
        </p:txBody>
      </p:sp>
      <p:sp>
        <p:nvSpPr>
          <p:cNvPr id="11" name="Text 2">
            <a:extLst>
              <a:ext uri="{FF2B5EF4-FFF2-40B4-BE49-F238E27FC236}">
                <a16:creationId xmlns:a16="http://schemas.microsoft.com/office/drawing/2014/main" id="{BF27DB93-E353-EE1C-A7CB-2AA5BC756360}"/>
              </a:ext>
            </a:extLst>
          </p:cNvPr>
          <p:cNvSpPr txBox="1"/>
          <p:nvPr/>
        </p:nvSpPr>
        <p:spPr>
          <a:xfrm>
            <a:off x="273086" y="4479627"/>
            <a:ext cx="75466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ea typeface="+mn-lt"/>
                <a:cs typeface="+mn-lt"/>
              </a:rPr>
              <a:t>A </a:t>
            </a:r>
            <a:r>
              <a:rPr lang="en-US" sz="2800" b="1" dirty="0">
                <a:ea typeface="+mn-lt"/>
                <a:cs typeface="+mn-lt"/>
              </a:rPr>
              <a:t>few centers predated funding</a:t>
            </a:r>
            <a:r>
              <a:rPr lang="en-US" sz="2800" dirty="0">
                <a:ea typeface="+mn-lt"/>
                <a:cs typeface="+mn-lt"/>
              </a:rPr>
              <a:t> through the Rehab Act, like the ones in Berkeley CA or Atlantis in CO. </a:t>
            </a:r>
            <a:r>
              <a:rPr lang="en-US" sz="2800" b="1" i="1" dirty="0">
                <a:ea typeface="+mn-lt"/>
                <a:cs typeface="+mn-lt"/>
              </a:rPr>
              <a:t>Do you know of others? </a:t>
            </a:r>
            <a:endParaRPr lang="en-US" sz="2800" b="1" i="1" dirty="0"/>
          </a:p>
          <a:p>
            <a:pPr marL="285750" indent="-285750">
              <a:buFont typeface="Arial"/>
              <a:buChar char="•"/>
            </a:pPr>
            <a:endParaRPr lang="en-US" sz="2400" dirty="0"/>
          </a:p>
        </p:txBody>
      </p:sp>
      <p:sp>
        <p:nvSpPr>
          <p:cNvPr id="2" name="Footer">
            <a:extLst>
              <a:ext uri="{FF2B5EF4-FFF2-40B4-BE49-F238E27FC236}">
                <a16:creationId xmlns:a16="http://schemas.microsoft.com/office/drawing/2014/main" id="{B935C24D-4F15-7863-026C-3C466E9F1C24}"/>
              </a:ext>
            </a:extLst>
          </p:cNvPr>
          <p:cNvSpPr>
            <a:spLocks noGrp="1"/>
          </p:cNvSpPr>
          <p:nvPr>
            <p:ph type="ftr" sz="quarter" idx="11"/>
          </p:nvPr>
        </p:nvSpPr>
        <p:spPr>
          <a:xfrm>
            <a:off x="571915" y="6475699"/>
            <a:ext cx="5921698"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43984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extLst>
              <a:ext uri="{FF2B5EF4-FFF2-40B4-BE49-F238E27FC236}">
                <a16:creationId xmlns:a16="http://schemas.microsoft.com/office/drawing/2014/main" id="{D7AFA4B2-7E71-B00A-E033-B60B145FB3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5C8695-7128-3DD9-82BB-26E876121997}"/>
              </a:ext>
              <a:ext uri="{C183D7F6-B498-43B3-948B-1728B52AA6E4}">
                <adec:decorative xmlns:adec="http://schemas.microsoft.com/office/drawing/2017/decorative" val="1"/>
              </a:ext>
            </a:extLst>
          </p:cNvPr>
          <p:cNvSpPr/>
          <p:nvPr/>
        </p:nvSpPr>
        <p:spPr>
          <a:xfrm>
            <a:off x="266261" y="4237857"/>
            <a:ext cx="7469393" cy="438594"/>
          </a:xfrm>
          <a:prstGeom prst="rect">
            <a:avLst/>
          </a:prstGeom>
          <a:solidFill>
            <a:srgbClr val="BCDDE6"/>
          </a:solidFill>
          <a:ln w="57150">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
            <a:extLst>
              <a:ext uri="{FF2B5EF4-FFF2-40B4-BE49-F238E27FC236}">
                <a16:creationId xmlns:a16="http://schemas.microsoft.com/office/drawing/2014/main" id="{01A04E4E-E224-02EC-2DFD-5CD07371DBB2}"/>
              </a:ext>
            </a:extLst>
          </p:cNvPr>
          <p:cNvSpPr>
            <a:spLocks noGrp="1"/>
          </p:cNvSpPr>
          <p:nvPr>
            <p:ph type="sldNum" sz="quarter" idx="12"/>
          </p:nvPr>
        </p:nvSpPr>
        <p:spPr>
          <a:xfrm>
            <a:off x="9293772" y="6356350"/>
            <a:ext cx="2743200" cy="365125"/>
          </a:xfrm>
        </p:spPr>
        <p:txBody>
          <a:bodyPr/>
          <a:lstStyle/>
          <a:p>
            <a:fld id="{181E4D21-DFBA-4BA9-A6C6-558C4B06F883}" type="slidenum">
              <a:rPr lang="en-US" smtClean="0"/>
              <a:t>8</a:t>
            </a:fld>
            <a:endParaRPr lang="en-US"/>
          </a:p>
        </p:txBody>
      </p:sp>
      <p:sp>
        <p:nvSpPr>
          <p:cNvPr id="8" name="Title">
            <a:extLst>
              <a:ext uri="{FF2B5EF4-FFF2-40B4-BE49-F238E27FC236}">
                <a16:creationId xmlns:a16="http://schemas.microsoft.com/office/drawing/2014/main" id="{D2A404CD-F30B-7FEB-0ADF-C22EF399CC1B}"/>
              </a:ext>
            </a:extLst>
          </p:cNvPr>
          <p:cNvSpPr txBox="1">
            <a:spLocks noGrp="1"/>
          </p:cNvSpPr>
          <p:nvPr>
            <p:ph type="title" idx="4294967295"/>
          </p:nvPr>
        </p:nvSpPr>
        <p:spPr>
          <a:xfrm>
            <a:off x="8394384" y="2387347"/>
            <a:ext cx="3632676" cy="1850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900" b="1" dirty="0">
                <a:solidFill>
                  <a:srgbClr val="FFFFFF"/>
                </a:solidFill>
              </a:rPr>
              <a:t>Highlights from the story of Independent Living (cont.)</a:t>
            </a:r>
            <a:endParaRPr lang="en-US" sz="4900" dirty="0"/>
          </a:p>
        </p:txBody>
      </p:sp>
      <p:sp>
        <p:nvSpPr>
          <p:cNvPr id="9" name="Text 1">
            <a:extLst>
              <a:ext uri="{FF2B5EF4-FFF2-40B4-BE49-F238E27FC236}">
                <a16:creationId xmlns:a16="http://schemas.microsoft.com/office/drawing/2014/main" id="{F910C12A-E485-3C53-15E9-A2E41D94AE45}"/>
              </a:ext>
            </a:extLst>
          </p:cNvPr>
          <p:cNvSpPr txBox="1"/>
          <p:nvPr/>
        </p:nvSpPr>
        <p:spPr>
          <a:xfrm>
            <a:off x="123121" y="-1334"/>
            <a:ext cx="8067922"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tLang="en-US" sz="2600">
              <a:ea typeface="ＭＳ Ｐゴシック"/>
            </a:endParaRPr>
          </a:p>
          <a:p>
            <a:pPr eaLnBrk="1" hangingPunct="1">
              <a:buFontTx/>
              <a:buChar char="•"/>
            </a:pPr>
            <a:r>
              <a:rPr lang="en-US" altLang="en-US" sz="2600">
                <a:ea typeface="ＭＳ Ｐゴシック"/>
              </a:rPr>
              <a:t>People with disabilities</a:t>
            </a:r>
            <a:r>
              <a:rPr lang="en-US" altLang="en-US" sz="2600" b="1">
                <a:ea typeface="ＭＳ Ｐゴシック"/>
              </a:rPr>
              <a:t> need to be able to exert control over their own lives</a:t>
            </a:r>
            <a:r>
              <a:rPr lang="en-US" altLang="en-US" sz="2600">
                <a:ea typeface="ＭＳ Ｐゴシック"/>
              </a:rPr>
              <a:t> and</a:t>
            </a:r>
            <a:r>
              <a:rPr lang="en-US" altLang="en-US" sz="2600" b="1">
                <a:ea typeface="ＭＳ Ｐゴシック"/>
              </a:rPr>
              <a:t> decisions affecting their lives</a:t>
            </a:r>
            <a:r>
              <a:rPr lang="en-US" altLang="en-US" sz="2600">
                <a:ea typeface="ＭＳ Ｐゴシック"/>
              </a:rPr>
              <a:t>.</a:t>
            </a:r>
          </a:p>
          <a:p>
            <a:pPr>
              <a:buFontTx/>
              <a:buChar char="•"/>
            </a:pPr>
            <a:endParaRPr lang="en-US" altLang="en-US" sz="2600">
              <a:ea typeface="ＭＳ Ｐゴシック"/>
            </a:endParaRPr>
          </a:p>
          <a:p>
            <a:pPr eaLnBrk="1" hangingPunct="1">
              <a:buFontTx/>
              <a:buChar char="•"/>
            </a:pPr>
            <a:r>
              <a:rPr lang="en-US" altLang="en-US" sz="2600" b="1">
                <a:ea typeface="ＭＳ Ｐゴシック"/>
              </a:rPr>
              <a:t>Centers</a:t>
            </a:r>
            <a:r>
              <a:rPr lang="en-US" altLang="en-US" sz="2600">
                <a:ea typeface="ＭＳ Ｐゴシック"/>
              </a:rPr>
              <a:t> were developed in the </a:t>
            </a:r>
            <a:r>
              <a:rPr lang="en-US" altLang="en-US" sz="2600" b="1">
                <a:ea typeface="ＭＳ Ｐゴシック"/>
              </a:rPr>
              <a:t>early 80s and into the 90s as new funds became available</a:t>
            </a:r>
            <a:r>
              <a:rPr lang="en-US" altLang="en-US" sz="2600">
                <a:ea typeface="ＭＳ Ｐゴシック"/>
              </a:rPr>
              <a:t> through the states and through the </a:t>
            </a:r>
            <a:r>
              <a:rPr lang="en-US" altLang="en-US" sz="2600" b="1">
                <a:ea typeface="ＭＳ Ｐゴシック"/>
              </a:rPr>
              <a:t>Rehabilitation Act</a:t>
            </a:r>
            <a:r>
              <a:rPr lang="en-US" altLang="en-US" sz="2600">
                <a:ea typeface="ＭＳ Ｐゴシック"/>
              </a:rPr>
              <a:t>. There has been </a:t>
            </a:r>
            <a:r>
              <a:rPr lang="en-US" altLang="en-US" sz="2600" b="1">
                <a:ea typeface="ＭＳ Ｐゴシック"/>
              </a:rPr>
              <a:t>little recent expansion</a:t>
            </a:r>
            <a:r>
              <a:rPr lang="en-US" altLang="en-US" sz="2600">
                <a:ea typeface="ＭＳ Ｐゴシック"/>
              </a:rPr>
              <a:t> of the number of CILs.</a:t>
            </a:r>
          </a:p>
          <a:p>
            <a:pPr algn="r"/>
            <a:endParaRPr lang="en-US" sz="2800" b="1">
              <a:latin typeface="Arial"/>
              <a:cs typeface="Arial"/>
            </a:endParaRPr>
          </a:p>
        </p:txBody>
      </p:sp>
      <p:sp>
        <p:nvSpPr>
          <p:cNvPr id="2" name="Footer">
            <a:extLst>
              <a:ext uri="{FF2B5EF4-FFF2-40B4-BE49-F238E27FC236}">
                <a16:creationId xmlns:a16="http://schemas.microsoft.com/office/drawing/2014/main" id="{EBA1034F-EDB8-A8E0-9FF2-BAD7D30EE94D}"/>
              </a:ext>
            </a:extLst>
          </p:cNvPr>
          <p:cNvSpPr>
            <a:spLocks noGrp="1"/>
          </p:cNvSpPr>
          <p:nvPr>
            <p:ph type="ftr" sz="quarter" idx="11"/>
          </p:nvPr>
        </p:nvSpPr>
        <p:spPr>
          <a:xfrm>
            <a:off x="388301" y="6492049"/>
            <a:ext cx="5921698"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158506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FF5AF9-6D7A-9109-B27C-E3355762BE5B}"/>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C622F575-0C22-3538-9C26-F1EDA5B73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hidden="1">
            <a:extLst>
              <a:ext uri="{FF2B5EF4-FFF2-40B4-BE49-F238E27FC236}">
                <a16:creationId xmlns:a16="http://schemas.microsoft.com/office/drawing/2014/main" id="{45795C92-2A8E-3678-0273-DCE6C6E9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FF2B5EF4-FFF2-40B4-BE49-F238E27FC236}">
                <a16:creationId xmlns:a16="http://schemas.microsoft.com/office/drawing/2014/main" id="{5C5242A2-5345-3FA1-00EE-82FD46394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hidden="1">
            <a:extLst>
              <a:ext uri="{FF2B5EF4-FFF2-40B4-BE49-F238E27FC236}">
                <a16:creationId xmlns:a16="http://schemas.microsoft.com/office/drawing/2014/main" id="{89FA32C3-AE33-F77F-2428-F9BDBE6E9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1F803383-5A06-0400-28BE-9BDDF7A6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B6B2C400-1E54-4060-FC29-B47A75943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148E5564-782E-0E84-38C1-560C07675039}"/>
              </a:ext>
            </a:extLst>
          </p:cNvPr>
          <p:cNvSpPr>
            <a:spLocks noGrp="1"/>
          </p:cNvSpPr>
          <p:nvPr>
            <p:ph type="sldNum" sz="quarter" idx="12"/>
          </p:nvPr>
        </p:nvSpPr>
        <p:spPr>
          <a:xfrm>
            <a:off x="11704320" y="6455664"/>
            <a:ext cx="448056" cy="365125"/>
          </a:xfrm>
        </p:spPr>
        <p:txBody>
          <a:bodyPr>
            <a:normAutofit/>
          </a:bodyPr>
          <a:lstStyle/>
          <a:p>
            <a:pPr>
              <a:spcAft>
                <a:spcPts val="600"/>
              </a:spcAft>
            </a:pPr>
            <a:fld id="{181E4D21-DFBA-4BA9-A6C6-558C4B06F883}"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
        <p:nvSpPr>
          <p:cNvPr id="133" name="Arrow" descr="Arrow pointing to Title 7 Independent Living Services">
            <a:extLst>
              <a:ext uri="{FF2B5EF4-FFF2-40B4-BE49-F238E27FC236}">
                <a16:creationId xmlns:a16="http://schemas.microsoft.com/office/drawing/2014/main" id="{04FDD11F-9315-3D81-3FC8-AB1399676595}"/>
              </a:ext>
            </a:extLst>
          </p:cNvPr>
          <p:cNvSpPr/>
          <p:nvPr/>
        </p:nvSpPr>
        <p:spPr>
          <a:xfrm rot="840000">
            <a:off x="4975085" y="4163458"/>
            <a:ext cx="1792719" cy="1026544"/>
          </a:xfrm>
          <a:prstGeom prst="right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409E8531-7CA5-39A3-6BC2-3F87B7CD6D10}"/>
              </a:ext>
            </a:extLst>
          </p:cNvPr>
          <p:cNvSpPr>
            <a:spLocks noGrp="1"/>
          </p:cNvSpPr>
          <p:nvPr>
            <p:ph type="title"/>
          </p:nvPr>
        </p:nvSpPr>
        <p:spPr>
          <a:xfrm>
            <a:off x="7903" y="1005413"/>
            <a:ext cx="4030654" cy="3387497"/>
          </a:xfrm>
        </p:spPr>
        <p:txBody>
          <a:bodyPr vert="horz" lIns="91440" tIns="45720" rIns="91440" bIns="45720" rtlCol="0" anchor="t">
            <a:noAutofit/>
          </a:bodyPr>
          <a:lstStyle/>
          <a:p>
            <a:pPr algn="ctr"/>
            <a:r>
              <a:rPr lang="en-US" sz="4800" b="1">
                <a:solidFill>
                  <a:srgbClr val="FFFFFF"/>
                </a:solidFill>
              </a:rPr>
              <a:t>The Rehabilitation Act</a:t>
            </a:r>
            <a:endParaRPr lang="en-US" sz="4800"/>
          </a:p>
        </p:txBody>
      </p:sp>
      <p:graphicFrame>
        <p:nvGraphicFramePr>
          <p:cNvPr id="24" name="Text Boxes" descr="Six">
            <a:extLst>
              <a:ext uri="{FF2B5EF4-FFF2-40B4-BE49-F238E27FC236}">
                <a16:creationId xmlns:a16="http://schemas.microsoft.com/office/drawing/2014/main" id="{1DB6577B-4661-ED8E-2918-4E5A60803EEB}"/>
              </a:ext>
            </a:extLst>
          </p:cNvPr>
          <p:cNvGraphicFramePr>
            <a:graphicFrameLocks noGrp="1"/>
          </p:cNvGraphicFramePr>
          <p:nvPr>
            <p:ph idx="1"/>
          </p:nvPr>
        </p:nvGraphicFramePr>
        <p:xfrm>
          <a:off x="4299357" y="156643"/>
          <a:ext cx="7727684" cy="580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a:extLst>
              <a:ext uri="{FF2B5EF4-FFF2-40B4-BE49-F238E27FC236}">
                <a16:creationId xmlns:a16="http://schemas.microsoft.com/office/drawing/2014/main" id="{EC22CB8A-A462-D6FB-8D89-AD6667A3DC37}"/>
              </a:ext>
            </a:extLst>
          </p:cNvPr>
          <p:cNvSpPr>
            <a:spLocks noGrp="1"/>
          </p:cNvSpPr>
          <p:nvPr>
            <p:ph type="ftr" sz="quarter" idx="11"/>
          </p:nvPr>
        </p:nvSpPr>
        <p:spPr>
          <a:xfrm>
            <a:off x="5673204" y="6502717"/>
            <a:ext cx="4114800" cy="365125"/>
          </a:xfrm>
        </p:spPr>
        <p:txBody>
          <a:bodyPr>
            <a:normAutofit/>
          </a:bodyPr>
          <a:lstStyle/>
          <a:p>
            <a:pPr algn="l">
              <a:spcAft>
                <a:spcPts val="600"/>
              </a:spcAft>
            </a:pPr>
            <a:r>
              <a:rPr lang="en-US" sz="1100">
                <a:solidFill>
                  <a:srgbClr val="750518"/>
                </a:solidFill>
              </a:rPr>
              <a:t>Independent Living  Training and Technical Assistance Center</a:t>
            </a:r>
          </a:p>
        </p:txBody>
      </p:sp>
    </p:spTree>
    <p:extLst>
      <p:ext uri="{BB962C8B-B14F-4D97-AF65-F5344CB8AC3E}">
        <p14:creationId xmlns:p14="http://schemas.microsoft.com/office/powerpoint/2010/main" val="4133975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C4D860DD5B4C499372C8455D01B846" ma:contentTypeVersion="4" ma:contentTypeDescription="Create a new document." ma:contentTypeScope="" ma:versionID="50717458f3314cd937b85d7d5ebb9e2e">
  <xsd:schema xmlns:xsd="http://www.w3.org/2001/XMLSchema" xmlns:xs="http://www.w3.org/2001/XMLSchema" xmlns:p="http://schemas.microsoft.com/office/2006/metadata/properties" xmlns:ns2="cdffb8cd-8bd0-48c1-a8ac-3a8d19cd04ca" targetNamespace="http://schemas.microsoft.com/office/2006/metadata/properties" ma:root="true" ma:fieldsID="914521b2fd8b9026e3d8eeb94e690f05" ns2:_="">
    <xsd:import namespace="cdffb8cd-8bd0-48c1-a8ac-3a8d19cd04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fb8cd-8bd0-48c1-a8ac-3a8d19cd04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4993E9-6779-4AAB-9E42-4F3E51E053F9}">
  <ds:schemaRefs>
    <ds:schemaRef ds:uri="http://schemas.microsoft.com/sharepoint/v3/contenttype/forms"/>
  </ds:schemaRefs>
</ds:datastoreItem>
</file>

<file path=customXml/itemProps2.xml><?xml version="1.0" encoding="utf-8"?>
<ds:datastoreItem xmlns:ds="http://schemas.openxmlformats.org/officeDocument/2006/customXml" ds:itemID="{B658416A-C2F5-4BFD-AE61-9B60147C1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fb8cd-8bd0-48c1-a8ac-3a8d19cd04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E16E70-E673-48CE-B308-76E0FA6B8039}">
  <ds:schemaRefs>
    <ds:schemaRef ds:uri="86313d01-fe6b-4058-9e40-46f38462f7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TotalTime>
  <Words>3053</Words>
  <Application>Microsoft Office PowerPoint</Application>
  <PresentationFormat>Widescreen</PresentationFormat>
  <Paragraphs>325</Paragraphs>
  <Slides>35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ＭＳ Ｐゴシック</vt:lpstr>
      <vt:lpstr>Aptos</vt:lpstr>
      <vt:lpstr>Aptos Display</vt:lpstr>
      <vt:lpstr>Arial</vt:lpstr>
      <vt:lpstr>Calibri</vt:lpstr>
      <vt:lpstr>Calibri Light</vt:lpstr>
      <vt:lpstr>Wingdings</vt:lpstr>
      <vt:lpstr>Office Theme</vt:lpstr>
      <vt:lpstr>Office Theme</vt:lpstr>
      <vt:lpstr>Serving on the Board/Council</vt:lpstr>
      <vt:lpstr>Independent Living  Training and Technical Assistance Center</vt:lpstr>
      <vt:lpstr>What you will learn today</vt:lpstr>
      <vt:lpstr>  Your Presenters: </vt:lpstr>
      <vt:lpstr>Challenges for CIL boards</vt:lpstr>
      <vt:lpstr>  The IL Philosophy: Your Mission &amp; Beyond</vt:lpstr>
      <vt:lpstr>Highlights from the story of Independent Living</vt:lpstr>
      <vt:lpstr>Highlights from the story of Independent Living (cont.)</vt:lpstr>
      <vt:lpstr>The Rehabilitation Act</vt:lpstr>
      <vt:lpstr>There are also regulations:  45 CFR 1329.2 quotes the Rehab  Act’s Purpose for IL</vt:lpstr>
      <vt:lpstr>   By funding the SILC and the CILs...    These principles bring us together </vt:lpstr>
      <vt:lpstr>Promoting and Implementing the IL Philosophy:    Your Mission &amp; Beyond </vt:lpstr>
      <vt:lpstr> What are your legal responsibilities?</vt:lpstr>
      <vt:lpstr>Legal Responsibilities of the Board &amp; Board Members </vt:lpstr>
      <vt:lpstr> Duty of Obedience</vt:lpstr>
      <vt:lpstr> Duty of Loyalty</vt:lpstr>
      <vt:lpstr> Duty of Care</vt:lpstr>
      <vt:lpstr> Federal Regulations Regarding Finances</vt:lpstr>
      <vt:lpstr>Board Oversight  &amp; Responsibilities</vt:lpstr>
      <vt:lpstr>Role of Executive Committee vs. Executive Session</vt:lpstr>
      <vt:lpstr>The Council May Delegate Specific Duties to the Chair</vt:lpstr>
      <vt:lpstr>   Hiring/Supervising the Executive Director    Important Reminders for Recruiting and Hiring</vt:lpstr>
      <vt:lpstr>   Hiring/Supervising the Executive Director    Recruting and Hiring Reminders Continued!</vt:lpstr>
      <vt:lpstr>Financial / Fiscal Responsibilities </vt:lpstr>
      <vt:lpstr>Financial / Fiscal Responsibilities (cont.)</vt:lpstr>
      <vt:lpstr> Conflicts of Interest</vt:lpstr>
      <vt:lpstr> Nepotism</vt:lpstr>
      <vt:lpstr>Codes of Ethical Conduct</vt:lpstr>
      <vt:lpstr>The good, the bad, and the ugly!</vt:lpstr>
      <vt:lpstr>PowerPoint Presentation</vt:lpstr>
      <vt:lpstr>PowerPoint Presentation</vt:lpstr>
      <vt:lpstr>How do you apply these and other regulations?</vt:lpstr>
      <vt:lpstr>  Contact Information </vt:lpstr>
      <vt:lpstr>  Evaluation Survey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Canter</dc:creator>
  <cp:lastModifiedBy>Wolinsky, Emily</cp:lastModifiedBy>
  <cp:revision>2</cp:revision>
  <dcterms:created xsi:type="dcterms:W3CDTF">2020-07-11T01:31:45Z</dcterms:created>
  <dcterms:modified xsi:type="dcterms:W3CDTF">2025-08-06T21:10:54Z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0x01010048C4D860DD5B4C499372C8455D01B846</vt:lpwstr>
  </property>
</Properties>
</file>