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41"/>
  </p:notesMasterIdLst>
  <p:sldIdLst>
    <p:sldId id="1194" r:id="rId6"/>
    <p:sldId id="1195" r:id="rId7"/>
    <p:sldId id="1196" r:id="rId8"/>
    <p:sldId id="1197" r:id="rId9"/>
    <p:sldId id="1204" r:id="rId10"/>
    <p:sldId id="1205" r:id="rId11"/>
    <p:sldId id="1206" r:id="rId12"/>
    <p:sldId id="1207" r:id="rId13"/>
    <p:sldId id="1208" r:id="rId14"/>
    <p:sldId id="1203" r:id="rId15"/>
    <p:sldId id="1209" r:id="rId16"/>
    <p:sldId id="1210" r:id="rId17"/>
    <p:sldId id="1213" r:id="rId18"/>
    <p:sldId id="1212" r:id="rId19"/>
    <p:sldId id="1214" r:id="rId20"/>
    <p:sldId id="1215" r:id="rId21"/>
    <p:sldId id="1216" r:id="rId22"/>
    <p:sldId id="1217" r:id="rId23"/>
    <p:sldId id="1218" r:id="rId24"/>
    <p:sldId id="1219" r:id="rId25"/>
    <p:sldId id="1220" r:id="rId26"/>
    <p:sldId id="1221" r:id="rId27"/>
    <p:sldId id="1222" r:id="rId28"/>
    <p:sldId id="438" r:id="rId29"/>
    <p:sldId id="436" r:id="rId30"/>
    <p:sldId id="1223" r:id="rId31"/>
    <p:sldId id="1224" r:id="rId32"/>
    <p:sldId id="1229" r:id="rId33"/>
    <p:sldId id="1225" r:id="rId34"/>
    <p:sldId id="1226" r:id="rId35"/>
    <p:sldId id="1227" r:id="rId36"/>
    <p:sldId id="1199" r:id="rId37"/>
    <p:sldId id="1200" r:id="rId38"/>
    <p:sldId id="1201" r:id="rId39"/>
    <p:sldId id="1202" r:id="rId4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F04F23-645E-3078-4304-A0DF23C6B034}" name="Mcfadden, Erica (ACL)" initials="EM" userId="S::Erica.Mcfadden@acl.hhs.gov::c68423eb-5dc8-418d-9ca5-01febf10d0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DE6"/>
    <a:srgbClr val="7505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E6F4C8-A478-4CAF-9AE4-1D4E0BAACA9A}" v="1" dt="2025-08-07T15:04:48.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26" autoAdjust="0"/>
  </p:normalViewPr>
  <p:slideViewPr>
    <p:cSldViewPr snapToGrid="0">
      <p:cViewPr varScale="1">
        <p:scale>
          <a:sx n="58" d="100"/>
          <a:sy n="58" d="100"/>
        </p:scale>
        <p:origin x="102" y="10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linsky, Emily" userId="5eba5e5f-315f-4d7f-aaaf-497b11fec99f" providerId="ADAL" clId="{ACE6F4C8-A478-4CAF-9AE4-1D4E0BAACA9A}"/>
    <pc:docChg chg="custSel modSld">
      <pc:chgData name="Wolinsky, Emily" userId="5eba5e5f-315f-4d7f-aaaf-497b11fec99f" providerId="ADAL" clId="{ACE6F4C8-A478-4CAF-9AE4-1D4E0BAACA9A}" dt="2025-08-07T15:04:18.863" v="87" actId="20577"/>
      <pc:docMkLst>
        <pc:docMk/>
      </pc:docMkLst>
      <pc:sldChg chg="modSp mod modCm">
        <pc:chgData name="Wolinsky, Emily" userId="5eba5e5f-315f-4d7f-aaaf-497b11fec99f" providerId="ADAL" clId="{ACE6F4C8-A478-4CAF-9AE4-1D4E0BAACA9A}" dt="2025-08-07T15:02:02.419" v="39" actId="20577"/>
        <pc:sldMkLst>
          <pc:docMk/>
          <pc:sldMk cId="3563523256" sldId="438"/>
        </pc:sldMkLst>
        <pc:spChg chg="mod">
          <ac:chgData name="Wolinsky, Emily" userId="5eba5e5f-315f-4d7f-aaaf-497b11fec99f" providerId="ADAL" clId="{ACE6F4C8-A478-4CAF-9AE4-1D4E0BAACA9A}" dt="2025-08-07T15:02:02.419" v="39" actId="20577"/>
          <ac:spMkLst>
            <pc:docMk/>
            <pc:sldMk cId="3563523256" sldId="438"/>
            <ac:spMk id="3" creationId="{05017D7D-8F3B-5F3A-E212-5CD5800F0FBC}"/>
          </ac:spMkLst>
        </pc:spChg>
        <pc:extLst>
          <p:ext xmlns:p="http://schemas.openxmlformats.org/presentationml/2006/main" uri="{D6D511B9-2390-475A-947B-AFAB55BFBCF1}">
            <pc226:cmChg xmlns:pc226="http://schemas.microsoft.com/office/powerpoint/2022/06/main/command" chg="mod">
              <pc226:chgData name="Wolinsky, Emily" userId="5eba5e5f-315f-4d7f-aaaf-497b11fec99f" providerId="ADAL" clId="{ACE6F4C8-A478-4CAF-9AE4-1D4E0BAACA9A}" dt="2025-08-07T15:02:02.419" v="39" actId="20577"/>
              <pc2:cmMkLst xmlns:pc2="http://schemas.microsoft.com/office/powerpoint/2019/9/main/command">
                <pc:docMk/>
                <pc:sldMk cId="3563523256" sldId="438"/>
                <pc2:cmMk id="{651BC45D-355A-44C0-8316-53B9048207B8}"/>
              </pc2:cmMkLst>
            </pc226:cmChg>
          </p:ext>
        </pc:extLst>
      </pc:sldChg>
      <pc:sldChg chg="modSp mod modCm">
        <pc:chgData name="Wolinsky, Emily" userId="5eba5e5f-315f-4d7f-aaaf-497b11fec99f" providerId="ADAL" clId="{ACE6F4C8-A478-4CAF-9AE4-1D4E0BAACA9A}" dt="2025-08-07T15:04:18.863" v="87" actId="20577"/>
        <pc:sldMkLst>
          <pc:docMk/>
          <pc:sldMk cId="325839550" sldId="1199"/>
        </pc:sldMkLst>
        <pc:spChg chg="mod">
          <ac:chgData name="Wolinsky, Emily" userId="5eba5e5f-315f-4d7f-aaaf-497b11fec99f" providerId="ADAL" clId="{ACE6F4C8-A478-4CAF-9AE4-1D4E0BAACA9A}" dt="2025-08-07T15:04:18.863" v="87" actId="20577"/>
          <ac:spMkLst>
            <pc:docMk/>
            <pc:sldMk cId="325839550" sldId="1199"/>
            <ac:spMk id="3" creationId="{3E2BF2A0-4FE7-B949-4547-51108081A78C}"/>
          </ac:spMkLst>
        </pc:spChg>
        <pc:extLst>
          <p:ext xmlns:p="http://schemas.openxmlformats.org/presentationml/2006/main" uri="{D6D511B9-2390-475A-947B-AFAB55BFBCF1}">
            <pc226:cmChg xmlns:pc226="http://schemas.microsoft.com/office/powerpoint/2022/06/main/command" chg="mod">
              <pc226:chgData name="Wolinsky, Emily" userId="5eba5e5f-315f-4d7f-aaaf-497b11fec99f" providerId="ADAL" clId="{ACE6F4C8-A478-4CAF-9AE4-1D4E0BAACA9A}" dt="2025-08-07T15:04:18.863" v="87" actId="20577"/>
              <pc2:cmMkLst xmlns:pc2="http://schemas.microsoft.com/office/powerpoint/2019/9/main/command">
                <pc:docMk/>
                <pc:sldMk cId="325839550" sldId="1199"/>
                <pc2:cmMk id="{C56EF25B-F6FA-4D45-A495-1150097E8629}"/>
              </pc2:cmMkLst>
            </pc226:cmChg>
          </p:ext>
        </pc:extLst>
      </pc:sldChg>
      <pc:sldChg chg="modSp mod modCm">
        <pc:chgData name="Wolinsky, Emily" userId="5eba5e5f-315f-4d7f-aaaf-497b11fec99f" providerId="ADAL" clId="{ACE6F4C8-A478-4CAF-9AE4-1D4E0BAACA9A}" dt="2025-08-07T15:00:54.084" v="36" actId="20577"/>
        <pc:sldMkLst>
          <pc:docMk/>
          <pc:sldMk cId="1305939516" sldId="1217"/>
        </pc:sldMkLst>
        <pc:spChg chg="mod">
          <ac:chgData name="Wolinsky, Emily" userId="5eba5e5f-315f-4d7f-aaaf-497b11fec99f" providerId="ADAL" clId="{ACE6F4C8-A478-4CAF-9AE4-1D4E0BAACA9A}" dt="2025-08-07T15:00:54.084" v="36" actId="20577"/>
          <ac:spMkLst>
            <pc:docMk/>
            <pc:sldMk cId="1305939516" sldId="1217"/>
            <ac:spMk id="3" creationId="{E6931D2E-D53D-14E2-29FA-88ACFFE02ECC}"/>
          </ac:spMkLst>
        </pc:spChg>
        <pc:extLst>
          <p:ext xmlns:p="http://schemas.openxmlformats.org/presentationml/2006/main" uri="{D6D511B9-2390-475A-947B-AFAB55BFBCF1}">
            <pc226:cmChg xmlns:pc226="http://schemas.microsoft.com/office/powerpoint/2022/06/main/command" chg="mod">
              <pc226:chgData name="Wolinsky, Emily" userId="5eba5e5f-315f-4d7f-aaaf-497b11fec99f" providerId="ADAL" clId="{ACE6F4C8-A478-4CAF-9AE4-1D4E0BAACA9A}" dt="2025-08-07T15:00:54.084" v="36" actId="20577"/>
              <pc2:cmMkLst xmlns:pc2="http://schemas.microsoft.com/office/powerpoint/2019/9/main/command">
                <pc:docMk/>
                <pc:sldMk cId="1305939516" sldId="1217"/>
                <pc2:cmMk id="{82437ECA-4B2F-48F8-A2F7-EF1D77D78931}"/>
              </pc2:cmMkLst>
            </pc226:cmChg>
          </p:ext>
        </pc:extLst>
      </pc:sldChg>
      <pc:sldChg chg="modSp mod modCm">
        <pc:chgData name="Wolinsky, Emily" userId="5eba5e5f-315f-4d7f-aaaf-497b11fec99f" providerId="ADAL" clId="{ACE6F4C8-A478-4CAF-9AE4-1D4E0BAACA9A}" dt="2025-08-07T15:01:27.807" v="37" actId="20577"/>
        <pc:sldMkLst>
          <pc:docMk/>
          <pc:sldMk cId="822752591" sldId="1218"/>
        </pc:sldMkLst>
        <pc:spChg chg="mod">
          <ac:chgData name="Wolinsky, Emily" userId="5eba5e5f-315f-4d7f-aaaf-497b11fec99f" providerId="ADAL" clId="{ACE6F4C8-A478-4CAF-9AE4-1D4E0BAACA9A}" dt="2025-08-07T15:01:27.807" v="37" actId="20577"/>
          <ac:spMkLst>
            <pc:docMk/>
            <pc:sldMk cId="822752591" sldId="1218"/>
            <ac:spMk id="9" creationId="{A2BB49D9-9FC7-38E1-364F-E0A3629B758E}"/>
          </ac:spMkLst>
        </pc:spChg>
        <pc:extLst>
          <p:ext xmlns:p="http://schemas.openxmlformats.org/presentationml/2006/main" uri="{D6D511B9-2390-475A-947B-AFAB55BFBCF1}">
            <pc226:cmChg xmlns:pc226="http://schemas.microsoft.com/office/powerpoint/2022/06/main/command" chg="mod">
              <pc226:chgData name="Wolinsky, Emily" userId="5eba5e5f-315f-4d7f-aaaf-497b11fec99f" providerId="ADAL" clId="{ACE6F4C8-A478-4CAF-9AE4-1D4E0BAACA9A}" dt="2025-08-07T15:01:27.807" v="37" actId="20577"/>
              <pc2:cmMkLst xmlns:pc2="http://schemas.microsoft.com/office/powerpoint/2019/9/main/command">
                <pc:docMk/>
                <pc:sldMk cId="822752591" sldId="1218"/>
                <pc2:cmMk id="{84D9AB08-4AA0-4C87-84C7-45CEE18418C0}"/>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69EF0-FE31-43BE-8263-9797FCBABB82}" type="doc">
      <dgm:prSet loTypeId="urn:microsoft.com/office/officeart/2005/8/layout/default" loCatId="list" qsTypeId="urn:microsoft.com/office/officeart/2005/8/quickstyle/simple2" qsCatId="simple" csTypeId="urn:microsoft.com/office/officeart/2005/8/colors/accent1_1" csCatId="accent1" phldr="1"/>
      <dgm:spPr/>
      <dgm:t>
        <a:bodyPr rtlCol="0"/>
        <a:lstStyle/>
        <a:p>
          <a:pPr rtl="0"/>
          <a:endParaRPr lang="en-US"/>
        </a:p>
      </dgm:t>
    </dgm:pt>
    <dgm:pt modelId="{05AA5A1F-EA3A-4322-A6B0-C8DE3C9D91D8}">
      <dgm:prSet/>
      <dgm:spPr/>
      <dgm:t>
        <a:bodyPr rtlCol="0"/>
        <a:lstStyle/>
        <a:p>
          <a:pPr algn="l" rtl="0">
            <a:lnSpc>
              <a:spcPct val="90000"/>
            </a:lnSpc>
          </a:pPr>
          <a:r>
            <a:rPr lang="es">
              <a:latin typeface="Aptos"/>
            </a:rPr>
            <a:t>Título VI – Oportunidades de empleo</a:t>
          </a:r>
        </a:p>
      </dgm:t>
    </dgm:pt>
    <dgm:pt modelId="{00F9084C-F2AD-4C02-BA82-6320BF832B80}" type="parTrans" cxnId="{0DA1C624-7A2C-4DC9-BC67-2F5A398EB757}">
      <dgm:prSet/>
      <dgm:spPr/>
      <dgm:t>
        <a:bodyPr rtlCol="0"/>
        <a:lstStyle/>
        <a:p>
          <a:pPr rtl="0"/>
          <a:endParaRPr lang="en-US"/>
        </a:p>
      </dgm:t>
    </dgm:pt>
    <dgm:pt modelId="{9A57E81D-79A6-450D-B93E-3F7BFC1EDB06}" type="sibTrans" cxnId="{0DA1C624-7A2C-4DC9-BC67-2F5A398EB757}">
      <dgm:prSet/>
      <dgm:spPr/>
      <dgm:t>
        <a:bodyPr rtlCol="0"/>
        <a:lstStyle/>
        <a:p>
          <a:pPr rtl="0"/>
          <a:endParaRPr lang="en-US"/>
        </a:p>
      </dgm:t>
    </dgm:pt>
    <dgm:pt modelId="{13559EB8-FA70-40C7-9FBF-4B59C68842F7}">
      <dgm:prSet phldr="0"/>
      <dgm:spPr/>
      <dgm:t>
        <a:bodyPr rtlCol="0"/>
        <a:lstStyle/>
        <a:p>
          <a:pPr algn="l" rtl="0">
            <a:lnSpc>
              <a:spcPct val="90000"/>
            </a:lnSpc>
          </a:pPr>
          <a:r>
            <a:rPr lang="es">
              <a:latin typeface="Aptos"/>
            </a:rPr>
            <a:t>Título VII – Servicios de Vida Independiente</a:t>
          </a:r>
          <a:endParaRPr lang="en-US"/>
        </a:p>
      </dgm:t>
    </dgm:pt>
    <dgm:pt modelId="{A64695CC-2048-4E70-A355-B126F786CBA1}" type="parTrans" cxnId="{85F01F43-81E0-4059-8F7E-F082021A1892}">
      <dgm:prSet/>
      <dgm:spPr/>
      <dgm:t>
        <a:bodyPr rtlCol="0"/>
        <a:lstStyle/>
        <a:p>
          <a:pPr rtl="0"/>
          <a:endParaRPr lang="en-US"/>
        </a:p>
      </dgm:t>
    </dgm:pt>
    <dgm:pt modelId="{67C0596E-248F-468B-8791-FBA2C213EE67}" type="sibTrans" cxnId="{85F01F43-81E0-4059-8F7E-F082021A1892}">
      <dgm:prSet/>
      <dgm:spPr/>
      <dgm:t>
        <a:bodyPr rtlCol="0"/>
        <a:lstStyle/>
        <a:p>
          <a:pPr rtl="0"/>
          <a:endParaRPr lang="en-US"/>
        </a:p>
      </dgm:t>
    </dgm:pt>
    <dgm:pt modelId="{DAF3D518-543D-47C7-B5CD-0C64330D73B9}">
      <dgm:prSet phldr="0"/>
      <dgm:spPr/>
      <dgm:t>
        <a:bodyPr rtlCol="0"/>
        <a:lstStyle/>
        <a:p>
          <a:pPr algn="l" rtl="0">
            <a:lnSpc>
              <a:spcPct val="90000"/>
            </a:lnSpc>
          </a:pPr>
          <a:r>
            <a:rPr lang="es">
              <a:latin typeface="Aptos"/>
            </a:rPr>
            <a:t>Título I – Servicios de rehabilitación vocacional</a:t>
          </a:r>
        </a:p>
      </dgm:t>
    </dgm:pt>
    <dgm:pt modelId="{ABE23247-5EE4-468B-A287-7C5C2E478B6C}" type="parTrans" cxnId="{6891239A-19EE-4E85-B5B3-0A166F8E0452}">
      <dgm:prSet/>
      <dgm:spPr/>
      <dgm:t>
        <a:bodyPr rtlCol="0"/>
        <a:lstStyle/>
        <a:p>
          <a:pPr rtl="0"/>
          <a:endParaRPr lang="en-US"/>
        </a:p>
      </dgm:t>
    </dgm:pt>
    <dgm:pt modelId="{A305FAD1-A781-49B3-8792-0C7B6028D326}" type="sibTrans" cxnId="{6891239A-19EE-4E85-B5B3-0A166F8E0452}">
      <dgm:prSet/>
      <dgm:spPr/>
      <dgm:t>
        <a:bodyPr rtlCol="0"/>
        <a:lstStyle/>
        <a:p>
          <a:pPr rtl="0"/>
          <a:endParaRPr lang="en-US"/>
        </a:p>
      </dgm:t>
    </dgm:pt>
    <dgm:pt modelId="{DA8A0715-C559-41C7-8453-8382C50068B9}">
      <dgm:prSet phldr="0"/>
      <dgm:spPr/>
      <dgm:t>
        <a:bodyPr rtlCol="0"/>
        <a:lstStyle/>
        <a:p>
          <a:pPr algn="l" rtl="0">
            <a:lnSpc>
              <a:spcPct val="90000"/>
            </a:lnSpc>
          </a:pPr>
          <a:r>
            <a:rPr lang="es">
              <a:latin typeface="Aptos"/>
            </a:rPr>
            <a:t>Título II – Investigación y capacitación</a:t>
          </a:r>
        </a:p>
      </dgm:t>
    </dgm:pt>
    <dgm:pt modelId="{9D6BA25A-5AAD-4DB5-B1C9-BC9697D010ED}" type="parTrans" cxnId="{C64925F9-F4B9-4565-82D0-08DEA071D375}">
      <dgm:prSet/>
      <dgm:spPr/>
      <dgm:t>
        <a:bodyPr rtlCol="0"/>
        <a:lstStyle/>
        <a:p>
          <a:pPr rtl="0"/>
          <a:endParaRPr lang="en-US"/>
        </a:p>
      </dgm:t>
    </dgm:pt>
    <dgm:pt modelId="{D8FAF737-50A2-44ED-BEDB-41CE95C8B9DE}" type="sibTrans" cxnId="{C64925F9-F4B9-4565-82D0-08DEA071D375}">
      <dgm:prSet/>
      <dgm:spPr/>
      <dgm:t>
        <a:bodyPr rtlCol="0"/>
        <a:lstStyle/>
        <a:p>
          <a:pPr rtl="0"/>
          <a:endParaRPr lang="en-US"/>
        </a:p>
      </dgm:t>
    </dgm:pt>
    <dgm:pt modelId="{7BDA4984-DD43-44AE-A038-2A586268ED3E}">
      <dgm:prSet phldr="0"/>
      <dgm:spPr/>
      <dgm:t>
        <a:bodyPr rtlCol="0"/>
        <a:lstStyle/>
        <a:p>
          <a:pPr algn="l" rtl="0">
            <a:lnSpc>
              <a:spcPct val="90000"/>
            </a:lnSpc>
          </a:pPr>
          <a:r>
            <a:rPr lang="es">
              <a:latin typeface="Aptos"/>
            </a:rPr>
            <a:t>Título III – Desarrollo profesional y proyectos especiales</a:t>
          </a:r>
        </a:p>
      </dgm:t>
    </dgm:pt>
    <dgm:pt modelId="{DABC8D6F-F19D-40D1-8EBE-EA9AE1AA2CDD}" type="parTrans" cxnId="{34DD74E7-A849-4B67-B714-BCD759D762A7}">
      <dgm:prSet/>
      <dgm:spPr/>
      <dgm:t>
        <a:bodyPr rtlCol="0"/>
        <a:lstStyle/>
        <a:p>
          <a:pPr rtl="0"/>
          <a:endParaRPr lang="en-US"/>
        </a:p>
      </dgm:t>
    </dgm:pt>
    <dgm:pt modelId="{EB1E80B9-7BD3-48EC-B322-D2AA8EF99BB3}" type="sibTrans" cxnId="{34DD74E7-A849-4B67-B714-BCD759D762A7}">
      <dgm:prSet/>
      <dgm:spPr/>
      <dgm:t>
        <a:bodyPr rtlCol="0"/>
        <a:lstStyle/>
        <a:p>
          <a:pPr rtl="0"/>
          <a:endParaRPr lang="en-US"/>
        </a:p>
      </dgm:t>
    </dgm:pt>
    <dgm:pt modelId="{EF29C7AF-C34C-4AA0-B459-5BAC6CB3E0E7}">
      <dgm:prSet phldr="0"/>
      <dgm:spPr/>
      <dgm:t>
        <a:bodyPr rtlCol="0"/>
        <a:lstStyle/>
        <a:p>
          <a:pPr algn="l" rtl="0">
            <a:lnSpc>
              <a:spcPct val="90000"/>
            </a:lnSpc>
          </a:pPr>
          <a:r>
            <a:rPr lang="es">
              <a:latin typeface="Aptos"/>
            </a:rPr>
            <a:t>Título IV – Consejo nacional sobre discapacidades</a:t>
          </a:r>
        </a:p>
      </dgm:t>
    </dgm:pt>
    <dgm:pt modelId="{D1E5C25D-69BB-4A51-844A-AA008114D22C}" type="parTrans" cxnId="{5EB137FC-314E-49D6-8D5C-AB2916170558}">
      <dgm:prSet/>
      <dgm:spPr/>
      <dgm:t>
        <a:bodyPr rtlCol="0"/>
        <a:lstStyle/>
        <a:p>
          <a:pPr rtl="0"/>
          <a:endParaRPr lang="en-US"/>
        </a:p>
      </dgm:t>
    </dgm:pt>
    <dgm:pt modelId="{7242C3D9-80E7-4B7B-A462-048F99DEF905}" type="sibTrans" cxnId="{5EB137FC-314E-49D6-8D5C-AB2916170558}">
      <dgm:prSet/>
      <dgm:spPr/>
      <dgm:t>
        <a:bodyPr rtlCol="0"/>
        <a:lstStyle/>
        <a:p>
          <a:pPr rtl="0"/>
          <a:endParaRPr lang="en-US"/>
        </a:p>
      </dgm:t>
    </dgm:pt>
    <dgm:pt modelId="{A1CD69DE-8C0E-41BD-9761-8473A7C40682}">
      <dgm:prSet phldr="0"/>
      <dgm:spPr/>
      <dgm:t>
        <a:bodyPr rtlCol="0"/>
        <a:lstStyle/>
        <a:p>
          <a:pPr algn="l" rtl="0">
            <a:lnSpc>
              <a:spcPct val="90000"/>
            </a:lnSpc>
          </a:pPr>
          <a:r>
            <a:rPr lang="es">
              <a:latin typeface="Aptos"/>
            </a:rPr>
            <a:t>Título V – Derechos y defensa</a:t>
          </a:r>
        </a:p>
      </dgm:t>
    </dgm:pt>
    <dgm:pt modelId="{A734B933-4E26-4CBA-BE7A-D68D5DBF2C86}" type="parTrans" cxnId="{20A78D8E-6477-4E5D-B51A-5072600BD631}">
      <dgm:prSet/>
      <dgm:spPr/>
      <dgm:t>
        <a:bodyPr rtlCol="0"/>
        <a:lstStyle/>
        <a:p>
          <a:pPr rtl="0"/>
          <a:endParaRPr lang="en-US"/>
        </a:p>
      </dgm:t>
    </dgm:pt>
    <dgm:pt modelId="{38EBDB1A-4D6F-4851-AB4B-87581572E09A}" type="sibTrans" cxnId="{20A78D8E-6477-4E5D-B51A-5072600BD631}">
      <dgm:prSet/>
      <dgm:spPr/>
      <dgm:t>
        <a:bodyPr rtlCol="0"/>
        <a:lstStyle/>
        <a:p>
          <a:pPr rtl="0"/>
          <a:endParaRPr lang="en-US"/>
        </a:p>
      </dgm:t>
    </dgm:pt>
    <dgm:pt modelId="{F39A63B2-8175-4E70-BD84-39F08E5AE6ED}" type="pres">
      <dgm:prSet presAssocID="{4E269EF0-FE31-43BE-8263-9797FCBABB82}" presName="diagram" presStyleCnt="0">
        <dgm:presLayoutVars>
          <dgm:dir/>
          <dgm:resizeHandles val="exact"/>
        </dgm:presLayoutVars>
      </dgm:prSet>
      <dgm:spPr/>
    </dgm:pt>
    <dgm:pt modelId="{929A1E59-A2EA-477B-AF10-AE39725CB5FB}" type="pres">
      <dgm:prSet presAssocID="{DAF3D518-543D-47C7-B5CD-0C64330D73B9}" presName="node" presStyleLbl="node1" presStyleIdx="0" presStyleCnt="7">
        <dgm:presLayoutVars>
          <dgm:bulletEnabled val="1"/>
        </dgm:presLayoutVars>
      </dgm:prSet>
      <dgm:spPr/>
    </dgm:pt>
    <dgm:pt modelId="{F939A026-6729-43B8-9C03-8FF22E20BD08}" type="pres">
      <dgm:prSet presAssocID="{A305FAD1-A781-49B3-8792-0C7B6028D326}" presName="sibTrans" presStyleCnt="0"/>
      <dgm:spPr/>
    </dgm:pt>
    <dgm:pt modelId="{2364F198-3AF7-4A72-8676-0F74AFFAA463}" type="pres">
      <dgm:prSet presAssocID="{DA8A0715-C559-41C7-8453-8382C50068B9}" presName="node" presStyleLbl="node1" presStyleIdx="1" presStyleCnt="7">
        <dgm:presLayoutVars>
          <dgm:bulletEnabled val="1"/>
        </dgm:presLayoutVars>
      </dgm:prSet>
      <dgm:spPr/>
    </dgm:pt>
    <dgm:pt modelId="{E414AD96-AC0F-488A-B4E8-6CF63C98D724}" type="pres">
      <dgm:prSet presAssocID="{D8FAF737-50A2-44ED-BEDB-41CE95C8B9DE}" presName="sibTrans" presStyleCnt="0"/>
      <dgm:spPr/>
    </dgm:pt>
    <dgm:pt modelId="{A1ECEED9-4699-4726-9BD6-D0FF4081B8A5}" type="pres">
      <dgm:prSet presAssocID="{7BDA4984-DD43-44AE-A038-2A586268ED3E}" presName="node" presStyleLbl="node1" presStyleIdx="2" presStyleCnt="7">
        <dgm:presLayoutVars>
          <dgm:bulletEnabled val="1"/>
        </dgm:presLayoutVars>
      </dgm:prSet>
      <dgm:spPr/>
    </dgm:pt>
    <dgm:pt modelId="{A07E1D61-B234-4280-8BAD-2BBE62C5A329}" type="pres">
      <dgm:prSet presAssocID="{EB1E80B9-7BD3-48EC-B322-D2AA8EF99BB3}" presName="sibTrans" presStyleCnt="0"/>
      <dgm:spPr/>
    </dgm:pt>
    <dgm:pt modelId="{91BDE8C5-CAEB-4146-AEA8-1002749C8DE3}" type="pres">
      <dgm:prSet presAssocID="{EF29C7AF-C34C-4AA0-B459-5BAC6CB3E0E7}" presName="node" presStyleLbl="node1" presStyleIdx="3" presStyleCnt="7">
        <dgm:presLayoutVars>
          <dgm:bulletEnabled val="1"/>
        </dgm:presLayoutVars>
      </dgm:prSet>
      <dgm:spPr/>
    </dgm:pt>
    <dgm:pt modelId="{5EB95BF0-A871-49ED-BCC1-546C6DDCF62D}" type="pres">
      <dgm:prSet presAssocID="{7242C3D9-80E7-4B7B-A462-048F99DEF905}" presName="sibTrans" presStyleCnt="0"/>
      <dgm:spPr/>
    </dgm:pt>
    <dgm:pt modelId="{4F85904F-2B68-4427-B4F2-A2B2B82E85FF}" type="pres">
      <dgm:prSet presAssocID="{A1CD69DE-8C0E-41BD-9761-8473A7C40682}" presName="node" presStyleLbl="node1" presStyleIdx="4" presStyleCnt="7">
        <dgm:presLayoutVars>
          <dgm:bulletEnabled val="1"/>
        </dgm:presLayoutVars>
      </dgm:prSet>
      <dgm:spPr/>
    </dgm:pt>
    <dgm:pt modelId="{0E377D40-58D9-4DAD-A43A-AC2C8E4631D5}" type="pres">
      <dgm:prSet presAssocID="{38EBDB1A-4D6F-4851-AB4B-87581572E09A}" presName="sibTrans" presStyleCnt="0"/>
      <dgm:spPr/>
    </dgm:pt>
    <dgm:pt modelId="{4098CDAA-2549-43E3-A7C5-EBCD6989FAB4}" type="pres">
      <dgm:prSet presAssocID="{05AA5A1F-EA3A-4322-A6B0-C8DE3C9D91D8}" presName="node" presStyleLbl="node1" presStyleIdx="5" presStyleCnt="7">
        <dgm:presLayoutVars>
          <dgm:bulletEnabled val="1"/>
        </dgm:presLayoutVars>
      </dgm:prSet>
      <dgm:spPr/>
    </dgm:pt>
    <dgm:pt modelId="{506B3594-32BB-42E6-9ED9-680CAB11C804}" type="pres">
      <dgm:prSet presAssocID="{9A57E81D-79A6-450D-B93E-3F7BFC1EDB06}" presName="sibTrans" presStyleCnt="0"/>
      <dgm:spPr/>
    </dgm:pt>
    <dgm:pt modelId="{AA19CA9C-54BE-4E85-B085-F17C4F33E467}" type="pres">
      <dgm:prSet presAssocID="{13559EB8-FA70-40C7-9FBF-4B59C68842F7}" presName="node" presStyleLbl="node1" presStyleIdx="6" presStyleCnt="7">
        <dgm:presLayoutVars>
          <dgm:bulletEnabled val="1"/>
        </dgm:presLayoutVars>
      </dgm:prSet>
      <dgm:spPr/>
    </dgm:pt>
  </dgm:ptLst>
  <dgm:cxnLst>
    <dgm:cxn modelId="{0DA1C624-7A2C-4DC9-BC67-2F5A398EB757}" srcId="{4E269EF0-FE31-43BE-8263-9797FCBABB82}" destId="{05AA5A1F-EA3A-4322-A6B0-C8DE3C9D91D8}" srcOrd="5" destOrd="0" parTransId="{00F9084C-F2AD-4C02-BA82-6320BF832B80}" sibTransId="{9A57E81D-79A6-450D-B93E-3F7BFC1EDB06}"/>
    <dgm:cxn modelId="{85F01F43-81E0-4059-8F7E-F082021A1892}" srcId="{4E269EF0-FE31-43BE-8263-9797FCBABB82}" destId="{13559EB8-FA70-40C7-9FBF-4B59C68842F7}" srcOrd="6" destOrd="0" parTransId="{A64695CC-2048-4E70-A355-B126F786CBA1}" sibTransId="{67C0596E-248F-468B-8791-FBA2C213EE67}"/>
    <dgm:cxn modelId="{B670456A-A42C-4B9F-A6FA-59D3B3D50942}" type="presOf" srcId="{4E269EF0-FE31-43BE-8263-9797FCBABB82}" destId="{F39A63B2-8175-4E70-BD84-39F08E5AE6ED}" srcOrd="0" destOrd="0" presId="urn:microsoft.com/office/officeart/2005/8/layout/default"/>
    <dgm:cxn modelId="{65AFB44A-11B2-4CA5-A244-47D9944514A7}" type="presOf" srcId="{EF29C7AF-C34C-4AA0-B459-5BAC6CB3E0E7}" destId="{91BDE8C5-CAEB-4146-AEA8-1002749C8DE3}" srcOrd="0" destOrd="0" presId="urn:microsoft.com/office/officeart/2005/8/layout/default"/>
    <dgm:cxn modelId="{850D747C-8533-4109-B785-94E43B473DDE}" type="presOf" srcId="{A1CD69DE-8C0E-41BD-9761-8473A7C40682}" destId="{4F85904F-2B68-4427-B4F2-A2B2B82E85FF}" srcOrd="0" destOrd="0" presId="urn:microsoft.com/office/officeart/2005/8/layout/default"/>
    <dgm:cxn modelId="{20A78D8E-6477-4E5D-B51A-5072600BD631}" srcId="{4E269EF0-FE31-43BE-8263-9797FCBABB82}" destId="{A1CD69DE-8C0E-41BD-9761-8473A7C40682}" srcOrd="4" destOrd="0" parTransId="{A734B933-4E26-4CBA-BE7A-D68D5DBF2C86}" sibTransId="{38EBDB1A-4D6F-4851-AB4B-87581572E09A}"/>
    <dgm:cxn modelId="{B4040391-8C87-4883-8E5B-2312854D71F8}" type="presOf" srcId="{DA8A0715-C559-41C7-8453-8382C50068B9}" destId="{2364F198-3AF7-4A72-8676-0F74AFFAA463}" srcOrd="0" destOrd="0" presId="urn:microsoft.com/office/officeart/2005/8/layout/default"/>
    <dgm:cxn modelId="{75940B93-4CD8-41ED-B71A-29054714B3D6}" type="presOf" srcId="{13559EB8-FA70-40C7-9FBF-4B59C68842F7}" destId="{AA19CA9C-54BE-4E85-B085-F17C4F33E467}" srcOrd="0" destOrd="0" presId="urn:microsoft.com/office/officeart/2005/8/layout/default"/>
    <dgm:cxn modelId="{6891239A-19EE-4E85-B5B3-0A166F8E0452}" srcId="{4E269EF0-FE31-43BE-8263-9797FCBABB82}" destId="{DAF3D518-543D-47C7-B5CD-0C64330D73B9}" srcOrd="0" destOrd="0" parTransId="{ABE23247-5EE4-468B-A287-7C5C2E478B6C}" sibTransId="{A305FAD1-A781-49B3-8792-0C7B6028D326}"/>
    <dgm:cxn modelId="{A42B47A4-64F7-4B47-BC38-38CCFD99F1B9}" type="presOf" srcId="{7BDA4984-DD43-44AE-A038-2A586268ED3E}" destId="{A1ECEED9-4699-4726-9BD6-D0FF4081B8A5}" srcOrd="0" destOrd="0" presId="urn:microsoft.com/office/officeart/2005/8/layout/default"/>
    <dgm:cxn modelId="{EB1C51D0-A5B9-497A-A6FE-B5452DB1E856}" type="presOf" srcId="{DAF3D518-543D-47C7-B5CD-0C64330D73B9}" destId="{929A1E59-A2EA-477B-AF10-AE39725CB5FB}" srcOrd="0" destOrd="0" presId="urn:microsoft.com/office/officeart/2005/8/layout/default"/>
    <dgm:cxn modelId="{34DD74E7-A849-4B67-B714-BCD759D762A7}" srcId="{4E269EF0-FE31-43BE-8263-9797FCBABB82}" destId="{7BDA4984-DD43-44AE-A038-2A586268ED3E}" srcOrd="2" destOrd="0" parTransId="{DABC8D6F-F19D-40D1-8EBE-EA9AE1AA2CDD}" sibTransId="{EB1E80B9-7BD3-48EC-B322-D2AA8EF99BB3}"/>
    <dgm:cxn modelId="{C64925F9-F4B9-4565-82D0-08DEA071D375}" srcId="{4E269EF0-FE31-43BE-8263-9797FCBABB82}" destId="{DA8A0715-C559-41C7-8453-8382C50068B9}" srcOrd="1" destOrd="0" parTransId="{9D6BA25A-5AAD-4DB5-B1C9-BC9697D010ED}" sibTransId="{D8FAF737-50A2-44ED-BEDB-41CE95C8B9DE}"/>
    <dgm:cxn modelId="{3C4B0EFC-0454-46B7-803A-A83AFAB6511B}" type="presOf" srcId="{05AA5A1F-EA3A-4322-A6B0-C8DE3C9D91D8}" destId="{4098CDAA-2549-43E3-A7C5-EBCD6989FAB4}" srcOrd="0" destOrd="0" presId="urn:microsoft.com/office/officeart/2005/8/layout/default"/>
    <dgm:cxn modelId="{5EB137FC-314E-49D6-8D5C-AB2916170558}" srcId="{4E269EF0-FE31-43BE-8263-9797FCBABB82}" destId="{EF29C7AF-C34C-4AA0-B459-5BAC6CB3E0E7}" srcOrd="3" destOrd="0" parTransId="{D1E5C25D-69BB-4A51-844A-AA008114D22C}" sibTransId="{7242C3D9-80E7-4B7B-A462-048F99DEF905}"/>
    <dgm:cxn modelId="{04428BDA-064C-46AC-A34A-7A9AFCDA81D7}" type="presParOf" srcId="{F39A63B2-8175-4E70-BD84-39F08E5AE6ED}" destId="{929A1E59-A2EA-477B-AF10-AE39725CB5FB}" srcOrd="0" destOrd="0" presId="urn:microsoft.com/office/officeart/2005/8/layout/default"/>
    <dgm:cxn modelId="{D4B20B89-4E54-482F-B540-0F6F2A156230}" type="presParOf" srcId="{F39A63B2-8175-4E70-BD84-39F08E5AE6ED}" destId="{F939A026-6729-43B8-9C03-8FF22E20BD08}" srcOrd="1" destOrd="0" presId="urn:microsoft.com/office/officeart/2005/8/layout/default"/>
    <dgm:cxn modelId="{A1181A8E-C7CD-4BF6-9031-6DA53B45AE8A}" type="presParOf" srcId="{F39A63B2-8175-4E70-BD84-39F08E5AE6ED}" destId="{2364F198-3AF7-4A72-8676-0F74AFFAA463}" srcOrd="2" destOrd="0" presId="urn:microsoft.com/office/officeart/2005/8/layout/default"/>
    <dgm:cxn modelId="{EA0E8601-9490-499A-B707-7F8D03F29399}" type="presParOf" srcId="{F39A63B2-8175-4E70-BD84-39F08E5AE6ED}" destId="{E414AD96-AC0F-488A-B4E8-6CF63C98D724}" srcOrd="3" destOrd="0" presId="urn:microsoft.com/office/officeart/2005/8/layout/default"/>
    <dgm:cxn modelId="{4E49C298-21AA-4C08-B19D-DED9A386710C}" type="presParOf" srcId="{F39A63B2-8175-4E70-BD84-39F08E5AE6ED}" destId="{A1ECEED9-4699-4726-9BD6-D0FF4081B8A5}" srcOrd="4" destOrd="0" presId="urn:microsoft.com/office/officeart/2005/8/layout/default"/>
    <dgm:cxn modelId="{0FD036DB-3AF5-4E98-A273-4FCAD138FDAB}" type="presParOf" srcId="{F39A63B2-8175-4E70-BD84-39F08E5AE6ED}" destId="{A07E1D61-B234-4280-8BAD-2BBE62C5A329}" srcOrd="5" destOrd="0" presId="urn:microsoft.com/office/officeart/2005/8/layout/default"/>
    <dgm:cxn modelId="{B278DCF5-E732-4680-935A-2B840D918FCF}" type="presParOf" srcId="{F39A63B2-8175-4E70-BD84-39F08E5AE6ED}" destId="{91BDE8C5-CAEB-4146-AEA8-1002749C8DE3}" srcOrd="6" destOrd="0" presId="urn:microsoft.com/office/officeart/2005/8/layout/default"/>
    <dgm:cxn modelId="{F1CEB11E-9FB2-45CD-B5C7-A6F7E3F7AB10}" type="presParOf" srcId="{F39A63B2-8175-4E70-BD84-39F08E5AE6ED}" destId="{5EB95BF0-A871-49ED-BCC1-546C6DDCF62D}" srcOrd="7" destOrd="0" presId="urn:microsoft.com/office/officeart/2005/8/layout/default"/>
    <dgm:cxn modelId="{24439C48-4BE3-41A2-89E7-5FD6915052FB}" type="presParOf" srcId="{F39A63B2-8175-4E70-BD84-39F08E5AE6ED}" destId="{4F85904F-2B68-4427-B4F2-A2B2B82E85FF}" srcOrd="8" destOrd="0" presId="urn:microsoft.com/office/officeart/2005/8/layout/default"/>
    <dgm:cxn modelId="{F5229696-6B87-458A-ADAE-B80E886114B4}" type="presParOf" srcId="{F39A63B2-8175-4E70-BD84-39F08E5AE6ED}" destId="{0E377D40-58D9-4DAD-A43A-AC2C8E4631D5}" srcOrd="9" destOrd="0" presId="urn:microsoft.com/office/officeart/2005/8/layout/default"/>
    <dgm:cxn modelId="{33E9E5AF-A8A5-4C29-8292-A81859DCF810}" type="presParOf" srcId="{F39A63B2-8175-4E70-BD84-39F08E5AE6ED}" destId="{4098CDAA-2549-43E3-A7C5-EBCD6989FAB4}" srcOrd="10" destOrd="0" presId="urn:microsoft.com/office/officeart/2005/8/layout/default"/>
    <dgm:cxn modelId="{A10B30A9-B560-4314-8FB0-53BEF618BBD3}" type="presParOf" srcId="{F39A63B2-8175-4E70-BD84-39F08E5AE6ED}" destId="{506B3594-32BB-42E6-9ED9-680CAB11C804}" srcOrd="11" destOrd="0" presId="urn:microsoft.com/office/officeart/2005/8/layout/default"/>
    <dgm:cxn modelId="{D53D48A0-7761-452C-866D-72C5FD13BBFF}" type="presParOf" srcId="{F39A63B2-8175-4E70-BD84-39F08E5AE6ED}" destId="{AA19CA9C-54BE-4E85-B085-F17C4F33E46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A1E59-A2EA-477B-AF10-AE39725CB5FB}">
      <dsp:nvSpPr>
        <dsp:cNvPr id="0" name=""/>
        <dsp:cNvSpPr/>
      </dsp:nvSpPr>
      <dsp:spPr>
        <a:xfrm>
          <a:off x="0" y="488546"/>
          <a:ext cx="2414901" cy="14489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rtlCol="0" anchor="ctr" anchorCtr="0">
          <a:noAutofit/>
        </a:bodyPr>
        <a:lstStyle/>
        <a:p>
          <a:pPr marL="0" lvl="0" indent="0" algn="l" defTabSz="889000" rtl="0">
            <a:lnSpc>
              <a:spcPct val="90000"/>
            </a:lnSpc>
            <a:spcBef>
              <a:spcPct val="0"/>
            </a:spcBef>
            <a:spcAft>
              <a:spcPct val="35000"/>
            </a:spcAft>
            <a:buNone/>
          </a:pPr>
          <a:r>
            <a:rPr lang="es" sz="2000" kern="1200">
              <a:latin typeface="Aptos"/>
            </a:rPr>
            <a:t>Título I – Servicios de rehabilitación vocacional</a:t>
          </a:r>
        </a:p>
      </dsp:txBody>
      <dsp:txXfrm>
        <a:off x="0" y="488546"/>
        <a:ext cx="2414901" cy="1448940"/>
      </dsp:txXfrm>
    </dsp:sp>
    <dsp:sp modelId="{2364F198-3AF7-4A72-8676-0F74AFFAA463}">
      <dsp:nvSpPr>
        <dsp:cNvPr id="0" name=""/>
        <dsp:cNvSpPr/>
      </dsp:nvSpPr>
      <dsp:spPr>
        <a:xfrm>
          <a:off x="2656391" y="488546"/>
          <a:ext cx="2414901" cy="14489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rtlCol="0" anchor="ctr" anchorCtr="0">
          <a:noAutofit/>
        </a:bodyPr>
        <a:lstStyle/>
        <a:p>
          <a:pPr marL="0" lvl="0" indent="0" algn="l" defTabSz="889000" rtl="0">
            <a:lnSpc>
              <a:spcPct val="90000"/>
            </a:lnSpc>
            <a:spcBef>
              <a:spcPct val="0"/>
            </a:spcBef>
            <a:spcAft>
              <a:spcPct val="35000"/>
            </a:spcAft>
            <a:buNone/>
          </a:pPr>
          <a:r>
            <a:rPr lang="es" sz="2000" kern="1200">
              <a:latin typeface="Aptos"/>
            </a:rPr>
            <a:t>Título II – Investigación y capacitación</a:t>
          </a:r>
        </a:p>
      </dsp:txBody>
      <dsp:txXfrm>
        <a:off x="2656391" y="488546"/>
        <a:ext cx="2414901" cy="1448940"/>
      </dsp:txXfrm>
    </dsp:sp>
    <dsp:sp modelId="{A1ECEED9-4699-4726-9BD6-D0FF4081B8A5}">
      <dsp:nvSpPr>
        <dsp:cNvPr id="0" name=""/>
        <dsp:cNvSpPr/>
      </dsp:nvSpPr>
      <dsp:spPr>
        <a:xfrm>
          <a:off x="5312782" y="488546"/>
          <a:ext cx="2414901" cy="14489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rtlCol="0" anchor="ctr" anchorCtr="0">
          <a:noAutofit/>
        </a:bodyPr>
        <a:lstStyle/>
        <a:p>
          <a:pPr marL="0" lvl="0" indent="0" algn="l" defTabSz="889000" rtl="0">
            <a:lnSpc>
              <a:spcPct val="90000"/>
            </a:lnSpc>
            <a:spcBef>
              <a:spcPct val="0"/>
            </a:spcBef>
            <a:spcAft>
              <a:spcPct val="35000"/>
            </a:spcAft>
            <a:buNone/>
          </a:pPr>
          <a:r>
            <a:rPr lang="es" sz="2000" kern="1200">
              <a:latin typeface="Aptos"/>
            </a:rPr>
            <a:t>Título III – Desarrollo profesional y proyectos especiales</a:t>
          </a:r>
        </a:p>
      </dsp:txBody>
      <dsp:txXfrm>
        <a:off x="5312782" y="488546"/>
        <a:ext cx="2414901" cy="1448940"/>
      </dsp:txXfrm>
    </dsp:sp>
    <dsp:sp modelId="{91BDE8C5-CAEB-4146-AEA8-1002749C8DE3}">
      <dsp:nvSpPr>
        <dsp:cNvPr id="0" name=""/>
        <dsp:cNvSpPr/>
      </dsp:nvSpPr>
      <dsp:spPr>
        <a:xfrm>
          <a:off x="0" y="2178977"/>
          <a:ext cx="2414901" cy="14489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rtlCol="0" anchor="ctr" anchorCtr="0">
          <a:noAutofit/>
        </a:bodyPr>
        <a:lstStyle/>
        <a:p>
          <a:pPr marL="0" lvl="0" indent="0" algn="l" defTabSz="889000" rtl="0">
            <a:lnSpc>
              <a:spcPct val="90000"/>
            </a:lnSpc>
            <a:spcBef>
              <a:spcPct val="0"/>
            </a:spcBef>
            <a:spcAft>
              <a:spcPct val="35000"/>
            </a:spcAft>
            <a:buNone/>
          </a:pPr>
          <a:r>
            <a:rPr lang="es" sz="2000" kern="1200">
              <a:latin typeface="Aptos"/>
            </a:rPr>
            <a:t>Título IV – Consejo nacional sobre discapacidades</a:t>
          </a:r>
        </a:p>
      </dsp:txBody>
      <dsp:txXfrm>
        <a:off x="0" y="2178977"/>
        <a:ext cx="2414901" cy="1448940"/>
      </dsp:txXfrm>
    </dsp:sp>
    <dsp:sp modelId="{4F85904F-2B68-4427-B4F2-A2B2B82E85FF}">
      <dsp:nvSpPr>
        <dsp:cNvPr id="0" name=""/>
        <dsp:cNvSpPr/>
      </dsp:nvSpPr>
      <dsp:spPr>
        <a:xfrm>
          <a:off x="2656391" y="2178977"/>
          <a:ext cx="2414901" cy="14489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rtlCol="0" anchor="ctr" anchorCtr="0">
          <a:noAutofit/>
        </a:bodyPr>
        <a:lstStyle/>
        <a:p>
          <a:pPr marL="0" lvl="0" indent="0" algn="l" defTabSz="889000" rtl="0">
            <a:lnSpc>
              <a:spcPct val="90000"/>
            </a:lnSpc>
            <a:spcBef>
              <a:spcPct val="0"/>
            </a:spcBef>
            <a:spcAft>
              <a:spcPct val="35000"/>
            </a:spcAft>
            <a:buNone/>
          </a:pPr>
          <a:r>
            <a:rPr lang="es" sz="2000" kern="1200">
              <a:latin typeface="Aptos"/>
            </a:rPr>
            <a:t>Título V – Derechos y defensa</a:t>
          </a:r>
        </a:p>
      </dsp:txBody>
      <dsp:txXfrm>
        <a:off x="2656391" y="2178977"/>
        <a:ext cx="2414901" cy="1448940"/>
      </dsp:txXfrm>
    </dsp:sp>
    <dsp:sp modelId="{4098CDAA-2549-43E3-A7C5-EBCD6989FAB4}">
      <dsp:nvSpPr>
        <dsp:cNvPr id="0" name=""/>
        <dsp:cNvSpPr/>
      </dsp:nvSpPr>
      <dsp:spPr>
        <a:xfrm>
          <a:off x="5312782" y="2178977"/>
          <a:ext cx="2414901" cy="14489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rtlCol="0" anchor="ctr" anchorCtr="0">
          <a:noAutofit/>
        </a:bodyPr>
        <a:lstStyle/>
        <a:p>
          <a:pPr marL="0" lvl="0" indent="0" algn="l" defTabSz="889000" rtl="0">
            <a:lnSpc>
              <a:spcPct val="90000"/>
            </a:lnSpc>
            <a:spcBef>
              <a:spcPct val="0"/>
            </a:spcBef>
            <a:spcAft>
              <a:spcPct val="35000"/>
            </a:spcAft>
            <a:buNone/>
          </a:pPr>
          <a:r>
            <a:rPr lang="es" sz="2000" kern="1200">
              <a:latin typeface="Aptos"/>
            </a:rPr>
            <a:t>Título VI – Oportunidades de empleo</a:t>
          </a:r>
        </a:p>
      </dsp:txBody>
      <dsp:txXfrm>
        <a:off x="5312782" y="2178977"/>
        <a:ext cx="2414901" cy="1448940"/>
      </dsp:txXfrm>
    </dsp:sp>
    <dsp:sp modelId="{AA19CA9C-54BE-4E85-B085-F17C4F33E467}">
      <dsp:nvSpPr>
        <dsp:cNvPr id="0" name=""/>
        <dsp:cNvSpPr/>
      </dsp:nvSpPr>
      <dsp:spPr>
        <a:xfrm>
          <a:off x="2656391" y="3869408"/>
          <a:ext cx="2414901" cy="14489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rtlCol="0" anchor="ctr" anchorCtr="0">
          <a:noAutofit/>
        </a:bodyPr>
        <a:lstStyle/>
        <a:p>
          <a:pPr marL="0" lvl="0" indent="0" algn="l" defTabSz="889000" rtl="0">
            <a:lnSpc>
              <a:spcPct val="90000"/>
            </a:lnSpc>
            <a:spcBef>
              <a:spcPct val="0"/>
            </a:spcBef>
            <a:spcAft>
              <a:spcPct val="35000"/>
            </a:spcAft>
            <a:buNone/>
          </a:pPr>
          <a:r>
            <a:rPr lang="es" sz="2000" kern="1200">
              <a:latin typeface="Aptos"/>
            </a:rPr>
            <a:t>Título VII – Servicios de Vida Independiente</a:t>
          </a:r>
          <a:endParaRPr lang="en-US" sz="2000" kern="1200"/>
        </a:p>
      </dsp:txBody>
      <dsp:txXfrm>
        <a:off x="2656391" y="3869408"/>
        <a:ext cx="2414901" cy="14489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0425619-C25D-42B9-8FE2-9E6EF25C7181}"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
              <a:t>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5B9B37C-9596-40B4-82C3-DD0C7A92A479}" type="slidenum">
              <a:rPr lang="en-US" smtClean="0"/>
              <a:t>‹#›</a:t>
            </a:fld>
            <a:endParaRPr lang="en-US"/>
          </a:p>
        </p:txBody>
      </p:sp>
    </p:spTree>
    <p:extLst>
      <p:ext uri="{BB962C8B-B14F-4D97-AF65-F5344CB8AC3E}">
        <p14:creationId xmlns:p14="http://schemas.microsoft.com/office/powerpoint/2010/main" val="414285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1A4AD-61B7-1E56-CD6B-ECBF9778A1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52FAF-23F4-4479-B8B2-0D6CA8F0ED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698FB5-FE8D-02E9-67E9-FFD26316DBC1}"/>
              </a:ext>
            </a:extLst>
          </p:cNvPr>
          <p:cNvSpPr>
            <a:spLocks noGrp="1"/>
          </p:cNvSpPr>
          <p:nvPr>
            <p:ph type="body" idx="1"/>
          </p:nvPr>
        </p:nvSpPr>
        <p:spPr/>
        <p:txBody>
          <a:bodyPr rtlCol="0"/>
          <a:lstStyle/>
          <a:p>
            <a:pPr rtl="0">
              <a:lnSpc>
                <a:spcPct val="90000"/>
              </a:lnSpc>
              <a:spcBef>
                <a:spcPts val="1000"/>
              </a:spcBef>
            </a:pPr>
            <a:endParaRPr lang="en-US">
              <a:latin typeface="Aptos"/>
              <a:ea typeface="Calibri"/>
              <a:cs typeface="Calibri"/>
            </a:endParaRPr>
          </a:p>
        </p:txBody>
      </p:sp>
      <p:sp>
        <p:nvSpPr>
          <p:cNvPr id="4" name="Slide Number Placeholder 3">
            <a:extLst>
              <a:ext uri="{FF2B5EF4-FFF2-40B4-BE49-F238E27FC236}">
                <a16:creationId xmlns:a16="http://schemas.microsoft.com/office/drawing/2014/main" id="{49EBF29B-B6AF-8048-6E9E-4C7AF89A94E2}"/>
              </a:ext>
            </a:extLst>
          </p:cNvPr>
          <p:cNvSpPr>
            <a:spLocks noGrp="1"/>
          </p:cNvSpPr>
          <p:nvPr>
            <p:ph type="sldNum" sz="quarter" idx="5"/>
          </p:nvPr>
        </p:nvSpPr>
        <p:spPr/>
        <p:txBody>
          <a:bodyPr rtlCol="0"/>
          <a:lstStyle/>
          <a:p>
            <a:pPr rtl="0"/>
            <a:fld id="{32EB5225-5EEE-4ACC-8F39-02FB50716DCC}" type="slidenum">
              <a:rPr lang="en-US" smtClean="0"/>
              <a:t>9</a:t>
            </a:fld>
            <a:endParaRPr lang="en-US"/>
          </a:p>
        </p:txBody>
      </p:sp>
    </p:spTree>
    <p:extLst>
      <p:ext uri="{BB962C8B-B14F-4D97-AF65-F5344CB8AC3E}">
        <p14:creationId xmlns:p14="http://schemas.microsoft.com/office/powerpoint/2010/main" val="386881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CEC70-D174-D4EC-0DBB-E14B7A325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5D784-D8FD-E00C-2370-110BA5BE8C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E2A67-F5A1-4D2B-8C88-0243A636AD7B}"/>
              </a:ext>
            </a:extLst>
          </p:cNvPr>
          <p:cNvSpPr>
            <a:spLocks noGrp="1"/>
          </p:cNvSpPr>
          <p:nvPr>
            <p:ph type="body" idx="1"/>
          </p:nvPr>
        </p:nvSpPr>
        <p:spPr/>
        <p:txBody>
          <a:bodyPr rtlCol="0"/>
          <a:lstStyle/>
          <a:p>
            <a:pPr rtl="0"/>
            <a:r>
              <a:rPr lang="es"/>
              <a:t>Centers have always provided a range of core services (advocacy, independent living skills training, peer support, information &amp; referral) to youth and young adults before the “transition” requirement of WIOA. Those services may or may not have been identified as supporting transition to postsecondary life. Each CIL has had its own approach to serving youth. The changes in the law are an additional factor in determining to what degree a CIL will serve youth. </a:t>
            </a:r>
          </a:p>
          <a:p>
            <a:pPr rtl="0"/>
            <a:r>
              <a:rPr lang="es" i="1"/>
              <a:t>Advocacy</a:t>
            </a:r>
            <a:r>
              <a:rPr lang="es"/>
              <a:t> may—</a:t>
            </a:r>
          </a:p>
          <a:p>
            <a:pPr marL="171450" indent="-171450" rtl="0">
              <a:buFont typeface="Arial"/>
              <a:buChar char="•"/>
            </a:pPr>
            <a:r>
              <a:rPr lang="es"/>
              <a:t>Involve representing an individual—</a:t>
            </a:r>
          </a:p>
          <a:p>
            <a:pPr marL="1085850" lvl="2" indent="-171450" rtl="0">
              <a:buFont typeface="Arial"/>
              <a:buChar char="•"/>
            </a:pPr>
            <a:r>
              <a:rPr lang="es"/>
              <a:t>Before private entities or organizations, government agencies (whether State, local, or Federal), or in a court of law (whether State or Federal); or</a:t>
            </a:r>
          </a:p>
          <a:p>
            <a:pPr marL="171450" indent="-171450" rtl="0">
              <a:buFont typeface="Arial"/>
              <a:buChar char="•"/>
            </a:pPr>
            <a:r>
              <a:rPr lang="es"/>
              <a:t>In negotiations or mediation, in formal or informal administrative proceedings before government agencies (whether State, local, or Federal), or in legal proceedings in a court of law; and</a:t>
            </a:r>
          </a:p>
          <a:p>
            <a:pPr marL="171450" indent="-171450" rtl="0">
              <a:buFont typeface="Arial"/>
              <a:buChar char="•"/>
            </a:pPr>
            <a:r>
              <a:rPr lang="es"/>
              <a:t>Be on behalf of— </a:t>
            </a:r>
            <a:endParaRPr lang="en-US" b="1"/>
          </a:p>
          <a:p>
            <a:pPr marL="1085850" lvl="2" indent="-171450" rtl="0">
              <a:buFont typeface="Arial"/>
              <a:buChar char="•"/>
            </a:pPr>
            <a:r>
              <a:rPr lang="es"/>
              <a:t>A single individual, in which case it is individual advocacy;</a:t>
            </a:r>
            <a:endParaRPr lang="en-US" b="1"/>
          </a:p>
          <a:p>
            <a:pPr marL="1085850" lvl="2" indent="-171450" rtl="0">
              <a:buFont typeface="Arial"/>
              <a:buChar char="•"/>
            </a:pPr>
            <a:r>
              <a:rPr lang="es"/>
              <a:t>A group or class of individuals, in which case it is </a:t>
            </a:r>
            <a:r>
              <a:rPr lang="es" i="1"/>
              <a:t>systems advocacy; </a:t>
            </a:r>
            <a:r>
              <a:rPr lang="es"/>
              <a:t>or</a:t>
            </a:r>
            <a:endParaRPr lang="en-US" b="1"/>
          </a:p>
          <a:p>
            <a:pPr marL="1085850" lvl="2" indent="-171450" rtl="0">
              <a:buFont typeface="Arial"/>
              <a:buChar char="•"/>
            </a:pPr>
            <a:r>
              <a:rPr lang="es"/>
              <a:t>Oneself, in which case it is </a:t>
            </a:r>
            <a:r>
              <a:rPr lang="es" i="1"/>
              <a:t>self-advocacy.</a:t>
            </a:r>
            <a:endParaRPr lang="en-US" b="1"/>
          </a:p>
          <a:p>
            <a:pPr lvl="2" rtl="0"/>
            <a:r>
              <a:rPr lang="es"/>
              <a:t>An essential skill area for all people as they move into adulthood is self-advocacy. Self-advocacy often leads to broader skill sets as individuals mature in their understanding of the larger social and cultural issues that affect them as well as others. As you meet with youth and they share their lives, areas for advocacy or self-advocacy will naturally emerge. Take the time to discuss these advocacy issues and assist individuals or groups to stand up for their rights through self-advocacy and participation in the community’s larger systems change issues. Involvement in the community is often an important step in developing leadership skills that become transferable to many aspects of independent living. An individual can receive both advocacy and transition services.  Advocacy can BE a transition service.</a:t>
            </a:r>
            <a:endParaRPr lang="en-US" b="1"/>
          </a:p>
          <a:p>
            <a:pPr rtl="0"/>
            <a:endParaRPr lang="en-US"/>
          </a:p>
        </p:txBody>
      </p:sp>
      <p:sp>
        <p:nvSpPr>
          <p:cNvPr id="4" name="Slide Number Placeholder 3">
            <a:extLst>
              <a:ext uri="{FF2B5EF4-FFF2-40B4-BE49-F238E27FC236}">
                <a16:creationId xmlns:a16="http://schemas.microsoft.com/office/drawing/2014/main" id="{6F318775-7907-C1D6-F398-A5CEF0AB72DE}"/>
              </a:ext>
            </a:extLst>
          </p:cNvPr>
          <p:cNvSpPr>
            <a:spLocks noGrp="1"/>
          </p:cNvSpPr>
          <p:nvPr>
            <p:ph type="sldNum" sz="quarter" idx="5"/>
          </p:nvPr>
        </p:nvSpPr>
        <p:spPr/>
        <p:txBody>
          <a:bodyPr rtlCol="0"/>
          <a:lstStyle/>
          <a:p>
            <a:pPr rtl="0"/>
            <a:fld id="{32EB5225-5EEE-4ACC-8F39-02FB50716DCC}" type="slidenum">
              <a:rPr lang="en-US" smtClean="0"/>
              <a:t>12</a:t>
            </a:fld>
            <a:endParaRPr lang="en-US"/>
          </a:p>
        </p:txBody>
      </p:sp>
    </p:spTree>
    <p:extLst>
      <p:ext uri="{BB962C8B-B14F-4D97-AF65-F5344CB8AC3E}">
        <p14:creationId xmlns:p14="http://schemas.microsoft.com/office/powerpoint/2010/main" val="225394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5B604-8541-6838-0E2D-53BB8638E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9B601-441C-7C09-33EA-8958927B9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FF046-CAFF-FA4F-AAC0-AC64BAFC2046}"/>
              </a:ext>
            </a:extLst>
          </p:cNvPr>
          <p:cNvSpPr>
            <a:spLocks noGrp="1"/>
          </p:cNvSpPr>
          <p:nvPr>
            <p:ph type="body" idx="1"/>
          </p:nvPr>
        </p:nvSpPr>
        <p:spPr/>
        <p:txBody>
          <a:bodyPr rtlCol="0"/>
          <a:lstStyle/>
          <a:p>
            <a:pPr rtl="0"/>
            <a:endParaRPr lang="en-US"/>
          </a:p>
        </p:txBody>
      </p:sp>
      <p:sp>
        <p:nvSpPr>
          <p:cNvPr id="4" name="Slide Number Placeholder 3">
            <a:extLst>
              <a:ext uri="{FF2B5EF4-FFF2-40B4-BE49-F238E27FC236}">
                <a16:creationId xmlns:a16="http://schemas.microsoft.com/office/drawing/2014/main" id="{60F446C8-3BC7-C81D-2C1B-76BE70E37400}"/>
              </a:ext>
            </a:extLst>
          </p:cNvPr>
          <p:cNvSpPr>
            <a:spLocks noGrp="1"/>
          </p:cNvSpPr>
          <p:nvPr>
            <p:ph type="sldNum" sz="quarter" idx="5"/>
          </p:nvPr>
        </p:nvSpPr>
        <p:spPr/>
        <p:txBody>
          <a:bodyPr rtlCol="0"/>
          <a:lstStyle/>
          <a:p>
            <a:pPr rtl="0"/>
            <a:fld id="{45B9B37C-9596-40B4-82C3-DD0C7A92A479}" type="slidenum">
              <a:rPr lang="en-US" smtClean="0"/>
              <a:t>24</a:t>
            </a:fld>
            <a:endParaRPr lang="en-US"/>
          </a:p>
        </p:txBody>
      </p:sp>
    </p:spTree>
    <p:extLst>
      <p:ext uri="{BB962C8B-B14F-4D97-AF65-F5344CB8AC3E}">
        <p14:creationId xmlns:p14="http://schemas.microsoft.com/office/powerpoint/2010/main" val="269699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5B604-8541-6838-0E2D-53BB8638E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9B601-441C-7C09-33EA-8958927B9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FF046-CAFF-FA4F-AAC0-AC64BAFC2046}"/>
              </a:ext>
            </a:extLst>
          </p:cNvPr>
          <p:cNvSpPr>
            <a:spLocks noGrp="1"/>
          </p:cNvSpPr>
          <p:nvPr>
            <p:ph type="body" idx="1"/>
          </p:nvPr>
        </p:nvSpPr>
        <p:spPr/>
        <p:txBody>
          <a:bodyPr rtlCol="0"/>
          <a:lstStyle/>
          <a:p>
            <a:pPr rtl="0"/>
            <a:endParaRPr lang="en-US"/>
          </a:p>
        </p:txBody>
      </p:sp>
      <p:sp>
        <p:nvSpPr>
          <p:cNvPr id="4" name="Slide Number Placeholder 3">
            <a:extLst>
              <a:ext uri="{FF2B5EF4-FFF2-40B4-BE49-F238E27FC236}">
                <a16:creationId xmlns:a16="http://schemas.microsoft.com/office/drawing/2014/main" id="{60F446C8-3BC7-C81D-2C1B-76BE70E37400}"/>
              </a:ext>
            </a:extLst>
          </p:cNvPr>
          <p:cNvSpPr>
            <a:spLocks noGrp="1"/>
          </p:cNvSpPr>
          <p:nvPr>
            <p:ph type="sldNum" sz="quarter" idx="5"/>
          </p:nvPr>
        </p:nvSpPr>
        <p:spPr/>
        <p:txBody>
          <a:bodyPr rtlCol="0"/>
          <a:lstStyle/>
          <a:p>
            <a:pPr rtl="0"/>
            <a:fld id="{45B9B37C-9596-40B4-82C3-DD0C7A92A479}" type="slidenum">
              <a:rPr lang="en-US" smtClean="0"/>
              <a:t>25</a:t>
            </a:fld>
            <a:endParaRPr lang="en-US"/>
          </a:p>
        </p:txBody>
      </p:sp>
    </p:spTree>
    <p:extLst>
      <p:ext uri="{BB962C8B-B14F-4D97-AF65-F5344CB8AC3E}">
        <p14:creationId xmlns:p14="http://schemas.microsoft.com/office/powerpoint/2010/main" val="367991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16429-98E1-251F-F47A-7F4EAFB92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4AF112-5DD8-CAA1-27FF-01588DB9A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A48CB-0BD3-E0E2-2051-18E2DF2D8B61}"/>
              </a:ext>
            </a:extLst>
          </p:cNvPr>
          <p:cNvSpPr>
            <a:spLocks noGrp="1"/>
          </p:cNvSpPr>
          <p:nvPr>
            <p:ph type="body" idx="1"/>
          </p:nvPr>
        </p:nvSpPr>
        <p:spPr/>
        <p:txBody>
          <a:bodyPr rtlCol="0"/>
          <a:lstStyle/>
          <a:p>
            <a:pPr rtl="0"/>
            <a:endParaRPr lang="en-US"/>
          </a:p>
        </p:txBody>
      </p:sp>
      <p:sp>
        <p:nvSpPr>
          <p:cNvPr id="4" name="Slide Number Placeholder 3">
            <a:extLst>
              <a:ext uri="{FF2B5EF4-FFF2-40B4-BE49-F238E27FC236}">
                <a16:creationId xmlns:a16="http://schemas.microsoft.com/office/drawing/2014/main" id="{F195B5E8-1BC2-8547-DB60-D98F87514695}"/>
              </a:ext>
            </a:extLst>
          </p:cNvPr>
          <p:cNvSpPr>
            <a:spLocks noGrp="1"/>
          </p:cNvSpPr>
          <p:nvPr>
            <p:ph type="sldNum" sz="quarter" idx="5"/>
          </p:nvPr>
        </p:nvSpPr>
        <p:spPr/>
        <p:txBody>
          <a:bodyPr rtlCol="0"/>
          <a:lstStyle/>
          <a:p>
            <a:pPr rtl="0"/>
            <a:fld id="{45B9B37C-9596-40B4-82C3-DD0C7A92A479}" type="slidenum">
              <a:rPr lang="en-US" smtClean="0"/>
              <a:t>28</a:t>
            </a:fld>
            <a:endParaRPr lang="en-US"/>
          </a:p>
        </p:txBody>
      </p:sp>
    </p:spTree>
    <p:extLst>
      <p:ext uri="{BB962C8B-B14F-4D97-AF65-F5344CB8AC3E}">
        <p14:creationId xmlns:p14="http://schemas.microsoft.com/office/powerpoint/2010/main" val="3598115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7523-9342-43A9-A948-B53693434C58}"/>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es"/>
              <a:t>Click to edit Master title style</a:t>
            </a:r>
          </a:p>
        </p:txBody>
      </p:sp>
      <p:sp>
        <p:nvSpPr>
          <p:cNvPr id="3" name="Subtitle 2">
            <a:extLst>
              <a:ext uri="{FF2B5EF4-FFF2-40B4-BE49-F238E27FC236}">
                <a16:creationId xmlns:a16="http://schemas.microsoft.com/office/drawing/2014/main" id="{8F2BF5D0-C933-44CB-B7C8-2E1D87B51A49}"/>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
              <a:t>Click to edit Master subtitle style</a:t>
            </a:r>
          </a:p>
        </p:txBody>
      </p:sp>
      <p:sp>
        <p:nvSpPr>
          <p:cNvPr id="4" name="Date Placeholder 3">
            <a:extLst>
              <a:ext uri="{FF2B5EF4-FFF2-40B4-BE49-F238E27FC236}">
                <a16:creationId xmlns:a16="http://schemas.microsoft.com/office/drawing/2014/main" id="{076B0D1E-4277-4217-9136-F25627C0093A}"/>
              </a:ext>
            </a:extLst>
          </p:cNvPr>
          <p:cNvSpPr>
            <a:spLocks noGrp="1"/>
          </p:cNvSpPr>
          <p:nvPr>
            <p:ph type="dt" sz="half" idx="10"/>
          </p:nvPr>
        </p:nvSpPr>
        <p:spPr/>
        <p:txBody>
          <a:bodyPr rtlCol="0"/>
          <a:lstStyle/>
          <a:p>
            <a:pPr rtl="0"/>
            <a:r>
              <a:rPr lang="en-US"/>
              <a:t>8/7/2025</a:t>
            </a:r>
          </a:p>
        </p:txBody>
      </p:sp>
      <p:sp>
        <p:nvSpPr>
          <p:cNvPr id="5" name="Footer Placeholder 4">
            <a:extLst>
              <a:ext uri="{FF2B5EF4-FFF2-40B4-BE49-F238E27FC236}">
                <a16:creationId xmlns:a16="http://schemas.microsoft.com/office/drawing/2014/main" id="{5993F398-27D3-40E7-872C-18ACD0C56BB0}"/>
              </a:ext>
            </a:extLst>
          </p:cNvPr>
          <p:cNvSpPr>
            <a:spLocks noGrp="1"/>
          </p:cNvSpPr>
          <p:nvPr>
            <p:ph type="ftr" sz="quarter" idx="11"/>
          </p:nvPr>
        </p:nvSpPr>
        <p:spPr/>
        <p:txBody>
          <a:bodyPr rtlCol="0"/>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F1B6FD33-0209-4444-84DD-3C5F2D856106}"/>
              </a:ext>
            </a:extLst>
          </p:cNvPr>
          <p:cNvSpPr>
            <a:spLocks noGrp="1"/>
          </p:cNvSpPr>
          <p:nvPr>
            <p:ph type="sldNum" sz="quarter" idx="12"/>
          </p:nvPr>
        </p:nvSpPr>
        <p:spPr/>
        <p:txBody>
          <a:bodyPr rtlCol="0"/>
          <a:lstStyle/>
          <a:p>
            <a:pPr rtl="0"/>
            <a:fld id="{5D16CCA7-A32B-44D2-BAC0-8216F98A92EE}" type="slidenum">
              <a:rPr lang="en-US" smtClean="0"/>
              <a:t>‹#›</a:t>
            </a:fld>
            <a:endParaRPr lang="en-US"/>
          </a:p>
        </p:txBody>
      </p:sp>
    </p:spTree>
    <p:extLst>
      <p:ext uri="{BB962C8B-B14F-4D97-AF65-F5344CB8AC3E}">
        <p14:creationId xmlns:p14="http://schemas.microsoft.com/office/powerpoint/2010/main" val="3152585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C149-3349-4AE8-A723-84CC1CBF7A54}"/>
              </a:ext>
            </a:extLst>
          </p:cNvPr>
          <p:cNvSpPr>
            <a:spLocks noGrp="1"/>
          </p:cNvSpPr>
          <p:nvPr>
            <p:ph type="title"/>
          </p:nvPr>
        </p:nvSpPr>
        <p:spPr/>
        <p:txBody>
          <a:bodyPr rtlCol="0"/>
          <a:lstStyle/>
          <a:p>
            <a:pPr rtl="0"/>
            <a:r>
              <a:rPr lang="es"/>
              <a:t>Click to edit Master title style</a:t>
            </a:r>
          </a:p>
        </p:txBody>
      </p:sp>
      <p:sp>
        <p:nvSpPr>
          <p:cNvPr id="3" name="Vertical Text Placeholder 2">
            <a:extLst>
              <a:ext uri="{FF2B5EF4-FFF2-40B4-BE49-F238E27FC236}">
                <a16:creationId xmlns:a16="http://schemas.microsoft.com/office/drawing/2014/main" id="{AF1B166E-6D90-4736-BB5E-0790BC880CB5}"/>
              </a:ext>
            </a:extLst>
          </p:cNvPr>
          <p:cNvSpPr>
            <a:spLocks noGrp="1"/>
          </p:cNvSpPr>
          <p:nvPr>
            <p:ph type="body" orient="vert" idx="1"/>
          </p:nvPr>
        </p:nvSpPr>
        <p:spPr/>
        <p:txBody>
          <a:bodyPr vert="eaVert"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Date Placeholder 3">
            <a:extLst>
              <a:ext uri="{FF2B5EF4-FFF2-40B4-BE49-F238E27FC236}">
                <a16:creationId xmlns:a16="http://schemas.microsoft.com/office/drawing/2014/main" id="{6A6ACA14-7C67-4099-A0A7-85B57B02D3C1}"/>
              </a:ext>
            </a:extLst>
          </p:cNvPr>
          <p:cNvSpPr>
            <a:spLocks noGrp="1"/>
          </p:cNvSpPr>
          <p:nvPr>
            <p:ph type="dt" sz="half" idx="10"/>
          </p:nvPr>
        </p:nvSpPr>
        <p:spPr/>
        <p:txBody>
          <a:bodyPr rtlCol="0"/>
          <a:lstStyle/>
          <a:p>
            <a:pPr rtl="0"/>
            <a:r>
              <a:rPr lang="en-US"/>
              <a:t>8/7/2025</a:t>
            </a:r>
          </a:p>
        </p:txBody>
      </p:sp>
      <p:sp>
        <p:nvSpPr>
          <p:cNvPr id="5" name="Footer Placeholder 4">
            <a:extLst>
              <a:ext uri="{FF2B5EF4-FFF2-40B4-BE49-F238E27FC236}">
                <a16:creationId xmlns:a16="http://schemas.microsoft.com/office/drawing/2014/main" id="{58AB5D2F-B636-4314-B812-9CF58250C228}"/>
              </a:ext>
            </a:extLst>
          </p:cNvPr>
          <p:cNvSpPr>
            <a:spLocks noGrp="1"/>
          </p:cNvSpPr>
          <p:nvPr>
            <p:ph type="ftr" sz="quarter" idx="11"/>
          </p:nvPr>
        </p:nvSpPr>
        <p:spPr/>
        <p:txBody>
          <a:bodyPr rtlCol="0"/>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52A35927-17E2-4793-8C3F-F777ED3F0AE4}"/>
              </a:ext>
            </a:extLst>
          </p:cNvPr>
          <p:cNvSpPr>
            <a:spLocks noGrp="1"/>
          </p:cNvSpPr>
          <p:nvPr>
            <p:ph type="sldNum" sz="quarter" idx="12"/>
          </p:nvPr>
        </p:nvSpPr>
        <p:spPr/>
        <p:txBody>
          <a:bodyPr rtlCol="0"/>
          <a:lstStyle/>
          <a:p>
            <a:pPr rtl="0"/>
            <a:fld id="{5D16CCA7-A32B-44D2-BAC0-8216F98A92EE}" type="slidenum">
              <a:rPr lang="en-US" smtClean="0"/>
              <a:t>‹#›</a:t>
            </a:fld>
            <a:endParaRPr lang="en-US"/>
          </a:p>
        </p:txBody>
      </p:sp>
    </p:spTree>
    <p:extLst>
      <p:ext uri="{BB962C8B-B14F-4D97-AF65-F5344CB8AC3E}">
        <p14:creationId xmlns:p14="http://schemas.microsoft.com/office/powerpoint/2010/main" val="252541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DA894A-1CE7-4A4C-A6A3-1564AEB29F3A}"/>
              </a:ext>
            </a:extLst>
          </p:cNvPr>
          <p:cNvSpPr>
            <a:spLocks noGrp="1"/>
          </p:cNvSpPr>
          <p:nvPr>
            <p:ph type="title" orient="vert"/>
          </p:nvPr>
        </p:nvSpPr>
        <p:spPr>
          <a:xfrm>
            <a:off x="8724900" y="365125"/>
            <a:ext cx="2628900" cy="5811838"/>
          </a:xfrm>
        </p:spPr>
        <p:txBody>
          <a:bodyPr vert="eaVert" rtlCol="0"/>
          <a:lstStyle/>
          <a:p>
            <a:pPr rtl="0"/>
            <a:r>
              <a:rPr lang="es"/>
              <a:t>Click to edit Master title style</a:t>
            </a:r>
          </a:p>
        </p:txBody>
      </p:sp>
      <p:sp>
        <p:nvSpPr>
          <p:cNvPr id="3" name="Vertical Text Placeholder 2">
            <a:extLst>
              <a:ext uri="{FF2B5EF4-FFF2-40B4-BE49-F238E27FC236}">
                <a16:creationId xmlns:a16="http://schemas.microsoft.com/office/drawing/2014/main" id="{A57E4AC4-9ACC-4917-8C34-FE8E439803A7}"/>
              </a:ext>
            </a:extLst>
          </p:cNvPr>
          <p:cNvSpPr>
            <a:spLocks noGrp="1"/>
          </p:cNvSpPr>
          <p:nvPr>
            <p:ph type="body" orient="vert" idx="1"/>
          </p:nvPr>
        </p:nvSpPr>
        <p:spPr>
          <a:xfrm>
            <a:off x="838200" y="365125"/>
            <a:ext cx="7734300" cy="5811838"/>
          </a:xfrm>
        </p:spPr>
        <p:txBody>
          <a:bodyPr vert="eaVert"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Date Placeholder 3">
            <a:extLst>
              <a:ext uri="{FF2B5EF4-FFF2-40B4-BE49-F238E27FC236}">
                <a16:creationId xmlns:a16="http://schemas.microsoft.com/office/drawing/2014/main" id="{C24FABB1-A4FE-4F93-8FFC-E570ED5BCAF3}"/>
              </a:ext>
            </a:extLst>
          </p:cNvPr>
          <p:cNvSpPr>
            <a:spLocks noGrp="1"/>
          </p:cNvSpPr>
          <p:nvPr>
            <p:ph type="dt" sz="half" idx="10"/>
          </p:nvPr>
        </p:nvSpPr>
        <p:spPr/>
        <p:txBody>
          <a:bodyPr rtlCol="0"/>
          <a:lstStyle/>
          <a:p>
            <a:pPr rtl="0"/>
            <a:r>
              <a:rPr lang="en-US"/>
              <a:t>8/7/2025</a:t>
            </a:r>
          </a:p>
        </p:txBody>
      </p:sp>
      <p:sp>
        <p:nvSpPr>
          <p:cNvPr id="5" name="Footer Placeholder 4">
            <a:extLst>
              <a:ext uri="{FF2B5EF4-FFF2-40B4-BE49-F238E27FC236}">
                <a16:creationId xmlns:a16="http://schemas.microsoft.com/office/drawing/2014/main" id="{FF4DDFAC-2EAA-4DF3-87A1-658FA3AB203C}"/>
              </a:ext>
            </a:extLst>
          </p:cNvPr>
          <p:cNvSpPr>
            <a:spLocks noGrp="1"/>
          </p:cNvSpPr>
          <p:nvPr>
            <p:ph type="ftr" sz="quarter" idx="11"/>
          </p:nvPr>
        </p:nvSpPr>
        <p:spPr/>
        <p:txBody>
          <a:bodyPr rtlCol="0"/>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A0A3638D-186D-4E57-AC33-57DC9F3DB92B}"/>
              </a:ext>
            </a:extLst>
          </p:cNvPr>
          <p:cNvSpPr>
            <a:spLocks noGrp="1"/>
          </p:cNvSpPr>
          <p:nvPr>
            <p:ph type="sldNum" sz="quarter" idx="12"/>
          </p:nvPr>
        </p:nvSpPr>
        <p:spPr/>
        <p:txBody>
          <a:bodyPr rtlCol="0"/>
          <a:lstStyle/>
          <a:p>
            <a:pPr rtl="0"/>
            <a:fld id="{5D16CCA7-A32B-44D2-BAC0-8216F98A92EE}" type="slidenum">
              <a:rPr lang="en-US" smtClean="0"/>
              <a:t>‹#›</a:t>
            </a:fld>
            <a:endParaRPr lang="en-US"/>
          </a:p>
        </p:txBody>
      </p:sp>
    </p:spTree>
    <p:extLst>
      <p:ext uri="{BB962C8B-B14F-4D97-AF65-F5344CB8AC3E}">
        <p14:creationId xmlns:p14="http://schemas.microsoft.com/office/powerpoint/2010/main" val="414347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79F1-67D7-E049-35A5-F403C8771366}"/>
              </a:ext>
            </a:extLst>
          </p:cNvPr>
          <p:cNvSpPr>
            <a:spLocks noGrp="1"/>
          </p:cNvSpPr>
          <p:nvPr>
            <p:ph type="title"/>
          </p:nvPr>
        </p:nvSpPr>
        <p:spPr>
          <a:xfrm>
            <a:off x="831850" y="1709738"/>
            <a:ext cx="10515600" cy="2852737"/>
          </a:xfrm>
        </p:spPr>
        <p:txBody>
          <a:bodyPr rtlCol="0" anchor="b"/>
          <a:lstStyle>
            <a:lvl1pPr>
              <a:defRPr sz="6000"/>
            </a:lvl1pPr>
          </a:lstStyle>
          <a:p>
            <a:pPr rtl="0"/>
            <a:r>
              <a:rPr lang="es"/>
              <a:t>Click to edit Master title style</a:t>
            </a:r>
          </a:p>
        </p:txBody>
      </p:sp>
      <p:sp>
        <p:nvSpPr>
          <p:cNvPr id="3" name="Text Placeholder 2">
            <a:extLst>
              <a:ext uri="{FF2B5EF4-FFF2-40B4-BE49-F238E27FC236}">
                <a16:creationId xmlns:a16="http://schemas.microsoft.com/office/drawing/2014/main" id="{0430ABF6-447D-E86B-8B83-52867949CF0B}"/>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rtl="0"/>
            <a:r>
              <a:rPr lang="es"/>
              <a:t>Click to edit Master text styles</a:t>
            </a:r>
          </a:p>
        </p:txBody>
      </p:sp>
      <p:sp>
        <p:nvSpPr>
          <p:cNvPr id="4" name="Date Placeholder 3">
            <a:extLst>
              <a:ext uri="{FF2B5EF4-FFF2-40B4-BE49-F238E27FC236}">
                <a16:creationId xmlns:a16="http://schemas.microsoft.com/office/drawing/2014/main" id="{5D5EF0C3-7E1E-7F0A-0C8F-53DF138CF1E7}"/>
              </a:ext>
            </a:extLst>
          </p:cNvPr>
          <p:cNvSpPr>
            <a:spLocks noGrp="1"/>
          </p:cNvSpPr>
          <p:nvPr>
            <p:ph type="dt" sz="half" idx="10"/>
          </p:nvPr>
        </p:nvSpPr>
        <p:spPr/>
        <p:txBody>
          <a:bodyPr rtlCol="0"/>
          <a:lstStyle/>
          <a:p>
            <a:pPr rtl="0"/>
            <a:r>
              <a:rPr lang="en-US"/>
              <a:t>8/7/2025</a:t>
            </a:r>
          </a:p>
        </p:txBody>
      </p:sp>
      <p:sp>
        <p:nvSpPr>
          <p:cNvPr id="5" name="Footer Placeholder 4">
            <a:extLst>
              <a:ext uri="{FF2B5EF4-FFF2-40B4-BE49-F238E27FC236}">
                <a16:creationId xmlns:a16="http://schemas.microsoft.com/office/drawing/2014/main" id="{C6D566AD-7CC9-49D5-6084-94D860F8678F}"/>
              </a:ext>
            </a:extLst>
          </p:cNvPr>
          <p:cNvSpPr>
            <a:spLocks noGrp="1"/>
          </p:cNvSpPr>
          <p:nvPr>
            <p:ph type="ftr" sz="quarter" idx="11"/>
          </p:nvPr>
        </p:nvSpPr>
        <p:spPr/>
        <p:txBody>
          <a:bodyPr rtlCol="0"/>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2E41126A-221F-C4DB-7455-993E82E29DD8}"/>
              </a:ext>
            </a:extLst>
          </p:cNvPr>
          <p:cNvSpPr>
            <a:spLocks noGrp="1"/>
          </p:cNvSpPr>
          <p:nvPr>
            <p:ph type="sldNum" sz="quarter" idx="12"/>
          </p:nvPr>
        </p:nvSpPr>
        <p:spPr/>
        <p:txBody>
          <a:bodyPr rtlCol="0"/>
          <a:lstStyle/>
          <a:p>
            <a:pPr rtl="0"/>
            <a:fld id="{181E4D21-DFBA-4BA9-A6C6-558C4B06F883}" type="slidenum">
              <a:rPr lang="en-US" smtClean="0"/>
              <a:t>‹#›</a:t>
            </a:fld>
            <a:endParaRPr lang="en-US"/>
          </a:p>
        </p:txBody>
      </p:sp>
    </p:spTree>
    <p:extLst>
      <p:ext uri="{BB962C8B-B14F-4D97-AF65-F5344CB8AC3E}">
        <p14:creationId xmlns:p14="http://schemas.microsoft.com/office/powerpoint/2010/main" val="1671461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324A-1CA6-52A2-EFFD-6379BD2EE3F2}"/>
              </a:ext>
            </a:extLst>
          </p:cNvPr>
          <p:cNvSpPr>
            <a:spLocks noGrp="1"/>
          </p:cNvSpPr>
          <p:nvPr>
            <p:ph type="title"/>
          </p:nvPr>
        </p:nvSpPr>
        <p:spPr>
          <a:xfrm>
            <a:off x="839788" y="365125"/>
            <a:ext cx="10515600" cy="1325563"/>
          </a:xfrm>
        </p:spPr>
        <p:txBody>
          <a:bodyPr rtlCol="0"/>
          <a:lstStyle/>
          <a:p>
            <a:pPr rtl="0"/>
            <a:r>
              <a:rPr lang="es"/>
              <a:t>Click to edit Master title style</a:t>
            </a:r>
          </a:p>
        </p:txBody>
      </p:sp>
      <p:sp>
        <p:nvSpPr>
          <p:cNvPr id="3" name="Text Placeholder 2">
            <a:extLst>
              <a:ext uri="{FF2B5EF4-FFF2-40B4-BE49-F238E27FC236}">
                <a16:creationId xmlns:a16="http://schemas.microsoft.com/office/drawing/2014/main" id="{9587FE00-FAAB-BFF8-3A56-89C572EF62EC}"/>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4" name="Content Placeholder 3">
            <a:extLst>
              <a:ext uri="{FF2B5EF4-FFF2-40B4-BE49-F238E27FC236}">
                <a16:creationId xmlns:a16="http://schemas.microsoft.com/office/drawing/2014/main" id="{78BB4462-53E9-E759-7617-B7A47675CF3A}"/>
              </a:ext>
            </a:extLst>
          </p:cNvPr>
          <p:cNvSpPr>
            <a:spLocks noGrp="1"/>
          </p:cNvSpPr>
          <p:nvPr>
            <p:ph sz="half" idx="2"/>
          </p:nvPr>
        </p:nvSpPr>
        <p:spPr>
          <a:xfrm>
            <a:off x="839788" y="2505075"/>
            <a:ext cx="5157787" cy="3684588"/>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Text Placeholder 4">
            <a:extLst>
              <a:ext uri="{FF2B5EF4-FFF2-40B4-BE49-F238E27FC236}">
                <a16:creationId xmlns:a16="http://schemas.microsoft.com/office/drawing/2014/main" id="{E7C0ED84-5D30-11F4-E9CA-3A3EF79DFB53}"/>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6" name="Content Placeholder 5">
            <a:extLst>
              <a:ext uri="{FF2B5EF4-FFF2-40B4-BE49-F238E27FC236}">
                <a16:creationId xmlns:a16="http://schemas.microsoft.com/office/drawing/2014/main" id="{10ACBBCE-34D3-8334-00E6-C787073D78DB}"/>
              </a:ext>
            </a:extLst>
          </p:cNvPr>
          <p:cNvSpPr>
            <a:spLocks noGrp="1"/>
          </p:cNvSpPr>
          <p:nvPr>
            <p:ph sz="quarter" idx="4"/>
          </p:nvPr>
        </p:nvSpPr>
        <p:spPr>
          <a:xfrm>
            <a:off x="6172200" y="2505075"/>
            <a:ext cx="5183188" cy="3684588"/>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7" name="Date Placeholder 6">
            <a:extLst>
              <a:ext uri="{FF2B5EF4-FFF2-40B4-BE49-F238E27FC236}">
                <a16:creationId xmlns:a16="http://schemas.microsoft.com/office/drawing/2014/main" id="{111C274A-F0DD-F090-4986-295E4B4D6F92}"/>
              </a:ext>
            </a:extLst>
          </p:cNvPr>
          <p:cNvSpPr>
            <a:spLocks noGrp="1"/>
          </p:cNvSpPr>
          <p:nvPr>
            <p:ph type="dt" sz="half" idx="10"/>
          </p:nvPr>
        </p:nvSpPr>
        <p:spPr/>
        <p:txBody>
          <a:bodyPr rtlCol="0"/>
          <a:lstStyle/>
          <a:p>
            <a:pPr rtl="0"/>
            <a:r>
              <a:rPr lang="en-US"/>
              <a:t>8/7/2025</a:t>
            </a:r>
          </a:p>
        </p:txBody>
      </p:sp>
      <p:sp>
        <p:nvSpPr>
          <p:cNvPr id="8" name="Footer Placeholder 7">
            <a:extLst>
              <a:ext uri="{FF2B5EF4-FFF2-40B4-BE49-F238E27FC236}">
                <a16:creationId xmlns:a16="http://schemas.microsoft.com/office/drawing/2014/main" id="{53F660A3-6C3B-A60C-8747-F3CFEF41F2F4}"/>
              </a:ext>
            </a:extLst>
          </p:cNvPr>
          <p:cNvSpPr>
            <a:spLocks noGrp="1"/>
          </p:cNvSpPr>
          <p:nvPr>
            <p:ph type="ftr" sz="quarter" idx="11"/>
          </p:nvPr>
        </p:nvSpPr>
        <p:spPr/>
        <p:txBody>
          <a:bodyPr rtlCol="0"/>
          <a:lstStyle/>
          <a:p>
            <a:pPr rtl="0"/>
            <a:r>
              <a:rPr lang="es"/>
              <a:t>Independent Living  Training and Technical Assistance Center</a:t>
            </a:r>
          </a:p>
        </p:txBody>
      </p:sp>
      <p:sp>
        <p:nvSpPr>
          <p:cNvPr id="9" name="Slide Number Placeholder 8">
            <a:extLst>
              <a:ext uri="{FF2B5EF4-FFF2-40B4-BE49-F238E27FC236}">
                <a16:creationId xmlns:a16="http://schemas.microsoft.com/office/drawing/2014/main" id="{408EF183-E5DB-F452-22A7-EA66FF76FA7A}"/>
              </a:ext>
            </a:extLst>
          </p:cNvPr>
          <p:cNvSpPr>
            <a:spLocks noGrp="1"/>
          </p:cNvSpPr>
          <p:nvPr>
            <p:ph type="sldNum" sz="quarter" idx="12"/>
          </p:nvPr>
        </p:nvSpPr>
        <p:spPr/>
        <p:txBody>
          <a:bodyPr rtlCol="0"/>
          <a:lstStyle/>
          <a:p>
            <a:pPr rtl="0"/>
            <a:fld id="{181E4D21-DFBA-4BA9-A6C6-558C4B06F883}" type="slidenum">
              <a:rPr lang="en-US" smtClean="0"/>
              <a:t>‹#›</a:t>
            </a:fld>
            <a:endParaRPr lang="en-US"/>
          </a:p>
        </p:txBody>
      </p:sp>
    </p:spTree>
    <p:extLst>
      <p:ext uri="{BB962C8B-B14F-4D97-AF65-F5344CB8AC3E}">
        <p14:creationId xmlns:p14="http://schemas.microsoft.com/office/powerpoint/2010/main" val="129292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E9FEA5-7BBD-340F-3A2D-3AE980A2E86B}"/>
              </a:ext>
            </a:extLst>
          </p:cNvPr>
          <p:cNvSpPr>
            <a:spLocks noGrp="1"/>
          </p:cNvSpPr>
          <p:nvPr>
            <p:ph type="dt" sz="half" idx="10"/>
          </p:nvPr>
        </p:nvSpPr>
        <p:spPr/>
        <p:txBody>
          <a:bodyPr rtlCol="0"/>
          <a:lstStyle/>
          <a:p>
            <a:pPr rtl="0"/>
            <a:r>
              <a:rPr lang="en-US"/>
              <a:t>8/7/2025</a:t>
            </a:r>
          </a:p>
        </p:txBody>
      </p:sp>
      <p:sp>
        <p:nvSpPr>
          <p:cNvPr id="3" name="Footer Placeholder 2">
            <a:extLst>
              <a:ext uri="{FF2B5EF4-FFF2-40B4-BE49-F238E27FC236}">
                <a16:creationId xmlns:a16="http://schemas.microsoft.com/office/drawing/2014/main" id="{8C48A373-D5FB-B220-0228-DD967775E7FE}"/>
              </a:ext>
            </a:extLst>
          </p:cNvPr>
          <p:cNvSpPr>
            <a:spLocks noGrp="1"/>
          </p:cNvSpPr>
          <p:nvPr>
            <p:ph type="ftr" sz="quarter" idx="11"/>
          </p:nvPr>
        </p:nvSpPr>
        <p:spPr/>
        <p:txBody>
          <a:bodyPr rtlCol="0"/>
          <a:lstStyle/>
          <a:p>
            <a:pPr rtl="0"/>
            <a:r>
              <a:rPr lang="es"/>
              <a:t>Independent Living  Training and Technical Assistance Center</a:t>
            </a:r>
          </a:p>
        </p:txBody>
      </p:sp>
      <p:sp>
        <p:nvSpPr>
          <p:cNvPr id="4" name="Slide Number Placeholder 3">
            <a:extLst>
              <a:ext uri="{FF2B5EF4-FFF2-40B4-BE49-F238E27FC236}">
                <a16:creationId xmlns:a16="http://schemas.microsoft.com/office/drawing/2014/main" id="{5DDBE7CD-DCBC-2A78-D9FB-20CD12278615}"/>
              </a:ext>
            </a:extLst>
          </p:cNvPr>
          <p:cNvSpPr>
            <a:spLocks noGrp="1"/>
          </p:cNvSpPr>
          <p:nvPr>
            <p:ph type="sldNum" sz="quarter" idx="12"/>
          </p:nvPr>
        </p:nvSpPr>
        <p:spPr/>
        <p:txBody>
          <a:bodyPr rtlCol="0"/>
          <a:lstStyle/>
          <a:p>
            <a:pPr rtl="0"/>
            <a:fld id="{181E4D21-DFBA-4BA9-A6C6-558C4B06F883}" type="slidenum">
              <a:rPr lang="en-US" smtClean="0"/>
              <a:t>‹#›</a:t>
            </a:fld>
            <a:endParaRPr lang="en-US"/>
          </a:p>
        </p:txBody>
      </p:sp>
    </p:spTree>
    <p:extLst>
      <p:ext uri="{BB962C8B-B14F-4D97-AF65-F5344CB8AC3E}">
        <p14:creationId xmlns:p14="http://schemas.microsoft.com/office/powerpoint/2010/main" val="4170020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2409-B5C5-7068-C176-189AA64D4BBD}"/>
              </a:ext>
            </a:extLst>
          </p:cNvPr>
          <p:cNvSpPr>
            <a:spLocks noGrp="1"/>
          </p:cNvSpPr>
          <p:nvPr>
            <p:ph type="title"/>
          </p:nvPr>
        </p:nvSpPr>
        <p:spPr/>
        <p:txBody>
          <a:bodyPr rtlCol="0"/>
          <a:lstStyle/>
          <a:p>
            <a:pPr rtl="0"/>
            <a:r>
              <a:rPr lang="es"/>
              <a:t>Click to edit Master title style</a:t>
            </a:r>
          </a:p>
        </p:txBody>
      </p:sp>
      <p:sp>
        <p:nvSpPr>
          <p:cNvPr id="3" name="Content Placeholder 2">
            <a:extLst>
              <a:ext uri="{FF2B5EF4-FFF2-40B4-BE49-F238E27FC236}">
                <a16:creationId xmlns:a16="http://schemas.microsoft.com/office/drawing/2014/main" id="{EFC15A9E-A716-604C-F546-7508149C9224}"/>
              </a:ext>
            </a:extLst>
          </p:cNvPr>
          <p:cNvSpPr>
            <a:spLocks noGrp="1"/>
          </p:cNvSpPr>
          <p:nvPr>
            <p:ph idx="1"/>
          </p:nvPr>
        </p:nvSpPr>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Date Placeholder 3">
            <a:extLst>
              <a:ext uri="{FF2B5EF4-FFF2-40B4-BE49-F238E27FC236}">
                <a16:creationId xmlns:a16="http://schemas.microsoft.com/office/drawing/2014/main" id="{C235957D-5E6F-7CA2-F75D-7375E793C250}"/>
              </a:ext>
            </a:extLst>
          </p:cNvPr>
          <p:cNvSpPr>
            <a:spLocks noGrp="1"/>
          </p:cNvSpPr>
          <p:nvPr>
            <p:ph type="dt" sz="half" idx="10"/>
          </p:nvPr>
        </p:nvSpPr>
        <p:spPr/>
        <p:txBody>
          <a:bodyPr rtlCol="0"/>
          <a:lstStyle/>
          <a:p>
            <a:pPr rtl="0"/>
            <a:r>
              <a:rPr lang="en-US"/>
              <a:t>8/7/2025</a:t>
            </a:r>
          </a:p>
        </p:txBody>
      </p:sp>
      <p:sp>
        <p:nvSpPr>
          <p:cNvPr id="5" name="Footer Placeholder 4">
            <a:extLst>
              <a:ext uri="{FF2B5EF4-FFF2-40B4-BE49-F238E27FC236}">
                <a16:creationId xmlns:a16="http://schemas.microsoft.com/office/drawing/2014/main" id="{D6153598-DCD6-3E1A-8359-D8218141F5EB}"/>
              </a:ext>
            </a:extLst>
          </p:cNvPr>
          <p:cNvSpPr>
            <a:spLocks noGrp="1"/>
          </p:cNvSpPr>
          <p:nvPr>
            <p:ph type="ftr" sz="quarter" idx="11"/>
          </p:nvPr>
        </p:nvSpPr>
        <p:spPr/>
        <p:txBody>
          <a:bodyPr rtlCol="0"/>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359C07FF-7C78-423A-71A9-721035CFBEE1}"/>
              </a:ext>
            </a:extLst>
          </p:cNvPr>
          <p:cNvSpPr>
            <a:spLocks noGrp="1"/>
          </p:cNvSpPr>
          <p:nvPr>
            <p:ph type="sldNum" sz="quarter" idx="12"/>
          </p:nvPr>
        </p:nvSpPr>
        <p:spPr/>
        <p:txBody>
          <a:bodyPr rtlCol="0"/>
          <a:lstStyle/>
          <a:p>
            <a:pPr rtl="0"/>
            <a:fld id="{181E4D21-DFBA-4BA9-A6C6-558C4B06F883}" type="slidenum">
              <a:rPr lang="en-US" smtClean="0"/>
              <a:t>‹#›</a:t>
            </a:fld>
            <a:endParaRPr lang="en-US"/>
          </a:p>
        </p:txBody>
      </p:sp>
    </p:spTree>
    <p:extLst>
      <p:ext uri="{BB962C8B-B14F-4D97-AF65-F5344CB8AC3E}">
        <p14:creationId xmlns:p14="http://schemas.microsoft.com/office/powerpoint/2010/main" val="348443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9F127-007B-41F3-AA96-81548CA8C5A8}"/>
              </a:ext>
            </a:extLst>
          </p:cNvPr>
          <p:cNvSpPr>
            <a:spLocks noGrp="1"/>
          </p:cNvSpPr>
          <p:nvPr>
            <p:ph type="title"/>
          </p:nvPr>
        </p:nvSpPr>
        <p:spPr/>
        <p:txBody>
          <a:bodyPr rtlCol="0"/>
          <a:lstStyle/>
          <a:p>
            <a:pPr rtl="0"/>
            <a:r>
              <a:rPr lang="es"/>
              <a:t>Click to edit Master title style</a:t>
            </a:r>
          </a:p>
        </p:txBody>
      </p:sp>
      <p:sp>
        <p:nvSpPr>
          <p:cNvPr id="3" name="Content Placeholder 2">
            <a:extLst>
              <a:ext uri="{FF2B5EF4-FFF2-40B4-BE49-F238E27FC236}">
                <a16:creationId xmlns:a16="http://schemas.microsoft.com/office/drawing/2014/main" id="{007CAECD-5E11-4C8E-A120-C04556971F63}"/>
              </a:ext>
            </a:extLst>
          </p:cNvPr>
          <p:cNvSpPr>
            <a:spLocks noGrp="1"/>
          </p:cNvSpPr>
          <p:nvPr>
            <p:ph idx="1"/>
          </p:nvPr>
        </p:nvSpPr>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Date Placeholder 3">
            <a:extLst>
              <a:ext uri="{FF2B5EF4-FFF2-40B4-BE49-F238E27FC236}">
                <a16:creationId xmlns:a16="http://schemas.microsoft.com/office/drawing/2014/main" id="{559961EE-F390-42E6-B341-AB6C5828E6D2}"/>
              </a:ext>
            </a:extLst>
          </p:cNvPr>
          <p:cNvSpPr>
            <a:spLocks noGrp="1"/>
          </p:cNvSpPr>
          <p:nvPr>
            <p:ph type="dt" sz="half" idx="10"/>
          </p:nvPr>
        </p:nvSpPr>
        <p:spPr/>
        <p:txBody>
          <a:bodyPr rtlCol="0"/>
          <a:lstStyle/>
          <a:p>
            <a:pPr rtl="0"/>
            <a:r>
              <a:rPr lang="en-US"/>
              <a:t>8/7/2025</a:t>
            </a:r>
          </a:p>
        </p:txBody>
      </p:sp>
      <p:sp>
        <p:nvSpPr>
          <p:cNvPr id="5" name="Footer Placeholder 4">
            <a:extLst>
              <a:ext uri="{FF2B5EF4-FFF2-40B4-BE49-F238E27FC236}">
                <a16:creationId xmlns:a16="http://schemas.microsoft.com/office/drawing/2014/main" id="{56DBF2A3-CB1A-4B4F-AAE0-BF9A5C68B443}"/>
              </a:ext>
            </a:extLst>
          </p:cNvPr>
          <p:cNvSpPr>
            <a:spLocks noGrp="1"/>
          </p:cNvSpPr>
          <p:nvPr>
            <p:ph type="ftr" sz="quarter" idx="11"/>
          </p:nvPr>
        </p:nvSpPr>
        <p:spPr/>
        <p:txBody>
          <a:bodyPr rtlCol="0"/>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0AABA629-17ED-43AB-97D1-2279A68F3103}"/>
              </a:ext>
            </a:extLst>
          </p:cNvPr>
          <p:cNvSpPr>
            <a:spLocks noGrp="1"/>
          </p:cNvSpPr>
          <p:nvPr>
            <p:ph type="sldNum" sz="quarter" idx="12"/>
          </p:nvPr>
        </p:nvSpPr>
        <p:spPr/>
        <p:txBody>
          <a:bodyPr rtlCol="0"/>
          <a:lstStyle/>
          <a:p>
            <a:pPr rtl="0"/>
            <a:fld id="{5D16CCA7-A32B-44D2-BAC0-8216F98A92EE}" type="slidenum">
              <a:rPr lang="en-US" smtClean="0"/>
              <a:t>‹#›</a:t>
            </a:fld>
            <a:endParaRPr lang="en-US"/>
          </a:p>
        </p:txBody>
      </p:sp>
    </p:spTree>
    <p:extLst>
      <p:ext uri="{BB962C8B-B14F-4D97-AF65-F5344CB8AC3E}">
        <p14:creationId xmlns:p14="http://schemas.microsoft.com/office/powerpoint/2010/main" val="246499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0124B-20BD-4644-B5A5-6C23FEB327A9}"/>
              </a:ext>
            </a:extLst>
          </p:cNvPr>
          <p:cNvSpPr>
            <a:spLocks noGrp="1"/>
          </p:cNvSpPr>
          <p:nvPr>
            <p:ph type="title"/>
          </p:nvPr>
        </p:nvSpPr>
        <p:spPr>
          <a:xfrm>
            <a:off x="831850" y="1709738"/>
            <a:ext cx="10515600" cy="2852737"/>
          </a:xfrm>
        </p:spPr>
        <p:txBody>
          <a:bodyPr rtlCol="0" anchor="b"/>
          <a:lstStyle>
            <a:lvl1pPr>
              <a:defRPr sz="6000"/>
            </a:lvl1pPr>
          </a:lstStyle>
          <a:p>
            <a:pPr rtl="0"/>
            <a:r>
              <a:rPr lang="es"/>
              <a:t>Click to edit Master title style</a:t>
            </a:r>
          </a:p>
        </p:txBody>
      </p:sp>
      <p:sp>
        <p:nvSpPr>
          <p:cNvPr id="3" name="Text Placeholder 2">
            <a:extLst>
              <a:ext uri="{FF2B5EF4-FFF2-40B4-BE49-F238E27FC236}">
                <a16:creationId xmlns:a16="http://schemas.microsoft.com/office/drawing/2014/main" id="{A037B24F-A8E3-46D1-9370-DC752FCE02A4}"/>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
              <a:t>Click to edit Master text styles</a:t>
            </a:r>
          </a:p>
        </p:txBody>
      </p:sp>
      <p:sp>
        <p:nvSpPr>
          <p:cNvPr id="4" name="Date Placeholder 3">
            <a:extLst>
              <a:ext uri="{FF2B5EF4-FFF2-40B4-BE49-F238E27FC236}">
                <a16:creationId xmlns:a16="http://schemas.microsoft.com/office/drawing/2014/main" id="{5869D2A7-975C-404E-AE55-FF8680BC2FE9}"/>
              </a:ext>
            </a:extLst>
          </p:cNvPr>
          <p:cNvSpPr>
            <a:spLocks noGrp="1"/>
          </p:cNvSpPr>
          <p:nvPr>
            <p:ph type="dt" sz="half" idx="10"/>
          </p:nvPr>
        </p:nvSpPr>
        <p:spPr/>
        <p:txBody>
          <a:bodyPr rtlCol="0"/>
          <a:lstStyle/>
          <a:p>
            <a:pPr rtl="0"/>
            <a:r>
              <a:rPr lang="en-US"/>
              <a:t>8/7/2025</a:t>
            </a:r>
          </a:p>
        </p:txBody>
      </p:sp>
      <p:sp>
        <p:nvSpPr>
          <p:cNvPr id="5" name="Footer Placeholder 4">
            <a:extLst>
              <a:ext uri="{FF2B5EF4-FFF2-40B4-BE49-F238E27FC236}">
                <a16:creationId xmlns:a16="http://schemas.microsoft.com/office/drawing/2014/main" id="{DC2F4D11-8F8A-41DE-A2B0-953BA1893CA8}"/>
              </a:ext>
            </a:extLst>
          </p:cNvPr>
          <p:cNvSpPr>
            <a:spLocks noGrp="1"/>
          </p:cNvSpPr>
          <p:nvPr>
            <p:ph type="ftr" sz="quarter" idx="11"/>
          </p:nvPr>
        </p:nvSpPr>
        <p:spPr/>
        <p:txBody>
          <a:bodyPr rtlCol="0"/>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1B1FBF38-A432-43F4-891B-27FA91EA5A43}"/>
              </a:ext>
            </a:extLst>
          </p:cNvPr>
          <p:cNvSpPr>
            <a:spLocks noGrp="1"/>
          </p:cNvSpPr>
          <p:nvPr>
            <p:ph type="sldNum" sz="quarter" idx="12"/>
          </p:nvPr>
        </p:nvSpPr>
        <p:spPr/>
        <p:txBody>
          <a:bodyPr rtlCol="0"/>
          <a:lstStyle/>
          <a:p>
            <a:pPr rtl="0"/>
            <a:fld id="{5D16CCA7-A32B-44D2-BAC0-8216F98A92EE}" type="slidenum">
              <a:rPr lang="en-US" smtClean="0"/>
              <a:t>‹#›</a:t>
            </a:fld>
            <a:endParaRPr lang="en-US"/>
          </a:p>
        </p:txBody>
      </p:sp>
    </p:spTree>
    <p:extLst>
      <p:ext uri="{BB962C8B-B14F-4D97-AF65-F5344CB8AC3E}">
        <p14:creationId xmlns:p14="http://schemas.microsoft.com/office/powerpoint/2010/main" val="3320236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51B54-EF7C-4A4E-8130-C3A1465EDDB8}"/>
              </a:ext>
            </a:extLst>
          </p:cNvPr>
          <p:cNvSpPr>
            <a:spLocks noGrp="1"/>
          </p:cNvSpPr>
          <p:nvPr>
            <p:ph type="title"/>
          </p:nvPr>
        </p:nvSpPr>
        <p:spPr/>
        <p:txBody>
          <a:bodyPr rtlCol="0"/>
          <a:lstStyle/>
          <a:p>
            <a:pPr rtl="0"/>
            <a:r>
              <a:rPr lang="es"/>
              <a:t>Click to edit Master title style</a:t>
            </a:r>
          </a:p>
        </p:txBody>
      </p:sp>
      <p:sp>
        <p:nvSpPr>
          <p:cNvPr id="3" name="Content Placeholder 2">
            <a:extLst>
              <a:ext uri="{FF2B5EF4-FFF2-40B4-BE49-F238E27FC236}">
                <a16:creationId xmlns:a16="http://schemas.microsoft.com/office/drawing/2014/main" id="{3D2D61EC-D1AB-42CC-B424-73CBB12CC986}"/>
              </a:ext>
            </a:extLst>
          </p:cNvPr>
          <p:cNvSpPr>
            <a:spLocks noGrp="1"/>
          </p:cNvSpPr>
          <p:nvPr>
            <p:ph sz="half" idx="1"/>
          </p:nvPr>
        </p:nvSpPr>
        <p:spPr>
          <a:xfrm>
            <a:off x="838200" y="1825625"/>
            <a:ext cx="5181600" cy="4351338"/>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Content Placeholder 3">
            <a:extLst>
              <a:ext uri="{FF2B5EF4-FFF2-40B4-BE49-F238E27FC236}">
                <a16:creationId xmlns:a16="http://schemas.microsoft.com/office/drawing/2014/main" id="{578EC4E4-31ED-4ECE-8354-3074AEC25895}"/>
              </a:ext>
            </a:extLst>
          </p:cNvPr>
          <p:cNvSpPr>
            <a:spLocks noGrp="1"/>
          </p:cNvSpPr>
          <p:nvPr>
            <p:ph sz="half" idx="2"/>
          </p:nvPr>
        </p:nvSpPr>
        <p:spPr>
          <a:xfrm>
            <a:off x="6172200" y="1825625"/>
            <a:ext cx="5181600" cy="4351338"/>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Date Placeholder 4">
            <a:extLst>
              <a:ext uri="{FF2B5EF4-FFF2-40B4-BE49-F238E27FC236}">
                <a16:creationId xmlns:a16="http://schemas.microsoft.com/office/drawing/2014/main" id="{7FBF0CA0-EED2-4956-819C-0A7BE7122DA4}"/>
              </a:ext>
            </a:extLst>
          </p:cNvPr>
          <p:cNvSpPr>
            <a:spLocks noGrp="1"/>
          </p:cNvSpPr>
          <p:nvPr>
            <p:ph type="dt" sz="half" idx="10"/>
          </p:nvPr>
        </p:nvSpPr>
        <p:spPr/>
        <p:txBody>
          <a:bodyPr rtlCol="0"/>
          <a:lstStyle/>
          <a:p>
            <a:pPr rtl="0"/>
            <a:r>
              <a:rPr lang="en-US"/>
              <a:t>8/7/2025</a:t>
            </a:r>
          </a:p>
        </p:txBody>
      </p:sp>
      <p:sp>
        <p:nvSpPr>
          <p:cNvPr id="6" name="Footer Placeholder 5">
            <a:extLst>
              <a:ext uri="{FF2B5EF4-FFF2-40B4-BE49-F238E27FC236}">
                <a16:creationId xmlns:a16="http://schemas.microsoft.com/office/drawing/2014/main" id="{B901A714-8463-445B-A96F-AAB9C30C279B}"/>
              </a:ext>
            </a:extLst>
          </p:cNvPr>
          <p:cNvSpPr>
            <a:spLocks noGrp="1"/>
          </p:cNvSpPr>
          <p:nvPr>
            <p:ph type="ftr" sz="quarter" idx="11"/>
          </p:nvPr>
        </p:nvSpPr>
        <p:spPr/>
        <p:txBody>
          <a:bodyPr rtlCol="0"/>
          <a:lstStyle/>
          <a:p>
            <a:pPr rtl="0"/>
            <a:r>
              <a:rPr lang="es"/>
              <a:t>Independent Living Training and Technical Assistance Center</a:t>
            </a:r>
          </a:p>
        </p:txBody>
      </p:sp>
      <p:sp>
        <p:nvSpPr>
          <p:cNvPr id="7" name="Slide Number Placeholder 6">
            <a:extLst>
              <a:ext uri="{FF2B5EF4-FFF2-40B4-BE49-F238E27FC236}">
                <a16:creationId xmlns:a16="http://schemas.microsoft.com/office/drawing/2014/main" id="{2E560D4E-5934-4B0A-B410-C99AB944337B}"/>
              </a:ext>
            </a:extLst>
          </p:cNvPr>
          <p:cNvSpPr>
            <a:spLocks noGrp="1"/>
          </p:cNvSpPr>
          <p:nvPr>
            <p:ph type="sldNum" sz="quarter" idx="12"/>
          </p:nvPr>
        </p:nvSpPr>
        <p:spPr/>
        <p:txBody>
          <a:bodyPr rtlCol="0"/>
          <a:lstStyle/>
          <a:p>
            <a:pPr rtl="0"/>
            <a:fld id="{5D16CCA7-A32B-44D2-BAC0-8216F98A92EE}" type="slidenum">
              <a:rPr lang="en-US" smtClean="0"/>
              <a:t>‹#›</a:t>
            </a:fld>
            <a:endParaRPr lang="en-US"/>
          </a:p>
        </p:txBody>
      </p:sp>
    </p:spTree>
    <p:extLst>
      <p:ext uri="{BB962C8B-B14F-4D97-AF65-F5344CB8AC3E}">
        <p14:creationId xmlns:p14="http://schemas.microsoft.com/office/powerpoint/2010/main" val="3934620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A1E2-A4A2-4745-B232-8AF1F69B0E85}"/>
              </a:ext>
            </a:extLst>
          </p:cNvPr>
          <p:cNvSpPr>
            <a:spLocks noGrp="1"/>
          </p:cNvSpPr>
          <p:nvPr>
            <p:ph type="title"/>
          </p:nvPr>
        </p:nvSpPr>
        <p:spPr>
          <a:xfrm>
            <a:off x="839788" y="365125"/>
            <a:ext cx="10515600" cy="1325563"/>
          </a:xfrm>
        </p:spPr>
        <p:txBody>
          <a:bodyPr rtlCol="0"/>
          <a:lstStyle/>
          <a:p>
            <a:pPr rtl="0"/>
            <a:r>
              <a:rPr lang="es"/>
              <a:t>Click to edit Master title style</a:t>
            </a:r>
          </a:p>
        </p:txBody>
      </p:sp>
      <p:sp>
        <p:nvSpPr>
          <p:cNvPr id="3" name="Text Placeholder 2">
            <a:extLst>
              <a:ext uri="{FF2B5EF4-FFF2-40B4-BE49-F238E27FC236}">
                <a16:creationId xmlns:a16="http://schemas.microsoft.com/office/drawing/2014/main" id="{BF022247-9F5B-4212-AD27-55D2613127E8}"/>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4" name="Content Placeholder 3">
            <a:extLst>
              <a:ext uri="{FF2B5EF4-FFF2-40B4-BE49-F238E27FC236}">
                <a16:creationId xmlns:a16="http://schemas.microsoft.com/office/drawing/2014/main" id="{286FAF52-2C61-4787-9148-21CDA736D343}"/>
              </a:ext>
            </a:extLst>
          </p:cNvPr>
          <p:cNvSpPr>
            <a:spLocks noGrp="1"/>
          </p:cNvSpPr>
          <p:nvPr>
            <p:ph sz="half" idx="2"/>
          </p:nvPr>
        </p:nvSpPr>
        <p:spPr>
          <a:xfrm>
            <a:off x="839788" y="2505075"/>
            <a:ext cx="5157787" cy="3684588"/>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Text Placeholder 4">
            <a:extLst>
              <a:ext uri="{FF2B5EF4-FFF2-40B4-BE49-F238E27FC236}">
                <a16:creationId xmlns:a16="http://schemas.microsoft.com/office/drawing/2014/main" id="{73060708-EC37-4AF3-979D-2050D1B748C1}"/>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6" name="Content Placeholder 5">
            <a:extLst>
              <a:ext uri="{FF2B5EF4-FFF2-40B4-BE49-F238E27FC236}">
                <a16:creationId xmlns:a16="http://schemas.microsoft.com/office/drawing/2014/main" id="{0E2D467F-8BB6-437A-883F-32418D91B428}"/>
              </a:ext>
            </a:extLst>
          </p:cNvPr>
          <p:cNvSpPr>
            <a:spLocks noGrp="1"/>
          </p:cNvSpPr>
          <p:nvPr>
            <p:ph sz="quarter" idx="4"/>
          </p:nvPr>
        </p:nvSpPr>
        <p:spPr>
          <a:xfrm>
            <a:off x="6172200" y="2505075"/>
            <a:ext cx="5183188" cy="3684588"/>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7" name="Date Placeholder 6">
            <a:extLst>
              <a:ext uri="{FF2B5EF4-FFF2-40B4-BE49-F238E27FC236}">
                <a16:creationId xmlns:a16="http://schemas.microsoft.com/office/drawing/2014/main" id="{9779F42C-89C4-4836-ADF1-B113A1B88970}"/>
              </a:ext>
            </a:extLst>
          </p:cNvPr>
          <p:cNvSpPr>
            <a:spLocks noGrp="1"/>
          </p:cNvSpPr>
          <p:nvPr>
            <p:ph type="dt" sz="half" idx="10"/>
          </p:nvPr>
        </p:nvSpPr>
        <p:spPr/>
        <p:txBody>
          <a:bodyPr rtlCol="0"/>
          <a:lstStyle/>
          <a:p>
            <a:pPr rtl="0"/>
            <a:r>
              <a:rPr lang="en-US"/>
              <a:t>8/7/2025</a:t>
            </a:r>
          </a:p>
        </p:txBody>
      </p:sp>
      <p:sp>
        <p:nvSpPr>
          <p:cNvPr id="8" name="Footer Placeholder 7">
            <a:extLst>
              <a:ext uri="{FF2B5EF4-FFF2-40B4-BE49-F238E27FC236}">
                <a16:creationId xmlns:a16="http://schemas.microsoft.com/office/drawing/2014/main" id="{F9508055-ECF7-48C1-86E4-BF5E83123778}"/>
              </a:ext>
            </a:extLst>
          </p:cNvPr>
          <p:cNvSpPr>
            <a:spLocks noGrp="1"/>
          </p:cNvSpPr>
          <p:nvPr>
            <p:ph type="ftr" sz="quarter" idx="11"/>
          </p:nvPr>
        </p:nvSpPr>
        <p:spPr/>
        <p:txBody>
          <a:bodyPr rtlCol="0"/>
          <a:lstStyle/>
          <a:p>
            <a:pPr rtl="0"/>
            <a:r>
              <a:rPr lang="es"/>
              <a:t>Independent Living Training and Technical Assistance Center</a:t>
            </a:r>
          </a:p>
        </p:txBody>
      </p:sp>
      <p:sp>
        <p:nvSpPr>
          <p:cNvPr id="9" name="Slide Number Placeholder 8">
            <a:extLst>
              <a:ext uri="{FF2B5EF4-FFF2-40B4-BE49-F238E27FC236}">
                <a16:creationId xmlns:a16="http://schemas.microsoft.com/office/drawing/2014/main" id="{7C1ACE0F-1BC9-45C7-97EA-53593B2B6194}"/>
              </a:ext>
            </a:extLst>
          </p:cNvPr>
          <p:cNvSpPr>
            <a:spLocks noGrp="1"/>
          </p:cNvSpPr>
          <p:nvPr>
            <p:ph type="sldNum" sz="quarter" idx="12"/>
          </p:nvPr>
        </p:nvSpPr>
        <p:spPr/>
        <p:txBody>
          <a:bodyPr rtlCol="0"/>
          <a:lstStyle/>
          <a:p>
            <a:pPr rtl="0"/>
            <a:fld id="{5D16CCA7-A32B-44D2-BAC0-8216F98A92EE}" type="slidenum">
              <a:rPr lang="en-US" smtClean="0"/>
              <a:t>‹#›</a:t>
            </a:fld>
            <a:endParaRPr lang="en-US"/>
          </a:p>
        </p:txBody>
      </p:sp>
    </p:spTree>
    <p:extLst>
      <p:ext uri="{BB962C8B-B14F-4D97-AF65-F5344CB8AC3E}">
        <p14:creationId xmlns:p14="http://schemas.microsoft.com/office/powerpoint/2010/main" val="148132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6F75B-9AA2-441B-B48C-808024F883F1}"/>
              </a:ext>
            </a:extLst>
          </p:cNvPr>
          <p:cNvSpPr>
            <a:spLocks noGrp="1"/>
          </p:cNvSpPr>
          <p:nvPr>
            <p:ph type="title"/>
          </p:nvPr>
        </p:nvSpPr>
        <p:spPr/>
        <p:txBody>
          <a:bodyPr rtlCol="0"/>
          <a:lstStyle/>
          <a:p>
            <a:pPr rtl="0"/>
            <a:r>
              <a:rPr lang="es"/>
              <a:t>Click to edit Master title style</a:t>
            </a:r>
          </a:p>
        </p:txBody>
      </p:sp>
      <p:sp>
        <p:nvSpPr>
          <p:cNvPr id="3" name="Date Placeholder 2">
            <a:extLst>
              <a:ext uri="{FF2B5EF4-FFF2-40B4-BE49-F238E27FC236}">
                <a16:creationId xmlns:a16="http://schemas.microsoft.com/office/drawing/2014/main" id="{98422024-D439-4844-AC53-4E6D1E482052}"/>
              </a:ext>
            </a:extLst>
          </p:cNvPr>
          <p:cNvSpPr>
            <a:spLocks noGrp="1"/>
          </p:cNvSpPr>
          <p:nvPr>
            <p:ph type="dt" sz="half" idx="10"/>
          </p:nvPr>
        </p:nvSpPr>
        <p:spPr/>
        <p:txBody>
          <a:bodyPr rtlCol="0"/>
          <a:lstStyle/>
          <a:p>
            <a:pPr rtl="0"/>
            <a:r>
              <a:rPr lang="en-US"/>
              <a:t>8/7/2025</a:t>
            </a:r>
          </a:p>
        </p:txBody>
      </p:sp>
      <p:sp>
        <p:nvSpPr>
          <p:cNvPr id="4" name="Footer Placeholder 3">
            <a:extLst>
              <a:ext uri="{FF2B5EF4-FFF2-40B4-BE49-F238E27FC236}">
                <a16:creationId xmlns:a16="http://schemas.microsoft.com/office/drawing/2014/main" id="{2B1F5A3D-ADFB-438C-AC82-B3064D136274}"/>
              </a:ext>
            </a:extLst>
          </p:cNvPr>
          <p:cNvSpPr>
            <a:spLocks noGrp="1"/>
          </p:cNvSpPr>
          <p:nvPr>
            <p:ph type="ftr" sz="quarter" idx="11"/>
          </p:nvPr>
        </p:nvSpPr>
        <p:spPr/>
        <p:txBody>
          <a:bodyPr rtlCol="0"/>
          <a:lstStyle/>
          <a:p>
            <a:pPr rtl="0"/>
            <a:r>
              <a:rPr lang="es"/>
              <a:t>Independent Living Training and Technical Assistance Center</a:t>
            </a:r>
          </a:p>
        </p:txBody>
      </p:sp>
      <p:sp>
        <p:nvSpPr>
          <p:cNvPr id="5" name="Slide Number Placeholder 4">
            <a:extLst>
              <a:ext uri="{FF2B5EF4-FFF2-40B4-BE49-F238E27FC236}">
                <a16:creationId xmlns:a16="http://schemas.microsoft.com/office/drawing/2014/main" id="{E03DC991-8D21-421B-98CB-07CD0163A1CA}"/>
              </a:ext>
            </a:extLst>
          </p:cNvPr>
          <p:cNvSpPr>
            <a:spLocks noGrp="1"/>
          </p:cNvSpPr>
          <p:nvPr>
            <p:ph type="sldNum" sz="quarter" idx="12"/>
          </p:nvPr>
        </p:nvSpPr>
        <p:spPr/>
        <p:txBody>
          <a:bodyPr rtlCol="0"/>
          <a:lstStyle/>
          <a:p>
            <a:pPr rtl="0"/>
            <a:fld id="{5D16CCA7-A32B-44D2-BAC0-8216F98A92EE}" type="slidenum">
              <a:rPr lang="en-US" smtClean="0"/>
              <a:t>‹#›</a:t>
            </a:fld>
            <a:endParaRPr lang="en-US"/>
          </a:p>
        </p:txBody>
      </p:sp>
    </p:spTree>
    <p:extLst>
      <p:ext uri="{BB962C8B-B14F-4D97-AF65-F5344CB8AC3E}">
        <p14:creationId xmlns:p14="http://schemas.microsoft.com/office/powerpoint/2010/main" val="342756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C56E4F-9BDD-4648-AA8E-2CABDC75A9E7}"/>
              </a:ext>
            </a:extLst>
          </p:cNvPr>
          <p:cNvSpPr>
            <a:spLocks noGrp="1"/>
          </p:cNvSpPr>
          <p:nvPr>
            <p:ph type="dt" sz="half" idx="10"/>
          </p:nvPr>
        </p:nvSpPr>
        <p:spPr/>
        <p:txBody>
          <a:bodyPr rtlCol="0"/>
          <a:lstStyle/>
          <a:p>
            <a:pPr rtl="0"/>
            <a:r>
              <a:rPr lang="en-US"/>
              <a:t>8/7/2025</a:t>
            </a:r>
          </a:p>
        </p:txBody>
      </p:sp>
      <p:sp>
        <p:nvSpPr>
          <p:cNvPr id="3" name="Footer Placeholder 2">
            <a:extLst>
              <a:ext uri="{FF2B5EF4-FFF2-40B4-BE49-F238E27FC236}">
                <a16:creationId xmlns:a16="http://schemas.microsoft.com/office/drawing/2014/main" id="{3E3FE504-7CBB-413D-B4E0-864064F45A78}"/>
              </a:ext>
            </a:extLst>
          </p:cNvPr>
          <p:cNvSpPr>
            <a:spLocks noGrp="1"/>
          </p:cNvSpPr>
          <p:nvPr>
            <p:ph type="ftr" sz="quarter" idx="11"/>
          </p:nvPr>
        </p:nvSpPr>
        <p:spPr/>
        <p:txBody>
          <a:bodyPr rtlCol="0"/>
          <a:lstStyle/>
          <a:p>
            <a:pPr rtl="0"/>
            <a:r>
              <a:rPr lang="es"/>
              <a:t>Independent Living Training and Technical Assistance Center</a:t>
            </a:r>
          </a:p>
        </p:txBody>
      </p:sp>
      <p:sp>
        <p:nvSpPr>
          <p:cNvPr id="4" name="Slide Number Placeholder 3">
            <a:extLst>
              <a:ext uri="{FF2B5EF4-FFF2-40B4-BE49-F238E27FC236}">
                <a16:creationId xmlns:a16="http://schemas.microsoft.com/office/drawing/2014/main" id="{61DAB821-632E-4921-AADF-F1C3A1ADDED6}"/>
              </a:ext>
            </a:extLst>
          </p:cNvPr>
          <p:cNvSpPr>
            <a:spLocks noGrp="1"/>
          </p:cNvSpPr>
          <p:nvPr>
            <p:ph type="sldNum" sz="quarter" idx="12"/>
          </p:nvPr>
        </p:nvSpPr>
        <p:spPr/>
        <p:txBody>
          <a:bodyPr rtlCol="0"/>
          <a:lstStyle/>
          <a:p>
            <a:pPr rtl="0"/>
            <a:fld id="{5D16CCA7-A32B-44D2-BAC0-8216F98A92EE}" type="slidenum">
              <a:rPr lang="en-US" smtClean="0"/>
              <a:t>‹#›</a:t>
            </a:fld>
            <a:endParaRPr lang="en-US"/>
          </a:p>
        </p:txBody>
      </p:sp>
    </p:spTree>
    <p:extLst>
      <p:ext uri="{BB962C8B-B14F-4D97-AF65-F5344CB8AC3E}">
        <p14:creationId xmlns:p14="http://schemas.microsoft.com/office/powerpoint/2010/main" val="179550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CBAF1-F969-43DC-8EFC-A5472E7EBB20}"/>
              </a:ext>
            </a:extLst>
          </p:cNvPr>
          <p:cNvSpPr>
            <a:spLocks noGrp="1"/>
          </p:cNvSpPr>
          <p:nvPr>
            <p:ph type="title"/>
          </p:nvPr>
        </p:nvSpPr>
        <p:spPr>
          <a:xfrm>
            <a:off x="839788" y="457200"/>
            <a:ext cx="3932237" cy="1600200"/>
          </a:xfrm>
        </p:spPr>
        <p:txBody>
          <a:bodyPr rtlCol="0" anchor="b"/>
          <a:lstStyle>
            <a:lvl1pPr>
              <a:defRPr sz="3200"/>
            </a:lvl1pPr>
          </a:lstStyle>
          <a:p>
            <a:pPr rtl="0"/>
            <a:r>
              <a:rPr lang="es"/>
              <a:t>Click to edit Master title style</a:t>
            </a:r>
          </a:p>
        </p:txBody>
      </p:sp>
      <p:sp>
        <p:nvSpPr>
          <p:cNvPr id="3" name="Content Placeholder 2">
            <a:extLst>
              <a:ext uri="{FF2B5EF4-FFF2-40B4-BE49-F238E27FC236}">
                <a16:creationId xmlns:a16="http://schemas.microsoft.com/office/drawing/2014/main" id="{22BF12AF-AD25-4B7C-93F2-66522645C4E8}"/>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Text Placeholder 3">
            <a:extLst>
              <a:ext uri="{FF2B5EF4-FFF2-40B4-BE49-F238E27FC236}">
                <a16:creationId xmlns:a16="http://schemas.microsoft.com/office/drawing/2014/main" id="{5E3669CA-65E6-4C73-A245-FAB6A224ADD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
              <a:t>Click to edit Master text styles</a:t>
            </a:r>
          </a:p>
        </p:txBody>
      </p:sp>
      <p:sp>
        <p:nvSpPr>
          <p:cNvPr id="5" name="Date Placeholder 4">
            <a:extLst>
              <a:ext uri="{FF2B5EF4-FFF2-40B4-BE49-F238E27FC236}">
                <a16:creationId xmlns:a16="http://schemas.microsoft.com/office/drawing/2014/main" id="{F3D93DC4-D3A8-4CA6-93EE-F624263087B9}"/>
              </a:ext>
            </a:extLst>
          </p:cNvPr>
          <p:cNvSpPr>
            <a:spLocks noGrp="1"/>
          </p:cNvSpPr>
          <p:nvPr>
            <p:ph type="dt" sz="half" idx="10"/>
          </p:nvPr>
        </p:nvSpPr>
        <p:spPr/>
        <p:txBody>
          <a:bodyPr rtlCol="0"/>
          <a:lstStyle/>
          <a:p>
            <a:pPr rtl="0"/>
            <a:r>
              <a:rPr lang="en-US"/>
              <a:t>8/7/2025</a:t>
            </a:r>
          </a:p>
        </p:txBody>
      </p:sp>
      <p:sp>
        <p:nvSpPr>
          <p:cNvPr id="6" name="Footer Placeholder 5">
            <a:extLst>
              <a:ext uri="{FF2B5EF4-FFF2-40B4-BE49-F238E27FC236}">
                <a16:creationId xmlns:a16="http://schemas.microsoft.com/office/drawing/2014/main" id="{22060D8F-3787-4FD0-B34E-0B59FA77B42D}"/>
              </a:ext>
            </a:extLst>
          </p:cNvPr>
          <p:cNvSpPr>
            <a:spLocks noGrp="1"/>
          </p:cNvSpPr>
          <p:nvPr>
            <p:ph type="ftr" sz="quarter" idx="11"/>
          </p:nvPr>
        </p:nvSpPr>
        <p:spPr/>
        <p:txBody>
          <a:bodyPr rtlCol="0"/>
          <a:lstStyle/>
          <a:p>
            <a:pPr rtl="0"/>
            <a:r>
              <a:rPr lang="es"/>
              <a:t>Independent Living Training and Technical Assistance Center</a:t>
            </a:r>
          </a:p>
        </p:txBody>
      </p:sp>
      <p:sp>
        <p:nvSpPr>
          <p:cNvPr id="7" name="Slide Number Placeholder 6">
            <a:extLst>
              <a:ext uri="{FF2B5EF4-FFF2-40B4-BE49-F238E27FC236}">
                <a16:creationId xmlns:a16="http://schemas.microsoft.com/office/drawing/2014/main" id="{E36F2300-2D84-4958-B823-76BEAE0B1EF9}"/>
              </a:ext>
            </a:extLst>
          </p:cNvPr>
          <p:cNvSpPr>
            <a:spLocks noGrp="1"/>
          </p:cNvSpPr>
          <p:nvPr>
            <p:ph type="sldNum" sz="quarter" idx="12"/>
          </p:nvPr>
        </p:nvSpPr>
        <p:spPr/>
        <p:txBody>
          <a:bodyPr rtlCol="0"/>
          <a:lstStyle/>
          <a:p>
            <a:pPr rtl="0"/>
            <a:fld id="{5D16CCA7-A32B-44D2-BAC0-8216F98A92EE}" type="slidenum">
              <a:rPr lang="en-US" smtClean="0"/>
              <a:t>‹#›</a:t>
            </a:fld>
            <a:endParaRPr lang="en-US"/>
          </a:p>
        </p:txBody>
      </p:sp>
    </p:spTree>
    <p:extLst>
      <p:ext uri="{BB962C8B-B14F-4D97-AF65-F5344CB8AC3E}">
        <p14:creationId xmlns:p14="http://schemas.microsoft.com/office/powerpoint/2010/main" val="1709636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C50B-B675-4112-AA53-D1C3B056B12C}"/>
              </a:ext>
            </a:extLst>
          </p:cNvPr>
          <p:cNvSpPr>
            <a:spLocks noGrp="1"/>
          </p:cNvSpPr>
          <p:nvPr>
            <p:ph type="title"/>
          </p:nvPr>
        </p:nvSpPr>
        <p:spPr>
          <a:xfrm>
            <a:off x="839788" y="457200"/>
            <a:ext cx="3932237" cy="1600200"/>
          </a:xfrm>
        </p:spPr>
        <p:txBody>
          <a:bodyPr rtlCol="0" anchor="b"/>
          <a:lstStyle>
            <a:lvl1pPr>
              <a:defRPr sz="3200"/>
            </a:lvl1pPr>
          </a:lstStyle>
          <a:p>
            <a:pPr rtl="0"/>
            <a:r>
              <a:rPr lang="es"/>
              <a:t>Click to edit Master title style</a:t>
            </a:r>
          </a:p>
        </p:txBody>
      </p:sp>
      <p:sp>
        <p:nvSpPr>
          <p:cNvPr id="3" name="Picture Placeholder 2">
            <a:extLst>
              <a:ext uri="{FF2B5EF4-FFF2-40B4-BE49-F238E27FC236}">
                <a16:creationId xmlns:a16="http://schemas.microsoft.com/office/drawing/2014/main" id="{77F27E13-A220-4EBD-9838-C6E52A561635}"/>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a:extLst>
              <a:ext uri="{FF2B5EF4-FFF2-40B4-BE49-F238E27FC236}">
                <a16:creationId xmlns:a16="http://schemas.microsoft.com/office/drawing/2014/main" id="{8A2F3D19-DFA3-428F-90A5-94A22B6E661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
              <a:t>Click to edit Master text styles</a:t>
            </a:r>
          </a:p>
        </p:txBody>
      </p:sp>
      <p:sp>
        <p:nvSpPr>
          <p:cNvPr id="5" name="Date Placeholder 4">
            <a:extLst>
              <a:ext uri="{FF2B5EF4-FFF2-40B4-BE49-F238E27FC236}">
                <a16:creationId xmlns:a16="http://schemas.microsoft.com/office/drawing/2014/main" id="{76F3EE81-D119-4FAE-9B8B-637252568E8C}"/>
              </a:ext>
            </a:extLst>
          </p:cNvPr>
          <p:cNvSpPr>
            <a:spLocks noGrp="1"/>
          </p:cNvSpPr>
          <p:nvPr>
            <p:ph type="dt" sz="half" idx="10"/>
          </p:nvPr>
        </p:nvSpPr>
        <p:spPr/>
        <p:txBody>
          <a:bodyPr rtlCol="0"/>
          <a:lstStyle/>
          <a:p>
            <a:pPr rtl="0"/>
            <a:r>
              <a:rPr lang="en-US"/>
              <a:t>8/7/2025</a:t>
            </a:r>
          </a:p>
        </p:txBody>
      </p:sp>
      <p:sp>
        <p:nvSpPr>
          <p:cNvPr id="6" name="Footer Placeholder 5">
            <a:extLst>
              <a:ext uri="{FF2B5EF4-FFF2-40B4-BE49-F238E27FC236}">
                <a16:creationId xmlns:a16="http://schemas.microsoft.com/office/drawing/2014/main" id="{B76351B8-118A-4D0C-8873-29AB12E9654F}"/>
              </a:ext>
            </a:extLst>
          </p:cNvPr>
          <p:cNvSpPr>
            <a:spLocks noGrp="1"/>
          </p:cNvSpPr>
          <p:nvPr>
            <p:ph type="ftr" sz="quarter" idx="11"/>
          </p:nvPr>
        </p:nvSpPr>
        <p:spPr/>
        <p:txBody>
          <a:bodyPr rtlCol="0"/>
          <a:lstStyle/>
          <a:p>
            <a:pPr rtl="0"/>
            <a:r>
              <a:rPr lang="es"/>
              <a:t>Independent Living Training and Technical Assistance Center</a:t>
            </a:r>
          </a:p>
        </p:txBody>
      </p:sp>
      <p:sp>
        <p:nvSpPr>
          <p:cNvPr id="7" name="Slide Number Placeholder 6">
            <a:extLst>
              <a:ext uri="{FF2B5EF4-FFF2-40B4-BE49-F238E27FC236}">
                <a16:creationId xmlns:a16="http://schemas.microsoft.com/office/drawing/2014/main" id="{4E8809B2-3E47-4631-AE58-F4018017D2A2}"/>
              </a:ext>
            </a:extLst>
          </p:cNvPr>
          <p:cNvSpPr>
            <a:spLocks noGrp="1"/>
          </p:cNvSpPr>
          <p:nvPr>
            <p:ph type="sldNum" sz="quarter" idx="12"/>
          </p:nvPr>
        </p:nvSpPr>
        <p:spPr/>
        <p:txBody>
          <a:bodyPr rtlCol="0"/>
          <a:lstStyle/>
          <a:p>
            <a:pPr rtl="0"/>
            <a:fld id="{5D16CCA7-A32B-44D2-BAC0-8216F98A92EE}" type="slidenum">
              <a:rPr lang="en-US" smtClean="0"/>
              <a:t>‹#›</a:t>
            </a:fld>
            <a:endParaRPr lang="en-US"/>
          </a:p>
        </p:txBody>
      </p:sp>
    </p:spTree>
    <p:extLst>
      <p:ext uri="{BB962C8B-B14F-4D97-AF65-F5344CB8AC3E}">
        <p14:creationId xmlns:p14="http://schemas.microsoft.com/office/powerpoint/2010/main" val="3733212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18AE26-4A61-4BE6-929F-047C510439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
              <a:t>Click to edit Master title style</a:t>
            </a:r>
          </a:p>
        </p:txBody>
      </p:sp>
      <p:sp>
        <p:nvSpPr>
          <p:cNvPr id="3" name="Text Placeholder 2">
            <a:extLst>
              <a:ext uri="{FF2B5EF4-FFF2-40B4-BE49-F238E27FC236}">
                <a16:creationId xmlns:a16="http://schemas.microsoft.com/office/drawing/2014/main" id="{8D0B60F9-8919-4D50-935A-BE4CC620C7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Date Placeholder 3">
            <a:extLst>
              <a:ext uri="{FF2B5EF4-FFF2-40B4-BE49-F238E27FC236}">
                <a16:creationId xmlns:a16="http://schemas.microsoft.com/office/drawing/2014/main" id="{23D35200-416B-4857-AD93-C671F21BE6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US"/>
              <a:t>8/7/2025</a:t>
            </a:r>
          </a:p>
        </p:txBody>
      </p:sp>
      <p:sp>
        <p:nvSpPr>
          <p:cNvPr id="5" name="Footer Placeholder 4">
            <a:extLst>
              <a:ext uri="{FF2B5EF4-FFF2-40B4-BE49-F238E27FC236}">
                <a16:creationId xmlns:a16="http://schemas.microsoft.com/office/drawing/2014/main" id="{8C0C9A54-350E-47FA-9B2C-F9C766348F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051259BE-6637-4210-B761-34DD1BD86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5D16CCA7-A32B-44D2-BAC0-8216F98A92EE}" type="slidenum">
              <a:rPr lang="en-US" smtClean="0"/>
              <a:t>‹#›</a:t>
            </a:fld>
            <a:endParaRPr lang="en-US"/>
          </a:p>
        </p:txBody>
      </p:sp>
    </p:spTree>
    <p:extLst>
      <p:ext uri="{BB962C8B-B14F-4D97-AF65-F5344CB8AC3E}">
        <p14:creationId xmlns:p14="http://schemas.microsoft.com/office/powerpoint/2010/main" val="298422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52" r:id="rId4"/>
    <p:sldLayoutId id="2147483663" r:id="rId5"/>
    <p:sldLayoutId id="2147483654" r:id="rId6"/>
    <p:sldLayoutId id="2147483662"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E8631-A5EC-D991-8684-C1C5DA56A0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
              <a:t>Click to edit Master title style</a:t>
            </a:r>
          </a:p>
        </p:txBody>
      </p:sp>
      <p:sp>
        <p:nvSpPr>
          <p:cNvPr id="3" name="Text Placeholder 2">
            <a:extLst>
              <a:ext uri="{FF2B5EF4-FFF2-40B4-BE49-F238E27FC236}">
                <a16:creationId xmlns:a16="http://schemas.microsoft.com/office/drawing/2014/main" id="{BBEDB92C-B724-2A16-3495-27CB151EB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Date Placeholder 3">
            <a:extLst>
              <a:ext uri="{FF2B5EF4-FFF2-40B4-BE49-F238E27FC236}">
                <a16:creationId xmlns:a16="http://schemas.microsoft.com/office/drawing/2014/main" id="{665B4230-F2F5-AC1F-0FCE-50CE73C8FE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rtl="0"/>
            <a:r>
              <a:rPr lang="en-US"/>
              <a:t>8/7/2025</a:t>
            </a:r>
          </a:p>
        </p:txBody>
      </p:sp>
      <p:sp>
        <p:nvSpPr>
          <p:cNvPr id="5" name="Footer Placeholder 4">
            <a:extLst>
              <a:ext uri="{FF2B5EF4-FFF2-40B4-BE49-F238E27FC236}">
                <a16:creationId xmlns:a16="http://schemas.microsoft.com/office/drawing/2014/main" id="{1E540145-C4E7-1EAC-2632-2A3CE3121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1734669A-E6AC-F8C1-F053-9E90485D3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rtl="0"/>
            <a:fld id="{181E4D21-DFBA-4BA9-A6C6-558C4B06F883}" type="slidenum">
              <a:rPr lang="en-US" smtClean="0"/>
              <a:t>‹#›</a:t>
            </a:fld>
            <a:endParaRPr lang="en-US"/>
          </a:p>
        </p:txBody>
      </p:sp>
    </p:spTree>
    <p:extLst>
      <p:ext uri="{BB962C8B-B14F-4D97-AF65-F5344CB8AC3E}">
        <p14:creationId xmlns:p14="http://schemas.microsoft.com/office/powerpoint/2010/main" val="1049912639"/>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55" r:id="rId3"/>
    <p:sldLayoutId id="2147483650"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hyperlink" Target="https://umt.co1.qualtrics.com/jfe/form/SV_daPZQalhlfFpDWC"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umt.co1.qualtrics.com/jfe/form/SV_2sm0sYdqJ7hJQaO"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8BAC1A11-6A54-2AA5-2636-4275B5E16B4A}"/>
              </a:ext>
            </a:extLst>
          </p:cNvPr>
          <p:cNvSpPr>
            <a:spLocks noGrp="1"/>
          </p:cNvSpPr>
          <p:nvPr>
            <p:ph type="sldNum" sz="quarter" idx="12"/>
          </p:nvPr>
        </p:nvSpPr>
        <p:spPr/>
        <p:txBody>
          <a:bodyPr rtlCol="0"/>
          <a:lstStyle/>
          <a:p>
            <a:pPr rtl="0"/>
            <a:fld id="{5D16CCA7-A32B-44D2-BAC0-8216F98A92EE}" type="slidenum">
              <a:rPr lang="en-US" smtClean="0"/>
              <a:t>1</a:t>
            </a:fld>
            <a:endParaRPr lang="en-US"/>
          </a:p>
        </p:txBody>
      </p:sp>
      <p:pic>
        <p:nvPicPr>
          <p:cNvPr id="3" name="Picture 2" descr="Logo for the Independent Living Training and Technical Assistance Center. Red Block IL T and TA over a light blue line with the full name of the Center written out in green. ">
            <a:extLst>
              <a:ext uri="{FF2B5EF4-FFF2-40B4-BE49-F238E27FC236}">
                <a16:creationId xmlns:a16="http://schemas.microsoft.com/office/drawing/2014/main" id="{AAD81797-AA92-3C69-21DE-F0AF44991F64}"/>
              </a:ext>
            </a:extLst>
          </p:cNvPr>
          <p:cNvPicPr>
            <a:picLocks noChangeAspect="1"/>
          </p:cNvPicPr>
          <p:nvPr/>
        </p:nvPicPr>
        <p:blipFill>
          <a:blip r:embed="rId2"/>
          <a:stretch>
            <a:fillRect/>
          </a:stretch>
        </p:blipFill>
        <p:spPr>
          <a:xfrm>
            <a:off x="2694216" y="99462"/>
            <a:ext cx="6142207" cy="2732379"/>
          </a:xfrm>
          <a:prstGeom prst="rect">
            <a:avLst/>
          </a:prstGeom>
        </p:spPr>
      </p:pic>
      <p:sp>
        <p:nvSpPr>
          <p:cNvPr id="9" name="Bottom Background" descr="T">
            <a:extLst>
              <a:ext uri="{FF2B5EF4-FFF2-40B4-BE49-F238E27FC236}">
                <a16:creationId xmlns:a16="http://schemas.microsoft.com/office/drawing/2014/main" id="{49655C5C-5E75-5D58-952B-15FCC93EA8D5}"/>
              </a:ext>
            </a:extLst>
          </p:cNvPr>
          <p:cNvSpPr/>
          <p:nvPr/>
        </p:nvSpPr>
        <p:spPr>
          <a:xfrm>
            <a:off x="10044" y="2963573"/>
            <a:ext cx="12192000" cy="3889634"/>
          </a:xfrm>
          <a:prstGeom prst="rect">
            <a:avLst/>
          </a:prstGeom>
          <a:solidFill>
            <a:srgbClr val="70002E"/>
          </a:solidFill>
          <a:ln>
            <a:solidFill>
              <a:srgbClr val="7000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Title">
            <a:extLst>
              <a:ext uri="{FF2B5EF4-FFF2-40B4-BE49-F238E27FC236}">
                <a16:creationId xmlns:a16="http://schemas.microsoft.com/office/drawing/2014/main" id="{12473B0E-F23C-CE7A-6440-28030FD06D93}"/>
              </a:ext>
            </a:extLst>
          </p:cNvPr>
          <p:cNvSpPr txBox="1">
            <a:spLocks noGrp="1"/>
          </p:cNvSpPr>
          <p:nvPr>
            <p:ph type="title" idx="4294967295"/>
          </p:nvPr>
        </p:nvSpPr>
        <p:spPr>
          <a:xfrm>
            <a:off x="-6906" y="3102442"/>
            <a:ext cx="12188912"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lnSpc>
                <a:spcPct val="100000"/>
              </a:lnSpc>
              <a:spcBef>
                <a:spcPts val="0"/>
              </a:spcBef>
              <a:defRPr/>
            </a:pPr>
            <a:r>
              <a:rPr lang="es" sz="6000" b="1" i="0" u="none" strike="noStrike" kern="1200" cap="none" spc="0" normalizeH="0" noProof="0">
                <a:ln>
                  <a:noFill/>
                </a:ln>
                <a:solidFill>
                  <a:schemeClr val="bg1"/>
                </a:solidFill>
                <a:effectLst/>
                <a:uLnTx/>
                <a:uFillTx/>
                <a:latin typeface="Aptos Display"/>
                <a:ea typeface="+mn-ea"/>
                <a:cs typeface="+mn-cs"/>
              </a:rPr>
              <a:t>Acompañando a la Junta/Consejo</a:t>
            </a: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opic">
            <a:extLst>
              <a:ext uri="{FF2B5EF4-FFF2-40B4-BE49-F238E27FC236}">
                <a16:creationId xmlns:a16="http://schemas.microsoft.com/office/drawing/2014/main" id="{EDC85072-3C41-EFD0-A917-0BF4CC3869A5}"/>
              </a:ext>
            </a:extLst>
          </p:cNvPr>
          <p:cNvSpPr txBox="1"/>
          <p:nvPr/>
        </p:nvSpPr>
        <p:spPr>
          <a:xfrm>
            <a:off x="21687" y="4018398"/>
            <a:ext cx="1217589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s" sz="3200" b="1">
                <a:solidFill>
                  <a:schemeClr val="bg1"/>
                </a:solidFill>
              </a:rPr>
              <a:t>Congreso del SILC 2025 </a:t>
            </a:r>
          </a:p>
          <a:p>
            <a:pPr algn="ctr" rtl="0"/>
            <a:r>
              <a:rPr lang="es" sz="3200" b="1">
                <a:solidFill>
                  <a:schemeClr val="bg1"/>
                </a:solidFill>
              </a:rPr>
              <a:t>Orlando, FL</a:t>
            </a:r>
            <a:endParaRPr lang="en-US" dirty="0">
              <a:solidFill>
                <a:schemeClr val="bg1"/>
              </a:solidFill>
            </a:endParaRPr>
          </a:p>
        </p:txBody>
      </p:sp>
    </p:spTree>
    <p:extLst>
      <p:ext uri="{BB962C8B-B14F-4D97-AF65-F5344CB8AC3E}">
        <p14:creationId xmlns:p14="http://schemas.microsoft.com/office/powerpoint/2010/main" val="1872549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AC599-E05E-29FD-2C22-51AE1F0FE6B6}"/>
            </a:ext>
          </a:extLst>
        </p:cNvPr>
        <p:cNvGrpSpPr/>
        <p:nvPr/>
      </p:nvGrpSpPr>
      <p:grpSpPr>
        <a:xfrm>
          <a:off x="0" y="0"/>
          <a:ext cx="0" cy="0"/>
          <a:chOff x="0" y="0"/>
          <a:chExt cx="0" cy="0"/>
        </a:xfrm>
      </p:grpSpPr>
      <p:sp>
        <p:nvSpPr>
          <p:cNvPr id="6" name="Rectangle ">
            <a:extLst>
              <a:ext uri="{FF2B5EF4-FFF2-40B4-BE49-F238E27FC236}">
                <a16:creationId xmlns:a16="http://schemas.microsoft.com/office/drawing/2014/main" id="{5B8CA194-9DA3-FD84-9800-A2FBEBEC9E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6780959" y="1408750"/>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Slide Number ">
            <a:extLst>
              <a:ext uri="{FF2B5EF4-FFF2-40B4-BE49-F238E27FC236}">
                <a16:creationId xmlns:a16="http://schemas.microsoft.com/office/drawing/2014/main" id="{5CD91BCF-337A-5C00-C00C-637E2B1A03BF}"/>
              </a:ext>
            </a:extLst>
          </p:cNvPr>
          <p:cNvSpPr>
            <a:spLocks noGrp="1"/>
          </p:cNvSpPr>
          <p:nvPr>
            <p:ph type="sldNum" sz="quarter" idx="12"/>
          </p:nvPr>
        </p:nvSpPr>
        <p:spPr>
          <a:xfrm>
            <a:off x="9293772" y="6356350"/>
            <a:ext cx="2743200" cy="365125"/>
          </a:xfrm>
        </p:spPr>
        <p:txBody>
          <a:bodyPr rtlCol="0"/>
          <a:lstStyle/>
          <a:p>
            <a:pPr rtl="0"/>
            <a:fld id="{181E4D21-DFBA-4BA9-A6C6-558C4B06F883}" type="slidenum">
              <a:rPr lang="en-US" smtClean="0"/>
              <a:t>10</a:t>
            </a:fld>
            <a:endParaRPr lang="en-US"/>
          </a:p>
        </p:txBody>
      </p:sp>
      <p:sp>
        <p:nvSpPr>
          <p:cNvPr id="8" name="Title">
            <a:extLst>
              <a:ext uri="{FF2B5EF4-FFF2-40B4-BE49-F238E27FC236}">
                <a16:creationId xmlns:a16="http://schemas.microsoft.com/office/drawing/2014/main" id="{9B0F1864-9860-9BA9-14DA-24FF7C632148}"/>
              </a:ext>
            </a:extLst>
          </p:cNvPr>
          <p:cNvSpPr txBox="1">
            <a:spLocks noGrp="1"/>
          </p:cNvSpPr>
          <p:nvPr>
            <p:ph type="title" idx="4294967295"/>
          </p:nvPr>
        </p:nvSpPr>
        <p:spPr>
          <a:xfrm>
            <a:off x="8387813" y="2379588"/>
            <a:ext cx="3632676" cy="3841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defRPr/>
            </a:pPr>
            <a:r>
              <a:rPr lang="es" sz="4000" b="1" dirty="0">
                <a:solidFill>
                  <a:srgbClr val="FFFFFF"/>
                </a:solidFill>
              </a:rPr>
              <a:t>También hay regulaciones: </a:t>
            </a:r>
            <a:br>
              <a:rPr lang="en-US" sz="4000" b="1" dirty="0">
                <a:solidFill>
                  <a:srgbClr val="FFFFFF"/>
                </a:solidFill>
              </a:rPr>
            </a:br>
            <a:r>
              <a:rPr lang="es" sz="4000" b="1" dirty="0">
                <a:solidFill>
                  <a:srgbClr val="FFFFFF"/>
                </a:solidFill>
              </a:rPr>
              <a:t>En la Sección 1329.2, Título 45, del Código de Reglamentaciones Federales (CFR) se cita el propósito de la Ley de Rehabilitación para la IL</a:t>
            </a:r>
            <a:endParaRPr lang="en-US" dirty="0"/>
          </a:p>
        </p:txBody>
      </p:sp>
      <p:sp>
        <p:nvSpPr>
          <p:cNvPr id="9" name="Text 1">
            <a:extLst>
              <a:ext uri="{FF2B5EF4-FFF2-40B4-BE49-F238E27FC236}">
                <a16:creationId xmlns:a16="http://schemas.microsoft.com/office/drawing/2014/main" id="{2B44F4E6-DD8D-88CF-1A49-3856A09A3103}"/>
              </a:ext>
            </a:extLst>
          </p:cNvPr>
          <p:cNvSpPr txBox="1"/>
          <p:nvPr/>
        </p:nvSpPr>
        <p:spPr>
          <a:xfrm>
            <a:off x="293633" y="111643"/>
            <a:ext cx="7744333" cy="6524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spcBef>
                <a:spcPts val="1200"/>
              </a:spcBef>
            </a:pPr>
            <a:r>
              <a:rPr lang="es" sz="2800"/>
              <a:t>El propósito del Título VII (7) de la Ley es:</a:t>
            </a:r>
            <a:r>
              <a:rPr lang="es" sz="2000"/>
              <a:t>   </a:t>
            </a:r>
          </a:p>
          <a:p>
            <a:pPr rtl="0">
              <a:spcBef>
                <a:spcPts val="1200"/>
              </a:spcBef>
            </a:pPr>
            <a:r>
              <a:rPr lang="es" sz="2400" b="1"/>
              <a:t>promover una filosofía de vida independiente (IL)</a:t>
            </a:r>
            <a:r>
              <a:rPr lang="es" sz="2400"/>
              <a:t>, incluyendo una filosofía de:</a:t>
            </a:r>
          </a:p>
          <a:p>
            <a:pPr rtl="0">
              <a:spcBef>
                <a:spcPts val="1200"/>
              </a:spcBef>
            </a:pPr>
            <a:endParaRPr lang="en-US" sz="2000" dirty="0"/>
          </a:p>
          <a:p>
            <a:pPr rtl="0">
              <a:spcBef>
                <a:spcPts val="1200"/>
              </a:spcBef>
            </a:pPr>
            <a:endParaRPr lang="en-US" sz="2400" b="1" dirty="0"/>
          </a:p>
          <a:p>
            <a:pPr rtl="0">
              <a:spcBef>
                <a:spcPts val="1200"/>
              </a:spcBef>
            </a:pPr>
            <a:endParaRPr lang="en-US" sz="2400" b="1" dirty="0"/>
          </a:p>
          <a:p>
            <a:pPr rtl="0">
              <a:spcBef>
                <a:spcPts val="1200"/>
              </a:spcBef>
            </a:pPr>
            <a:endParaRPr lang="en-US" sz="2800" b="1" dirty="0"/>
          </a:p>
          <a:p>
            <a:pPr rtl="0">
              <a:spcBef>
                <a:spcPts val="1200"/>
              </a:spcBef>
            </a:pPr>
            <a:r>
              <a:rPr lang="es" sz="2800" b="1"/>
              <a:t>para maximizar:</a:t>
            </a:r>
            <a:endParaRPr lang="en-US" sz="2800" dirty="0"/>
          </a:p>
          <a:p>
            <a:pPr rtl="0">
              <a:spcBef>
                <a:spcPts val="1200"/>
              </a:spcBef>
            </a:pPr>
            <a:r>
              <a:rPr lang="es" sz="2400" b="1"/>
              <a:t>el liderazgo</a:t>
            </a:r>
            <a:r>
              <a:rPr lang="es" sz="2400"/>
              <a:t>, </a:t>
            </a:r>
            <a:r>
              <a:rPr lang="es" sz="2400" b="1"/>
              <a:t>el empoderamiento</a:t>
            </a:r>
            <a:r>
              <a:rPr lang="es" sz="2400"/>
              <a:t>, </a:t>
            </a:r>
            <a:r>
              <a:rPr lang="es" sz="2400" b="1"/>
              <a:t>la independencia </a:t>
            </a:r>
            <a:r>
              <a:rPr lang="es" sz="2400"/>
              <a:t>y</a:t>
            </a:r>
            <a:r>
              <a:rPr lang="es" sz="2400" b="1"/>
              <a:t> la productividad </a:t>
            </a:r>
            <a:r>
              <a:rPr lang="es" sz="2400"/>
              <a:t>de las personas con discapacidades, además de promover la </a:t>
            </a:r>
            <a:r>
              <a:rPr lang="es" sz="2400" b="1"/>
              <a:t>integración y plena inclusión</a:t>
            </a:r>
            <a:r>
              <a:rPr lang="es" sz="2400"/>
              <a:t> de las personas con discapacidades en el </a:t>
            </a:r>
            <a:r>
              <a:rPr lang="es" sz="2400" b="1"/>
              <a:t>público general de la sociedad americana</a:t>
            </a:r>
            <a:r>
              <a:rPr lang="es" sz="2400"/>
              <a:t>…</a:t>
            </a:r>
          </a:p>
          <a:p>
            <a:pPr algn="r" rtl="0"/>
            <a:endParaRPr lang="en-US" sz="2800" b="1" dirty="0">
              <a:latin typeface="Arial"/>
              <a:cs typeface="Arial"/>
            </a:endParaRPr>
          </a:p>
        </p:txBody>
      </p:sp>
      <p:graphicFrame>
        <p:nvGraphicFramePr>
          <p:cNvPr id="4" name="Table 3">
            <a:extLst>
              <a:ext uri="{FF2B5EF4-FFF2-40B4-BE49-F238E27FC236}">
                <a16:creationId xmlns:a16="http://schemas.microsoft.com/office/drawing/2014/main" id="{BD1930C9-CC94-D7D7-6006-AA463DFA9805}"/>
              </a:ext>
            </a:extLst>
          </p:cNvPr>
          <p:cNvGraphicFramePr>
            <a:graphicFrameLocks noGrp="1"/>
          </p:cNvGraphicFramePr>
          <p:nvPr/>
        </p:nvGraphicFramePr>
        <p:xfrm>
          <a:off x="294408" y="1714500"/>
          <a:ext cx="7603409" cy="1737360"/>
        </p:xfrm>
        <a:graphic>
          <a:graphicData uri="http://schemas.openxmlformats.org/drawingml/2006/table">
            <a:tbl>
              <a:tblPr firstRow="1" bandRow="1">
                <a:tableStyleId>{5C22544A-7EE6-4342-B048-85BDC9FD1C3A}</a:tableStyleId>
              </a:tblPr>
              <a:tblGrid>
                <a:gridCol w="3777051">
                  <a:extLst>
                    <a:ext uri="{9D8B030D-6E8A-4147-A177-3AD203B41FA5}">
                      <a16:colId xmlns:a16="http://schemas.microsoft.com/office/drawing/2014/main" val="1973187547"/>
                    </a:ext>
                  </a:extLst>
                </a:gridCol>
                <a:gridCol w="3826358">
                  <a:extLst>
                    <a:ext uri="{9D8B030D-6E8A-4147-A177-3AD203B41FA5}">
                      <a16:colId xmlns:a16="http://schemas.microsoft.com/office/drawing/2014/main" val="547999841"/>
                    </a:ext>
                  </a:extLst>
                </a:gridCol>
              </a:tblGrid>
              <a:tr h="337431">
                <a:tc>
                  <a:txBody>
                    <a:bodyPr/>
                    <a:lstStyle/>
                    <a:p>
                      <a:pPr algn="ctr" rtl="0"/>
                      <a:r>
                        <a:rPr lang="es" sz="2400" b="1">
                          <a:solidFill>
                            <a:schemeClr val="tx1"/>
                          </a:solidFill>
                        </a:rPr>
                        <a:t>Control del consumidor</a:t>
                      </a:r>
                    </a:p>
                  </a:txBody>
                  <a:tcPr>
                    <a:solidFill>
                      <a:srgbClr val="BCDDE6"/>
                    </a:solidFill>
                  </a:tcPr>
                </a:tc>
                <a:tc>
                  <a:txBody>
                    <a:bodyPr/>
                    <a:lstStyle/>
                    <a:p>
                      <a:pPr algn="ctr" rtl="0"/>
                      <a:r>
                        <a:rPr lang="es" sz="2400" b="1">
                          <a:solidFill>
                            <a:schemeClr val="tx1"/>
                          </a:solidFill>
                        </a:rPr>
                        <a:t>Apoyo entre pares</a:t>
                      </a:r>
                    </a:p>
                  </a:txBody>
                  <a:tcPr>
                    <a:solidFill>
                      <a:srgbClr val="BCDDE6"/>
                    </a:solidFill>
                  </a:tcPr>
                </a:tc>
                <a:extLst>
                  <a:ext uri="{0D108BD9-81ED-4DB2-BD59-A6C34878D82A}">
                    <a16:rowId xmlns:a16="http://schemas.microsoft.com/office/drawing/2014/main" val="4054731644"/>
                  </a:ext>
                </a:extLst>
              </a:tr>
              <a:tr h="337431">
                <a:tc>
                  <a:txBody>
                    <a:bodyPr/>
                    <a:lstStyle/>
                    <a:p>
                      <a:pPr algn="ctr" rtl="0"/>
                      <a:r>
                        <a:rPr lang="es" sz="2400" b="1">
                          <a:solidFill>
                            <a:schemeClr val="tx1"/>
                          </a:solidFill>
                        </a:rPr>
                        <a:t>Autoayuda</a:t>
                      </a:r>
                    </a:p>
                  </a:txBody>
                  <a:tcPr>
                    <a:solidFill>
                      <a:srgbClr val="BCDDE6"/>
                    </a:solidFill>
                  </a:tcPr>
                </a:tc>
                <a:tc>
                  <a:txBody>
                    <a:bodyPr/>
                    <a:lstStyle/>
                    <a:p>
                      <a:pPr algn="ctr" rtl="0"/>
                      <a:r>
                        <a:rPr lang="es" sz="2400" b="1">
                          <a:solidFill>
                            <a:schemeClr val="tx1"/>
                          </a:solidFill>
                        </a:rPr>
                        <a:t>Autodeterminación</a:t>
                      </a:r>
                    </a:p>
                  </a:txBody>
                  <a:tcPr>
                    <a:solidFill>
                      <a:srgbClr val="BCDDE6"/>
                    </a:solidFill>
                  </a:tcPr>
                </a:tc>
                <a:extLst>
                  <a:ext uri="{0D108BD9-81ED-4DB2-BD59-A6C34878D82A}">
                    <a16:rowId xmlns:a16="http://schemas.microsoft.com/office/drawing/2014/main" val="568118926"/>
                  </a:ext>
                </a:extLst>
              </a:tr>
              <a:tr h="437411">
                <a:tc>
                  <a:txBody>
                    <a:bodyPr/>
                    <a:lstStyle/>
                    <a:p>
                      <a:pPr algn="ctr" rtl="0"/>
                      <a:r>
                        <a:rPr lang="es" sz="2400" b="1">
                          <a:solidFill>
                            <a:schemeClr val="tx1"/>
                          </a:solidFill>
                        </a:rPr>
                        <a:t>Acceso igualitario</a:t>
                      </a:r>
                    </a:p>
                  </a:txBody>
                  <a:tcPr>
                    <a:solidFill>
                      <a:srgbClr val="BCDDE6"/>
                    </a:solidFill>
                  </a:tcPr>
                </a:tc>
                <a:tc>
                  <a:txBody>
                    <a:bodyPr/>
                    <a:lstStyle/>
                    <a:p>
                      <a:pPr algn="ctr" rtl="0"/>
                      <a:r>
                        <a:rPr lang="es" sz="2400" b="1">
                          <a:solidFill>
                            <a:schemeClr val="tx1"/>
                          </a:solidFill>
                        </a:rPr>
                        <a:t>Defensa individual y de sistemas</a:t>
                      </a:r>
                    </a:p>
                  </a:txBody>
                  <a:tcPr>
                    <a:solidFill>
                      <a:srgbClr val="BCDDE6"/>
                    </a:solidFill>
                  </a:tcPr>
                </a:tc>
                <a:extLst>
                  <a:ext uri="{0D108BD9-81ED-4DB2-BD59-A6C34878D82A}">
                    <a16:rowId xmlns:a16="http://schemas.microsoft.com/office/drawing/2014/main" val="1718849420"/>
                  </a:ext>
                </a:extLst>
              </a:tr>
            </a:tbl>
          </a:graphicData>
        </a:graphic>
      </p:graphicFrame>
      <p:sp>
        <p:nvSpPr>
          <p:cNvPr id="2" name="Footer">
            <a:extLst>
              <a:ext uri="{FF2B5EF4-FFF2-40B4-BE49-F238E27FC236}">
                <a16:creationId xmlns:a16="http://schemas.microsoft.com/office/drawing/2014/main" id="{9691B267-2F1C-2AE9-57AF-FF40AFDC7938}"/>
              </a:ext>
            </a:extLst>
          </p:cNvPr>
          <p:cNvSpPr>
            <a:spLocks noGrp="1"/>
          </p:cNvSpPr>
          <p:nvPr>
            <p:ph type="ftr" sz="quarter" idx="11"/>
          </p:nvPr>
        </p:nvSpPr>
        <p:spPr>
          <a:xfrm>
            <a:off x="1541265" y="6436217"/>
            <a:ext cx="5921698" cy="365125"/>
          </a:xfrm>
        </p:spPr>
        <p:txBody>
          <a:bodyPr rtlCol="0"/>
          <a:lstStyle/>
          <a:p>
            <a:pPr rtl="0"/>
            <a:r>
              <a:rPr lang="es" dirty="0">
                <a:solidFill>
                  <a:srgbClr val="750518"/>
                </a:solidFill>
              </a:rPr>
              <a:t>Centro de Capacitación y Asistencia Técnica para la Vida Independiente</a:t>
            </a:r>
          </a:p>
        </p:txBody>
      </p:sp>
    </p:spTree>
    <p:extLst>
      <p:ext uri="{BB962C8B-B14F-4D97-AF65-F5344CB8AC3E}">
        <p14:creationId xmlns:p14="http://schemas.microsoft.com/office/powerpoint/2010/main" val="11742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p:cNvGrpSpPr/>
        <p:nvPr/>
      </p:nvGrpSpPr>
      <p:grpSpPr>
        <a:xfrm>
          <a:off x="0" y="0"/>
          <a:ext cx="0" cy="0"/>
          <a:chOff x="0" y="0"/>
          <a:chExt cx="0" cy="0"/>
        </a:xfrm>
      </p:grpSpPr>
      <p:sp>
        <p:nvSpPr>
          <p:cNvPr id="5" name="Slide Number ">
            <a:extLst>
              <a:ext uri="{FF2B5EF4-FFF2-40B4-BE49-F238E27FC236}">
                <a16:creationId xmlns:a16="http://schemas.microsoft.com/office/drawing/2014/main" id="{B8FEDEB8-B5A9-0702-5C81-8B6B1751EF39}"/>
              </a:ext>
            </a:extLst>
          </p:cNvPr>
          <p:cNvSpPr>
            <a:spLocks noGrp="1"/>
          </p:cNvSpPr>
          <p:nvPr>
            <p:ph type="sldNum" sz="quarter" idx="12"/>
          </p:nvPr>
        </p:nvSpPr>
        <p:spPr/>
        <p:txBody>
          <a:bodyPr rtlCol="0"/>
          <a:lstStyle/>
          <a:p>
            <a:pPr rtl="0"/>
            <a:fld id="{181E4D21-DFBA-4BA9-A6C6-558C4B06F883}" type="slidenum">
              <a:rPr lang="en-US" smtClean="0"/>
              <a:t>11</a:t>
            </a:fld>
            <a:endParaRPr lang="en-US"/>
          </a:p>
        </p:txBody>
      </p:sp>
      <p:sp>
        <p:nvSpPr>
          <p:cNvPr id="2" name="Title 1">
            <a:extLst>
              <a:ext uri="{FF2B5EF4-FFF2-40B4-BE49-F238E27FC236}">
                <a16:creationId xmlns:a16="http://schemas.microsoft.com/office/drawing/2014/main" id="{103F5BCE-2B35-3DB5-FDED-89E5E21BA118}"/>
              </a:ext>
            </a:extLst>
          </p:cNvPr>
          <p:cNvSpPr>
            <a:spLocks noGrp="1"/>
          </p:cNvSpPr>
          <p:nvPr>
            <p:ph type="title"/>
          </p:nvPr>
        </p:nvSpPr>
        <p:spPr>
          <a:xfrm>
            <a:off x="2755" y="-2103"/>
            <a:ext cx="12177309" cy="1720332"/>
          </a:xfrm>
        </p:spPr>
        <p:txBody>
          <a:bodyPr rtlCol="0"/>
          <a:lstStyle/>
          <a:p>
            <a:pPr rtl="0"/>
            <a:r>
              <a:rPr lang="es"/>
              <a:t>   Al financiar el SILC y los CIL...</a:t>
            </a:r>
            <a:br>
              <a:rPr lang="en-US"/>
            </a:br>
            <a:r>
              <a:rPr lang="es" b="1"/>
              <a:t>   Estos principios nos unen </a:t>
            </a:r>
          </a:p>
        </p:txBody>
      </p:sp>
      <p:sp>
        <p:nvSpPr>
          <p:cNvPr id="3" name="Text">
            <a:extLst>
              <a:ext uri="{FF2B5EF4-FFF2-40B4-BE49-F238E27FC236}">
                <a16:creationId xmlns:a16="http://schemas.microsoft.com/office/drawing/2014/main" id="{7F2ECC61-F232-60ED-BD5E-48D7CAB72F9C}"/>
              </a:ext>
            </a:extLst>
          </p:cNvPr>
          <p:cNvSpPr>
            <a:spLocks noGrp="1"/>
          </p:cNvSpPr>
          <p:nvPr>
            <p:ph idx="1"/>
          </p:nvPr>
        </p:nvSpPr>
        <p:spPr>
          <a:xfrm>
            <a:off x="498514" y="1715456"/>
            <a:ext cx="10423791" cy="4369460"/>
          </a:xfrm>
          <a:solidFill>
            <a:schemeClr val="bg1"/>
          </a:solidFill>
          <a:ln w="57150">
            <a:solidFill>
              <a:srgbClr val="750518"/>
            </a:solidFill>
            <a:prstDash val="sysDot"/>
          </a:ln>
        </p:spPr>
        <p:txBody>
          <a:bodyPr vert="horz" lIns="91440" tIns="45720" rIns="91440" bIns="45720" rtlCol="0" anchor="ctr">
            <a:normAutofit/>
          </a:bodyPr>
          <a:lstStyle/>
          <a:p>
            <a:pPr rtl="0"/>
            <a:r>
              <a:rPr lang="es" dirty="0">
                <a:ea typeface="+mn-lt"/>
                <a:cs typeface="+mn-lt"/>
              </a:rPr>
              <a:t>Control del consumidor </a:t>
            </a:r>
            <a:endParaRPr lang="en-US" dirty="0"/>
          </a:p>
          <a:p>
            <a:pPr rtl="0"/>
            <a:r>
              <a:rPr lang="es" dirty="0">
                <a:ea typeface="+mn-lt"/>
                <a:cs typeface="+mn-lt"/>
              </a:rPr>
              <a:t>Apoyo entre pares </a:t>
            </a:r>
          </a:p>
          <a:p>
            <a:pPr rtl="0"/>
            <a:r>
              <a:rPr lang="es" dirty="0">
                <a:ea typeface="+mn-lt"/>
                <a:cs typeface="+mn-lt"/>
              </a:rPr>
              <a:t>Autoayuda y autodeterminación </a:t>
            </a:r>
          </a:p>
          <a:p>
            <a:pPr rtl="0"/>
            <a:r>
              <a:rPr lang="es" dirty="0">
                <a:ea typeface="+mn-lt"/>
                <a:cs typeface="+mn-lt"/>
              </a:rPr>
              <a:t>Acceso igualitario a la defensa individual y de sistemas </a:t>
            </a:r>
          </a:p>
          <a:p>
            <a:pPr rtl="0"/>
            <a:r>
              <a:rPr lang="es" dirty="0">
                <a:ea typeface="+mn-lt"/>
                <a:cs typeface="+mn-lt"/>
              </a:rPr>
              <a:t>Maximizar el liderazgo, el empoderamiento, la independencia y la productividad de las personas con discapacidades </a:t>
            </a:r>
          </a:p>
          <a:p>
            <a:pPr rtl="0"/>
            <a:r>
              <a:rPr lang="es" dirty="0">
                <a:ea typeface="+mn-lt"/>
                <a:cs typeface="+mn-lt"/>
              </a:rPr>
              <a:t>Integración e inclusión plena de las personas con discapacidades en la corriente principal de la sociedad estadounidense</a:t>
            </a:r>
            <a:endParaRPr lang="en-US" dirty="0"/>
          </a:p>
        </p:txBody>
      </p:sp>
      <p:sp>
        <p:nvSpPr>
          <p:cNvPr id="4" name="Footer ">
            <a:extLst>
              <a:ext uri="{FF2B5EF4-FFF2-40B4-BE49-F238E27FC236}">
                <a16:creationId xmlns:a16="http://schemas.microsoft.com/office/drawing/2014/main" id="{227E7802-A18B-DDBF-DBDD-37829B9CBB42}"/>
              </a:ext>
            </a:extLst>
          </p:cNvPr>
          <p:cNvSpPr>
            <a:spLocks noGrp="1"/>
          </p:cNvSpPr>
          <p:nvPr>
            <p:ph type="ftr" sz="quarter" idx="11"/>
          </p:nvPr>
        </p:nvSpPr>
        <p:spPr>
          <a:xfrm>
            <a:off x="3294961" y="6530784"/>
            <a:ext cx="4941065" cy="190692"/>
          </a:xfrm>
        </p:spPr>
        <p:txBody>
          <a:bodyPr rtlCol="0"/>
          <a:lstStyle/>
          <a:p>
            <a:pPr rtl="0"/>
            <a:r>
              <a:rPr lang="es">
                <a:solidFill>
                  <a:schemeClr val="tx1"/>
                </a:solidFill>
              </a:rPr>
              <a:t>Centro de Capacitación y Asistencia Técnica para la Vida Independiente</a:t>
            </a:r>
          </a:p>
        </p:txBody>
      </p:sp>
    </p:spTree>
    <p:extLst>
      <p:ext uri="{BB962C8B-B14F-4D97-AF65-F5344CB8AC3E}">
        <p14:creationId xmlns:p14="http://schemas.microsoft.com/office/powerpoint/2010/main" val="1825522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A5D4F1-D560-29B7-52AF-5FD07DBD1ED1}"/>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9D0FBC45-1C05-83DF-3078-A2D05F3A5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Slide Number">
            <a:extLst>
              <a:ext uri="{FF2B5EF4-FFF2-40B4-BE49-F238E27FC236}">
                <a16:creationId xmlns:a16="http://schemas.microsoft.com/office/drawing/2014/main" id="{7BA264A5-4677-AE5F-E7B6-B89E26B3B0CB}"/>
              </a:ext>
            </a:extLst>
          </p:cNvPr>
          <p:cNvSpPr>
            <a:spLocks noGrp="1"/>
          </p:cNvSpPr>
          <p:nvPr>
            <p:ph type="sldNum" sz="quarter" idx="12"/>
          </p:nvPr>
        </p:nvSpPr>
        <p:spPr>
          <a:xfrm>
            <a:off x="8757492" y="6494061"/>
            <a:ext cx="2743200" cy="365125"/>
          </a:xfrm>
        </p:spPr>
        <p:txBody>
          <a:bodyPr rtlCol="0">
            <a:normAutofit/>
          </a:bodyPr>
          <a:lstStyle/>
          <a:p>
            <a:pPr rtl="0">
              <a:spcAft>
                <a:spcPts val="600"/>
              </a:spcAft>
            </a:pPr>
            <a:fld id="{181E4D21-DFBA-4BA9-A6C6-558C4B06F883}" type="slidenum">
              <a:rPr lang="en-US"/>
              <a:pPr>
                <a:spcAft>
                  <a:spcPts val="600"/>
                </a:spcAft>
              </a:pPr>
              <a:t>12</a:t>
            </a:fld>
            <a:endParaRPr lang="en-US"/>
          </a:p>
        </p:txBody>
      </p:sp>
      <p:sp>
        <p:nvSpPr>
          <p:cNvPr id="2" name="Title ">
            <a:extLst>
              <a:ext uri="{FF2B5EF4-FFF2-40B4-BE49-F238E27FC236}">
                <a16:creationId xmlns:a16="http://schemas.microsoft.com/office/drawing/2014/main" id="{6A649340-0775-0D9E-2A61-6B33B97C4746}"/>
              </a:ext>
            </a:extLst>
          </p:cNvPr>
          <p:cNvSpPr>
            <a:spLocks noGrp="1"/>
          </p:cNvSpPr>
          <p:nvPr>
            <p:ph type="title"/>
          </p:nvPr>
        </p:nvSpPr>
        <p:spPr>
          <a:xfrm>
            <a:off x="132464" y="21822"/>
            <a:ext cx="12060860" cy="1356084"/>
          </a:xfrm>
        </p:spPr>
        <p:txBody>
          <a:bodyPr rtlCol="0" anchor="b">
            <a:noAutofit/>
          </a:bodyPr>
          <a:lstStyle/>
          <a:p>
            <a:pPr rtl="0"/>
            <a:r>
              <a:rPr lang="es" sz="4000" dirty="0">
                <a:solidFill>
                  <a:srgbClr val="750518"/>
                </a:solidFill>
                <a:latin typeface="Arial"/>
                <a:cs typeface="Arial"/>
              </a:rPr>
              <a:t>Promover e implementar la filosofía de IL: </a:t>
            </a:r>
            <a:br>
              <a:rPr lang="es" sz="4000" dirty="0">
                <a:solidFill>
                  <a:srgbClr val="750518"/>
                </a:solidFill>
                <a:latin typeface="Arial"/>
                <a:cs typeface="Arial"/>
              </a:rPr>
            </a:br>
            <a:r>
              <a:rPr lang="es" sz="4000" b="1" dirty="0">
                <a:solidFill>
                  <a:srgbClr val="750518"/>
                </a:solidFill>
                <a:latin typeface="Arial"/>
                <a:cs typeface="Arial"/>
              </a:rPr>
              <a:t>Su misión y más allá de ella </a:t>
            </a:r>
            <a:endParaRPr lang="en-US" sz="4000" b="1" dirty="0"/>
          </a:p>
        </p:txBody>
      </p:sp>
      <p:sp>
        <p:nvSpPr>
          <p:cNvPr id="8" name="Arrow Pointing Right">
            <a:extLst>
              <a:ext uri="{FF2B5EF4-FFF2-40B4-BE49-F238E27FC236}">
                <a16:creationId xmlns:a16="http://schemas.microsoft.com/office/drawing/2014/main" id="{2AD7AC0A-A62E-2589-5571-4715C3224066}"/>
              </a:ext>
            </a:extLst>
          </p:cNvPr>
          <p:cNvSpPr/>
          <p:nvPr/>
        </p:nvSpPr>
        <p:spPr>
          <a:xfrm>
            <a:off x="133442" y="1221338"/>
            <a:ext cx="11781356" cy="470939"/>
          </a:xfrm>
          <a:prstGeom prst="rightArrow">
            <a:avLst/>
          </a:prstGeom>
          <a:solidFill>
            <a:srgbClr val="75051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endParaRPr lang="en-US"/>
          </a:p>
        </p:txBody>
      </p:sp>
      <p:sp>
        <p:nvSpPr>
          <p:cNvPr id="3" name="Text 1">
            <a:extLst>
              <a:ext uri="{FF2B5EF4-FFF2-40B4-BE49-F238E27FC236}">
                <a16:creationId xmlns:a16="http://schemas.microsoft.com/office/drawing/2014/main" id="{67AFC9D1-98B8-120A-6B92-281820B1D5B7}"/>
              </a:ext>
            </a:extLst>
          </p:cNvPr>
          <p:cNvSpPr>
            <a:spLocks noGrp="1"/>
          </p:cNvSpPr>
          <p:nvPr>
            <p:ph idx="1"/>
          </p:nvPr>
        </p:nvSpPr>
        <p:spPr>
          <a:xfrm>
            <a:off x="132099" y="1855770"/>
            <a:ext cx="5556789" cy="3566233"/>
          </a:xfrm>
        </p:spPr>
        <p:txBody>
          <a:bodyPr vert="horz" lIns="91440" tIns="45720" rIns="91440" bIns="45720" rtlCol="0" anchor="t">
            <a:noAutofit/>
          </a:bodyPr>
          <a:lstStyle/>
          <a:p>
            <a:pPr marL="0" indent="0" rtl="0">
              <a:buNone/>
            </a:pPr>
            <a:r>
              <a:rPr lang="es" sz="3200" b="1">
                <a:latin typeface="Arial"/>
                <a:ea typeface="+mn-lt"/>
                <a:cs typeface="Arial"/>
              </a:rPr>
              <a:t>Asegurar que la misión y el Plan Estatal resultante para la Vida Independiente respete los derechos de las personas con discapacidades para ser miembros integrales y significativos de sus comunidades.</a:t>
            </a:r>
            <a:endParaRPr lang="en-US" sz="3200" b="1"/>
          </a:p>
          <a:p>
            <a:pPr marL="0" indent="0" rtl="0">
              <a:buNone/>
            </a:pPr>
            <a:endParaRPr lang="en-US" sz="2200">
              <a:latin typeface="Arial"/>
            </a:endParaRPr>
          </a:p>
          <a:p>
            <a:pPr marL="0" indent="0" rtl="0">
              <a:buNone/>
            </a:pPr>
            <a:endParaRPr lang="en-US" sz="2200">
              <a:latin typeface="Arial"/>
              <a:ea typeface="+mn-lt"/>
              <a:cs typeface="Arial"/>
            </a:endParaRPr>
          </a:p>
          <a:p>
            <a:pPr marL="0" indent="0" rtl="0">
              <a:buNone/>
            </a:pPr>
            <a:endParaRPr lang="en-US" sz="2200">
              <a:latin typeface="Arial"/>
              <a:cs typeface="Arial"/>
            </a:endParaRPr>
          </a:p>
          <a:p>
            <a:pPr marL="0" indent="0" rtl="0">
              <a:buNone/>
            </a:pPr>
            <a:endParaRPr lang="en-US" sz="2200">
              <a:latin typeface="Arial"/>
              <a:cs typeface="Arial"/>
            </a:endParaRPr>
          </a:p>
          <a:p>
            <a:pPr marL="0" indent="0" rtl="0">
              <a:buNone/>
            </a:pPr>
            <a:endParaRPr lang="en-US" sz="2200">
              <a:latin typeface="Arial"/>
              <a:cs typeface="Arial"/>
            </a:endParaRPr>
          </a:p>
          <a:p>
            <a:pPr marL="0" indent="0" rtl="0">
              <a:buNone/>
            </a:pPr>
            <a:endParaRPr lang="en-US" sz="2200">
              <a:cs typeface="Arial"/>
            </a:endParaRPr>
          </a:p>
          <a:p>
            <a:pPr marL="342900" indent="-342900" rtl="0"/>
            <a:endParaRPr lang="en-US" sz="2200" b="1"/>
          </a:p>
          <a:p>
            <a:pPr marL="0" indent="0" rtl="0">
              <a:buNone/>
            </a:pPr>
            <a:endParaRPr lang="en-US" sz="2200"/>
          </a:p>
        </p:txBody>
      </p:sp>
      <p:sp>
        <p:nvSpPr>
          <p:cNvPr id="7" name="Text 2">
            <a:extLst>
              <a:ext uri="{FF2B5EF4-FFF2-40B4-BE49-F238E27FC236}">
                <a16:creationId xmlns:a16="http://schemas.microsoft.com/office/drawing/2014/main" id="{432D81C9-2BD2-2F80-4103-F852D3DC4E7C}"/>
              </a:ext>
            </a:extLst>
          </p:cNvPr>
          <p:cNvSpPr txBox="1"/>
          <p:nvPr/>
        </p:nvSpPr>
        <p:spPr>
          <a:xfrm>
            <a:off x="5798434" y="1695253"/>
            <a:ext cx="5927896" cy="4847744"/>
          </a:xfrm>
          <a:prstGeom prst="rect">
            <a:avLst/>
          </a:prstGeom>
          <a:solidFill>
            <a:srgbClr val="BCDDE6"/>
          </a:solidFill>
          <a:ln w="57150">
            <a:solidFill>
              <a:srgbClr val="75051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spcAft>
                <a:spcPts val="2400"/>
              </a:spcAft>
            </a:pPr>
            <a:r>
              <a:rPr lang="es" sz="3200">
                <a:latin typeface="Aptos"/>
                <a:cs typeface="Arial"/>
              </a:rPr>
              <a:t>IL </a:t>
            </a:r>
            <a:r>
              <a:rPr lang="es" sz="3200" u="sng">
                <a:latin typeface="Aptos"/>
                <a:cs typeface="Arial"/>
              </a:rPr>
              <a:t>NO</a:t>
            </a:r>
            <a:r>
              <a:rPr lang="es" sz="3200">
                <a:latin typeface="Aptos"/>
                <a:cs typeface="Arial"/>
              </a:rPr>
              <a:t> se trata de:</a:t>
            </a:r>
          </a:p>
          <a:p>
            <a:pPr marL="285750" indent="-285750" algn="ctr" rtl="0">
              <a:buFont typeface="Arial"/>
              <a:buChar char="•"/>
            </a:pPr>
            <a:r>
              <a:rPr lang="es" sz="2400">
                <a:latin typeface="Arial"/>
                <a:cs typeface="Arial"/>
              </a:rPr>
              <a:t>Caridad </a:t>
            </a:r>
            <a:endParaRPr lang="en-US"/>
          </a:p>
          <a:p>
            <a:pPr marL="285750" indent="-285750" algn="ctr" rtl="0">
              <a:buFont typeface="Arial"/>
              <a:buChar char="•"/>
            </a:pPr>
            <a:r>
              <a:rPr lang="es" sz="2400">
                <a:latin typeface="Arial"/>
                <a:cs typeface="Arial"/>
              </a:rPr>
              <a:t>Salvación</a:t>
            </a:r>
          </a:p>
          <a:p>
            <a:pPr marL="285750" indent="-285750" algn="ctr" rtl="0">
              <a:buFont typeface="Arial"/>
              <a:buChar char="•"/>
            </a:pPr>
            <a:r>
              <a:rPr lang="es" sz="2400">
                <a:latin typeface="Arial"/>
                <a:cs typeface="Arial"/>
              </a:rPr>
              <a:t>Servir o ayudar a los "necesitados", "vulnerables", "personas con necesidades especiales" o a los "que no se los escucha." </a:t>
            </a:r>
            <a:endParaRPr lang="en-US" sz="2400"/>
          </a:p>
          <a:p>
            <a:pPr marL="285750" indent="-285750" algn="ctr" rtl="0">
              <a:buFont typeface="Arial"/>
              <a:buChar char="•"/>
            </a:pPr>
            <a:endParaRPr lang="en-US" sz="2400">
              <a:latin typeface="Arial"/>
              <a:cs typeface="Arial"/>
            </a:endParaRPr>
          </a:p>
          <a:p>
            <a:pPr algn="ctr" rtl="0"/>
            <a:r>
              <a:rPr lang="es" sz="2400" b="1">
                <a:latin typeface="Arial"/>
                <a:cs typeface="Arial"/>
              </a:rPr>
              <a:t>IL </a:t>
            </a:r>
            <a:r>
              <a:rPr lang="es" sz="2400" b="1" u="sng">
                <a:latin typeface="Arial"/>
                <a:cs typeface="Arial"/>
              </a:rPr>
              <a:t>ES</a:t>
            </a:r>
            <a:r>
              <a:rPr lang="es" sz="2400" b="1">
                <a:latin typeface="Arial"/>
                <a:cs typeface="Arial"/>
              </a:rPr>
              <a:t>:</a:t>
            </a:r>
          </a:p>
          <a:p>
            <a:pPr algn="ctr" rtl="0"/>
            <a:r>
              <a:rPr lang="es" sz="2800" b="1">
                <a:latin typeface="Arial"/>
                <a:cs typeface="Arial"/>
              </a:rPr>
              <a:t>Empoderar a los pares para que lideren y controlen sus vidas.</a:t>
            </a:r>
          </a:p>
          <a:p>
            <a:pPr rtl="0"/>
            <a:endParaRPr lang="en-US"/>
          </a:p>
          <a:p>
            <a:pPr rtl="0"/>
            <a:endParaRPr lang="en-US"/>
          </a:p>
        </p:txBody>
      </p:sp>
      <p:sp>
        <p:nvSpPr>
          <p:cNvPr id="4" name="Footer ">
            <a:extLst>
              <a:ext uri="{FF2B5EF4-FFF2-40B4-BE49-F238E27FC236}">
                <a16:creationId xmlns:a16="http://schemas.microsoft.com/office/drawing/2014/main" id="{A87453B8-24B8-D783-A82C-A25B47A790A2}"/>
              </a:ext>
            </a:extLst>
          </p:cNvPr>
          <p:cNvSpPr>
            <a:spLocks noGrp="1"/>
          </p:cNvSpPr>
          <p:nvPr>
            <p:ph type="ftr" sz="quarter" idx="11"/>
          </p:nvPr>
        </p:nvSpPr>
        <p:spPr>
          <a:xfrm>
            <a:off x="1339467" y="6356350"/>
            <a:ext cx="4114800" cy="365125"/>
          </a:xfrm>
        </p:spPr>
        <p:txBody>
          <a:bodyPr rtlCol="0">
            <a:normAutofit fontScale="92500" lnSpcReduction="20000"/>
          </a:bodyPr>
          <a:lstStyle/>
          <a:p>
            <a:pPr rtl="0">
              <a:spcAft>
                <a:spcPts val="600"/>
              </a:spcAft>
            </a:pPr>
            <a:r>
              <a:rPr lang="es" sz="1100" b="1"/>
              <a:t>Centro de Capacitación y Asistencia Técnica para la Vida Independiente</a:t>
            </a:r>
          </a:p>
        </p:txBody>
      </p:sp>
    </p:spTree>
    <p:extLst>
      <p:ext uri="{BB962C8B-B14F-4D97-AF65-F5344CB8AC3E}">
        <p14:creationId xmlns:p14="http://schemas.microsoft.com/office/powerpoint/2010/main" val="104882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527A2-5215-CA37-BB67-A22F5AC21521}"/>
            </a:ext>
          </a:extLst>
        </p:cNvPr>
        <p:cNvGrpSpPr/>
        <p:nvPr/>
      </p:nvGrpSpPr>
      <p:grpSpPr>
        <a:xfrm>
          <a:off x="0" y="0"/>
          <a:ext cx="0" cy="0"/>
          <a:chOff x="0" y="0"/>
          <a:chExt cx="0" cy="0"/>
        </a:xfrm>
      </p:grpSpPr>
      <p:sp>
        <p:nvSpPr>
          <p:cNvPr id="6" name="Rectangle ">
            <a:extLst>
              <a:ext uri="{FF2B5EF4-FFF2-40B4-BE49-F238E27FC236}">
                <a16:creationId xmlns:a16="http://schemas.microsoft.com/office/drawing/2014/main" id="{89529D90-9B70-8BE1-276D-D3D6937195D6}"/>
              </a:ext>
              <a:ext uri="{C183D7F6-B498-43B3-948B-1728B52AA6E4}">
                <adec:decorative xmlns:adec="http://schemas.microsoft.com/office/drawing/2017/decorative" val="1"/>
              </a:ext>
            </a:extLst>
          </p:cNvPr>
          <p:cNvSpPr/>
          <p:nvPr/>
        </p:nvSpPr>
        <p:spPr>
          <a:xfrm>
            <a:off x="182342" y="1176936"/>
            <a:ext cx="11354946" cy="116035"/>
          </a:xfrm>
          <a:prstGeom prst="rect">
            <a:avLst/>
          </a:prstGeom>
          <a:solidFill>
            <a:srgbClr val="BCDDE6"/>
          </a:solidFill>
          <a:ln>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Slide Number ">
            <a:extLst>
              <a:ext uri="{FF2B5EF4-FFF2-40B4-BE49-F238E27FC236}">
                <a16:creationId xmlns:a16="http://schemas.microsoft.com/office/drawing/2014/main" id="{5DE87D66-2ABA-EF84-0BC2-2292775B8E27}"/>
              </a:ext>
            </a:extLst>
          </p:cNvPr>
          <p:cNvSpPr>
            <a:spLocks noGrp="1"/>
          </p:cNvSpPr>
          <p:nvPr>
            <p:ph type="sldNum" sz="quarter" idx="12"/>
          </p:nvPr>
        </p:nvSpPr>
        <p:spPr/>
        <p:txBody>
          <a:bodyPr rtlCol="0"/>
          <a:lstStyle/>
          <a:p>
            <a:pPr rtl="0"/>
            <a:fld id="{5D16CCA7-A32B-44D2-BAC0-8216F98A92EE}" type="slidenum">
              <a:rPr lang="en-US" smtClean="0"/>
              <a:t>13</a:t>
            </a:fld>
            <a:endParaRPr lang="en-US"/>
          </a:p>
        </p:txBody>
      </p:sp>
      <p:sp>
        <p:nvSpPr>
          <p:cNvPr id="2" name="Title ">
            <a:extLst>
              <a:ext uri="{FF2B5EF4-FFF2-40B4-BE49-F238E27FC236}">
                <a16:creationId xmlns:a16="http://schemas.microsoft.com/office/drawing/2014/main" id="{4FCF1BB7-7BD2-9449-FB5F-3E7EF8DF9F46}"/>
              </a:ext>
            </a:extLst>
          </p:cNvPr>
          <p:cNvSpPr>
            <a:spLocks noGrp="1"/>
          </p:cNvSpPr>
          <p:nvPr>
            <p:ph type="title"/>
          </p:nvPr>
        </p:nvSpPr>
        <p:spPr>
          <a:xfrm>
            <a:off x="3132" y="-217"/>
            <a:ext cx="12188868" cy="1504188"/>
          </a:xfrm>
        </p:spPr>
        <p:txBody>
          <a:bodyPr rtlCol="0">
            <a:normAutofit fontScale="90000"/>
          </a:bodyPr>
          <a:lstStyle/>
          <a:p>
            <a:pPr rtl="0"/>
            <a:r>
              <a:rPr lang="es" sz="7200" b="1" dirty="0">
                <a:solidFill>
                  <a:srgbClr val="750518"/>
                </a:solidFill>
              </a:rPr>
              <a:t> </a:t>
            </a:r>
            <a:r>
              <a:rPr lang="es" sz="5600" b="1" dirty="0">
                <a:solidFill>
                  <a:srgbClr val="750518"/>
                </a:solidFill>
              </a:rPr>
              <a:t>¿Cuáles son sus responsabilidades legales?</a:t>
            </a:r>
            <a:endParaRPr lang="en-US" sz="5600" b="1" dirty="0">
              <a:solidFill>
                <a:srgbClr val="750518"/>
              </a:solidFill>
            </a:endParaRPr>
          </a:p>
        </p:txBody>
      </p:sp>
      <p:sp>
        <p:nvSpPr>
          <p:cNvPr id="3" name="Text">
            <a:extLst>
              <a:ext uri="{FF2B5EF4-FFF2-40B4-BE49-F238E27FC236}">
                <a16:creationId xmlns:a16="http://schemas.microsoft.com/office/drawing/2014/main" id="{1872AAC4-05E5-ABDB-826A-3C1AF411AA6C}"/>
              </a:ext>
            </a:extLst>
          </p:cNvPr>
          <p:cNvSpPr>
            <a:spLocks noGrp="1"/>
          </p:cNvSpPr>
          <p:nvPr>
            <p:ph idx="1"/>
          </p:nvPr>
        </p:nvSpPr>
        <p:spPr>
          <a:xfrm>
            <a:off x="182342" y="1686534"/>
            <a:ext cx="11820394" cy="4852378"/>
          </a:xfrm>
        </p:spPr>
        <p:txBody>
          <a:bodyPr vert="horz" lIns="91440" tIns="45720" rIns="91440" bIns="45720" rtlCol="0" anchor="t">
            <a:noAutofit/>
          </a:bodyPr>
          <a:lstStyle/>
          <a:p>
            <a:pPr rtl="0"/>
            <a:r>
              <a:rPr lang="es" sz="4800" dirty="0"/>
              <a:t>Responsabilidad penal de las juntas</a:t>
            </a:r>
          </a:p>
          <a:p>
            <a:pPr rtl="0"/>
            <a:r>
              <a:rPr lang="es" sz="4800" dirty="0"/>
              <a:t>Responsabilidad civil de las juntas</a:t>
            </a:r>
          </a:p>
          <a:p>
            <a:pPr rtl="0"/>
            <a:r>
              <a:rPr lang="es" sz="4800" dirty="0"/>
              <a:t>Responsabilidad individual de los miembros de la junta</a:t>
            </a:r>
          </a:p>
          <a:p>
            <a:pPr rtl="0"/>
            <a:r>
              <a:rPr lang="es" sz="4800" dirty="0"/>
              <a:t>Gestión de riesgos </a:t>
            </a:r>
          </a:p>
          <a:p>
            <a:pPr rtl="0"/>
            <a:r>
              <a:rPr lang="es" sz="4800" dirty="0"/>
              <a:t>Seguros</a:t>
            </a:r>
          </a:p>
          <a:p>
            <a:pPr rtl="0"/>
            <a:endParaRPr lang="en-US" dirty="0"/>
          </a:p>
        </p:txBody>
      </p:sp>
      <p:sp>
        <p:nvSpPr>
          <p:cNvPr id="4" name="Footer ">
            <a:extLst>
              <a:ext uri="{FF2B5EF4-FFF2-40B4-BE49-F238E27FC236}">
                <a16:creationId xmlns:a16="http://schemas.microsoft.com/office/drawing/2014/main" id="{6F5FAC3C-E9DD-8061-627B-F69A951B53D3}"/>
              </a:ext>
            </a:extLst>
          </p:cNvPr>
          <p:cNvSpPr>
            <a:spLocks noGrp="1"/>
          </p:cNvSpPr>
          <p:nvPr>
            <p:ph type="ftr" sz="quarter" idx="11"/>
          </p:nvPr>
        </p:nvSpPr>
        <p:spPr>
          <a:xfrm>
            <a:off x="3380984" y="6492049"/>
            <a:ext cx="4908115" cy="365125"/>
          </a:xfrm>
        </p:spPr>
        <p:txBody>
          <a:bodyPr rtlCol="0"/>
          <a:lstStyle/>
          <a:p>
            <a:pPr rtl="0"/>
            <a:r>
              <a:rPr lang="es">
                <a:solidFill>
                  <a:srgbClr val="750518"/>
                </a:solidFill>
              </a:rPr>
              <a:t>Centro de Capacitación y Asistencia Técnica para la Vida Independiente</a:t>
            </a:r>
          </a:p>
        </p:txBody>
      </p:sp>
    </p:spTree>
    <p:extLst>
      <p:ext uri="{BB962C8B-B14F-4D97-AF65-F5344CB8AC3E}">
        <p14:creationId xmlns:p14="http://schemas.microsoft.com/office/powerpoint/2010/main" val="2319163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a:extLst>
              <a:ext uri="{FF2B5EF4-FFF2-40B4-BE49-F238E27FC236}">
                <a16:creationId xmlns:a16="http://schemas.microsoft.com/office/drawing/2014/main" id="{E9AA23EA-C625-BD34-FBF1-7FF3704F64C5}"/>
              </a:ext>
              <a:ext uri="{C183D7F6-B498-43B3-948B-1728B52AA6E4}">
                <adec:decorative xmlns:adec="http://schemas.microsoft.com/office/drawing/2017/decorative" val="1"/>
              </a:ext>
            </a:extLst>
          </p:cNvPr>
          <p:cNvSpPr/>
          <p:nvPr/>
        </p:nvSpPr>
        <p:spPr>
          <a:xfrm>
            <a:off x="180584" y="1604134"/>
            <a:ext cx="11354946" cy="116035"/>
          </a:xfrm>
          <a:prstGeom prst="rect">
            <a:avLst/>
          </a:prstGeom>
          <a:solidFill>
            <a:srgbClr val="BCDDE6"/>
          </a:solidFill>
          <a:ln>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Slide Number ">
            <a:extLst>
              <a:ext uri="{FF2B5EF4-FFF2-40B4-BE49-F238E27FC236}">
                <a16:creationId xmlns:a16="http://schemas.microsoft.com/office/drawing/2014/main" id="{51C58929-FF75-A936-FAE6-4F2211996D4F}"/>
              </a:ext>
            </a:extLst>
          </p:cNvPr>
          <p:cNvSpPr>
            <a:spLocks noGrp="1"/>
          </p:cNvSpPr>
          <p:nvPr>
            <p:ph type="sldNum" sz="quarter" idx="12"/>
          </p:nvPr>
        </p:nvSpPr>
        <p:spPr/>
        <p:txBody>
          <a:bodyPr rtlCol="0"/>
          <a:lstStyle/>
          <a:p>
            <a:pPr rtl="0"/>
            <a:fld id="{5D16CCA7-A32B-44D2-BAC0-8216F98A92EE}" type="slidenum">
              <a:rPr lang="en-US" smtClean="0"/>
              <a:t>14</a:t>
            </a:fld>
            <a:endParaRPr lang="en-US"/>
          </a:p>
        </p:txBody>
      </p:sp>
      <p:sp>
        <p:nvSpPr>
          <p:cNvPr id="2" name="Title ">
            <a:extLst>
              <a:ext uri="{FF2B5EF4-FFF2-40B4-BE49-F238E27FC236}">
                <a16:creationId xmlns:a16="http://schemas.microsoft.com/office/drawing/2014/main" id="{FDB3E23B-FB5C-7E0C-413D-F68F5A0F8403}"/>
              </a:ext>
            </a:extLst>
          </p:cNvPr>
          <p:cNvSpPr>
            <a:spLocks noGrp="1"/>
          </p:cNvSpPr>
          <p:nvPr>
            <p:ph type="title"/>
          </p:nvPr>
        </p:nvSpPr>
        <p:spPr>
          <a:xfrm>
            <a:off x="180584" y="295828"/>
            <a:ext cx="12185736" cy="971105"/>
          </a:xfrm>
        </p:spPr>
        <p:txBody>
          <a:bodyPr rtlCol="0">
            <a:noAutofit/>
          </a:bodyPr>
          <a:lstStyle/>
          <a:p>
            <a:pPr rtl="0"/>
            <a:r>
              <a:rPr lang="es" sz="5400" b="1" i="0" u="none" strike="noStrike" kern="1200" cap="none" spc="0" normalizeH="0" noProof="0">
                <a:ln>
                  <a:noFill/>
                </a:ln>
                <a:solidFill>
                  <a:srgbClr val="750518"/>
                </a:solidFill>
                <a:effectLst/>
                <a:uLnTx/>
                <a:uFillTx/>
                <a:latin typeface="Arial" panose="020B0604020202020204" pitchFamily="34" charset="0"/>
                <a:ea typeface="+mj-ea"/>
                <a:cs typeface="Arial" panose="020B0604020202020204" pitchFamily="34" charset="0"/>
              </a:rPr>
              <a:t>Responsabilidades legales de la junta y de los miembros de la junta </a:t>
            </a:r>
            <a:endParaRPr lang="en-US" sz="9600" b="1" dirty="0">
              <a:solidFill>
                <a:srgbClr val="750518"/>
              </a:solidFill>
            </a:endParaRPr>
          </a:p>
        </p:txBody>
      </p:sp>
      <p:sp>
        <p:nvSpPr>
          <p:cNvPr id="3" name="Text">
            <a:extLst>
              <a:ext uri="{FF2B5EF4-FFF2-40B4-BE49-F238E27FC236}">
                <a16:creationId xmlns:a16="http://schemas.microsoft.com/office/drawing/2014/main" id="{D5B18E95-CE5E-60B9-4CE3-2387C3758947}"/>
              </a:ext>
            </a:extLst>
          </p:cNvPr>
          <p:cNvSpPr>
            <a:spLocks noGrp="1"/>
          </p:cNvSpPr>
          <p:nvPr>
            <p:ph idx="1"/>
          </p:nvPr>
        </p:nvSpPr>
        <p:spPr>
          <a:xfrm>
            <a:off x="180584" y="1948739"/>
            <a:ext cx="11820394" cy="4852378"/>
          </a:xfrm>
        </p:spPr>
        <p:txBody>
          <a:bodyPr vert="horz" lIns="91440" tIns="45720" rIns="91440" bIns="45720" rtlCol="0" anchor="t">
            <a:noAutofit/>
          </a:bodyPr>
          <a:lstStyle/>
          <a:p>
            <a:pPr rtl="0"/>
            <a:r>
              <a:rPr lang="es" sz="4000" dirty="0"/>
              <a:t>Miembros de la junta / consejo = cumplimiento de la misión e integridad organizacional</a:t>
            </a:r>
          </a:p>
          <a:p>
            <a:pPr lvl="1" rtl="0"/>
            <a:r>
              <a:rPr lang="es" sz="3600" dirty="0"/>
              <a:t>Deber de cuidado</a:t>
            </a:r>
          </a:p>
          <a:p>
            <a:pPr lvl="1" rtl="0"/>
            <a:r>
              <a:rPr lang="es" sz="3600" dirty="0"/>
              <a:t>Deber de lealtad</a:t>
            </a:r>
          </a:p>
          <a:p>
            <a:pPr lvl="1" rtl="0"/>
            <a:r>
              <a:rPr lang="es" sz="3600" dirty="0"/>
              <a:t>Deber de obediencia</a:t>
            </a:r>
          </a:p>
          <a:p>
            <a:pPr rtl="0"/>
            <a:r>
              <a:rPr lang="es" sz="4000" dirty="0"/>
              <a:t>Director ejecutivo / otro personal = operaciones diarias</a:t>
            </a:r>
          </a:p>
          <a:p>
            <a:pPr rtl="0"/>
            <a:endParaRPr lang="en-US" sz="2400" dirty="0"/>
          </a:p>
        </p:txBody>
      </p:sp>
      <p:sp>
        <p:nvSpPr>
          <p:cNvPr id="4" name="Footer ">
            <a:extLst>
              <a:ext uri="{FF2B5EF4-FFF2-40B4-BE49-F238E27FC236}">
                <a16:creationId xmlns:a16="http://schemas.microsoft.com/office/drawing/2014/main" id="{98E8B615-3172-2D94-5E63-414BFB13526B}"/>
              </a:ext>
            </a:extLst>
          </p:cNvPr>
          <p:cNvSpPr>
            <a:spLocks noGrp="1"/>
          </p:cNvSpPr>
          <p:nvPr>
            <p:ph type="ftr" sz="quarter" idx="11"/>
          </p:nvPr>
        </p:nvSpPr>
        <p:spPr>
          <a:xfrm>
            <a:off x="3380984" y="6492049"/>
            <a:ext cx="4908115" cy="365125"/>
          </a:xfrm>
        </p:spPr>
        <p:txBody>
          <a:bodyPr rtlCol="0"/>
          <a:lstStyle/>
          <a:p>
            <a:pPr rtl="0"/>
            <a:r>
              <a:rPr lang="es">
                <a:solidFill>
                  <a:srgbClr val="750518"/>
                </a:solidFill>
              </a:rPr>
              <a:t>Centro de Capacitación y Asistencia Técnica para la Vida Independiente</a:t>
            </a:r>
          </a:p>
        </p:txBody>
      </p:sp>
    </p:spTree>
    <p:extLst>
      <p:ext uri="{BB962C8B-B14F-4D97-AF65-F5344CB8AC3E}">
        <p14:creationId xmlns:p14="http://schemas.microsoft.com/office/powerpoint/2010/main" val="2716162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a:extLst>
              <a:ext uri="{FF2B5EF4-FFF2-40B4-BE49-F238E27FC236}">
                <a16:creationId xmlns:a16="http://schemas.microsoft.com/office/drawing/2014/main" id="{E9AA23EA-C625-BD34-FBF1-7FF3704F64C5}"/>
              </a:ext>
              <a:ext uri="{C183D7F6-B498-43B3-948B-1728B52AA6E4}">
                <adec:decorative xmlns:adec="http://schemas.microsoft.com/office/drawing/2017/decorative" val="1"/>
              </a:ext>
            </a:extLst>
          </p:cNvPr>
          <p:cNvSpPr/>
          <p:nvPr/>
        </p:nvSpPr>
        <p:spPr>
          <a:xfrm>
            <a:off x="182342" y="1176936"/>
            <a:ext cx="11354946" cy="116035"/>
          </a:xfrm>
          <a:prstGeom prst="rect">
            <a:avLst/>
          </a:prstGeom>
          <a:solidFill>
            <a:srgbClr val="BCDDE6"/>
          </a:solidFill>
          <a:ln>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Slide Number ">
            <a:extLst>
              <a:ext uri="{FF2B5EF4-FFF2-40B4-BE49-F238E27FC236}">
                <a16:creationId xmlns:a16="http://schemas.microsoft.com/office/drawing/2014/main" id="{51C58929-FF75-A936-FAE6-4F2211996D4F}"/>
              </a:ext>
            </a:extLst>
          </p:cNvPr>
          <p:cNvSpPr>
            <a:spLocks noGrp="1"/>
          </p:cNvSpPr>
          <p:nvPr>
            <p:ph type="sldNum" sz="quarter" idx="12"/>
          </p:nvPr>
        </p:nvSpPr>
        <p:spPr/>
        <p:txBody>
          <a:bodyPr rtlCol="0"/>
          <a:lstStyle/>
          <a:p>
            <a:pPr rtl="0"/>
            <a:fld id="{5D16CCA7-A32B-44D2-BAC0-8216F98A92EE}" type="slidenum">
              <a:rPr lang="en-US" smtClean="0"/>
              <a:t>15</a:t>
            </a:fld>
            <a:endParaRPr lang="en-US"/>
          </a:p>
        </p:txBody>
      </p:sp>
      <p:sp>
        <p:nvSpPr>
          <p:cNvPr id="2" name="Title ">
            <a:extLst>
              <a:ext uri="{FF2B5EF4-FFF2-40B4-BE49-F238E27FC236}">
                <a16:creationId xmlns:a16="http://schemas.microsoft.com/office/drawing/2014/main" id="{FDB3E23B-FB5C-7E0C-413D-F68F5A0F8403}"/>
              </a:ext>
            </a:extLst>
          </p:cNvPr>
          <p:cNvSpPr>
            <a:spLocks noGrp="1"/>
          </p:cNvSpPr>
          <p:nvPr>
            <p:ph type="title"/>
          </p:nvPr>
        </p:nvSpPr>
        <p:spPr>
          <a:xfrm>
            <a:off x="3132" y="-217"/>
            <a:ext cx="12185736" cy="1325563"/>
          </a:xfrm>
        </p:spPr>
        <p:txBody>
          <a:bodyPr rtlCol="0">
            <a:normAutofit/>
          </a:bodyPr>
          <a:lstStyle/>
          <a:p>
            <a:pPr rtl="0"/>
            <a:r>
              <a:rPr lang="es" sz="7200" b="1">
                <a:solidFill>
                  <a:srgbClr val="750518"/>
                </a:solidFill>
              </a:rPr>
              <a:t> Deber de obediencia</a:t>
            </a:r>
          </a:p>
        </p:txBody>
      </p:sp>
      <p:sp>
        <p:nvSpPr>
          <p:cNvPr id="3" name="Text">
            <a:extLst>
              <a:ext uri="{FF2B5EF4-FFF2-40B4-BE49-F238E27FC236}">
                <a16:creationId xmlns:a16="http://schemas.microsoft.com/office/drawing/2014/main" id="{D5B18E95-CE5E-60B9-4CE3-2387C3758947}"/>
              </a:ext>
            </a:extLst>
          </p:cNvPr>
          <p:cNvSpPr>
            <a:spLocks noGrp="1"/>
          </p:cNvSpPr>
          <p:nvPr>
            <p:ph idx="1"/>
          </p:nvPr>
        </p:nvSpPr>
        <p:spPr>
          <a:xfrm>
            <a:off x="182342" y="1470817"/>
            <a:ext cx="11820394" cy="4444373"/>
          </a:xfrm>
        </p:spPr>
        <p:txBody>
          <a:bodyPr vert="horz" lIns="91440" tIns="45720" rIns="91440" bIns="45720" rtlCol="0" anchor="t">
            <a:noAutofit/>
          </a:bodyPr>
          <a:lstStyle/>
          <a:p>
            <a:pPr rtl="0"/>
            <a:r>
              <a:rPr lang="es" sz="4000" dirty="0"/>
              <a:t>Los miembros de la junta </a:t>
            </a:r>
            <a:r>
              <a:rPr lang="es" sz="4000" b="1" dirty="0"/>
              <a:t>deben ser fieles a la misión</a:t>
            </a:r>
            <a:r>
              <a:rPr lang="es" sz="4000" dirty="0"/>
              <a:t> del SILC.</a:t>
            </a:r>
          </a:p>
          <a:p>
            <a:pPr rtl="0"/>
            <a:r>
              <a:rPr lang="es" sz="4000" dirty="0"/>
              <a:t>Los miembros de la junta </a:t>
            </a:r>
            <a:r>
              <a:rPr lang="es" sz="4000" b="1" dirty="0"/>
              <a:t>no deben actuar de manera inconsistente</a:t>
            </a:r>
            <a:r>
              <a:rPr lang="es" sz="4000" dirty="0"/>
              <a:t> con la misión. </a:t>
            </a:r>
          </a:p>
          <a:p>
            <a:pPr rtl="0"/>
            <a:r>
              <a:rPr lang="es" sz="4000" dirty="0"/>
              <a:t>Los miembros de la junta </a:t>
            </a:r>
            <a:r>
              <a:rPr lang="es" sz="4000" b="1" dirty="0"/>
              <a:t>deben actuar en cumplimiento</a:t>
            </a:r>
            <a:r>
              <a:rPr lang="es" sz="4000" dirty="0"/>
              <a:t> de las </a:t>
            </a:r>
            <a:r>
              <a:rPr lang="es" sz="4000" b="1" dirty="0"/>
              <a:t>leyes y regulaciones locales, estatales y federales</a:t>
            </a:r>
            <a:r>
              <a:rPr lang="es" sz="4000" dirty="0"/>
              <a:t> que aplican.</a:t>
            </a:r>
          </a:p>
          <a:p>
            <a:pPr rtl="0"/>
            <a:endParaRPr lang="en-US" dirty="0"/>
          </a:p>
        </p:txBody>
      </p:sp>
      <p:sp>
        <p:nvSpPr>
          <p:cNvPr id="4" name="Footer ">
            <a:extLst>
              <a:ext uri="{FF2B5EF4-FFF2-40B4-BE49-F238E27FC236}">
                <a16:creationId xmlns:a16="http://schemas.microsoft.com/office/drawing/2014/main" id="{98E8B615-3172-2D94-5E63-414BFB13526B}"/>
              </a:ext>
            </a:extLst>
          </p:cNvPr>
          <p:cNvSpPr>
            <a:spLocks noGrp="1"/>
          </p:cNvSpPr>
          <p:nvPr>
            <p:ph type="ftr" sz="quarter" idx="11"/>
          </p:nvPr>
        </p:nvSpPr>
        <p:spPr>
          <a:xfrm>
            <a:off x="3380984" y="6492049"/>
            <a:ext cx="4908115" cy="365125"/>
          </a:xfrm>
        </p:spPr>
        <p:txBody>
          <a:bodyPr rtlCol="0"/>
          <a:lstStyle/>
          <a:p>
            <a:pPr rtl="0"/>
            <a:r>
              <a:rPr lang="es">
                <a:solidFill>
                  <a:srgbClr val="750518"/>
                </a:solidFill>
              </a:rPr>
              <a:t>Centro de Capacitación y Asistencia Técnica para la Vida Independiente</a:t>
            </a:r>
          </a:p>
        </p:txBody>
      </p:sp>
    </p:spTree>
    <p:extLst>
      <p:ext uri="{BB962C8B-B14F-4D97-AF65-F5344CB8AC3E}">
        <p14:creationId xmlns:p14="http://schemas.microsoft.com/office/powerpoint/2010/main" val="394776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A9479-6FB5-8BDD-E2EC-2BF6CEC47C0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24EC431-EF1E-C3B4-305C-6C4311491411}"/>
              </a:ext>
              <a:ext uri="{C183D7F6-B498-43B3-948B-1728B52AA6E4}">
                <adec:decorative xmlns:adec="http://schemas.microsoft.com/office/drawing/2017/decorative" val="1"/>
              </a:ext>
            </a:extLst>
          </p:cNvPr>
          <p:cNvSpPr/>
          <p:nvPr/>
        </p:nvSpPr>
        <p:spPr>
          <a:xfrm>
            <a:off x="182342" y="1176936"/>
            <a:ext cx="11354946" cy="116035"/>
          </a:xfrm>
          <a:prstGeom prst="rect">
            <a:avLst/>
          </a:prstGeom>
          <a:solidFill>
            <a:srgbClr val="BCDDE6"/>
          </a:solidFill>
          <a:ln>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Slide Number">
            <a:extLst>
              <a:ext uri="{FF2B5EF4-FFF2-40B4-BE49-F238E27FC236}">
                <a16:creationId xmlns:a16="http://schemas.microsoft.com/office/drawing/2014/main" id="{2DACE1DD-4F08-67E0-39A9-B4583D44BE7C}"/>
              </a:ext>
            </a:extLst>
          </p:cNvPr>
          <p:cNvSpPr>
            <a:spLocks noGrp="1"/>
          </p:cNvSpPr>
          <p:nvPr>
            <p:ph type="sldNum" sz="quarter" idx="12"/>
          </p:nvPr>
        </p:nvSpPr>
        <p:spPr/>
        <p:txBody>
          <a:bodyPr rtlCol="0"/>
          <a:lstStyle/>
          <a:p>
            <a:pPr rtl="0"/>
            <a:fld id="{5D16CCA7-A32B-44D2-BAC0-8216F98A92EE}" type="slidenum">
              <a:rPr lang="en-US" smtClean="0"/>
              <a:t>16</a:t>
            </a:fld>
            <a:endParaRPr lang="en-US"/>
          </a:p>
        </p:txBody>
      </p:sp>
      <p:sp>
        <p:nvSpPr>
          <p:cNvPr id="2" name="Title ">
            <a:extLst>
              <a:ext uri="{FF2B5EF4-FFF2-40B4-BE49-F238E27FC236}">
                <a16:creationId xmlns:a16="http://schemas.microsoft.com/office/drawing/2014/main" id="{A7851591-4DF7-10BA-CBEB-8ED3008978BE}"/>
              </a:ext>
            </a:extLst>
          </p:cNvPr>
          <p:cNvSpPr>
            <a:spLocks noGrp="1"/>
          </p:cNvSpPr>
          <p:nvPr>
            <p:ph type="title"/>
          </p:nvPr>
        </p:nvSpPr>
        <p:spPr>
          <a:xfrm>
            <a:off x="3132" y="-217"/>
            <a:ext cx="12185736" cy="1325563"/>
          </a:xfrm>
        </p:spPr>
        <p:txBody>
          <a:bodyPr rtlCol="0">
            <a:normAutofit/>
          </a:bodyPr>
          <a:lstStyle/>
          <a:p>
            <a:pPr rtl="0"/>
            <a:r>
              <a:rPr lang="es" sz="7200" b="1">
                <a:solidFill>
                  <a:srgbClr val="750518"/>
                </a:solidFill>
              </a:rPr>
              <a:t> Deber de lealtad</a:t>
            </a:r>
            <a:endParaRPr lang="en-US"/>
          </a:p>
        </p:txBody>
      </p:sp>
      <p:sp>
        <p:nvSpPr>
          <p:cNvPr id="3" name="Text">
            <a:extLst>
              <a:ext uri="{FF2B5EF4-FFF2-40B4-BE49-F238E27FC236}">
                <a16:creationId xmlns:a16="http://schemas.microsoft.com/office/drawing/2014/main" id="{EF5B5CE1-9DBB-AC40-F703-AF0861A0925D}"/>
              </a:ext>
            </a:extLst>
          </p:cNvPr>
          <p:cNvSpPr>
            <a:spLocks noGrp="1"/>
          </p:cNvSpPr>
          <p:nvPr>
            <p:ph idx="1"/>
          </p:nvPr>
        </p:nvSpPr>
        <p:spPr>
          <a:xfrm>
            <a:off x="182342" y="1503972"/>
            <a:ext cx="11820394" cy="4852378"/>
          </a:xfrm>
        </p:spPr>
        <p:txBody>
          <a:bodyPr vert="horz" lIns="91440" tIns="45720" rIns="91440" bIns="45720" rtlCol="0" anchor="t">
            <a:noAutofit/>
          </a:bodyPr>
          <a:lstStyle/>
          <a:p>
            <a:pPr rtl="0"/>
            <a:r>
              <a:rPr lang="es" sz="4800" dirty="0"/>
              <a:t>Esto incluye el principio de que los</a:t>
            </a:r>
            <a:r>
              <a:rPr lang="es" sz="4800" b="1" dirty="0"/>
              <a:t> </a:t>
            </a:r>
            <a:r>
              <a:rPr lang="es" sz="4800" dirty="0"/>
              <a:t>miembros de la</a:t>
            </a:r>
            <a:r>
              <a:rPr lang="es" sz="4800" b="1" dirty="0"/>
              <a:t> junta</a:t>
            </a:r>
            <a:r>
              <a:rPr lang="es" sz="4800" dirty="0"/>
              <a:t> </a:t>
            </a:r>
            <a:r>
              <a:rPr lang="en" sz="4800" b="1" dirty="0"/>
              <a:t>tomarán todas las decisiones sin conflicto de intereses personales</a:t>
            </a:r>
            <a:r>
              <a:rPr lang="en" sz="4800" dirty="0"/>
              <a:t>.</a:t>
            </a:r>
          </a:p>
          <a:p>
            <a:pPr marL="0" indent="0" rtl="0">
              <a:buNone/>
            </a:pPr>
            <a:endParaRPr lang="en-US" sz="1000" dirty="0"/>
          </a:p>
          <a:p>
            <a:pPr marL="0" indent="0" algn="ctr" rtl="0">
              <a:buNone/>
            </a:pPr>
            <a:r>
              <a:rPr lang="es" sz="4800" b="1" dirty="0">
                <a:solidFill>
                  <a:srgbClr val="70002E"/>
                </a:solidFill>
              </a:rPr>
              <a:t>Un incumplimiento al deber de lealtad puede resultar en el pago de una compensación.</a:t>
            </a:r>
            <a:endParaRPr lang="en-US" b="1" dirty="0">
              <a:solidFill>
                <a:srgbClr val="70002E"/>
              </a:solidFill>
            </a:endParaRPr>
          </a:p>
          <a:p>
            <a:pPr rtl="0"/>
            <a:endParaRPr lang="en-US" dirty="0"/>
          </a:p>
        </p:txBody>
      </p:sp>
      <p:sp>
        <p:nvSpPr>
          <p:cNvPr id="4" name="Footer">
            <a:extLst>
              <a:ext uri="{FF2B5EF4-FFF2-40B4-BE49-F238E27FC236}">
                <a16:creationId xmlns:a16="http://schemas.microsoft.com/office/drawing/2014/main" id="{9D3B5236-B084-BFEE-E95F-3F5C1CD4D8A3}"/>
              </a:ext>
            </a:extLst>
          </p:cNvPr>
          <p:cNvSpPr>
            <a:spLocks noGrp="1"/>
          </p:cNvSpPr>
          <p:nvPr>
            <p:ph type="ftr" sz="quarter" idx="11"/>
          </p:nvPr>
        </p:nvSpPr>
        <p:spPr>
          <a:xfrm>
            <a:off x="3380984" y="6492049"/>
            <a:ext cx="4908115" cy="365125"/>
          </a:xfrm>
        </p:spPr>
        <p:txBody>
          <a:bodyPr rtlCol="0"/>
          <a:lstStyle/>
          <a:p>
            <a:pPr rtl="0"/>
            <a:r>
              <a:rPr lang="es">
                <a:solidFill>
                  <a:srgbClr val="750518"/>
                </a:solidFill>
              </a:rPr>
              <a:t>Centro de Capacitación y Asistencia Técnica para la Vida Independiente</a:t>
            </a:r>
          </a:p>
        </p:txBody>
      </p:sp>
    </p:spTree>
    <p:extLst>
      <p:ext uri="{BB962C8B-B14F-4D97-AF65-F5344CB8AC3E}">
        <p14:creationId xmlns:p14="http://schemas.microsoft.com/office/powerpoint/2010/main" val="4102343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ABC35-6154-8135-8C1E-0F0267D255D1}"/>
            </a:ext>
          </a:extLst>
        </p:cNvPr>
        <p:cNvGrpSpPr/>
        <p:nvPr/>
      </p:nvGrpSpPr>
      <p:grpSpPr>
        <a:xfrm>
          <a:off x="0" y="0"/>
          <a:ext cx="0" cy="0"/>
          <a:chOff x="0" y="0"/>
          <a:chExt cx="0" cy="0"/>
        </a:xfrm>
      </p:grpSpPr>
      <p:sp>
        <p:nvSpPr>
          <p:cNvPr id="5" name="Slide Number ">
            <a:extLst>
              <a:ext uri="{FF2B5EF4-FFF2-40B4-BE49-F238E27FC236}">
                <a16:creationId xmlns:a16="http://schemas.microsoft.com/office/drawing/2014/main" id="{F92FF935-5595-1F6B-6CC3-A45062A049F9}"/>
              </a:ext>
            </a:extLst>
          </p:cNvPr>
          <p:cNvSpPr>
            <a:spLocks noGrp="1"/>
          </p:cNvSpPr>
          <p:nvPr>
            <p:ph type="sldNum" sz="quarter" idx="12"/>
          </p:nvPr>
        </p:nvSpPr>
        <p:spPr/>
        <p:txBody>
          <a:bodyPr rtlCol="0"/>
          <a:lstStyle/>
          <a:p>
            <a:pPr rtl="0"/>
            <a:fld id="{5D16CCA7-A32B-44D2-BAC0-8216F98A92EE}" type="slidenum">
              <a:rPr lang="en-US" smtClean="0"/>
              <a:t>17</a:t>
            </a:fld>
            <a:endParaRPr lang="en-US"/>
          </a:p>
        </p:txBody>
      </p:sp>
      <p:sp>
        <p:nvSpPr>
          <p:cNvPr id="6" name="Rectangle ">
            <a:extLst>
              <a:ext uri="{FF2B5EF4-FFF2-40B4-BE49-F238E27FC236}">
                <a16:creationId xmlns:a16="http://schemas.microsoft.com/office/drawing/2014/main" id="{150AF82D-B1C5-A0ED-1191-EE8776A27DD1}"/>
              </a:ext>
              <a:ext uri="{C183D7F6-B498-43B3-948B-1728B52AA6E4}">
                <adec:decorative xmlns:adec="http://schemas.microsoft.com/office/drawing/2017/decorative" val="1"/>
              </a:ext>
            </a:extLst>
          </p:cNvPr>
          <p:cNvSpPr/>
          <p:nvPr/>
        </p:nvSpPr>
        <p:spPr>
          <a:xfrm>
            <a:off x="182342" y="1176936"/>
            <a:ext cx="11354946" cy="116035"/>
          </a:xfrm>
          <a:prstGeom prst="rect">
            <a:avLst/>
          </a:prstGeom>
          <a:solidFill>
            <a:srgbClr val="BCDDE6"/>
          </a:solidFill>
          <a:ln>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
            <a:extLst>
              <a:ext uri="{FF2B5EF4-FFF2-40B4-BE49-F238E27FC236}">
                <a16:creationId xmlns:a16="http://schemas.microsoft.com/office/drawing/2014/main" id="{832C92E4-2DC3-F37E-74BF-298E04006A34}"/>
              </a:ext>
            </a:extLst>
          </p:cNvPr>
          <p:cNvSpPr>
            <a:spLocks noGrp="1"/>
          </p:cNvSpPr>
          <p:nvPr>
            <p:ph type="title"/>
          </p:nvPr>
        </p:nvSpPr>
        <p:spPr>
          <a:xfrm>
            <a:off x="3132" y="-217"/>
            <a:ext cx="12185736" cy="1325563"/>
          </a:xfrm>
        </p:spPr>
        <p:txBody>
          <a:bodyPr rtlCol="0">
            <a:normAutofit/>
          </a:bodyPr>
          <a:lstStyle/>
          <a:p>
            <a:pPr rtl="0"/>
            <a:r>
              <a:rPr lang="es" sz="7200" b="1">
                <a:solidFill>
                  <a:srgbClr val="750518"/>
                </a:solidFill>
              </a:rPr>
              <a:t> Deber de cuidado</a:t>
            </a:r>
            <a:endParaRPr lang="en-US"/>
          </a:p>
        </p:txBody>
      </p:sp>
      <p:sp>
        <p:nvSpPr>
          <p:cNvPr id="3" name="Text">
            <a:extLst>
              <a:ext uri="{FF2B5EF4-FFF2-40B4-BE49-F238E27FC236}">
                <a16:creationId xmlns:a16="http://schemas.microsoft.com/office/drawing/2014/main" id="{2D0FB3F8-5F3B-9E4E-DC59-10AC34FE78E6}"/>
              </a:ext>
            </a:extLst>
          </p:cNvPr>
          <p:cNvSpPr>
            <a:spLocks noGrp="1"/>
          </p:cNvSpPr>
          <p:nvPr>
            <p:ph idx="1"/>
          </p:nvPr>
        </p:nvSpPr>
        <p:spPr>
          <a:xfrm>
            <a:off x="180584" y="1502037"/>
            <a:ext cx="11820394" cy="4852378"/>
          </a:xfrm>
        </p:spPr>
        <p:txBody>
          <a:bodyPr vert="horz" lIns="91440" tIns="45720" rIns="91440" bIns="45720" rtlCol="0" anchor="t">
            <a:noAutofit/>
          </a:bodyPr>
          <a:lstStyle/>
          <a:p>
            <a:pPr rtl="0"/>
            <a:r>
              <a:rPr lang="es" sz="3200"/>
              <a:t>Asegurarse de </a:t>
            </a:r>
            <a:r>
              <a:rPr lang="es" sz="3200" b="1"/>
              <a:t>que no haya daño físico previsible</a:t>
            </a:r>
            <a:r>
              <a:rPr lang="es" sz="3200"/>
              <a:t> debido a su trabajo.</a:t>
            </a:r>
          </a:p>
          <a:p>
            <a:pPr rtl="0"/>
            <a:r>
              <a:rPr lang="es" sz="3200"/>
              <a:t>Tomar </a:t>
            </a:r>
            <a:r>
              <a:rPr lang="es" sz="3200" b="1"/>
              <a:t>decisiones razonables basadas en hechos</a:t>
            </a:r>
            <a:r>
              <a:rPr lang="es" sz="3200"/>
              <a:t> que </a:t>
            </a:r>
            <a:r>
              <a:rPr lang="es" sz="3200" b="1"/>
              <a:t>aseguren</a:t>
            </a:r>
            <a:r>
              <a:rPr lang="es" sz="3200"/>
              <a:t> que no haya </a:t>
            </a:r>
            <a:r>
              <a:rPr lang="es" sz="3200" b="1"/>
              <a:t>negligencia</a:t>
            </a:r>
            <a:r>
              <a:rPr lang="es" sz="3200"/>
              <a:t> por parte de la organización.</a:t>
            </a:r>
          </a:p>
          <a:p>
            <a:pPr rtl="0"/>
            <a:r>
              <a:rPr lang="es" sz="3200"/>
              <a:t>Supervisar </a:t>
            </a:r>
            <a:r>
              <a:rPr lang="es" sz="3200" b="1"/>
              <a:t>la responsabilidad financiera</a:t>
            </a:r>
            <a:r>
              <a:rPr lang="es" sz="3200"/>
              <a:t> para </a:t>
            </a:r>
            <a:r>
              <a:rPr lang="es" sz="3200" b="1"/>
              <a:t>asegurar</a:t>
            </a:r>
            <a:r>
              <a:rPr lang="es" sz="3200"/>
              <a:t> que los </a:t>
            </a:r>
            <a:r>
              <a:rPr lang="es" sz="3200" b="1"/>
              <a:t>fondos públicos recibidos</a:t>
            </a:r>
            <a:r>
              <a:rPr lang="es" sz="3200"/>
              <a:t> sean </a:t>
            </a:r>
            <a:r>
              <a:rPr lang="es" sz="3200" b="1"/>
              <a:t>tratados con cuidado</a:t>
            </a:r>
            <a:r>
              <a:rPr lang="es" sz="3200"/>
              <a:t>.</a:t>
            </a:r>
          </a:p>
          <a:p>
            <a:pPr rtl="0"/>
            <a:endParaRPr lang="en-US" sz="3200">
              <a:solidFill>
                <a:srgbClr val="000000"/>
              </a:solidFill>
            </a:endParaRPr>
          </a:p>
          <a:p>
            <a:pPr marL="0" indent="0" algn="ctr" rtl="0">
              <a:buNone/>
            </a:pPr>
            <a:r>
              <a:rPr lang="es" sz="3500" b="1">
                <a:solidFill>
                  <a:srgbClr val="70002E"/>
                </a:solidFill>
              </a:rPr>
              <a:t>Para cumplir con su "Deber de Cuidado" necesita entender algunas cosas sobre la financiación federal...</a:t>
            </a:r>
          </a:p>
          <a:p>
            <a:pPr rtl="0"/>
            <a:endParaRPr lang="en-US"/>
          </a:p>
        </p:txBody>
      </p:sp>
      <p:sp>
        <p:nvSpPr>
          <p:cNvPr id="4" name="Footer ">
            <a:extLst>
              <a:ext uri="{FF2B5EF4-FFF2-40B4-BE49-F238E27FC236}">
                <a16:creationId xmlns:a16="http://schemas.microsoft.com/office/drawing/2014/main" id="{80FF2742-D6C0-4774-BBB5-9308CA8B5791}"/>
              </a:ext>
            </a:extLst>
          </p:cNvPr>
          <p:cNvSpPr>
            <a:spLocks noGrp="1"/>
          </p:cNvSpPr>
          <p:nvPr>
            <p:ph type="ftr" sz="quarter" idx="11"/>
          </p:nvPr>
        </p:nvSpPr>
        <p:spPr>
          <a:xfrm>
            <a:off x="3380984" y="6492049"/>
            <a:ext cx="4908115" cy="365125"/>
          </a:xfrm>
        </p:spPr>
        <p:txBody>
          <a:bodyPr rtlCol="0"/>
          <a:lstStyle/>
          <a:p>
            <a:pPr rtl="0"/>
            <a:r>
              <a:rPr lang="es">
                <a:solidFill>
                  <a:srgbClr val="750518"/>
                </a:solidFill>
              </a:rPr>
              <a:t>Centro de Capacitación y Asistencia Técnica para la Vida Independiente</a:t>
            </a:r>
          </a:p>
        </p:txBody>
      </p:sp>
    </p:spTree>
    <p:extLst>
      <p:ext uri="{BB962C8B-B14F-4D97-AF65-F5344CB8AC3E}">
        <p14:creationId xmlns:p14="http://schemas.microsoft.com/office/powerpoint/2010/main" val="3240605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9000571E-D51C-E923-4FBF-BF44434363B3}"/>
              </a:ext>
            </a:extLst>
          </p:cNvPr>
          <p:cNvSpPr>
            <a:spLocks noGrp="1"/>
          </p:cNvSpPr>
          <p:nvPr>
            <p:ph type="sldNum" sz="quarter" idx="12"/>
          </p:nvPr>
        </p:nvSpPr>
        <p:spPr/>
        <p:txBody>
          <a:bodyPr rtlCol="0"/>
          <a:lstStyle/>
          <a:p>
            <a:pPr rtl="0"/>
            <a:fld id="{5D16CCA7-A32B-44D2-BAC0-8216F98A92EE}" type="slidenum">
              <a:rPr lang="en-US" smtClean="0"/>
              <a:t>18</a:t>
            </a:fld>
            <a:endParaRPr lang="en-US"/>
          </a:p>
        </p:txBody>
      </p:sp>
      <p:sp>
        <p:nvSpPr>
          <p:cNvPr id="2" name="Title ">
            <a:extLst>
              <a:ext uri="{FF2B5EF4-FFF2-40B4-BE49-F238E27FC236}">
                <a16:creationId xmlns:a16="http://schemas.microsoft.com/office/drawing/2014/main" id="{BE860A20-D1A1-090D-E191-5E6E8F04D992}"/>
              </a:ext>
            </a:extLst>
          </p:cNvPr>
          <p:cNvSpPr>
            <a:spLocks noGrp="1"/>
          </p:cNvSpPr>
          <p:nvPr>
            <p:ph type="title"/>
          </p:nvPr>
        </p:nvSpPr>
        <p:spPr>
          <a:xfrm>
            <a:off x="2754" y="-2104"/>
            <a:ext cx="12177310" cy="1362285"/>
          </a:xfrm>
          <a:solidFill>
            <a:srgbClr val="750518"/>
          </a:solidFill>
        </p:spPr>
        <p:txBody>
          <a:bodyPr rtlCol="0">
            <a:normAutofit/>
          </a:bodyPr>
          <a:lstStyle/>
          <a:p>
            <a:pPr rtl="0"/>
            <a:r>
              <a:rPr lang="es" sz="5400" b="1">
                <a:solidFill>
                  <a:schemeClr val="bg1"/>
                </a:solidFill>
              </a:rPr>
              <a:t> Regulaciones federales sobre finanzas</a:t>
            </a:r>
          </a:p>
        </p:txBody>
      </p:sp>
      <p:sp>
        <p:nvSpPr>
          <p:cNvPr id="3" name="Text">
            <a:extLst>
              <a:ext uri="{FF2B5EF4-FFF2-40B4-BE49-F238E27FC236}">
                <a16:creationId xmlns:a16="http://schemas.microsoft.com/office/drawing/2014/main" id="{E6931D2E-D53D-14E2-29FA-88ACFFE02ECC}"/>
              </a:ext>
            </a:extLst>
          </p:cNvPr>
          <p:cNvSpPr>
            <a:spLocks noGrp="1"/>
          </p:cNvSpPr>
          <p:nvPr>
            <p:ph idx="1"/>
          </p:nvPr>
        </p:nvSpPr>
        <p:spPr>
          <a:xfrm>
            <a:off x="177188" y="1456342"/>
            <a:ext cx="11828442" cy="4803846"/>
          </a:xfrm>
        </p:spPr>
        <p:txBody>
          <a:bodyPr vert="horz" lIns="91440" tIns="45720" rIns="91440" bIns="45720" rtlCol="0" anchor="t">
            <a:normAutofit fontScale="92500" lnSpcReduction="10000"/>
          </a:bodyPr>
          <a:lstStyle/>
          <a:p>
            <a:pPr rtl="0"/>
            <a:r>
              <a:rPr lang="es" dirty="0"/>
              <a:t>Las regulaciones se encuentran en </a:t>
            </a:r>
            <a:r>
              <a:rPr lang="es" b="1" dirty="0"/>
              <a:t>"Pautas Uniformes o 2 CFR 200"</a:t>
            </a:r>
            <a:r>
              <a:rPr lang="es" dirty="0"/>
              <a:t>.</a:t>
            </a:r>
          </a:p>
          <a:p>
            <a:pPr rtl="0"/>
            <a:r>
              <a:rPr lang="es" dirty="0"/>
              <a:t>Estas </a:t>
            </a:r>
            <a:r>
              <a:rPr lang="es" b="1" dirty="0"/>
              <a:t>regulaciones</a:t>
            </a:r>
            <a:r>
              <a:rPr lang="es" dirty="0"/>
              <a:t> describen los </a:t>
            </a:r>
            <a:r>
              <a:rPr lang="es" b="1" dirty="0"/>
              <a:t>gastos federales autorizados</a:t>
            </a:r>
            <a:r>
              <a:rPr lang="es" dirty="0"/>
              <a:t>.</a:t>
            </a:r>
          </a:p>
          <a:p>
            <a:pPr rtl="0"/>
            <a:r>
              <a:rPr lang="es" b="1" dirty="0"/>
              <a:t>Los costos</a:t>
            </a:r>
            <a:r>
              <a:rPr lang="es" dirty="0"/>
              <a:t> deben ser </a:t>
            </a:r>
            <a:r>
              <a:rPr lang="es" b="1" dirty="0"/>
              <a:t>necesarios y razonables</a:t>
            </a:r>
            <a:r>
              <a:rPr lang="es" dirty="0"/>
              <a:t>.</a:t>
            </a:r>
          </a:p>
          <a:p>
            <a:pPr rtl="0"/>
            <a:r>
              <a:rPr lang="es" b="1" dirty="0"/>
              <a:t>Algunos costos no están permitidos</a:t>
            </a:r>
            <a:r>
              <a:rPr lang="es" dirty="0"/>
              <a:t> bajo ninguna circunstancia (como el alcohol, las deudas incobrables o multas, la mayoría de los alimentos – excepto cuando se organiza una conferencia).</a:t>
            </a:r>
          </a:p>
          <a:p>
            <a:pPr rtl="0"/>
            <a:r>
              <a:rPr lang="es" b="1" dirty="0"/>
              <a:t>Los costos deben ser tratados de manera consistente</a:t>
            </a:r>
            <a:r>
              <a:rPr lang="es" dirty="0"/>
              <a:t> – no puede cargarlo a un programa este mes y a otro diferente el próximo mes, si tiene más de una fuente de financiamiento o programa.</a:t>
            </a:r>
          </a:p>
          <a:p>
            <a:pPr rtl="0"/>
            <a:r>
              <a:rPr lang="es" dirty="0"/>
              <a:t>Como junta, solicitará una </a:t>
            </a:r>
            <a:r>
              <a:rPr lang="es" b="1" dirty="0"/>
              <a:t>revisión financiera o auditoría anualmente</a:t>
            </a:r>
            <a:r>
              <a:rPr lang="es" dirty="0"/>
              <a:t> para asegurar que los fondos se gasten de la manera en que considere adecuada.</a:t>
            </a:r>
            <a:r>
              <a:rPr lang="es" b="1" dirty="0"/>
              <a:t> Los auditores</a:t>
            </a:r>
            <a:r>
              <a:rPr lang="es" dirty="0"/>
              <a:t> son protegidos por y reportan al consejo/junta.</a:t>
            </a:r>
          </a:p>
        </p:txBody>
      </p:sp>
      <p:sp>
        <p:nvSpPr>
          <p:cNvPr id="4" name="Footer ">
            <a:extLst>
              <a:ext uri="{FF2B5EF4-FFF2-40B4-BE49-F238E27FC236}">
                <a16:creationId xmlns:a16="http://schemas.microsoft.com/office/drawing/2014/main" id="{E2D1D15D-763F-4F2D-723B-E69BFB091C99}"/>
              </a:ext>
            </a:extLst>
          </p:cNvPr>
          <p:cNvSpPr>
            <a:spLocks noGrp="1"/>
          </p:cNvSpPr>
          <p:nvPr>
            <p:ph type="ftr" sz="quarter" idx="11"/>
          </p:nvPr>
        </p:nvSpPr>
        <p:spPr>
          <a:xfrm>
            <a:off x="3460214" y="6512422"/>
            <a:ext cx="4830896" cy="346764"/>
          </a:xfrm>
        </p:spPr>
        <p:txBody>
          <a:bodyPr rtlCol="0"/>
          <a:lstStyle/>
          <a:p>
            <a:pPr rtl="0"/>
            <a:r>
              <a:rPr lang="es" b="1">
                <a:solidFill>
                  <a:srgbClr val="70002E"/>
                </a:solidFill>
              </a:rPr>
              <a:t>Centro de Capacitación y Asistencia Técnica para la Vida Independiente</a:t>
            </a:r>
          </a:p>
        </p:txBody>
      </p:sp>
    </p:spTree>
    <p:extLst>
      <p:ext uri="{BB962C8B-B14F-4D97-AF65-F5344CB8AC3E}">
        <p14:creationId xmlns:p14="http://schemas.microsoft.com/office/powerpoint/2010/main" val="1305939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D6C79-0C3E-DA09-73DC-01647318229F}"/>
            </a:ext>
          </a:extLst>
        </p:cNvPr>
        <p:cNvGrpSpPr/>
        <p:nvPr/>
      </p:nvGrpSpPr>
      <p:grpSpPr>
        <a:xfrm>
          <a:off x="0" y="0"/>
          <a:ext cx="0" cy="0"/>
          <a:chOff x="0" y="0"/>
          <a:chExt cx="0" cy="0"/>
        </a:xfrm>
      </p:grpSpPr>
      <p:sp>
        <p:nvSpPr>
          <p:cNvPr id="6" name="Rectangle ">
            <a:extLst>
              <a:ext uri="{FF2B5EF4-FFF2-40B4-BE49-F238E27FC236}">
                <a16:creationId xmlns:a16="http://schemas.microsoft.com/office/drawing/2014/main" id="{23912BEC-2640-29F8-C746-45307ED5584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6780959" y="1408750"/>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Slide Number ">
            <a:extLst>
              <a:ext uri="{FF2B5EF4-FFF2-40B4-BE49-F238E27FC236}">
                <a16:creationId xmlns:a16="http://schemas.microsoft.com/office/drawing/2014/main" id="{7A4FDDC3-C528-7AD0-6937-CED7B9976D91}"/>
              </a:ext>
            </a:extLst>
          </p:cNvPr>
          <p:cNvSpPr>
            <a:spLocks noGrp="1"/>
          </p:cNvSpPr>
          <p:nvPr>
            <p:ph type="sldNum" sz="quarter" idx="12"/>
          </p:nvPr>
        </p:nvSpPr>
        <p:spPr>
          <a:xfrm>
            <a:off x="9293772" y="6356350"/>
            <a:ext cx="2743200" cy="365125"/>
          </a:xfrm>
        </p:spPr>
        <p:txBody>
          <a:bodyPr rtlCol="0"/>
          <a:lstStyle/>
          <a:p>
            <a:pPr rtl="0"/>
            <a:fld id="{181E4D21-DFBA-4BA9-A6C6-558C4B06F883}" type="slidenum">
              <a:rPr lang="en-US" smtClean="0"/>
              <a:t>19</a:t>
            </a:fld>
            <a:endParaRPr lang="en-US"/>
          </a:p>
        </p:txBody>
      </p:sp>
      <p:sp>
        <p:nvSpPr>
          <p:cNvPr id="8" name="Title">
            <a:extLst>
              <a:ext uri="{FF2B5EF4-FFF2-40B4-BE49-F238E27FC236}">
                <a16:creationId xmlns:a16="http://schemas.microsoft.com/office/drawing/2014/main" id="{8BEA0C89-4E53-2159-7D9F-0D6E41206EAE}"/>
              </a:ext>
            </a:extLst>
          </p:cNvPr>
          <p:cNvSpPr txBox="1">
            <a:spLocks noGrp="1"/>
          </p:cNvSpPr>
          <p:nvPr>
            <p:ph type="title" idx="4294967295"/>
          </p:nvPr>
        </p:nvSpPr>
        <p:spPr>
          <a:xfrm>
            <a:off x="8179929" y="2130894"/>
            <a:ext cx="4009392" cy="45999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defRPr/>
            </a:pPr>
            <a:r>
              <a:rPr lang="es" sz="3600" b="1" dirty="0">
                <a:solidFill>
                  <a:srgbClr val="FFFFFF"/>
                </a:solidFill>
              </a:rPr>
              <a:t>Supervisión de la Junta  &amp;</a:t>
            </a:r>
            <a:br>
              <a:rPr lang="en-US" sz="3600" b="1" dirty="0"/>
            </a:br>
            <a:r>
              <a:rPr lang="es" sz="3600" b="1" dirty="0">
                <a:solidFill>
                  <a:srgbClr val="FFFFFF"/>
                </a:solidFill>
              </a:rPr>
              <a:t>Responsabilidades</a:t>
            </a:r>
            <a:endParaRPr lang="en-US" sz="3600" dirty="0"/>
          </a:p>
        </p:txBody>
      </p:sp>
      <p:sp>
        <p:nvSpPr>
          <p:cNvPr id="9" name="Text 1">
            <a:extLst>
              <a:ext uri="{FF2B5EF4-FFF2-40B4-BE49-F238E27FC236}">
                <a16:creationId xmlns:a16="http://schemas.microsoft.com/office/drawing/2014/main" id="{A2BB49D9-9FC7-38E1-364F-E0A3629B758E}"/>
              </a:ext>
            </a:extLst>
          </p:cNvPr>
          <p:cNvSpPr txBox="1"/>
          <p:nvPr/>
        </p:nvSpPr>
        <p:spPr>
          <a:xfrm>
            <a:off x="293633" y="257194"/>
            <a:ext cx="7744333"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spcBef>
                <a:spcPts val="1200"/>
              </a:spcBef>
            </a:pPr>
            <a:r>
              <a:rPr lang="es" sz="4400" dirty="0">
                <a:highlight>
                  <a:srgbClr val="BCDDE6"/>
                </a:highlight>
              </a:rPr>
              <a:t>Responsabilidades operativas</a:t>
            </a:r>
            <a:endParaRPr lang="en-US" dirty="0">
              <a:highlight>
                <a:srgbClr val="BCDDE6"/>
              </a:highlight>
            </a:endParaRPr>
          </a:p>
          <a:p>
            <a:pPr rtl="0">
              <a:spcBef>
                <a:spcPts val="1200"/>
              </a:spcBef>
            </a:pPr>
            <a:endParaRPr lang="en-US" sz="2000" dirty="0"/>
          </a:p>
          <a:p>
            <a:pPr rtl="0">
              <a:spcBef>
                <a:spcPts val="1200"/>
              </a:spcBef>
            </a:pPr>
            <a:endParaRPr lang="en-US" sz="2400" b="1" dirty="0"/>
          </a:p>
          <a:p>
            <a:pPr rtl="0">
              <a:spcBef>
                <a:spcPts val="1200"/>
              </a:spcBef>
            </a:pPr>
            <a:endParaRPr lang="en-US" sz="2400" b="1" dirty="0"/>
          </a:p>
          <a:p>
            <a:pPr rtl="0">
              <a:spcBef>
                <a:spcPts val="1200"/>
              </a:spcBef>
            </a:pPr>
            <a:endParaRPr lang="en-US" sz="2800" b="1" dirty="0"/>
          </a:p>
          <a:p>
            <a:pPr rtl="0">
              <a:spcBef>
                <a:spcPts val="1200"/>
              </a:spcBef>
            </a:pPr>
            <a:endParaRPr lang="en-US" sz="2800" dirty="0">
              <a:latin typeface="Arial"/>
              <a:cs typeface="Arial"/>
            </a:endParaRPr>
          </a:p>
          <a:p>
            <a:pPr rtl="0">
              <a:spcBef>
                <a:spcPts val="1200"/>
              </a:spcBef>
            </a:pPr>
            <a:endParaRPr lang="en-US" sz="2800" dirty="0">
              <a:latin typeface="Arial"/>
              <a:cs typeface="Arial"/>
            </a:endParaRPr>
          </a:p>
          <a:p>
            <a:pPr rtl="0">
              <a:spcBef>
                <a:spcPts val="1200"/>
              </a:spcBef>
            </a:pPr>
            <a:endParaRPr lang="en-US" sz="2400" dirty="0">
              <a:latin typeface="Arial"/>
              <a:cs typeface="Arial"/>
            </a:endParaRPr>
          </a:p>
          <a:p>
            <a:pPr rtl="0">
              <a:spcBef>
                <a:spcPts val="1200"/>
              </a:spcBef>
            </a:pPr>
            <a:r>
              <a:rPr lang="es" sz="2000" dirty="0">
                <a:latin typeface="Arial"/>
                <a:cs typeface="Arial"/>
              </a:rPr>
              <a:t>Debido a que la mayoría de los miembros de la junta tienen una discapacidad, tiene gastos de discapacidad en estas áreas, pero si lo desea </a:t>
            </a:r>
            <a:r>
              <a:rPr lang="es" sz="2000" b="1" dirty="0">
                <a:latin typeface="Arial"/>
                <a:cs typeface="Arial"/>
              </a:rPr>
              <a:t>también puede solicitar aportes de la comunidad de discapacidad</a:t>
            </a:r>
            <a:r>
              <a:rPr lang="es" sz="2000" dirty="0">
                <a:latin typeface="Arial"/>
                <a:cs typeface="Arial"/>
              </a:rPr>
              <a:t>, especialmente en la planificación para el futuro.</a:t>
            </a:r>
            <a:endParaRPr lang="en-US" sz="2000" dirty="0"/>
          </a:p>
          <a:p>
            <a:pPr algn="r" rtl="0"/>
            <a:endParaRPr lang="en-US" sz="2800" b="1" dirty="0">
              <a:latin typeface="Arial"/>
              <a:cs typeface="Arial"/>
            </a:endParaRPr>
          </a:p>
        </p:txBody>
      </p:sp>
      <p:sp>
        <p:nvSpPr>
          <p:cNvPr id="7" name="Arrow Down" descr="Arrow pointing down from operational responsibilities to purpose">
            <a:extLst>
              <a:ext uri="{FF2B5EF4-FFF2-40B4-BE49-F238E27FC236}">
                <a16:creationId xmlns:a16="http://schemas.microsoft.com/office/drawing/2014/main" id="{80CCEF50-7574-736B-A2D1-1A8842F8CA0C}"/>
              </a:ext>
            </a:extLst>
          </p:cNvPr>
          <p:cNvSpPr/>
          <p:nvPr/>
        </p:nvSpPr>
        <p:spPr>
          <a:xfrm>
            <a:off x="1403371" y="1000758"/>
            <a:ext cx="489302" cy="842687"/>
          </a:xfrm>
          <a:prstGeom prst="downArrow">
            <a:avLst/>
          </a:prstGeom>
          <a:solidFill>
            <a:srgbClr val="750518"/>
          </a:solidFill>
          <a:ln>
            <a:solidFill>
              <a:srgbClr val="7505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aphicFrame>
        <p:nvGraphicFramePr>
          <p:cNvPr id="5" name="Table 1">
            <a:extLst>
              <a:ext uri="{FF2B5EF4-FFF2-40B4-BE49-F238E27FC236}">
                <a16:creationId xmlns:a16="http://schemas.microsoft.com/office/drawing/2014/main" id="{23D34F1C-0A8E-C826-A95E-B0F0F19EF1D4}"/>
              </a:ext>
            </a:extLst>
          </p:cNvPr>
          <p:cNvGraphicFramePr>
            <a:graphicFrameLocks noGrp="1"/>
          </p:cNvGraphicFramePr>
          <p:nvPr>
            <p:extLst>
              <p:ext uri="{D42A27DB-BD31-4B8C-83A1-F6EECF244321}">
                <p14:modId xmlns:p14="http://schemas.microsoft.com/office/powerpoint/2010/main" val="3968873299"/>
              </p:ext>
            </p:extLst>
          </p:nvPr>
        </p:nvGraphicFramePr>
        <p:xfrm>
          <a:off x="291101" y="2089078"/>
          <a:ext cx="7625012" cy="548640"/>
        </p:xfrm>
        <a:graphic>
          <a:graphicData uri="http://schemas.openxmlformats.org/drawingml/2006/table">
            <a:tbl>
              <a:tblPr firstRow="1" bandRow="1">
                <a:tableStyleId>{5C22544A-7EE6-4342-B048-85BDC9FD1C3A}</a:tableStyleId>
              </a:tblPr>
              <a:tblGrid>
                <a:gridCol w="2378574">
                  <a:extLst>
                    <a:ext uri="{9D8B030D-6E8A-4147-A177-3AD203B41FA5}">
                      <a16:colId xmlns:a16="http://schemas.microsoft.com/office/drawing/2014/main" val="2052087246"/>
                    </a:ext>
                  </a:extLst>
                </a:gridCol>
                <a:gridCol w="2691186">
                  <a:extLst>
                    <a:ext uri="{9D8B030D-6E8A-4147-A177-3AD203B41FA5}">
                      <a16:colId xmlns:a16="http://schemas.microsoft.com/office/drawing/2014/main" val="2673382447"/>
                    </a:ext>
                  </a:extLst>
                </a:gridCol>
                <a:gridCol w="2555252">
                  <a:extLst>
                    <a:ext uri="{9D8B030D-6E8A-4147-A177-3AD203B41FA5}">
                      <a16:colId xmlns:a16="http://schemas.microsoft.com/office/drawing/2014/main" val="321020296"/>
                    </a:ext>
                  </a:extLst>
                </a:gridCol>
              </a:tblGrid>
              <a:tr h="366980">
                <a:tc>
                  <a:txBody>
                    <a:bodyPr/>
                    <a:lstStyle/>
                    <a:p>
                      <a:pPr algn="ctr" rtl="0"/>
                      <a:r>
                        <a:rPr lang="es" sz="3000" dirty="0">
                          <a:solidFill>
                            <a:schemeClr val="tx1"/>
                          </a:solidFill>
                        </a:rPr>
                        <a:t>Propósito</a:t>
                      </a:r>
                    </a:p>
                  </a:txBody>
                  <a:tcPr>
                    <a:solidFill>
                      <a:srgbClr val="BCDDE6"/>
                    </a:solidFill>
                  </a:tcPr>
                </a:tc>
                <a:tc>
                  <a:txBody>
                    <a:bodyPr/>
                    <a:lstStyle/>
                    <a:p>
                      <a:pPr algn="ctr" rtl="0"/>
                      <a:r>
                        <a:rPr lang="es" sz="3000" dirty="0">
                          <a:solidFill>
                            <a:schemeClr val="tx1"/>
                          </a:solidFill>
                        </a:rPr>
                        <a:t>Planificación</a:t>
                      </a:r>
                    </a:p>
                  </a:txBody>
                  <a:tcPr>
                    <a:solidFill>
                      <a:srgbClr val="BCDDE6"/>
                    </a:solidFill>
                  </a:tcPr>
                </a:tc>
                <a:tc>
                  <a:txBody>
                    <a:bodyPr/>
                    <a:lstStyle/>
                    <a:p>
                      <a:pPr algn="ctr" rtl="0"/>
                      <a:r>
                        <a:rPr lang="es" sz="3000" dirty="0">
                          <a:solidFill>
                            <a:schemeClr val="tx1"/>
                          </a:solidFill>
                        </a:rPr>
                        <a:t>Políticas</a:t>
                      </a:r>
                    </a:p>
                  </a:txBody>
                  <a:tcPr>
                    <a:solidFill>
                      <a:srgbClr val="BCDDE6"/>
                    </a:solidFill>
                  </a:tcPr>
                </a:tc>
                <a:extLst>
                  <a:ext uri="{0D108BD9-81ED-4DB2-BD59-A6C34878D82A}">
                    <a16:rowId xmlns:a16="http://schemas.microsoft.com/office/drawing/2014/main" val="877941294"/>
                  </a:ext>
                </a:extLst>
              </a:tr>
            </a:tbl>
          </a:graphicData>
        </a:graphic>
      </p:graphicFrame>
      <p:sp>
        <p:nvSpPr>
          <p:cNvPr id="16" name="Arrow Up" descr="Arrow pointing up from Disability Input to purpose, planning, and policies">
            <a:extLst>
              <a:ext uri="{FF2B5EF4-FFF2-40B4-BE49-F238E27FC236}">
                <a16:creationId xmlns:a16="http://schemas.microsoft.com/office/drawing/2014/main" id="{8ABCACF4-C319-21D3-BFD2-0AC271219714}"/>
              </a:ext>
              <a:ext uri="{C183D7F6-B498-43B3-948B-1728B52AA6E4}">
                <adec:decorative xmlns:adec="http://schemas.microsoft.com/office/drawing/2017/decorative" val="0"/>
              </a:ext>
            </a:extLst>
          </p:cNvPr>
          <p:cNvSpPr/>
          <p:nvPr/>
        </p:nvSpPr>
        <p:spPr>
          <a:xfrm rot="10800000">
            <a:off x="1403370" y="2910038"/>
            <a:ext cx="489302" cy="842687"/>
          </a:xfrm>
          <a:prstGeom prst="downArrow">
            <a:avLst/>
          </a:prstGeom>
          <a:solidFill>
            <a:srgbClr val="750518"/>
          </a:solidFill>
          <a:ln>
            <a:solidFill>
              <a:srgbClr val="7505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aphicFrame>
        <p:nvGraphicFramePr>
          <p:cNvPr id="12" name="Table 2">
            <a:extLst>
              <a:ext uri="{FF2B5EF4-FFF2-40B4-BE49-F238E27FC236}">
                <a16:creationId xmlns:a16="http://schemas.microsoft.com/office/drawing/2014/main" id="{4A286FE7-A40C-6B78-1E8E-2029AD01007B}"/>
              </a:ext>
            </a:extLst>
          </p:cNvPr>
          <p:cNvGraphicFramePr>
            <a:graphicFrameLocks noGrp="1"/>
          </p:cNvGraphicFramePr>
          <p:nvPr/>
        </p:nvGraphicFramePr>
        <p:xfrm>
          <a:off x="291101" y="3750067"/>
          <a:ext cx="7625369" cy="701040"/>
        </p:xfrm>
        <a:graphic>
          <a:graphicData uri="http://schemas.openxmlformats.org/drawingml/2006/table">
            <a:tbl>
              <a:tblPr firstRow="1" bandRow="1">
                <a:tableStyleId>{5C22544A-7EE6-4342-B048-85BDC9FD1C3A}</a:tableStyleId>
              </a:tblPr>
              <a:tblGrid>
                <a:gridCol w="7625369">
                  <a:extLst>
                    <a:ext uri="{9D8B030D-6E8A-4147-A177-3AD203B41FA5}">
                      <a16:colId xmlns:a16="http://schemas.microsoft.com/office/drawing/2014/main" val="2052087246"/>
                    </a:ext>
                  </a:extLst>
                </a:gridCol>
              </a:tblGrid>
              <a:tr h="679671">
                <a:tc>
                  <a:txBody>
                    <a:bodyPr/>
                    <a:lstStyle/>
                    <a:p>
                      <a:pPr lvl="0" algn="ctr" rtl="0">
                        <a:buNone/>
                      </a:pPr>
                      <a:r>
                        <a:rPr lang="es" sz="4000">
                          <a:solidFill>
                            <a:schemeClr val="tx1"/>
                          </a:solidFill>
                        </a:rPr>
                        <a:t>Gastos de discapacidad</a:t>
                      </a:r>
                    </a:p>
                  </a:txBody>
                  <a:tcPr>
                    <a:solidFill>
                      <a:srgbClr val="BCDDE6"/>
                    </a:solidFill>
                  </a:tcPr>
                </a:tc>
                <a:extLst>
                  <a:ext uri="{0D108BD9-81ED-4DB2-BD59-A6C34878D82A}">
                    <a16:rowId xmlns:a16="http://schemas.microsoft.com/office/drawing/2014/main" val="877941294"/>
                  </a:ext>
                </a:extLst>
              </a:tr>
            </a:tbl>
          </a:graphicData>
        </a:graphic>
      </p:graphicFrame>
      <p:sp>
        <p:nvSpPr>
          <p:cNvPr id="2" name="Footer">
            <a:extLst>
              <a:ext uri="{FF2B5EF4-FFF2-40B4-BE49-F238E27FC236}">
                <a16:creationId xmlns:a16="http://schemas.microsoft.com/office/drawing/2014/main" id="{9B7D5A6B-4FBD-87F7-0ADE-209203BA3138}"/>
              </a:ext>
            </a:extLst>
          </p:cNvPr>
          <p:cNvSpPr>
            <a:spLocks noGrp="1"/>
          </p:cNvSpPr>
          <p:nvPr>
            <p:ph type="ftr" sz="quarter" idx="11"/>
          </p:nvPr>
        </p:nvSpPr>
        <p:spPr>
          <a:xfrm>
            <a:off x="294356" y="6450295"/>
            <a:ext cx="5921698" cy="365125"/>
          </a:xfrm>
        </p:spPr>
        <p:txBody>
          <a:bodyPr rtlCol="0"/>
          <a:lstStyle/>
          <a:p>
            <a:pPr rtl="0"/>
            <a:r>
              <a:rPr lang="es">
                <a:solidFill>
                  <a:srgbClr val="750518"/>
                </a:solidFill>
              </a:rPr>
              <a:t>Centro de Capacitación y Asistencia Técnica para la Vida Independiente</a:t>
            </a:r>
          </a:p>
        </p:txBody>
      </p:sp>
      <p:sp>
        <p:nvSpPr>
          <p:cNvPr id="14" name="Arrow Up">
            <a:extLst>
              <a:ext uri="{FF2B5EF4-FFF2-40B4-BE49-F238E27FC236}">
                <a16:creationId xmlns:a16="http://schemas.microsoft.com/office/drawing/2014/main" id="{EE891E31-235A-AB23-34F3-1A902A2D2D84}"/>
              </a:ext>
              <a:ext uri="{C183D7F6-B498-43B3-948B-1728B52AA6E4}">
                <adec:decorative xmlns:adec="http://schemas.microsoft.com/office/drawing/2017/decorative" val="1"/>
              </a:ext>
            </a:extLst>
          </p:cNvPr>
          <p:cNvSpPr/>
          <p:nvPr/>
        </p:nvSpPr>
        <p:spPr>
          <a:xfrm rot="10800000">
            <a:off x="3920539" y="2910038"/>
            <a:ext cx="489302" cy="842687"/>
          </a:xfrm>
          <a:prstGeom prst="downArrow">
            <a:avLst/>
          </a:prstGeom>
          <a:solidFill>
            <a:srgbClr val="750518"/>
          </a:solidFill>
          <a:ln>
            <a:solidFill>
              <a:srgbClr val="7505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Arrow Up">
            <a:extLst>
              <a:ext uri="{FF2B5EF4-FFF2-40B4-BE49-F238E27FC236}">
                <a16:creationId xmlns:a16="http://schemas.microsoft.com/office/drawing/2014/main" id="{1C11D36C-5066-FDC6-5ED8-46DDE51AA65C}"/>
              </a:ext>
              <a:ext uri="{C183D7F6-B498-43B3-948B-1728B52AA6E4}">
                <adec:decorative xmlns:adec="http://schemas.microsoft.com/office/drawing/2017/decorative" val="1"/>
              </a:ext>
            </a:extLst>
          </p:cNvPr>
          <p:cNvSpPr/>
          <p:nvPr/>
        </p:nvSpPr>
        <p:spPr>
          <a:xfrm rot="10800000">
            <a:off x="6326404" y="2910037"/>
            <a:ext cx="489302" cy="842687"/>
          </a:xfrm>
          <a:prstGeom prst="downArrow">
            <a:avLst/>
          </a:prstGeom>
          <a:solidFill>
            <a:srgbClr val="750518"/>
          </a:solidFill>
          <a:ln>
            <a:solidFill>
              <a:srgbClr val="7505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Arrow Down">
            <a:extLst>
              <a:ext uri="{FF2B5EF4-FFF2-40B4-BE49-F238E27FC236}">
                <a16:creationId xmlns:a16="http://schemas.microsoft.com/office/drawing/2014/main" id="{04FEB090-97E5-AF6F-AC74-81D812AC033D}"/>
              </a:ext>
              <a:ext uri="{C183D7F6-B498-43B3-948B-1728B52AA6E4}">
                <adec:decorative xmlns:adec="http://schemas.microsoft.com/office/drawing/2017/decorative" val="1"/>
              </a:ext>
            </a:extLst>
          </p:cNvPr>
          <p:cNvSpPr/>
          <p:nvPr/>
        </p:nvSpPr>
        <p:spPr>
          <a:xfrm>
            <a:off x="3920539" y="1000757"/>
            <a:ext cx="489302" cy="842687"/>
          </a:xfrm>
          <a:prstGeom prst="downArrow">
            <a:avLst/>
          </a:prstGeom>
          <a:solidFill>
            <a:srgbClr val="750518"/>
          </a:solidFill>
          <a:ln>
            <a:solidFill>
              <a:srgbClr val="7505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Arrow Down">
            <a:extLst>
              <a:ext uri="{FF2B5EF4-FFF2-40B4-BE49-F238E27FC236}">
                <a16:creationId xmlns:a16="http://schemas.microsoft.com/office/drawing/2014/main" id="{E9B0ADA6-8854-7869-5423-519DF570B9C1}"/>
              </a:ext>
              <a:ext uri="{C183D7F6-B498-43B3-948B-1728B52AA6E4}">
                <adec:decorative xmlns:adec="http://schemas.microsoft.com/office/drawing/2017/decorative" val="1"/>
              </a:ext>
            </a:extLst>
          </p:cNvPr>
          <p:cNvSpPr/>
          <p:nvPr/>
        </p:nvSpPr>
        <p:spPr>
          <a:xfrm>
            <a:off x="6326405" y="1000758"/>
            <a:ext cx="489302" cy="842687"/>
          </a:xfrm>
          <a:prstGeom prst="downArrow">
            <a:avLst/>
          </a:prstGeom>
          <a:solidFill>
            <a:srgbClr val="750518"/>
          </a:solidFill>
          <a:ln>
            <a:solidFill>
              <a:srgbClr val="7505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82275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22200-7E40-25EB-D237-1DACE0F187B5}"/>
            </a:ext>
          </a:extLst>
        </p:cNvPr>
        <p:cNvGrpSpPr/>
        <p:nvPr/>
      </p:nvGrpSpPr>
      <p:grpSpPr>
        <a:xfrm>
          <a:off x="0" y="0"/>
          <a:ext cx="0" cy="0"/>
          <a:chOff x="0" y="0"/>
          <a:chExt cx="0" cy="0"/>
        </a:xfrm>
      </p:grpSpPr>
      <p:sp>
        <p:nvSpPr>
          <p:cNvPr id="5" name="Slide Number ">
            <a:extLst>
              <a:ext uri="{FF2B5EF4-FFF2-40B4-BE49-F238E27FC236}">
                <a16:creationId xmlns:a16="http://schemas.microsoft.com/office/drawing/2014/main" id="{FBCF95F5-0E44-576D-DCAC-27B3787EF68B}"/>
              </a:ext>
            </a:extLst>
          </p:cNvPr>
          <p:cNvSpPr>
            <a:spLocks noGrp="1"/>
          </p:cNvSpPr>
          <p:nvPr>
            <p:ph type="sldNum" sz="quarter" idx="12"/>
          </p:nvPr>
        </p:nvSpPr>
        <p:spPr/>
        <p:txBody>
          <a:bodyPr rtlCol="0"/>
          <a:lstStyle/>
          <a:p>
            <a:pPr rtl="0"/>
            <a:fld id="{5D16CCA7-A32B-44D2-BAC0-8216F98A92EE}" type="slidenum">
              <a:rPr lang="en-US" smtClean="0"/>
              <a:t>2</a:t>
            </a:fld>
            <a:endParaRPr lang="en-US"/>
          </a:p>
        </p:txBody>
      </p:sp>
      <p:pic>
        <p:nvPicPr>
          <p:cNvPr id="6" name="Picture 5" descr="Logo for the Independent Living Training and Technical Assistance Center. Red Block IL T and TA over a light blue line with the full name of the Center written out in green. ">
            <a:extLst>
              <a:ext uri="{FF2B5EF4-FFF2-40B4-BE49-F238E27FC236}">
                <a16:creationId xmlns:a16="http://schemas.microsoft.com/office/drawing/2014/main" id="{D8C4A435-9845-7270-7228-564DB8042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7308" y="95649"/>
            <a:ext cx="4977384" cy="2212848"/>
          </a:xfrm>
          <a:prstGeom prst="rect">
            <a:avLst/>
          </a:prstGeom>
        </p:spPr>
      </p:pic>
      <p:sp>
        <p:nvSpPr>
          <p:cNvPr id="3" name="Text">
            <a:extLst>
              <a:ext uri="{FF2B5EF4-FFF2-40B4-BE49-F238E27FC236}">
                <a16:creationId xmlns:a16="http://schemas.microsoft.com/office/drawing/2014/main" id="{061CB36C-6703-FA60-EA7E-DD5D402C8BEA}"/>
              </a:ext>
            </a:extLst>
          </p:cNvPr>
          <p:cNvSpPr>
            <a:spLocks noGrp="1"/>
          </p:cNvSpPr>
          <p:nvPr>
            <p:ph idx="1"/>
          </p:nvPr>
        </p:nvSpPr>
        <p:spPr>
          <a:xfrm>
            <a:off x="534008" y="2449660"/>
            <a:ext cx="11520121" cy="2449006"/>
          </a:xfrm>
        </p:spPr>
        <p:txBody>
          <a:bodyPr vert="horz" lIns="91440" tIns="45720" rIns="91440" bIns="45720" rtlCol="0" anchor="t">
            <a:normAutofit lnSpcReduction="10000"/>
          </a:bodyPr>
          <a:lstStyle/>
          <a:p>
            <a:pPr marL="0" indent="0" rtl="0">
              <a:lnSpc>
                <a:spcPct val="100000"/>
              </a:lnSpc>
              <a:spcBef>
                <a:spcPts val="0"/>
              </a:spcBef>
              <a:spcAft>
                <a:spcPts val="2400"/>
              </a:spcAft>
              <a:buNone/>
            </a:pPr>
            <a:r>
              <a:rPr lang="es" sz="2400">
                <a:latin typeface="Aptos"/>
                <a:cs typeface="Arial"/>
              </a:rPr>
              <a:t>El Centro de Capacitación y Asistencia Técnica IL es operado por el Instituto Rural para Comunidades Inclusivas (RIIC) de la Universidad de Montana y financiado por la Oficina de Programas para la Vida Independiente, Administración de Discapacidades, Administración para la Vida Comunitaria (ACL), para proporcionar información experta, apoyo y capacitación adaptados para los Centros para la Vida Independiente (CIL), Consejos para la Vida Independiente a Nivel Estatal (SILCs) y Entidades Estatales Designadas (DSEs) en todo el país.​</a:t>
            </a:r>
            <a:endParaRPr lang="en-US" sz="2400" b="1" dirty="0">
              <a:latin typeface="Aptos"/>
              <a:cs typeface="Arial" panose="020B0604020202020204" pitchFamily="34" charset="0"/>
            </a:endParaRPr>
          </a:p>
        </p:txBody>
      </p:sp>
      <p:pic>
        <p:nvPicPr>
          <p:cNvPr id="8" name="Logo 2" descr="Logo: University of Montana. Graphic features a mountain with two peaks. ">
            <a:extLst>
              <a:ext uri="{FF2B5EF4-FFF2-40B4-BE49-F238E27FC236}">
                <a16:creationId xmlns:a16="http://schemas.microsoft.com/office/drawing/2014/main" id="{272D76E7-54E1-F3D4-1B69-8914C30764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7299" y="5180992"/>
            <a:ext cx="5755589" cy="1363822"/>
          </a:xfrm>
          <a:prstGeom prst="rect">
            <a:avLst/>
          </a:prstGeom>
        </p:spPr>
      </p:pic>
      <p:sp>
        <p:nvSpPr>
          <p:cNvPr id="4" name="Footer Placeholder 3">
            <a:extLst>
              <a:ext uri="{FF2B5EF4-FFF2-40B4-BE49-F238E27FC236}">
                <a16:creationId xmlns:a16="http://schemas.microsoft.com/office/drawing/2014/main" id="{9EB94161-A666-90DD-D3E5-559064ACA703}"/>
              </a:ext>
            </a:extLst>
          </p:cNvPr>
          <p:cNvSpPr>
            <a:spLocks noGrp="1"/>
          </p:cNvSpPr>
          <p:nvPr>
            <p:ph type="title" idx="4294967295"/>
          </p:nvPr>
        </p:nvSpPr>
        <p:spPr>
          <a:xfrm>
            <a:off x="3640138" y="6491288"/>
            <a:ext cx="46259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200" b="0" i="0" u="none" strike="noStrike" kern="1200" cap="none" spc="0" normalizeH="0" noProof="0">
                <a:ln>
                  <a:noFill/>
                </a:ln>
                <a:solidFill>
                  <a:srgbClr val="70002E"/>
                </a:solidFill>
                <a:effectLst/>
                <a:uLnTx/>
                <a:uFillTx/>
                <a:latin typeface="+mn-lt"/>
                <a:ea typeface="+mn-ea"/>
                <a:cs typeface="+mn-cs"/>
              </a:rPr>
              <a:t>Centro de Capacitación y Asistencia Técnica para la Vida Independiente</a:t>
            </a:r>
          </a:p>
        </p:txBody>
      </p:sp>
    </p:spTree>
    <p:extLst>
      <p:ext uri="{BB962C8B-B14F-4D97-AF65-F5344CB8AC3E}">
        <p14:creationId xmlns:p14="http://schemas.microsoft.com/office/powerpoint/2010/main" val="61243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D61F2-4E16-461C-66ED-39B774A1D713}"/>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F757D419-C5BA-BBE3-4657-F007F8C89FD1}"/>
              </a:ext>
            </a:extLst>
          </p:cNvPr>
          <p:cNvSpPr>
            <a:spLocks noGrp="1"/>
          </p:cNvSpPr>
          <p:nvPr>
            <p:ph type="sldNum" sz="quarter" idx="12"/>
          </p:nvPr>
        </p:nvSpPr>
        <p:spPr/>
        <p:txBody>
          <a:bodyPr rtlCol="0"/>
          <a:lstStyle/>
          <a:p>
            <a:pPr rtl="0"/>
            <a:fld id="{5D16CCA7-A32B-44D2-BAC0-8216F98A92EE}" type="slidenum">
              <a:rPr lang="en-US" smtClean="0"/>
              <a:t>20</a:t>
            </a:fld>
            <a:endParaRPr lang="en-US"/>
          </a:p>
        </p:txBody>
      </p:sp>
      <p:sp>
        <p:nvSpPr>
          <p:cNvPr id="2" name="Title ">
            <a:extLst>
              <a:ext uri="{FF2B5EF4-FFF2-40B4-BE49-F238E27FC236}">
                <a16:creationId xmlns:a16="http://schemas.microsoft.com/office/drawing/2014/main" id="{45787C2C-EAF5-8E17-9BBC-8E8E111BAB74}"/>
              </a:ext>
            </a:extLst>
          </p:cNvPr>
          <p:cNvSpPr>
            <a:spLocks noGrp="1"/>
          </p:cNvSpPr>
          <p:nvPr>
            <p:ph type="title"/>
          </p:nvPr>
        </p:nvSpPr>
        <p:spPr>
          <a:xfrm>
            <a:off x="2754" y="-2103"/>
            <a:ext cx="12177310" cy="954604"/>
          </a:xfrm>
          <a:solidFill>
            <a:srgbClr val="750518"/>
          </a:solidFill>
        </p:spPr>
        <p:txBody>
          <a:bodyPr rtlCol="0">
            <a:noAutofit/>
          </a:bodyPr>
          <a:lstStyle/>
          <a:p>
            <a:pPr rtl="0"/>
            <a:r>
              <a:rPr lang="es" sz="4000" b="1">
                <a:solidFill>
                  <a:schemeClr val="bg1"/>
                </a:solidFill>
              </a:rPr>
              <a:t>Rol del comité ejecutivo vs. reunión ejecutiva</a:t>
            </a:r>
          </a:p>
        </p:txBody>
      </p:sp>
      <p:sp>
        <p:nvSpPr>
          <p:cNvPr id="3" name="Text">
            <a:extLst>
              <a:ext uri="{FF2B5EF4-FFF2-40B4-BE49-F238E27FC236}">
                <a16:creationId xmlns:a16="http://schemas.microsoft.com/office/drawing/2014/main" id="{7135DF9E-BD07-BBBC-4DD6-04FB2450F136}"/>
              </a:ext>
            </a:extLst>
          </p:cNvPr>
          <p:cNvSpPr>
            <a:spLocks noGrp="1"/>
          </p:cNvSpPr>
          <p:nvPr>
            <p:ph idx="1"/>
          </p:nvPr>
        </p:nvSpPr>
        <p:spPr>
          <a:xfrm>
            <a:off x="177188" y="1174467"/>
            <a:ext cx="11828442" cy="4803846"/>
          </a:xfrm>
        </p:spPr>
        <p:txBody>
          <a:bodyPr vert="horz" lIns="91440" tIns="45720" rIns="91440" bIns="45720" rtlCol="0" anchor="t">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3200" i="0" u="none" strike="noStrike" kern="1200" cap="none" spc="0" normalizeH="0" noProof="0">
                <a:ln>
                  <a:noFill/>
                </a:ln>
                <a:solidFill>
                  <a:prstClr val="black"/>
                </a:solidFill>
                <a:effectLst/>
                <a:uLnTx/>
                <a:uFillTx/>
                <a:latin typeface="Calibri" panose="020F0502020204030204"/>
                <a:ea typeface="+mn-ea"/>
                <a:cs typeface="+mn-cs"/>
              </a:rPr>
              <a:t>Cualquier otro rol que no sea meramente el rol del consejo </a:t>
            </a:r>
            <a:r>
              <a:rPr lang="es" sz="3200" b="1" i="0" u="none" strike="noStrike" kern="1200" cap="none" spc="0" normalizeH="0" noProof="0">
                <a:ln>
                  <a:noFill/>
                </a:ln>
                <a:solidFill>
                  <a:prstClr val="black"/>
                </a:solidFill>
                <a:effectLst/>
                <a:uLnTx/>
                <a:uFillTx/>
                <a:latin typeface="Calibri" panose="020F0502020204030204"/>
                <a:ea typeface="+mn-ea"/>
                <a:cs typeface="+mn-cs"/>
              </a:rPr>
              <a:t>debe ser descrito </a:t>
            </a:r>
            <a:r>
              <a:rPr lang="es" sz="3200" b="0" i="0" u="none" strike="noStrike" kern="1200" cap="none" spc="0" normalizeH="0" noProof="0">
                <a:ln>
                  <a:noFill/>
                </a:ln>
                <a:solidFill>
                  <a:prstClr val="black"/>
                </a:solidFill>
                <a:effectLst/>
                <a:uLnTx/>
                <a:uFillTx/>
                <a:latin typeface="Calibri" panose="020F0502020204030204"/>
                <a:ea typeface="+mn-ea"/>
                <a:cs typeface="+mn-cs"/>
              </a:rPr>
              <a:t>en cuanto a su norma y procedimiento.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3200" b="0" i="0" u="none" strike="noStrike" kern="1200" cap="none" spc="0" normalizeH="0" noProof="0">
                <a:ln>
                  <a:noFill/>
                </a:ln>
                <a:solidFill>
                  <a:prstClr val="black"/>
                </a:solidFill>
                <a:effectLst/>
                <a:uLnTx/>
                <a:uFillTx/>
                <a:latin typeface="Calibri" panose="020F0502020204030204"/>
                <a:ea typeface="+mn-ea"/>
                <a:cs typeface="+mn-cs"/>
              </a:rPr>
              <a:t>Debido a los requisitos de reunión abierta, el </a:t>
            </a:r>
            <a:r>
              <a:rPr lang="es" sz="3200" b="1" i="0" u="none" strike="noStrike" kern="1200" cap="none" spc="0" normalizeH="0" noProof="0">
                <a:ln>
                  <a:noFill/>
                </a:ln>
                <a:solidFill>
                  <a:prstClr val="black"/>
                </a:solidFill>
                <a:effectLst/>
                <a:uLnTx/>
                <a:uFillTx/>
                <a:latin typeface="Calibri" panose="020F0502020204030204"/>
                <a:ea typeface="+mn-ea"/>
                <a:cs typeface="+mn-cs"/>
              </a:rPr>
              <a:t>comité ejecutivo no puede operar independientemente del consejo en su conjunto</a:t>
            </a:r>
            <a:r>
              <a:rPr lang="es" sz="3200" b="0" i="0" u="none" strike="noStrike" kern="1200" cap="none" spc="0" normalizeH="0" noProof="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3200" b="0" i="0" u="none" strike="noStrike" kern="1200" cap="none" spc="0" normalizeH="0" noProof="0">
                <a:ln>
                  <a:noFill/>
                </a:ln>
                <a:solidFill>
                  <a:prstClr val="black"/>
                </a:solidFill>
                <a:effectLst/>
                <a:uLnTx/>
                <a:uFillTx/>
                <a:latin typeface="Calibri" panose="020F0502020204030204"/>
                <a:ea typeface="+mn-ea"/>
                <a:cs typeface="+mn-cs"/>
              </a:rPr>
              <a:t> Una "reunión ejecutiva" se define en la ley de reuniones abiertas de su estado, pero </a:t>
            </a:r>
            <a:r>
              <a:rPr lang="es" sz="3200" b="1" i="0" u="none" strike="noStrike" kern="1200" cap="none" spc="0" normalizeH="0" noProof="0">
                <a:ln>
                  <a:noFill/>
                </a:ln>
                <a:solidFill>
                  <a:prstClr val="black"/>
                </a:solidFill>
                <a:effectLst/>
                <a:uLnTx/>
                <a:uFillTx/>
                <a:latin typeface="Calibri" panose="020F0502020204030204"/>
                <a:ea typeface="+mn-ea"/>
                <a:cs typeface="+mn-cs"/>
              </a:rPr>
              <a:t>típicamente puede permitir reuniones cerradas solo para la discusión de un asunto de carácter personal o legal</a:t>
            </a:r>
            <a:r>
              <a:rPr lang="es" sz="3200" b="0" i="0" u="none" strike="noStrike" kern="1200" cap="none" spc="0" normalizeH="0" noProof="0">
                <a:ln>
                  <a:noFill/>
                </a:ln>
                <a:solidFill>
                  <a:prstClr val="black"/>
                </a:solidFill>
                <a:effectLst/>
                <a:uLnTx/>
                <a:uFillTx/>
                <a:latin typeface="Calibri" panose="020F0502020204030204"/>
                <a:ea typeface="+mn-ea"/>
                <a:cs typeface="+mn-cs"/>
              </a:rPr>
              <a:t>. La decisión tomada allí debe ser llevada a la reunión abierta y votada en sesión abierta.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 sz="3200" b="0" i="0" u="none" strike="noStrike" kern="1200" cap="none" spc="0" normalizeH="0" noProof="0">
                <a:ln>
                  <a:noFill/>
                </a:ln>
                <a:solidFill>
                  <a:prstClr val="black"/>
                </a:solidFill>
                <a:effectLst/>
                <a:uLnTx/>
                <a:uFillTx/>
                <a:latin typeface="Calibri" panose="020F0502020204030204"/>
                <a:ea typeface="+mn-ea"/>
                <a:cs typeface="+mn-cs"/>
              </a:rPr>
              <a:t> </a:t>
            </a:r>
            <a:r>
              <a:rPr lang="es" sz="3200" b="1" i="0" u="none" strike="noStrike" kern="1200" cap="none" spc="0" normalizeH="0" noProof="0">
                <a:ln>
                  <a:noFill/>
                </a:ln>
                <a:solidFill>
                  <a:prstClr val="black"/>
                </a:solidFill>
                <a:effectLst/>
                <a:uLnTx/>
                <a:uFillTx/>
                <a:latin typeface="Calibri" panose="020F0502020204030204"/>
                <a:ea typeface="+mn-ea"/>
                <a:cs typeface="+mn-cs"/>
              </a:rPr>
              <a:t>¡NO ES LO MISMO QUE EL COMITÉ EJECUTIVO! </a:t>
            </a:r>
            <a:r>
              <a:rPr lang="es" sz="3200" b="0" i="0" u="none" strike="noStrike" kern="1200" cap="none" spc="0" normalizeH="0" noProof="0">
                <a:ln>
                  <a:noFill/>
                </a:ln>
                <a:solidFill>
                  <a:prstClr val="black"/>
                </a:solidFill>
                <a:effectLst/>
                <a:uLnTx/>
                <a:uFillTx/>
                <a:latin typeface="Calibri" panose="020F0502020204030204"/>
                <a:ea typeface="+mn-ea"/>
                <a:cs typeface="+mn-cs"/>
              </a:rPr>
              <a:t>Su estado puede requerir que las reuniones de los comités también sean abiertas, incluyendo a los dirigentes o comité ejecutivo.</a:t>
            </a:r>
          </a:p>
        </p:txBody>
      </p:sp>
      <p:sp>
        <p:nvSpPr>
          <p:cNvPr id="4" name="Footer ">
            <a:extLst>
              <a:ext uri="{FF2B5EF4-FFF2-40B4-BE49-F238E27FC236}">
                <a16:creationId xmlns:a16="http://schemas.microsoft.com/office/drawing/2014/main" id="{50E44C00-4649-E6F3-E69F-B1D0B836D9FB}"/>
              </a:ext>
            </a:extLst>
          </p:cNvPr>
          <p:cNvSpPr>
            <a:spLocks noGrp="1"/>
          </p:cNvSpPr>
          <p:nvPr>
            <p:ph type="ftr" sz="quarter" idx="11"/>
          </p:nvPr>
        </p:nvSpPr>
        <p:spPr>
          <a:xfrm>
            <a:off x="3460214" y="6512422"/>
            <a:ext cx="4830896" cy="346764"/>
          </a:xfrm>
        </p:spPr>
        <p:txBody>
          <a:bodyPr rtlCol="0"/>
          <a:lstStyle/>
          <a:p>
            <a:pPr rtl="0"/>
            <a:r>
              <a:rPr lang="es" b="1">
                <a:solidFill>
                  <a:srgbClr val="70002E"/>
                </a:solidFill>
              </a:rPr>
              <a:t>Centro de Capacitación y Asistencia Técnica para la Vida Independiente</a:t>
            </a:r>
          </a:p>
        </p:txBody>
      </p:sp>
    </p:spTree>
    <p:extLst>
      <p:ext uri="{BB962C8B-B14F-4D97-AF65-F5344CB8AC3E}">
        <p14:creationId xmlns:p14="http://schemas.microsoft.com/office/powerpoint/2010/main" val="4048711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36CAE-F31F-CA78-8DEA-78BC4D245510}"/>
            </a:ext>
          </a:extLst>
        </p:cNvPr>
        <p:cNvGrpSpPr/>
        <p:nvPr/>
      </p:nvGrpSpPr>
      <p:grpSpPr>
        <a:xfrm>
          <a:off x="0" y="0"/>
          <a:ext cx="0" cy="0"/>
          <a:chOff x="0" y="0"/>
          <a:chExt cx="0" cy="0"/>
        </a:xfrm>
      </p:grpSpPr>
      <p:sp>
        <p:nvSpPr>
          <p:cNvPr id="6" name="Rectangle ">
            <a:extLst>
              <a:ext uri="{FF2B5EF4-FFF2-40B4-BE49-F238E27FC236}">
                <a16:creationId xmlns:a16="http://schemas.microsoft.com/office/drawing/2014/main" id="{FE15FD3C-2124-6960-5F2A-37C2BABF87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6780959" y="1408750"/>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Slide Number ">
            <a:extLst>
              <a:ext uri="{FF2B5EF4-FFF2-40B4-BE49-F238E27FC236}">
                <a16:creationId xmlns:a16="http://schemas.microsoft.com/office/drawing/2014/main" id="{1624481F-B350-B014-CAD7-280719B6604E}"/>
              </a:ext>
            </a:extLst>
          </p:cNvPr>
          <p:cNvSpPr>
            <a:spLocks noGrp="1"/>
          </p:cNvSpPr>
          <p:nvPr>
            <p:ph type="sldNum" sz="quarter" idx="12"/>
          </p:nvPr>
        </p:nvSpPr>
        <p:spPr>
          <a:xfrm>
            <a:off x="9293772" y="6356350"/>
            <a:ext cx="2743200" cy="365125"/>
          </a:xfrm>
        </p:spPr>
        <p:txBody>
          <a:bodyPr rtlCol="0"/>
          <a:lstStyle/>
          <a:p>
            <a:pPr rtl="0"/>
            <a:fld id="{181E4D21-DFBA-4BA9-A6C6-558C4B06F883}" type="slidenum">
              <a:rPr lang="en-US" smtClean="0"/>
              <a:t>21</a:t>
            </a:fld>
            <a:endParaRPr lang="en-US"/>
          </a:p>
        </p:txBody>
      </p:sp>
      <p:sp>
        <p:nvSpPr>
          <p:cNvPr id="8" name="Title">
            <a:extLst>
              <a:ext uri="{FF2B5EF4-FFF2-40B4-BE49-F238E27FC236}">
                <a16:creationId xmlns:a16="http://schemas.microsoft.com/office/drawing/2014/main" id="{1624A98C-908B-DC4E-D378-6EC2E1E7191F}"/>
              </a:ext>
            </a:extLst>
          </p:cNvPr>
          <p:cNvSpPr txBox="1">
            <a:spLocks noGrp="1"/>
          </p:cNvSpPr>
          <p:nvPr>
            <p:ph type="title" idx="4294967295"/>
          </p:nvPr>
        </p:nvSpPr>
        <p:spPr>
          <a:xfrm>
            <a:off x="8492554" y="1801995"/>
            <a:ext cx="3632676" cy="18505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defRPr/>
            </a:pPr>
            <a:r>
              <a:rPr lang="es" b="1">
                <a:solidFill>
                  <a:srgbClr val="FFFFFF"/>
                </a:solidFill>
              </a:rPr>
              <a:t>El Consejo puede delegar deberes específicos al Presidente</a:t>
            </a:r>
          </a:p>
        </p:txBody>
      </p:sp>
      <p:pic>
        <p:nvPicPr>
          <p:cNvPr id="5" name="Image" descr="Silhouette of a person presenting, with the text &quot;Nothing about us, without us!&quot; on a light blue background.&#10;&#10;Transcribed Text:&#10;&#10;“Nothing about us, without us!”">
            <a:extLst>
              <a:ext uri="{FF2B5EF4-FFF2-40B4-BE49-F238E27FC236}">
                <a16:creationId xmlns:a16="http://schemas.microsoft.com/office/drawing/2014/main" id="{32C3751E-17D5-6E4B-B346-82759E72A086}"/>
              </a:ext>
            </a:extLst>
          </p:cNvPr>
          <p:cNvPicPr>
            <a:picLocks noChangeAspect="1"/>
          </p:cNvPicPr>
          <p:nvPr/>
        </p:nvPicPr>
        <p:blipFill>
          <a:blip r:embed="rId2"/>
          <a:stretch>
            <a:fillRect/>
          </a:stretch>
        </p:blipFill>
        <p:spPr>
          <a:xfrm>
            <a:off x="114942" y="140138"/>
            <a:ext cx="4274207" cy="4265449"/>
          </a:xfrm>
          <a:prstGeom prst="rect">
            <a:avLst/>
          </a:prstGeom>
          <a:ln w="57150">
            <a:solidFill>
              <a:srgbClr val="750518"/>
            </a:solidFill>
          </a:ln>
        </p:spPr>
      </p:pic>
      <p:sp>
        <p:nvSpPr>
          <p:cNvPr id="9" name="Text ">
            <a:extLst>
              <a:ext uri="{FF2B5EF4-FFF2-40B4-BE49-F238E27FC236}">
                <a16:creationId xmlns:a16="http://schemas.microsoft.com/office/drawing/2014/main" id="{5E94D24D-79C4-62F2-2560-D7D73AD7CBF7}"/>
              </a:ext>
            </a:extLst>
          </p:cNvPr>
          <p:cNvSpPr txBox="1"/>
          <p:nvPr/>
        </p:nvSpPr>
        <p:spPr>
          <a:xfrm>
            <a:off x="4387595" y="617258"/>
            <a:ext cx="3803448" cy="41539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rtl="0">
              <a:lnSpc>
                <a:spcPct val="90000"/>
              </a:lnSpc>
              <a:spcBef>
                <a:spcPts val="1000"/>
              </a:spcBef>
              <a:buFont typeface="Arial"/>
              <a:buChar char="•"/>
            </a:pPr>
            <a:r>
              <a:rPr lang="es" sz="2800">
                <a:ea typeface="ＭＳ Ｐゴシック"/>
              </a:rPr>
              <a:t>Redactar la </a:t>
            </a:r>
            <a:r>
              <a:rPr lang="es" sz="2800" b="1">
                <a:ea typeface="ＭＳ Ｐゴシック"/>
              </a:rPr>
              <a:t>agenda</a:t>
            </a:r>
            <a:r>
              <a:rPr lang="es" sz="2800">
                <a:ea typeface="ＭＳ Ｐゴシック"/>
              </a:rPr>
              <a:t> con el Director Ejecutivo u otro personal</a:t>
            </a:r>
          </a:p>
          <a:p>
            <a:pPr marL="285750" indent="-285750" rtl="0">
              <a:lnSpc>
                <a:spcPct val="90000"/>
              </a:lnSpc>
              <a:spcBef>
                <a:spcPts val="1000"/>
              </a:spcBef>
              <a:buFont typeface="Arial"/>
              <a:buChar char="•"/>
            </a:pPr>
            <a:r>
              <a:rPr lang="es" sz="2800">
                <a:ea typeface="ＭＳ Ｐゴシック"/>
              </a:rPr>
              <a:t>Revisar los </a:t>
            </a:r>
            <a:r>
              <a:rPr lang="es" sz="2800" b="1">
                <a:ea typeface="ＭＳ Ｐゴシック"/>
              </a:rPr>
              <a:t>estados financieros mensuales</a:t>
            </a:r>
            <a:r>
              <a:rPr lang="es" sz="2800">
                <a:ea typeface="ＭＳ Ｐゴシック"/>
              </a:rPr>
              <a:t> entre las reuniones trimestrales de SILC.</a:t>
            </a:r>
          </a:p>
          <a:p>
            <a:pPr rtl="0" eaLnBrk="1" hangingPunct="1">
              <a:buFontTx/>
              <a:buChar char="•"/>
            </a:pPr>
            <a:endParaRPr lang="en-US" altLang="en-US" sz="2600" b="1" i="1" dirty="0">
              <a:ea typeface="ＭＳ Ｐゴシック"/>
            </a:endParaRPr>
          </a:p>
          <a:p>
            <a:pPr algn="r" rtl="0" eaLnBrk="1" hangingPunct="1"/>
            <a:endParaRPr lang="en-US" sz="2800" b="1" dirty="0">
              <a:latin typeface="Arial"/>
              <a:ea typeface="ＭＳ Ｐゴシック"/>
              <a:cs typeface="Arial"/>
            </a:endParaRPr>
          </a:p>
        </p:txBody>
      </p:sp>
      <p:sp>
        <p:nvSpPr>
          <p:cNvPr id="11" name="Text ">
            <a:extLst>
              <a:ext uri="{FF2B5EF4-FFF2-40B4-BE49-F238E27FC236}">
                <a16:creationId xmlns:a16="http://schemas.microsoft.com/office/drawing/2014/main" id="{C64C9D47-89AF-2F11-F6D4-B420C7F2D591}"/>
              </a:ext>
            </a:extLst>
          </p:cNvPr>
          <p:cNvSpPr txBox="1"/>
          <p:nvPr/>
        </p:nvSpPr>
        <p:spPr>
          <a:xfrm>
            <a:off x="227639" y="4560217"/>
            <a:ext cx="7546638" cy="16805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rtl="0">
              <a:lnSpc>
                <a:spcPct val="90000"/>
              </a:lnSpc>
              <a:spcBef>
                <a:spcPts val="1000"/>
              </a:spcBef>
              <a:buFont typeface="Arial"/>
              <a:buChar char="•"/>
            </a:pPr>
            <a:r>
              <a:rPr lang="es" sz="2400" b="1">
                <a:ea typeface="+mn-lt"/>
                <a:cs typeface="+mn-lt"/>
              </a:rPr>
              <a:t>Autorizar</a:t>
            </a:r>
            <a:r>
              <a:rPr lang="es" sz="2400">
                <a:ea typeface="+mn-lt"/>
                <a:cs typeface="+mn-lt"/>
              </a:rPr>
              <a:t> ciertos tipos o montos de </a:t>
            </a:r>
            <a:r>
              <a:rPr lang="es" sz="2400" b="1">
                <a:ea typeface="+mn-lt"/>
                <a:cs typeface="+mn-lt"/>
              </a:rPr>
              <a:t>gastos</a:t>
            </a:r>
            <a:r>
              <a:rPr lang="es" sz="2400">
                <a:ea typeface="+mn-lt"/>
                <a:cs typeface="+mn-lt"/>
              </a:rPr>
              <a:t>.</a:t>
            </a:r>
          </a:p>
          <a:p>
            <a:pPr marL="285750" indent="-285750" rtl="0">
              <a:lnSpc>
                <a:spcPct val="90000"/>
              </a:lnSpc>
              <a:spcBef>
                <a:spcPts val="1000"/>
              </a:spcBef>
              <a:buFont typeface="Arial"/>
              <a:buChar char="•"/>
            </a:pPr>
            <a:r>
              <a:rPr lang="es" sz="2400" b="1">
                <a:ea typeface="+mn-lt"/>
                <a:cs typeface="+mn-lt"/>
              </a:rPr>
              <a:t>Aprobar</a:t>
            </a:r>
            <a:r>
              <a:rPr lang="es" sz="2400">
                <a:ea typeface="+mn-lt"/>
                <a:cs typeface="+mn-lt"/>
              </a:rPr>
              <a:t> los </a:t>
            </a:r>
            <a:r>
              <a:rPr lang="es" sz="2400" b="1">
                <a:ea typeface="+mn-lt"/>
                <a:cs typeface="+mn-lt"/>
              </a:rPr>
              <a:t>documentos de tiempo del Director Ejecutivo</a:t>
            </a:r>
            <a:r>
              <a:rPr lang="es" sz="2400">
                <a:ea typeface="+mn-lt"/>
                <a:cs typeface="+mn-lt"/>
              </a:rPr>
              <a:t>.</a:t>
            </a:r>
            <a:endParaRPr lang="en-US" sz="2400" dirty="0"/>
          </a:p>
          <a:p>
            <a:pPr marL="285750" indent="-285750" rtl="0">
              <a:lnSpc>
                <a:spcPct val="90000"/>
              </a:lnSpc>
              <a:spcBef>
                <a:spcPts val="1000"/>
              </a:spcBef>
              <a:buFont typeface="Arial"/>
              <a:buChar char="•"/>
            </a:pPr>
            <a:r>
              <a:rPr lang="es" sz="2400" b="1">
                <a:ea typeface="+mn-lt"/>
                <a:cs typeface="+mn-lt"/>
              </a:rPr>
              <a:t>Evaluar</a:t>
            </a:r>
            <a:r>
              <a:rPr lang="es" sz="2400">
                <a:ea typeface="+mn-lt"/>
                <a:cs typeface="+mn-lt"/>
              </a:rPr>
              <a:t> el desempeño del </a:t>
            </a:r>
            <a:r>
              <a:rPr lang="es" sz="2400" b="1">
                <a:ea typeface="+mn-lt"/>
                <a:cs typeface="+mn-lt"/>
              </a:rPr>
              <a:t>Director Ejecutivo</a:t>
            </a:r>
            <a:r>
              <a:rPr lang="es" sz="2400">
                <a:ea typeface="+mn-lt"/>
                <a:cs typeface="+mn-lt"/>
              </a:rPr>
              <a:t> en una reunión individual.</a:t>
            </a:r>
            <a:endParaRPr lang="en-US" sz="2400" dirty="0"/>
          </a:p>
        </p:txBody>
      </p:sp>
      <p:sp>
        <p:nvSpPr>
          <p:cNvPr id="2" name="Footer">
            <a:extLst>
              <a:ext uri="{FF2B5EF4-FFF2-40B4-BE49-F238E27FC236}">
                <a16:creationId xmlns:a16="http://schemas.microsoft.com/office/drawing/2014/main" id="{D5E77E41-294F-0174-2EA1-E18574F8AAB0}"/>
              </a:ext>
            </a:extLst>
          </p:cNvPr>
          <p:cNvSpPr>
            <a:spLocks noGrp="1"/>
          </p:cNvSpPr>
          <p:nvPr>
            <p:ph type="ftr" sz="quarter" idx="11"/>
          </p:nvPr>
        </p:nvSpPr>
        <p:spPr>
          <a:xfrm>
            <a:off x="571915" y="6475699"/>
            <a:ext cx="5921698" cy="365125"/>
          </a:xfrm>
        </p:spPr>
        <p:txBody>
          <a:bodyPr rtlCol="0"/>
          <a:lstStyle/>
          <a:p>
            <a:pPr rtl="0"/>
            <a:r>
              <a:rPr lang="es">
                <a:solidFill>
                  <a:srgbClr val="750518"/>
                </a:solidFill>
              </a:rPr>
              <a:t>Centro de Capacitación y Asistencia Técnica para la Vida Independiente</a:t>
            </a:r>
          </a:p>
        </p:txBody>
      </p:sp>
    </p:spTree>
    <p:extLst>
      <p:ext uri="{BB962C8B-B14F-4D97-AF65-F5344CB8AC3E}">
        <p14:creationId xmlns:p14="http://schemas.microsoft.com/office/powerpoint/2010/main" val="528091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a:extLst>
            <a:ext uri="{FF2B5EF4-FFF2-40B4-BE49-F238E27FC236}">
              <a16:creationId xmlns:a16="http://schemas.microsoft.com/office/drawing/2014/main" id="{0C693A16-EADD-9F32-2B4F-AC284DF3E435}"/>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9EE4B464-0547-DF78-8BF8-15F4EB54A571}"/>
              </a:ext>
            </a:extLst>
          </p:cNvPr>
          <p:cNvSpPr>
            <a:spLocks noGrp="1"/>
          </p:cNvSpPr>
          <p:nvPr>
            <p:ph type="sldNum" sz="quarter" idx="12"/>
          </p:nvPr>
        </p:nvSpPr>
        <p:spPr/>
        <p:txBody>
          <a:bodyPr rtlCol="0"/>
          <a:lstStyle/>
          <a:p>
            <a:pPr rtl="0"/>
            <a:fld id="{181E4D21-DFBA-4BA9-A6C6-558C4B06F883}" type="slidenum">
              <a:rPr lang="en-US" smtClean="0"/>
              <a:t>22</a:t>
            </a:fld>
            <a:endParaRPr lang="en-US"/>
          </a:p>
        </p:txBody>
      </p:sp>
      <p:sp>
        <p:nvSpPr>
          <p:cNvPr id="2" name="Title ">
            <a:extLst>
              <a:ext uri="{FF2B5EF4-FFF2-40B4-BE49-F238E27FC236}">
                <a16:creationId xmlns:a16="http://schemas.microsoft.com/office/drawing/2014/main" id="{C6E89B1D-92B3-FE94-C10C-2E18934ECE2A}"/>
              </a:ext>
            </a:extLst>
          </p:cNvPr>
          <p:cNvSpPr>
            <a:spLocks noGrp="1"/>
          </p:cNvSpPr>
          <p:nvPr>
            <p:ph type="title"/>
          </p:nvPr>
        </p:nvSpPr>
        <p:spPr>
          <a:xfrm>
            <a:off x="-254071" y="-197853"/>
            <a:ext cx="12446071" cy="1720332"/>
          </a:xfrm>
        </p:spPr>
        <p:txBody>
          <a:bodyPr rtlCol="0">
            <a:normAutofit fontScale="90000"/>
          </a:bodyPr>
          <a:lstStyle/>
          <a:p>
            <a:pPr rtl="0"/>
            <a:r>
              <a:rPr lang="es" dirty="0"/>
              <a:t>   Contratar/Supervisar al Director Ejecutivo</a:t>
            </a:r>
            <a:br>
              <a:rPr lang="en-US" dirty="0"/>
            </a:br>
            <a:r>
              <a:rPr lang="es" b="1" dirty="0"/>
              <a:t>   Recordatorios importantes para reclutar y contratar</a:t>
            </a:r>
          </a:p>
        </p:txBody>
      </p:sp>
      <p:sp>
        <p:nvSpPr>
          <p:cNvPr id="3" name="Text">
            <a:extLst>
              <a:ext uri="{FF2B5EF4-FFF2-40B4-BE49-F238E27FC236}">
                <a16:creationId xmlns:a16="http://schemas.microsoft.com/office/drawing/2014/main" id="{03AD3C31-58FF-8612-4579-FC8B552470FF}"/>
              </a:ext>
            </a:extLst>
          </p:cNvPr>
          <p:cNvSpPr>
            <a:spLocks noGrp="1"/>
          </p:cNvSpPr>
          <p:nvPr>
            <p:ph idx="1"/>
          </p:nvPr>
        </p:nvSpPr>
        <p:spPr>
          <a:xfrm>
            <a:off x="428445" y="1379914"/>
            <a:ext cx="11325927" cy="4815774"/>
          </a:xfrm>
          <a:solidFill>
            <a:schemeClr val="bg1"/>
          </a:solidFill>
          <a:ln w="57150">
            <a:solidFill>
              <a:srgbClr val="750518"/>
            </a:solidFill>
            <a:prstDash val="sysDot"/>
          </a:ln>
        </p:spPr>
        <p:txBody>
          <a:bodyPr vert="horz" lIns="91440" tIns="45720" rIns="91440" bIns="45720" rtlCol="0" anchor="ctr">
            <a:normAutofit fontScale="70000" lnSpcReduction="20000"/>
          </a:bodyPr>
          <a:lstStyle/>
          <a:p>
            <a:pPr rtl="0">
              <a:lnSpc>
                <a:spcPct val="120000"/>
              </a:lnSpc>
              <a:spcBef>
                <a:spcPts val="0"/>
              </a:spcBef>
              <a:spcAft>
                <a:spcPts val="1200"/>
              </a:spcAft>
            </a:pPr>
            <a:endParaRPr lang="en-US" sz="2600" dirty="0">
              <a:latin typeface="Aptos"/>
              <a:ea typeface="+mn-lt"/>
              <a:cs typeface="Arial"/>
            </a:endParaRPr>
          </a:p>
          <a:p>
            <a:pPr rtl="0">
              <a:lnSpc>
                <a:spcPct val="120000"/>
              </a:lnSpc>
              <a:spcBef>
                <a:spcPts val="0"/>
              </a:spcBef>
              <a:spcAft>
                <a:spcPts val="1200"/>
              </a:spcAft>
            </a:pPr>
            <a:r>
              <a:rPr lang="es" dirty="0">
                <a:latin typeface="Aptos"/>
                <a:ea typeface="+mn-lt"/>
                <a:cs typeface="Arial"/>
              </a:rPr>
              <a:t>El Movimiento de Vida Independiente es un </a:t>
            </a:r>
            <a:r>
              <a:rPr lang="es" b="1" dirty="0">
                <a:latin typeface="Aptos"/>
                <a:ea typeface="+mn-lt"/>
                <a:cs typeface="Arial"/>
              </a:rPr>
              <a:t>movimiento liderado por personas con discapacidad</a:t>
            </a:r>
            <a:r>
              <a:rPr lang="es" dirty="0">
                <a:latin typeface="Aptos"/>
                <a:ea typeface="+mn-lt"/>
                <a:cs typeface="Arial"/>
              </a:rPr>
              <a:t> creado por nosotros (individuos con discapacidades significativas) para nosotros (individuos con discapacidades significativas). </a:t>
            </a:r>
          </a:p>
          <a:p>
            <a:pPr rtl="0">
              <a:lnSpc>
                <a:spcPct val="120000"/>
              </a:lnSpc>
              <a:spcBef>
                <a:spcPts val="0"/>
              </a:spcBef>
              <a:spcAft>
                <a:spcPts val="1200"/>
              </a:spcAft>
            </a:pPr>
            <a:r>
              <a:rPr lang="es" b="1" dirty="0">
                <a:latin typeface="Aptos"/>
                <a:ea typeface="+mn-lt"/>
                <a:cs typeface="Arial"/>
              </a:rPr>
              <a:t>Si bien no hay requisitos que establezcan que para contratar a un director de SILC debe tener una discapacidad, piensa en esto: </a:t>
            </a:r>
          </a:p>
          <a:p>
            <a:pPr lvl="1" rtl="0">
              <a:lnSpc>
                <a:spcPct val="120000"/>
              </a:lnSpc>
              <a:spcBef>
                <a:spcPts val="0"/>
              </a:spcBef>
              <a:spcAft>
                <a:spcPts val="1200"/>
              </a:spcAft>
            </a:pPr>
            <a:r>
              <a:rPr lang="es" sz="2800" b="1" dirty="0">
                <a:latin typeface="Aptos"/>
                <a:ea typeface="+mn-lt"/>
                <a:cs typeface="Arial"/>
              </a:rPr>
              <a:t>La representación de personas con discapacidad en roles de liderazgo ejecutivo de SILC es crucial. </a:t>
            </a:r>
            <a:r>
              <a:rPr lang="es" sz="2800" dirty="0">
                <a:latin typeface="Aptos"/>
                <a:ea typeface="+mn-lt"/>
                <a:cs typeface="Arial"/>
              </a:rPr>
              <a:t>Se te permite exigir que el SILC contrate personal que tenga una discapacidad.</a:t>
            </a:r>
          </a:p>
          <a:p>
            <a:pPr lvl="1" rtl="0">
              <a:lnSpc>
                <a:spcPct val="120000"/>
              </a:lnSpc>
              <a:spcBef>
                <a:spcPts val="0"/>
              </a:spcBef>
              <a:spcAft>
                <a:spcPts val="1200"/>
              </a:spcAft>
            </a:pPr>
            <a:r>
              <a:rPr lang="es" sz="2800" dirty="0">
                <a:latin typeface="Aptos"/>
                <a:ea typeface="+mn-lt"/>
                <a:cs typeface="Arial"/>
              </a:rPr>
              <a:t>La experiencia vivida de padres, cuidadores, tutores, hermanos, defensores/aliados, proveedores de servicios, etc. con niños, seres queridos y/o clientes con discapacidades </a:t>
            </a:r>
            <a:r>
              <a:rPr lang="es" sz="2800" b="1" u="sng" dirty="0">
                <a:latin typeface="Aptos"/>
                <a:ea typeface="+mn-lt"/>
                <a:cs typeface="Arial"/>
              </a:rPr>
              <a:t>NO equivale</a:t>
            </a:r>
            <a:r>
              <a:rPr lang="es" sz="2800" b="1" dirty="0">
                <a:latin typeface="Aptos"/>
                <a:ea typeface="+mn-lt"/>
                <a:cs typeface="Arial"/>
              </a:rPr>
              <a:t> a la experiencia vivida de individuos con discapacidades</a:t>
            </a:r>
            <a:r>
              <a:rPr lang="es" sz="2800" dirty="0">
                <a:latin typeface="Aptos"/>
                <a:ea typeface="+mn-lt"/>
                <a:cs typeface="Arial"/>
              </a:rPr>
              <a:t>. </a:t>
            </a:r>
          </a:p>
          <a:p>
            <a:pPr lvl="1" rtl="0">
              <a:lnSpc>
                <a:spcPct val="120000"/>
              </a:lnSpc>
              <a:spcBef>
                <a:spcPts val="0"/>
              </a:spcBef>
              <a:spcAft>
                <a:spcPts val="1200"/>
              </a:spcAft>
            </a:pPr>
            <a:r>
              <a:rPr lang="es" sz="2800" dirty="0">
                <a:latin typeface="Arial" panose="020B0604020202020204" pitchFamily="34" charset="0"/>
                <a:cs typeface="Arial" panose="020B0604020202020204" pitchFamily="34" charset="0"/>
              </a:rPr>
              <a:t>Se requiere que evalúe el desempeño del Director Ejecutivo.</a:t>
            </a:r>
            <a:endParaRPr lang="en-US" sz="2800" dirty="0">
              <a:latin typeface="Aptos"/>
              <a:ea typeface="+mn-lt"/>
              <a:cs typeface="Arial"/>
            </a:endParaRPr>
          </a:p>
          <a:p>
            <a:pPr lvl="1" rtl="0">
              <a:lnSpc>
                <a:spcPct val="120000"/>
              </a:lnSpc>
              <a:spcBef>
                <a:spcPts val="0"/>
              </a:spcBef>
              <a:spcAft>
                <a:spcPts val="1200"/>
              </a:spcAft>
            </a:pPr>
            <a:endParaRPr lang="en-US" sz="3200" dirty="0">
              <a:latin typeface="Aptos"/>
            </a:endParaRPr>
          </a:p>
        </p:txBody>
      </p:sp>
      <p:sp>
        <p:nvSpPr>
          <p:cNvPr id="4" name="Footer ">
            <a:extLst>
              <a:ext uri="{FF2B5EF4-FFF2-40B4-BE49-F238E27FC236}">
                <a16:creationId xmlns:a16="http://schemas.microsoft.com/office/drawing/2014/main" id="{4220465D-A96B-5D78-BAB1-1649E5814396}"/>
              </a:ext>
            </a:extLst>
          </p:cNvPr>
          <p:cNvSpPr>
            <a:spLocks noGrp="1"/>
          </p:cNvSpPr>
          <p:nvPr>
            <p:ph type="ftr" sz="quarter" idx="11"/>
          </p:nvPr>
        </p:nvSpPr>
        <p:spPr>
          <a:xfrm>
            <a:off x="3294961" y="6530784"/>
            <a:ext cx="4941065" cy="190692"/>
          </a:xfrm>
        </p:spPr>
        <p:txBody>
          <a:bodyPr rtlCol="0"/>
          <a:lstStyle/>
          <a:p>
            <a:pPr rtl="0"/>
            <a:r>
              <a:rPr lang="es">
                <a:solidFill>
                  <a:schemeClr val="tx1"/>
                </a:solidFill>
              </a:rPr>
              <a:t>Centro de Capacitación y Asistencia Técnica para la Vida Independiente</a:t>
            </a:r>
          </a:p>
        </p:txBody>
      </p:sp>
    </p:spTree>
    <p:extLst>
      <p:ext uri="{BB962C8B-B14F-4D97-AF65-F5344CB8AC3E}">
        <p14:creationId xmlns:p14="http://schemas.microsoft.com/office/powerpoint/2010/main" val="16002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a:extLst>
            <a:ext uri="{FF2B5EF4-FFF2-40B4-BE49-F238E27FC236}">
              <a16:creationId xmlns:a16="http://schemas.microsoft.com/office/drawing/2014/main" id="{00D306A0-321F-C67A-8785-CD310C0A80B5}"/>
            </a:ext>
          </a:extLst>
        </p:cNvPr>
        <p:cNvGrpSpPr/>
        <p:nvPr/>
      </p:nvGrpSpPr>
      <p:grpSpPr>
        <a:xfrm>
          <a:off x="0" y="0"/>
          <a:ext cx="0" cy="0"/>
          <a:chOff x="0" y="0"/>
          <a:chExt cx="0" cy="0"/>
        </a:xfrm>
      </p:grpSpPr>
      <p:sp>
        <p:nvSpPr>
          <p:cNvPr id="5" name="Slide Number ">
            <a:extLst>
              <a:ext uri="{FF2B5EF4-FFF2-40B4-BE49-F238E27FC236}">
                <a16:creationId xmlns:a16="http://schemas.microsoft.com/office/drawing/2014/main" id="{926ED128-13DE-BEB4-342C-4B1022B1FEC2}"/>
              </a:ext>
            </a:extLst>
          </p:cNvPr>
          <p:cNvSpPr>
            <a:spLocks noGrp="1"/>
          </p:cNvSpPr>
          <p:nvPr>
            <p:ph type="sldNum" sz="quarter" idx="12"/>
          </p:nvPr>
        </p:nvSpPr>
        <p:spPr/>
        <p:txBody>
          <a:bodyPr rtlCol="0"/>
          <a:lstStyle/>
          <a:p>
            <a:pPr rtl="0"/>
            <a:fld id="{181E4D21-DFBA-4BA9-A6C6-558C4B06F883}" type="slidenum">
              <a:rPr lang="en-US" smtClean="0"/>
              <a:t>23</a:t>
            </a:fld>
            <a:endParaRPr lang="en-US" dirty="0"/>
          </a:p>
        </p:txBody>
      </p:sp>
      <p:sp>
        <p:nvSpPr>
          <p:cNvPr id="2" name="Title ">
            <a:extLst>
              <a:ext uri="{FF2B5EF4-FFF2-40B4-BE49-F238E27FC236}">
                <a16:creationId xmlns:a16="http://schemas.microsoft.com/office/drawing/2014/main" id="{D98F8B6A-9B79-F43D-9C82-C8F586069DC4}"/>
              </a:ext>
            </a:extLst>
          </p:cNvPr>
          <p:cNvSpPr>
            <a:spLocks noGrp="1"/>
          </p:cNvSpPr>
          <p:nvPr>
            <p:ph type="title"/>
          </p:nvPr>
        </p:nvSpPr>
        <p:spPr>
          <a:xfrm>
            <a:off x="2755" y="-2103"/>
            <a:ext cx="12177309" cy="1720332"/>
          </a:xfrm>
        </p:spPr>
        <p:txBody>
          <a:bodyPr rtlCol="0"/>
          <a:lstStyle/>
          <a:p>
            <a:pPr rtl="0"/>
            <a:r>
              <a:rPr lang="es" sz="3600" dirty="0"/>
              <a:t>   Contratar/Supervisar al Director Ejecutivo</a:t>
            </a:r>
            <a:br>
              <a:rPr lang="en-US" sz="3600" dirty="0"/>
            </a:br>
            <a:r>
              <a:rPr lang="es" sz="3600" b="1" dirty="0"/>
              <a:t>   ¡Recordatorios de reclutamiento y contratación! (cont.)</a:t>
            </a:r>
            <a:endParaRPr lang="en-US" b="1" dirty="0"/>
          </a:p>
        </p:txBody>
      </p:sp>
      <p:sp>
        <p:nvSpPr>
          <p:cNvPr id="3" name="Text">
            <a:extLst>
              <a:ext uri="{FF2B5EF4-FFF2-40B4-BE49-F238E27FC236}">
                <a16:creationId xmlns:a16="http://schemas.microsoft.com/office/drawing/2014/main" id="{411FE7D0-E9A5-E081-7E7F-B5043FE21C6E}"/>
              </a:ext>
            </a:extLst>
          </p:cNvPr>
          <p:cNvSpPr>
            <a:spLocks noGrp="1"/>
          </p:cNvSpPr>
          <p:nvPr>
            <p:ph idx="1"/>
          </p:nvPr>
        </p:nvSpPr>
        <p:spPr>
          <a:xfrm>
            <a:off x="359951" y="1498600"/>
            <a:ext cx="11489149" cy="4853838"/>
          </a:xfrm>
          <a:solidFill>
            <a:schemeClr val="bg1"/>
          </a:solidFill>
          <a:ln w="57150">
            <a:solidFill>
              <a:srgbClr val="750518"/>
            </a:solidFill>
            <a:prstDash val="sysDot"/>
          </a:ln>
        </p:spPr>
        <p:txBody>
          <a:bodyPr vert="horz" lIns="91440" tIns="45720" rIns="91440" bIns="45720" rtlCol="0" anchor="ctr">
            <a:noAutofit/>
          </a:bodyPr>
          <a:lstStyle/>
          <a:p>
            <a:pPr rtl="0">
              <a:lnSpc>
                <a:spcPct val="120000"/>
              </a:lnSpc>
              <a:spcBef>
                <a:spcPts val="0"/>
              </a:spcBef>
              <a:spcAft>
                <a:spcPts val="1200"/>
              </a:spcAft>
            </a:pPr>
            <a:r>
              <a:rPr lang="es" sz="2000">
                <a:latin typeface="Aptos"/>
                <a:ea typeface="+mn-lt"/>
                <a:cs typeface="Arial"/>
              </a:rPr>
              <a:t>Contrate a alguien que </a:t>
            </a:r>
            <a:r>
              <a:rPr lang="es" sz="2000" b="1">
                <a:latin typeface="Aptos"/>
                <a:ea typeface="+mn-lt"/>
                <a:cs typeface="Arial"/>
              </a:rPr>
              <a:t>apoye su misión</a:t>
            </a:r>
            <a:r>
              <a:rPr lang="es" sz="2000">
                <a:latin typeface="Aptos"/>
                <a:ea typeface="+mn-lt"/>
                <a:cs typeface="Arial"/>
              </a:rPr>
              <a:t> y </a:t>
            </a:r>
            <a:r>
              <a:rPr lang="es" sz="2000" b="1">
                <a:latin typeface="Aptos"/>
                <a:ea typeface="+mn-lt"/>
                <a:cs typeface="Arial"/>
              </a:rPr>
              <a:t>realmente entienda/adopte la Filosofía IL</a:t>
            </a:r>
            <a:r>
              <a:rPr lang="es" sz="2000">
                <a:latin typeface="Aptos"/>
                <a:ea typeface="+mn-lt"/>
                <a:cs typeface="Arial"/>
              </a:rPr>
              <a:t>.</a:t>
            </a:r>
            <a:endParaRPr lang="en-US" sz="2000" dirty="0">
              <a:latin typeface="Aptos"/>
            </a:endParaRPr>
          </a:p>
          <a:p>
            <a:pPr rtl="0">
              <a:lnSpc>
                <a:spcPct val="120000"/>
              </a:lnSpc>
              <a:spcBef>
                <a:spcPts val="0"/>
              </a:spcBef>
              <a:spcAft>
                <a:spcPts val="1200"/>
              </a:spcAft>
            </a:pPr>
            <a:r>
              <a:rPr lang="es" sz="2000" b="1">
                <a:latin typeface="Aptos"/>
                <a:ea typeface="+mn-lt"/>
                <a:cs typeface="Arial"/>
              </a:rPr>
              <a:t>Conozca sus desafíos</a:t>
            </a:r>
            <a:r>
              <a:rPr lang="es" sz="2000">
                <a:latin typeface="Aptos"/>
                <a:ea typeface="+mn-lt"/>
                <a:cs typeface="Arial"/>
              </a:rPr>
              <a:t> y reclute a alguien con la </a:t>
            </a:r>
            <a:r>
              <a:rPr lang="es" sz="2000" b="1">
                <a:latin typeface="Aptos"/>
                <a:ea typeface="+mn-lt"/>
                <a:cs typeface="Arial"/>
              </a:rPr>
              <a:t>capacidad y experiencia</a:t>
            </a:r>
            <a:r>
              <a:rPr lang="es" sz="2000">
                <a:latin typeface="Aptos"/>
                <a:ea typeface="+mn-lt"/>
                <a:cs typeface="Arial"/>
              </a:rPr>
              <a:t> para encontrar </a:t>
            </a:r>
            <a:r>
              <a:rPr lang="es" sz="2000" b="1">
                <a:latin typeface="Aptos"/>
                <a:ea typeface="+mn-lt"/>
                <a:cs typeface="Arial"/>
              </a:rPr>
              <a:t>soluciones</a:t>
            </a:r>
            <a:r>
              <a:rPr lang="es" sz="2000">
                <a:latin typeface="Aptos"/>
                <a:ea typeface="+mn-lt"/>
                <a:cs typeface="Arial"/>
              </a:rPr>
              <a:t>.</a:t>
            </a:r>
          </a:p>
          <a:p>
            <a:pPr rtl="0">
              <a:lnSpc>
                <a:spcPct val="120000"/>
              </a:lnSpc>
              <a:spcBef>
                <a:spcPts val="0"/>
              </a:spcBef>
              <a:spcAft>
                <a:spcPts val="1200"/>
              </a:spcAft>
            </a:pPr>
            <a:r>
              <a:rPr lang="es" sz="2000">
                <a:latin typeface="Aptos"/>
                <a:ea typeface="+mn-lt"/>
                <a:cs typeface="Arial"/>
              </a:rPr>
              <a:t>Revise la descripción del puesto y asegúrese de que refleje lo que desea </a:t>
            </a:r>
            <a:r>
              <a:rPr lang="es" sz="2000" b="1">
                <a:latin typeface="Aptos"/>
                <a:ea typeface="+mn-lt"/>
                <a:cs typeface="Arial"/>
              </a:rPr>
              <a:t>en este momento</a:t>
            </a:r>
            <a:r>
              <a:rPr lang="es" sz="2000">
                <a:latin typeface="Aptos"/>
                <a:ea typeface="+mn-lt"/>
                <a:cs typeface="Arial"/>
              </a:rPr>
              <a:t>. (</a:t>
            </a:r>
            <a:r>
              <a:rPr lang="es" sz="2000" i="1">
                <a:latin typeface="Aptos"/>
                <a:ea typeface="+mn-lt"/>
                <a:cs typeface="Arial"/>
              </a:rPr>
              <a:t>Sí, sus desafíos pueden evolucionar y cambiar.</a:t>
            </a:r>
            <a:r>
              <a:rPr lang="es" sz="2000">
                <a:latin typeface="Aptos"/>
                <a:ea typeface="+mn-lt"/>
                <a:cs typeface="Arial"/>
              </a:rPr>
              <a:t>)</a:t>
            </a:r>
          </a:p>
          <a:p>
            <a:pPr rtl="0">
              <a:lnSpc>
                <a:spcPct val="120000"/>
              </a:lnSpc>
              <a:spcBef>
                <a:spcPts val="0"/>
              </a:spcBef>
              <a:spcAft>
                <a:spcPts val="1200"/>
              </a:spcAft>
            </a:pPr>
            <a:r>
              <a:rPr lang="es" sz="2000">
                <a:latin typeface="Aptos"/>
                <a:ea typeface="+mn-lt"/>
                <a:cs typeface="Arial"/>
              </a:rPr>
              <a:t>Determine los </a:t>
            </a:r>
            <a:r>
              <a:rPr lang="es" sz="2000" b="1">
                <a:latin typeface="Aptos"/>
                <a:ea typeface="+mn-lt"/>
                <a:cs typeface="Arial"/>
              </a:rPr>
              <a:t>deberes/responsabilidades laborales</a:t>
            </a:r>
            <a:r>
              <a:rPr lang="es" sz="2000">
                <a:latin typeface="Aptos"/>
                <a:ea typeface="+mn-lt"/>
                <a:cs typeface="Arial"/>
              </a:rPr>
              <a:t> y la </a:t>
            </a:r>
            <a:r>
              <a:rPr lang="es" sz="2000" b="1">
                <a:latin typeface="Aptos"/>
                <a:ea typeface="+mn-lt"/>
                <a:cs typeface="Arial"/>
              </a:rPr>
              <a:t>paga/compensación equitativa</a:t>
            </a:r>
            <a:r>
              <a:rPr lang="es" sz="2000">
                <a:latin typeface="Aptos"/>
                <a:ea typeface="+mn-lt"/>
                <a:cs typeface="Arial"/>
              </a:rPr>
              <a:t> para el Director Ejecutivo.</a:t>
            </a:r>
          </a:p>
          <a:p>
            <a:pPr rtl="0">
              <a:lnSpc>
                <a:spcPct val="120000"/>
              </a:lnSpc>
              <a:spcBef>
                <a:spcPts val="0"/>
              </a:spcBef>
              <a:spcAft>
                <a:spcPts val="1200"/>
              </a:spcAft>
            </a:pPr>
            <a:r>
              <a:rPr lang="es" sz="2000" b="1">
                <a:latin typeface="Aptos"/>
                <a:ea typeface="+mn-lt"/>
                <a:cs typeface="Arial"/>
              </a:rPr>
              <a:t>Publíquelo dentro del movimiento IL.</a:t>
            </a:r>
            <a:r>
              <a:rPr lang="es" sz="2000">
                <a:latin typeface="Aptos"/>
                <a:ea typeface="+mn-lt"/>
                <a:cs typeface="Arial"/>
              </a:rPr>
              <a:t> (</a:t>
            </a:r>
            <a:r>
              <a:rPr lang="es" sz="2000" i="1">
                <a:latin typeface="Aptos"/>
                <a:ea typeface="+mn-lt"/>
                <a:cs typeface="Arial"/>
              </a:rPr>
              <a:t>Sus organizaciones de socios lo ayudarán con esto, al igual que el Centro T &amp; TA.</a:t>
            </a:r>
            <a:r>
              <a:rPr lang="es" sz="2000">
                <a:latin typeface="Aptos"/>
                <a:ea typeface="+mn-lt"/>
                <a:cs typeface="Arial"/>
              </a:rPr>
              <a:t>)</a:t>
            </a:r>
          </a:p>
          <a:p>
            <a:pPr rtl="0">
              <a:lnSpc>
                <a:spcPct val="120000"/>
              </a:lnSpc>
              <a:spcBef>
                <a:spcPts val="0"/>
              </a:spcBef>
              <a:spcAft>
                <a:spcPts val="1200"/>
              </a:spcAft>
            </a:pPr>
            <a:r>
              <a:rPr lang="es" sz="2000" b="1">
                <a:latin typeface="Aptos"/>
                <a:ea typeface="+mn-lt"/>
                <a:cs typeface="Arial"/>
              </a:rPr>
              <a:t>Evalúe el desempeño del Director Ejecutivo anualmente</a:t>
            </a:r>
            <a:r>
              <a:rPr lang="es" sz="2000">
                <a:latin typeface="Aptos"/>
                <a:ea typeface="+mn-lt"/>
                <a:cs typeface="Arial"/>
              </a:rPr>
              <a:t>. (</a:t>
            </a:r>
            <a:r>
              <a:rPr lang="es" sz="2000" i="1">
                <a:latin typeface="Aptos"/>
                <a:ea typeface="+mn-lt"/>
                <a:cs typeface="Arial"/>
              </a:rPr>
              <a:t>Normalmente, esto lo realiza el presidente o un comité del consejo, no el consejo completo, solo para asegurar un diálogo abierto.</a:t>
            </a:r>
            <a:r>
              <a:rPr lang="es" sz="2000">
                <a:latin typeface="Aptos"/>
                <a:ea typeface="+mn-lt"/>
                <a:cs typeface="Arial"/>
              </a:rPr>
              <a:t>)</a:t>
            </a:r>
            <a:endParaRPr lang="en-US" sz="2000" dirty="0">
              <a:latin typeface="Aptos"/>
            </a:endParaRPr>
          </a:p>
        </p:txBody>
      </p:sp>
      <p:sp>
        <p:nvSpPr>
          <p:cNvPr id="4" name="Footer">
            <a:extLst>
              <a:ext uri="{FF2B5EF4-FFF2-40B4-BE49-F238E27FC236}">
                <a16:creationId xmlns:a16="http://schemas.microsoft.com/office/drawing/2014/main" id="{1E823C17-B378-1972-3996-0C76B3705C91}"/>
              </a:ext>
            </a:extLst>
          </p:cNvPr>
          <p:cNvSpPr>
            <a:spLocks noGrp="1"/>
          </p:cNvSpPr>
          <p:nvPr>
            <p:ph type="ftr" sz="quarter" idx="11"/>
          </p:nvPr>
        </p:nvSpPr>
        <p:spPr>
          <a:xfrm>
            <a:off x="3294961" y="6530784"/>
            <a:ext cx="4941065" cy="190692"/>
          </a:xfrm>
        </p:spPr>
        <p:txBody>
          <a:bodyPr rtlCol="0"/>
          <a:lstStyle/>
          <a:p>
            <a:pPr rtl="0"/>
            <a:r>
              <a:rPr lang="es">
                <a:solidFill>
                  <a:schemeClr val="tx1"/>
                </a:solidFill>
              </a:rPr>
              <a:t>Centro de Capacitación y Asistencia Técnica para la Vida Independiente</a:t>
            </a:r>
          </a:p>
        </p:txBody>
      </p:sp>
    </p:spTree>
    <p:extLst>
      <p:ext uri="{BB962C8B-B14F-4D97-AF65-F5344CB8AC3E}">
        <p14:creationId xmlns:p14="http://schemas.microsoft.com/office/powerpoint/2010/main" val="1459678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3B4FF-8BC1-D01C-3C81-3868A230CD0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B01ED80-6B99-7A1C-838B-D01D51751280}"/>
              </a:ext>
            </a:extLst>
          </p:cNvPr>
          <p:cNvSpPr>
            <a:spLocks noGrp="1"/>
          </p:cNvSpPr>
          <p:nvPr>
            <p:ph type="sldNum" sz="quarter" idx="12"/>
          </p:nvPr>
        </p:nvSpPr>
        <p:spPr/>
        <p:txBody>
          <a:bodyPr rtlCol="0"/>
          <a:lstStyle/>
          <a:p>
            <a:pPr rtl="0"/>
            <a:fld id="{5D16CCA7-A32B-44D2-BAC0-8216F98A92EE}" type="slidenum">
              <a:rPr lang="en-US" smtClean="0"/>
              <a:t>24</a:t>
            </a:fld>
            <a:endParaRPr lang="en-US"/>
          </a:p>
        </p:txBody>
      </p:sp>
      <p:sp>
        <p:nvSpPr>
          <p:cNvPr id="2" name="Title 1">
            <a:extLst>
              <a:ext uri="{FF2B5EF4-FFF2-40B4-BE49-F238E27FC236}">
                <a16:creationId xmlns:a16="http://schemas.microsoft.com/office/drawing/2014/main" id="{22A2A5FE-D878-800A-C29A-24BD8ED69365}"/>
              </a:ext>
            </a:extLst>
          </p:cNvPr>
          <p:cNvSpPr>
            <a:spLocks noGrp="1"/>
          </p:cNvSpPr>
          <p:nvPr>
            <p:ph type="title"/>
          </p:nvPr>
        </p:nvSpPr>
        <p:spPr>
          <a:xfrm>
            <a:off x="0" y="0"/>
            <a:ext cx="12192000" cy="896984"/>
          </a:xfrm>
        </p:spPr>
        <p:txBody>
          <a:bodyPr rtlCol="0">
            <a:noAutofit/>
          </a:bodyPr>
          <a:lstStyle/>
          <a:p>
            <a:pPr marL="0" indent="0" rtl="0">
              <a:lnSpc>
                <a:spcPct val="120000"/>
              </a:lnSpc>
              <a:spcBef>
                <a:spcPts val="0"/>
              </a:spcBef>
              <a:spcAft>
                <a:spcPts val="1200"/>
              </a:spcAft>
              <a:buNone/>
            </a:pPr>
            <a:r>
              <a:rPr lang="es" sz="4000" b="1">
                <a:solidFill>
                  <a:srgbClr val="750518"/>
                </a:solidFill>
                <a:latin typeface="Arial" panose="020B0604020202020204" pitchFamily="34" charset="0"/>
                <a:cs typeface="Arial" panose="020B0604020202020204" pitchFamily="34" charset="0"/>
              </a:rPr>
              <a:t>Responsabilidades financieras / fiscales </a:t>
            </a:r>
          </a:p>
        </p:txBody>
      </p:sp>
      <p:sp>
        <p:nvSpPr>
          <p:cNvPr id="3" name="Subtitle 2">
            <a:extLst>
              <a:ext uri="{FF2B5EF4-FFF2-40B4-BE49-F238E27FC236}">
                <a16:creationId xmlns:a16="http://schemas.microsoft.com/office/drawing/2014/main" id="{05017D7D-8F3B-5F3A-E212-5CD5800F0FBC}"/>
              </a:ext>
            </a:extLst>
          </p:cNvPr>
          <p:cNvSpPr>
            <a:spLocks noGrp="1"/>
          </p:cNvSpPr>
          <p:nvPr>
            <p:ph idx="1"/>
          </p:nvPr>
        </p:nvSpPr>
        <p:spPr>
          <a:xfrm>
            <a:off x="316523" y="1179560"/>
            <a:ext cx="11037277" cy="5541915"/>
          </a:xfrm>
        </p:spPr>
        <p:txBody>
          <a:bodyPr rtlCol="0">
            <a:noAutofit/>
          </a:bodyPr>
          <a:lstStyle/>
          <a:p>
            <a:pPr rtl="0">
              <a:lnSpc>
                <a:spcPct val="120000"/>
              </a:lnSpc>
              <a:spcBef>
                <a:spcPts val="0"/>
              </a:spcBef>
              <a:spcAft>
                <a:spcPts val="1200"/>
              </a:spcAft>
            </a:pPr>
            <a:r>
              <a:rPr lang="es" sz="3200">
                <a:latin typeface="Arial" panose="020B0604020202020204" pitchFamily="34" charset="0"/>
                <a:cs typeface="Arial" panose="020B0604020202020204" pitchFamily="34" charset="0"/>
              </a:rPr>
              <a:t>Desarrollo del plan de recursos en el SPIL</a:t>
            </a:r>
          </a:p>
          <a:p>
            <a:pPr rtl="0">
              <a:lnSpc>
                <a:spcPct val="120000"/>
              </a:lnSpc>
              <a:spcBef>
                <a:spcPts val="0"/>
              </a:spcBef>
              <a:spcAft>
                <a:spcPts val="1200"/>
              </a:spcAft>
            </a:pPr>
            <a:r>
              <a:rPr lang="es" sz="3200">
                <a:latin typeface="Arial" panose="020B0604020202020204" pitchFamily="34" charset="0"/>
                <a:cs typeface="Arial" panose="020B0604020202020204" pitchFamily="34" charset="0"/>
              </a:rPr>
              <a:t>Proceso de presupuesto anual </a:t>
            </a:r>
          </a:p>
          <a:p>
            <a:pPr rtl="0">
              <a:lnSpc>
                <a:spcPct val="120000"/>
              </a:lnSpc>
              <a:spcBef>
                <a:spcPts val="0"/>
              </a:spcBef>
              <a:spcAft>
                <a:spcPts val="1200"/>
              </a:spcAft>
            </a:pPr>
            <a:r>
              <a:rPr lang="es" sz="3200">
                <a:latin typeface="Arial" panose="020B0604020202020204" pitchFamily="34" charset="0"/>
                <a:cs typeface="Arial" panose="020B0604020202020204" pitchFamily="34" charset="0"/>
              </a:rPr>
              <a:t>Directrices de contabilidad y auditoría</a:t>
            </a:r>
          </a:p>
          <a:p>
            <a:pPr rtl="0">
              <a:lnSpc>
                <a:spcPct val="120000"/>
              </a:lnSpc>
              <a:spcBef>
                <a:spcPts val="0"/>
              </a:spcBef>
              <a:spcAft>
                <a:spcPts val="1200"/>
              </a:spcAft>
            </a:pPr>
            <a:r>
              <a:rPr lang="es" sz="3200">
                <a:latin typeface="Arial" panose="020B0604020202020204" pitchFamily="34" charset="0"/>
                <a:cs typeface="Arial" panose="020B0604020202020204" pitchFamily="34" charset="0"/>
              </a:rPr>
              <a:t>Autorización de costos</a:t>
            </a:r>
          </a:p>
          <a:p>
            <a:pPr rtl="0">
              <a:lnSpc>
                <a:spcPct val="120000"/>
              </a:lnSpc>
              <a:spcBef>
                <a:spcPts val="0"/>
              </a:spcBef>
              <a:spcAft>
                <a:spcPts val="1200"/>
              </a:spcAft>
            </a:pPr>
            <a:r>
              <a:rPr lang="es" sz="3200">
                <a:latin typeface="Arial" panose="020B0604020202020204" pitchFamily="34" charset="0"/>
                <a:cs typeface="Arial" panose="020B0604020202020204" pitchFamily="34" charset="0"/>
              </a:rPr>
              <a:t>Conciliación bancaria </a:t>
            </a:r>
          </a:p>
          <a:p>
            <a:pPr rtl="0">
              <a:lnSpc>
                <a:spcPct val="120000"/>
              </a:lnSpc>
              <a:spcBef>
                <a:spcPts val="0"/>
              </a:spcBef>
              <a:spcAft>
                <a:spcPts val="1200"/>
              </a:spcAft>
            </a:pPr>
            <a:r>
              <a:rPr lang="es" sz="3200">
                <a:latin typeface="Arial" panose="020B0604020202020204" pitchFamily="34" charset="0"/>
                <a:cs typeface="Arial" panose="020B0604020202020204" pitchFamily="34" charset="0"/>
              </a:rPr>
              <a:t>Gestión de efectivo </a:t>
            </a:r>
          </a:p>
          <a:p>
            <a:pPr rtl="0">
              <a:lnSpc>
                <a:spcPct val="120000"/>
              </a:lnSpc>
              <a:spcBef>
                <a:spcPts val="0"/>
              </a:spcBef>
              <a:spcAft>
                <a:spcPts val="1200"/>
              </a:spcAft>
            </a:pPr>
            <a:r>
              <a:rPr lang="es" sz="3200">
                <a:latin typeface="Arial" panose="020B0604020202020204" pitchFamily="34" charset="0"/>
                <a:cs typeface="Arial" panose="020B0604020202020204" pitchFamily="34" charset="0"/>
              </a:rPr>
              <a:t>Código de ética incluyendo conflicto de intereses</a:t>
            </a:r>
          </a:p>
          <a:p>
            <a:pPr rtl="0">
              <a:lnSpc>
                <a:spcPct val="120000"/>
              </a:lnSpc>
              <a:spcBef>
                <a:spcPts val="0"/>
              </a:spcBef>
              <a:spcAft>
                <a:spcPts val="1200"/>
              </a:spcAft>
            </a:pPr>
            <a:endParaRPr lang="en-US" sz="1900" dirty="0">
              <a:latin typeface="Arial" panose="020B0604020202020204" pitchFamily="34" charset="0"/>
              <a:cs typeface="Arial" panose="020B0604020202020204" pitchFamily="34" charset="0"/>
            </a:endParaRPr>
          </a:p>
          <a:p>
            <a:pPr rtl="0">
              <a:lnSpc>
                <a:spcPct val="120000"/>
              </a:lnSpc>
              <a:spcBef>
                <a:spcPts val="0"/>
              </a:spcBef>
              <a:spcAft>
                <a:spcPts val="1200"/>
              </a:spcAft>
            </a:pPr>
            <a:endParaRPr lang="en-US" sz="19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1E62BBC-DF44-0746-7036-118B1E7107F0}"/>
              </a:ext>
            </a:extLst>
          </p:cNvPr>
          <p:cNvSpPr>
            <a:spLocks noGrp="1"/>
          </p:cNvSpPr>
          <p:nvPr>
            <p:ph type="ftr" sz="quarter" idx="11"/>
          </p:nvPr>
        </p:nvSpPr>
        <p:spPr/>
        <p:txBody>
          <a:bodyPr rtlCol="0"/>
          <a:lstStyle/>
          <a:p>
            <a:pPr rtl="0"/>
            <a:r>
              <a:rPr lang="es" b="1">
                <a:solidFill>
                  <a:schemeClr val="accent6">
                    <a:lumMod val="50000"/>
                  </a:schemeClr>
                </a:solidFill>
              </a:rPr>
              <a:t>Centro de Capacitación y Asistencia Técnica para la Vida Independiente</a:t>
            </a:r>
          </a:p>
        </p:txBody>
      </p:sp>
      <p:sp>
        <p:nvSpPr>
          <p:cNvPr id="6" name="Rectangle ">
            <a:extLst>
              <a:ext uri="{FF2B5EF4-FFF2-40B4-BE49-F238E27FC236}">
                <a16:creationId xmlns:a16="http://schemas.microsoft.com/office/drawing/2014/main" id="{18FF5BFF-DFAD-7700-2CC1-726EE8D7054A}"/>
              </a:ext>
              <a:ext uri="{C183D7F6-B498-43B3-948B-1728B52AA6E4}">
                <adec:decorative xmlns:adec="http://schemas.microsoft.com/office/drawing/2017/decorative" val="1"/>
              </a:ext>
            </a:extLst>
          </p:cNvPr>
          <p:cNvSpPr/>
          <p:nvPr/>
        </p:nvSpPr>
        <p:spPr>
          <a:xfrm>
            <a:off x="122805" y="896983"/>
            <a:ext cx="11424712" cy="365125"/>
          </a:xfrm>
          <a:prstGeom prst="rect">
            <a:avLst/>
          </a:prstGeom>
          <a:solidFill>
            <a:srgbClr val="BCDDE6"/>
          </a:solidFill>
          <a:ln>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563523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3B4FF-8BC1-D01C-3C81-3868A230CD0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DB6113-E410-8CB1-9445-78B35B4ED85A}"/>
              </a:ext>
            </a:extLst>
          </p:cNvPr>
          <p:cNvSpPr>
            <a:spLocks noGrp="1"/>
          </p:cNvSpPr>
          <p:nvPr>
            <p:ph type="sldNum" sz="quarter" idx="12"/>
          </p:nvPr>
        </p:nvSpPr>
        <p:spPr/>
        <p:txBody>
          <a:bodyPr rtlCol="0"/>
          <a:lstStyle/>
          <a:p>
            <a:pPr rtl="0"/>
            <a:fld id="{5D16CCA7-A32B-44D2-BAC0-8216F98A92EE}" type="slidenum">
              <a:rPr lang="en-US" smtClean="0"/>
              <a:t>25</a:t>
            </a:fld>
            <a:endParaRPr lang="en-US"/>
          </a:p>
        </p:txBody>
      </p:sp>
      <p:sp>
        <p:nvSpPr>
          <p:cNvPr id="2" name="Title 1">
            <a:extLst>
              <a:ext uri="{FF2B5EF4-FFF2-40B4-BE49-F238E27FC236}">
                <a16:creationId xmlns:a16="http://schemas.microsoft.com/office/drawing/2014/main" id="{22A2A5FE-D878-800A-C29A-24BD8ED69365}"/>
              </a:ext>
            </a:extLst>
          </p:cNvPr>
          <p:cNvSpPr>
            <a:spLocks noGrp="1"/>
          </p:cNvSpPr>
          <p:nvPr>
            <p:ph type="title"/>
          </p:nvPr>
        </p:nvSpPr>
        <p:spPr>
          <a:xfrm>
            <a:off x="0" y="0"/>
            <a:ext cx="12192000" cy="901700"/>
          </a:xfrm>
        </p:spPr>
        <p:txBody>
          <a:bodyPr rtlCol="0">
            <a:noAutofit/>
          </a:bodyPr>
          <a:lstStyle/>
          <a:p>
            <a:pPr marL="0" indent="0" rtl="0">
              <a:lnSpc>
                <a:spcPct val="120000"/>
              </a:lnSpc>
              <a:spcBef>
                <a:spcPts val="0"/>
              </a:spcBef>
              <a:spcAft>
                <a:spcPts val="1200"/>
              </a:spcAft>
              <a:buNone/>
            </a:pPr>
            <a:r>
              <a:rPr lang="es" sz="4000" b="1" dirty="0">
                <a:solidFill>
                  <a:srgbClr val="750518"/>
                </a:solidFill>
                <a:latin typeface="Arial" panose="020B0604020202020204" pitchFamily="34" charset="0"/>
                <a:cs typeface="Arial" panose="020B0604020202020204" pitchFamily="34" charset="0"/>
              </a:rPr>
              <a:t>Responsabilidades financieras / fiscales (cont.)</a:t>
            </a:r>
          </a:p>
        </p:txBody>
      </p:sp>
      <p:sp>
        <p:nvSpPr>
          <p:cNvPr id="3" name="Subtitle 2">
            <a:extLst>
              <a:ext uri="{FF2B5EF4-FFF2-40B4-BE49-F238E27FC236}">
                <a16:creationId xmlns:a16="http://schemas.microsoft.com/office/drawing/2014/main" id="{05017D7D-8F3B-5F3A-E212-5CD5800F0FBC}"/>
              </a:ext>
            </a:extLst>
          </p:cNvPr>
          <p:cNvSpPr>
            <a:spLocks noGrp="1"/>
          </p:cNvSpPr>
          <p:nvPr>
            <p:ph idx="1"/>
          </p:nvPr>
        </p:nvSpPr>
        <p:spPr>
          <a:xfrm>
            <a:off x="428627" y="1104412"/>
            <a:ext cx="10626236" cy="5251938"/>
          </a:xfrm>
        </p:spPr>
        <p:txBody>
          <a:bodyPr rtlCol="0">
            <a:noAutofit/>
          </a:bodyPr>
          <a:lstStyle/>
          <a:p>
            <a:pPr marL="0" indent="0" rtl="0">
              <a:lnSpc>
                <a:spcPct val="120000"/>
              </a:lnSpc>
              <a:spcBef>
                <a:spcPts val="0"/>
              </a:spcBef>
              <a:spcAft>
                <a:spcPts val="1200"/>
              </a:spcAft>
              <a:buNone/>
            </a:pPr>
            <a:r>
              <a:rPr lang="es" sz="3200" b="1">
                <a:latin typeface="Arial" panose="020B0604020202020204" pitchFamily="34" charset="0"/>
                <a:cs typeface="Arial" panose="020B0604020202020204" pitchFamily="34" charset="0"/>
              </a:rPr>
              <a:t>Sus políticas y procedimientos deben abordar:</a:t>
            </a:r>
          </a:p>
          <a:p>
            <a:pPr lvl="1" rtl="0">
              <a:lnSpc>
                <a:spcPct val="120000"/>
              </a:lnSpc>
              <a:spcBef>
                <a:spcPts val="0"/>
              </a:spcBef>
              <a:spcAft>
                <a:spcPts val="1200"/>
              </a:spcAft>
            </a:pPr>
            <a:r>
              <a:rPr lang="es" sz="2000">
                <a:latin typeface="Arial" panose="020B0604020202020204" pitchFamily="34" charset="0"/>
                <a:cs typeface="Arial" panose="020B0604020202020204" pitchFamily="34" charset="0"/>
              </a:rPr>
              <a:t>Los estados financieros o informes que el consejo/junta desea ver (a menudo esto proviene del DSE para las subvenciones más grandes de la Parte B, de su Director Ejecutivo para los gastos directos del SILC)</a:t>
            </a:r>
          </a:p>
          <a:p>
            <a:pPr lvl="1" rtl="0">
              <a:lnSpc>
                <a:spcPct val="120000"/>
              </a:lnSpc>
              <a:spcBef>
                <a:spcPts val="0"/>
              </a:spcBef>
              <a:spcAft>
                <a:spcPts val="1200"/>
              </a:spcAft>
            </a:pPr>
            <a:r>
              <a:rPr lang="es" sz="2000">
                <a:latin typeface="Arial" panose="020B0604020202020204" pitchFamily="34" charset="0"/>
                <a:cs typeface="Arial" panose="020B0604020202020204" pitchFamily="34" charset="0"/>
              </a:rPr>
              <a:t>Límites de gastos para el personal (¿cuándo se requiere la aprobación previa de la junta?)</a:t>
            </a:r>
          </a:p>
          <a:p>
            <a:pPr lvl="1" rtl="0">
              <a:lnSpc>
                <a:spcPct val="120000"/>
              </a:lnSpc>
              <a:spcBef>
                <a:spcPts val="0"/>
              </a:spcBef>
              <a:spcAft>
                <a:spcPts val="1200"/>
              </a:spcAft>
            </a:pPr>
            <a:r>
              <a:rPr lang="es" sz="2000">
                <a:latin typeface="Arial" panose="020B0604020202020204" pitchFamily="34" charset="0"/>
                <a:cs typeface="Arial" panose="020B0604020202020204" pitchFamily="34" charset="0"/>
              </a:rPr>
              <a:t>Controles internos (división de funciones)</a:t>
            </a:r>
          </a:p>
          <a:p>
            <a:pPr lvl="1" rtl="0">
              <a:lnSpc>
                <a:spcPct val="120000"/>
              </a:lnSpc>
              <a:spcBef>
                <a:spcPts val="0"/>
              </a:spcBef>
              <a:spcAft>
                <a:spcPts val="1200"/>
              </a:spcAft>
            </a:pPr>
            <a:r>
              <a:rPr lang="es" sz="2000">
                <a:latin typeface="Arial" panose="020B0604020202020204" pitchFamily="34" charset="0"/>
                <a:cs typeface="Arial" panose="020B0604020202020204" pitchFamily="34" charset="0"/>
              </a:rPr>
              <a:t>Controles de inventario </a:t>
            </a:r>
          </a:p>
          <a:p>
            <a:pPr lvl="1" rtl="0">
              <a:lnSpc>
                <a:spcPct val="120000"/>
              </a:lnSpc>
              <a:spcBef>
                <a:spcPts val="0"/>
              </a:spcBef>
              <a:spcAft>
                <a:spcPts val="1200"/>
              </a:spcAft>
            </a:pPr>
            <a:r>
              <a:rPr lang="es" sz="2000">
                <a:latin typeface="Arial" panose="020B0604020202020204" pitchFamily="34" charset="0"/>
                <a:cs typeface="Arial" panose="020B0604020202020204" pitchFamily="34" charset="0"/>
              </a:rPr>
              <a:t>Contrataciones– procesos y aprobaciones</a:t>
            </a:r>
          </a:p>
          <a:p>
            <a:pPr lvl="1" rtl="0">
              <a:lnSpc>
                <a:spcPct val="120000"/>
              </a:lnSpc>
              <a:spcBef>
                <a:spcPts val="0"/>
              </a:spcBef>
              <a:spcAft>
                <a:spcPts val="1200"/>
              </a:spcAft>
            </a:pPr>
            <a:r>
              <a:rPr lang="es" sz="2000">
                <a:latin typeface="Arial" panose="020B0604020202020204" pitchFamily="34" charset="0"/>
                <a:cs typeface="Arial" panose="020B0604020202020204" pitchFamily="34" charset="0"/>
              </a:rPr>
              <a:t>Nómina e informes de tiempo/esfuerzo</a:t>
            </a:r>
          </a:p>
          <a:p>
            <a:pPr lvl="1" rtl="0">
              <a:lnSpc>
                <a:spcPct val="120000"/>
              </a:lnSpc>
              <a:spcBef>
                <a:spcPts val="0"/>
              </a:spcBef>
              <a:spcAft>
                <a:spcPts val="1200"/>
              </a:spcAft>
            </a:pPr>
            <a:r>
              <a:rPr lang="es" sz="2000">
                <a:latin typeface="Arial" panose="020B0604020202020204" pitchFamily="34" charset="0"/>
                <a:cs typeface="Arial" panose="020B0604020202020204" pitchFamily="34" charset="0"/>
              </a:rPr>
              <a:t>Gastos de viaje y operativos del Directo Ejecutivo</a:t>
            </a:r>
          </a:p>
          <a:p>
            <a:pPr rtl="0">
              <a:lnSpc>
                <a:spcPct val="120000"/>
              </a:lnSpc>
              <a:spcBef>
                <a:spcPts val="0"/>
              </a:spcBef>
              <a:spcAft>
                <a:spcPts val="1200"/>
              </a:spcAft>
            </a:pPr>
            <a:endParaRPr lang="en-US" sz="2400" dirty="0">
              <a:latin typeface="Arial" panose="020B0604020202020204" pitchFamily="34" charset="0"/>
              <a:cs typeface="Arial" panose="020B0604020202020204" pitchFamily="34" charset="0"/>
            </a:endParaRPr>
          </a:p>
          <a:p>
            <a:pPr rtl="0">
              <a:lnSpc>
                <a:spcPct val="120000"/>
              </a:lnSpc>
              <a:spcBef>
                <a:spcPts val="0"/>
              </a:spcBef>
              <a:spcAft>
                <a:spcPts val="1200"/>
              </a:spcAft>
            </a:pPr>
            <a:endParaRPr lang="en-US" sz="2200" dirty="0">
              <a:latin typeface="Arial" panose="020B0604020202020204" pitchFamily="34" charset="0"/>
              <a:cs typeface="Arial" panose="020B0604020202020204" pitchFamily="34" charset="0"/>
            </a:endParaRPr>
          </a:p>
          <a:p>
            <a:pPr rtl="0">
              <a:lnSpc>
                <a:spcPct val="120000"/>
              </a:lnSpc>
              <a:spcBef>
                <a:spcPts val="0"/>
              </a:spcBef>
              <a:spcAft>
                <a:spcPts val="1200"/>
              </a:spcAft>
            </a:pPr>
            <a:endParaRPr lang="en-US" sz="2200" dirty="0">
              <a:latin typeface="Arial" panose="020B0604020202020204" pitchFamily="34" charset="0"/>
              <a:cs typeface="Arial" panose="020B0604020202020204" pitchFamily="34" charset="0"/>
            </a:endParaRPr>
          </a:p>
          <a:p>
            <a:pPr rtl="0">
              <a:lnSpc>
                <a:spcPct val="120000"/>
              </a:lnSpc>
              <a:spcBef>
                <a:spcPts val="0"/>
              </a:spcBef>
              <a:spcAft>
                <a:spcPts val="1200"/>
              </a:spcAft>
            </a:pPr>
            <a:endParaRPr lang="en-US" sz="2200" dirty="0">
              <a:latin typeface="Arial" panose="020B0604020202020204" pitchFamily="34" charset="0"/>
              <a:cs typeface="Arial" panose="020B0604020202020204" pitchFamily="34" charset="0"/>
            </a:endParaRPr>
          </a:p>
          <a:p>
            <a:pPr rtl="0">
              <a:lnSpc>
                <a:spcPct val="120000"/>
              </a:lnSpc>
              <a:spcBef>
                <a:spcPts val="0"/>
              </a:spcBef>
              <a:spcAft>
                <a:spcPts val="1200"/>
              </a:spcAft>
            </a:pPr>
            <a:endParaRPr lang="en-US" sz="22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39F8BB4A-45DA-9F05-BBAD-58E03D79E0A5}"/>
              </a:ext>
            </a:extLst>
          </p:cNvPr>
          <p:cNvSpPr>
            <a:spLocks noGrp="1"/>
          </p:cNvSpPr>
          <p:nvPr>
            <p:ph type="ftr" sz="quarter" idx="11"/>
          </p:nvPr>
        </p:nvSpPr>
        <p:spPr>
          <a:xfrm>
            <a:off x="4038600" y="6356350"/>
            <a:ext cx="4972396" cy="365125"/>
          </a:xfrm>
        </p:spPr>
        <p:txBody>
          <a:bodyPr rtlCol="0"/>
          <a:lstStyle/>
          <a:p>
            <a:pPr rtl="0"/>
            <a:r>
              <a:rPr lang="es" b="1" dirty="0">
                <a:solidFill>
                  <a:schemeClr val="accent6">
                    <a:lumMod val="50000"/>
                  </a:schemeClr>
                </a:solidFill>
              </a:rPr>
              <a:t>Centro de Capacitación y Asistencia Técnica para la Vida Independiente</a:t>
            </a:r>
          </a:p>
        </p:txBody>
      </p:sp>
      <p:sp>
        <p:nvSpPr>
          <p:cNvPr id="6" name="Rectangle ">
            <a:extLst>
              <a:ext uri="{FF2B5EF4-FFF2-40B4-BE49-F238E27FC236}">
                <a16:creationId xmlns:a16="http://schemas.microsoft.com/office/drawing/2014/main" id="{E4059E18-A19D-76BB-728C-B90BE2EED5FC}"/>
              </a:ext>
              <a:ext uri="{C183D7F6-B498-43B3-948B-1728B52AA6E4}">
                <adec:decorative xmlns:adec="http://schemas.microsoft.com/office/drawing/2017/decorative" val="1"/>
              </a:ext>
            </a:extLst>
          </p:cNvPr>
          <p:cNvSpPr/>
          <p:nvPr/>
        </p:nvSpPr>
        <p:spPr>
          <a:xfrm>
            <a:off x="158056" y="829003"/>
            <a:ext cx="11354946" cy="365125"/>
          </a:xfrm>
          <a:prstGeom prst="rect">
            <a:avLst/>
          </a:prstGeom>
          <a:solidFill>
            <a:srgbClr val="BCDDE6"/>
          </a:solidFill>
          <a:ln>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79214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A9751-FBDE-DFD3-805A-10265D3E1F3A}"/>
            </a:ext>
          </a:extLst>
        </p:cNvPr>
        <p:cNvGrpSpPr/>
        <p:nvPr/>
      </p:nvGrpSpPr>
      <p:grpSpPr>
        <a:xfrm>
          <a:off x="0" y="0"/>
          <a:ext cx="0" cy="0"/>
          <a:chOff x="0" y="0"/>
          <a:chExt cx="0" cy="0"/>
        </a:xfrm>
      </p:grpSpPr>
      <p:sp>
        <p:nvSpPr>
          <p:cNvPr id="5" name="Slide Number ">
            <a:extLst>
              <a:ext uri="{FF2B5EF4-FFF2-40B4-BE49-F238E27FC236}">
                <a16:creationId xmlns:a16="http://schemas.microsoft.com/office/drawing/2014/main" id="{62979528-455D-1728-8CF6-246BC735B909}"/>
              </a:ext>
            </a:extLst>
          </p:cNvPr>
          <p:cNvSpPr>
            <a:spLocks noGrp="1"/>
          </p:cNvSpPr>
          <p:nvPr>
            <p:ph type="sldNum" sz="quarter" idx="12"/>
          </p:nvPr>
        </p:nvSpPr>
        <p:spPr/>
        <p:txBody>
          <a:bodyPr rtlCol="0"/>
          <a:lstStyle/>
          <a:p>
            <a:pPr rtl="0"/>
            <a:fld id="{5D16CCA7-A32B-44D2-BAC0-8216F98A92EE}" type="slidenum">
              <a:rPr lang="en-US" smtClean="0"/>
              <a:t>26</a:t>
            </a:fld>
            <a:endParaRPr lang="en-US"/>
          </a:p>
        </p:txBody>
      </p:sp>
      <p:sp>
        <p:nvSpPr>
          <p:cNvPr id="2" name="Title ">
            <a:extLst>
              <a:ext uri="{FF2B5EF4-FFF2-40B4-BE49-F238E27FC236}">
                <a16:creationId xmlns:a16="http://schemas.microsoft.com/office/drawing/2014/main" id="{B3381916-F97B-235C-A096-17EC2B82941F}"/>
              </a:ext>
            </a:extLst>
          </p:cNvPr>
          <p:cNvSpPr>
            <a:spLocks noGrp="1"/>
          </p:cNvSpPr>
          <p:nvPr>
            <p:ph type="title"/>
          </p:nvPr>
        </p:nvSpPr>
        <p:spPr>
          <a:xfrm>
            <a:off x="-856" y="-3032"/>
            <a:ext cx="12185150" cy="1325563"/>
          </a:xfrm>
        </p:spPr>
        <p:txBody>
          <a:bodyPr rtlCol="0">
            <a:normAutofit/>
          </a:bodyPr>
          <a:lstStyle/>
          <a:p>
            <a:pPr rtl="0"/>
            <a:r>
              <a:rPr lang="es" sz="6600" b="1">
                <a:solidFill>
                  <a:srgbClr val="750518"/>
                </a:solidFill>
              </a:rPr>
              <a:t> Conflictos de interés</a:t>
            </a:r>
          </a:p>
        </p:txBody>
      </p:sp>
      <p:sp>
        <p:nvSpPr>
          <p:cNvPr id="3" name="Text">
            <a:extLst>
              <a:ext uri="{FF2B5EF4-FFF2-40B4-BE49-F238E27FC236}">
                <a16:creationId xmlns:a16="http://schemas.microsoft.com/office/drawing/2014/main" id="{DB67D2E8-2700-9275-2004-83C3ECF3E0F1}"/>
              </a:ext>
            </a:extLst>
          </p:cNvPr>
          <p:cNvSpPr>
            <a:spLocks noGrp="1"/>
          </p:cNvSpPr>
          <p:nvPr>
            <p:ph idx="1"/>
          </p:nvPr>
        </p:nvSpPr>
        <p:spPr>
          <a:xfrm>
            <a:off x="205021" y="1212791"/>
            <a:ext cx="11867969" cy="4964172"/>
          </a:xfrm>
        </p:spPr>
        <p:txBody>
          <a:bodyPr vert="horz" lIns="91440" tIns="45720" rIns="91440" bIns="45720" rtlCol="0" anchor="t">
            <a:normAutofit/>
          </a:bodyPr>
          <a:lstStyle/>
          <a:p>
            <a:pPr marL="0" indent="0" rtl="0">
              <a:buNone/>
            </a:pPr>
            <a:r>
              <a:rPr lang="es" sz="3500" b="1"/>
              <a:t>Los miembros de la junta y los empleados deben evitar cualquier actividad, inversión o asociación que pueda interferir o entrar en conflicto con su juicio o deberes.</a:t>
            </a:r>
            <a:r>
              <a:rPr lang="es" sz="3500"/>
              <a:t> </a:t>
            </a:r>
          </a:p>
          <a:p>
            <a:pPr marL="0" indent="0" rtl="0">
              <a:buNone/>
            </a:pPr>
            <a:endParaRPr lang="en-US" sz="2600" dirty="0"/>
          </a:p>
          <a:p>
            <a:pPr marL="457200" indent="-457200" rtl="0">
              <a:buFont typeface="Wingdings"/>
              <a:buChar char="ü"/>
            </a:pPr>
            <a:r>
              <a:rPr lang="es" sz="2600"/>
              <a:t>Los conflictos de interés </a:t>
            </a:r>
            <a:r>
              <a:rPr lang="es" sz="2600" b="1"/>
              <a:t>deben ser divulgados</a:t>
            </a:r>
            <a:r>
              <a:rPr lang="es" sz="2600"/>
              <a:t> tan pronto como sea posible. </a:t>
            </a:r>
          </a:p>
          <a:p>
            <a:pPr marL="457200" indent="-457200" rtl="0">
              <a:buFont typeface="Wingdings"/>
              <a:buChar char="ü"/>
            </a:pPr>
            <a:r>
              <a:rPr lang="es" sz="2600"/>
              <a:t>Los miembros</a:t>
            </a:r>
            <a:r>
              <a:rPr lang="es" sz="2600" b="1"/>
              <a:t> deben inhabilitarse inmediatamente</a:t>
            </a:r>
            <a:r>
              <a:rPr lang="es" sz="2600"/>
              <a:t> antes de discutir o votar sobre cualquier asunto donde haya o esté la posibilidad de un conflicto de interés. </a:t>
            </a:r>
          </a:p>
          <a:p>
            <a:pPr marL="457200" indent="-457200" rtl="0">
              <a:buFont typeface="Wingdings"/>
              <a:buChar char="ü"/>
            </a:pPr>
            <a:r>
              <a:rPr lang="es" sz="2600"/>
              <a:t>Las </a:t>
            </a:r>
            <a:r>
              <a:rPr lang="es" sz="2600" b="1"/>
              <a:t>políticas y el código de ética deben indicar</a:t>
            </a:r>
            <a:r>
              <a:rPr lang="es" sz="2600"/>
              <a:t> que los miembros deben revelar el conflicto tan pronto como sea posible y deben </a:t>
            </a:r>
            <a:r>
              <a:rPr lang="es" sz="2600" b="1"/>
              <a:t>abstenerse de votar, discutir o tomar decisiones</a:t>
            </a:r>
            <a:r>
              <a:rPr lang="es" sz="2600"/>
              <a:t> relacionadas con el conflicto. </a:t>
            </a:r>
          </a:p>
          <a:p>
            <a:pPr rtl="0">
              <a:buFont typeface="Wingdings"/>
              <a:buChar char="ü"/>
            </a:pPr>
            <a:endParaRPr lang="en-US" sz="2600" dirty="0"/>
          </a:p>
          <a:p>
            <a:pPr rtl="0">
              <a:buFont typeface="Wingdings" panose="020B0604020202020204" pitchFamily="34" charset="0"/>
              <a:buChar char="ü"/>
            </a:pPr>
            <a:endParaRPr lang="en-US" dirty="0"/>
          </a:p>
        </p:txBody>
      </p:sp>
      <p:sp>
        <p:nvSpPr>
          <p:cNvPr id="4" name="Footer">
            <a:extLst>
              <a:ext uri="{FF2B5EF4-FFF2-40B4-BE49-F238E27FC236}">
                <a16:creationId xmlns:a16="http://schemas.microsoft.com/office/drawing/2014/main" id="{66CEE95E-849B-382D-DEA4-058EA6852C75}"/>
              </a:ext>
            </a:extLst>
          </p:cNvPr>
          <p:cNvSpPr>
            <a:spLocks noGrp="1"/>
          </p:cNvSpPr>
          <p:nvPr>
            <p:ph type="ftr" sz="quarter" idx="11"/>
          </p:nvPr>
        </p:nvSpPr>
        <p:spPr>
          <a:xfrm>
            <a:off x="3045431" y="6296417"/>
            <a:ext cx="5150777" cy="484990"/>
          </a:xfrm>
        </p:spPr>
        <p:txBody>
          <a:bodyPr rtlCol="0"/>
          <a:lstStyle/>
          <a:p>
            <a:pPr rtl="0"/>
            <a:r>
              <a:rPr lang="es">
                <a:solidFill>
                  <a:schemeClr val="accent6">
                    <a:lumMod val="50000"/>
                  </a:schemeClr>
                </a:solidFill>
              </a:rPr>
              <a:t>Centro de Capacitación y Asistencia Técnica para la Vida Independiente</a:t>
            </a:r>
          </a:p>
        </p:txBody>
      </p:sp>
    </p:spTree>
    <p:extLst>
      <p:ext uri="{BB962C8B-B14F-4D97-AF65-F5344CB8AC3E}">
        <p14:creationId xmlns:p14="http://schemas.microsoft.com/office/powerpoint/2010/main" val="387671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78959-E731-DDCF-029D-ED8DD634C823}"/>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B5796AC1-79BF-B978-1FD3-9F7EA58B8B98}"/>
              </a:ext>
            </a:extLst>
          </p:cNvPr>
          <p:cNvSpPr>
            <a:spLocks noGrp="1"/>
          </p:cNvSpPr>
          <p:nvPr>
            <p:ph type="sldNum" sz="quarter" idx="12"/>
          </p:nvPr>
        </p:nvSpPr>
        <p:spPr/>
        <p:txBody>
          <a:bodyPr rtlCol="0"/>
          <a:lstStyle/>
          <a:p>
            <a:pPr rtl="0"/>
            <a:fld id="{5D16CCA7-A32B-44D2-BAC0-8216F98A92EE}" type="slidenum">
              <a:rPr lang="en-US" smtClean="0"/>
              <a:t>27</a:t>
            </a:fld>
            <a:endParaRPr lang="en-US"/>
          </a:p>
        </p:txBody>
      </p:sp>
      <p:sp>
        <p:nvSpPr>
          <p:cNvPr id="2" name="Title ">
            <a:extLst>
              <a:ext uri="{FF2B5EF4-FFF2-40B4-BE49-F238E27FC236}">
                <a16:creationId xmlns:a16="http://schemas.microsoft.com/office/drawing/2014/main" id="{A9C71BA5-E82E-C81F-F5BC-DA6CD77EEF59}"/>
              </a:ext>
            </a:extLst>
          </p:cNvPr>
          <p:cNvSpPr>
            <a:spLocks noGrp="1"/>
          </p:cNvSpPr>
          <p:nvPr>
            <p:ph type="title"/>
          </p:nvPr>
        </p:nvSpPr>
        <p:spPr>
          <a:xfrm>
            <a:off x="-856" y="-3032"/>
            <a:ext cx="12185150" cy="1325563"/>
          </a:xfrm>
        </p:spPr>
        <p:txBody>
          <a:bodyPr rtlCol="0">
            <a:normAutofit/>
          </a:bodyPr>
          <a:lstStyle/>
          <a:p>
            <a:pPr rtl="0"/>
            <a:r>
              <a:rPr lang="es" sz="6600" b="1">
                <a:solidFill>
                  <a:srgbClr val="750518"/>
                </a:solidFill>
              </a:rPr>
              <a:t> Nepotismo</a:t>
            </a:r>
            <a:endParaRPr lang="en-US"/>
          </a:p>
        </p:txBody>
      </p:sp>
      <p:sp>
        <p:nvSpPr>
          <p:cNvPr id="3" name="Text">
            <a:extLst>
              <a:ext uri="{FF2B5EF4-FFF2-40B4-BE49-F238E27FC236}">
                <a16:creationId xmlns:a16="http://schemas.microsoft.com/office/drawing/2014/main" id="{6AE06601-8598-B077-55DC-79A59A288D15}"/>
              </a:ext>
            </a:extLst>
          </p:cNvPr>
          <p:cNvSpPr>
            <a:spLocks noGrp="1"/>
          </p:cNvSpPr>
          <p:nvPr>
            <p:ph idx="1"/>
          </p:nvPr>
        </p:nvSpPr>
        <p:spPr>
          <a:xfrm>
            <a:off x="187504" y="1309137"/>
            <a:ext cx="11885486" cy="4867826"/>
          </a:xfrm>
        </p:spPr>
        <p:txBody>
          <a:bodyPr vert="horz" lIns="91440" tIns="45720" rIns="91440" bIns="45720" rtlCol="0" anchor="t">
            <a:normAutofit/>
          </a:bodyPr>
          <a:lstStyle/>
          <a:p>
            <a:pPr rtl="0">
              <a:buFont typeface="Arial"/>
              <a:buChar char="•"/>
            </a:pPr>
            <a:r>
              <a:rPr lang="es" sz="4000"/>
              <a:t>El consejo </a:t>
            </a:r>
            <a:r>
              <a:rPr lang="es" sz="4000" b="1"/>
              <a:t>no debe contratar a un familiar</a:t>
            </a:r>
            <a:r>
              <a:rPr lang="es" sz="4000"/>
              <a:t> de un miembro de la junta.</a:t>
            </a:r>
          </a:p>
          <a:p>
            <a:pPr rtl="0">
              <a:buFont typeface="Arial"/>
            </a:pPr>
            <a:r>
              <a:rPr lang="es" sz="4000"/>
              <a:t>Si un familiar aplica, sugerimos que el </a:t>
            </a:r>
            <a:r>
              <a:rPr lang="es" sz="4000" b="1"/>
              <a:t>miembro del consejo debe renunciar antes</a:t>
            </a:r>
            <a:r>
              <a:rPr lang="es" sz="4000"/>
              <a:t> de que se pueda considerar a la persona.</a:t>
            </a:r>
          </a:p>
          <a:p>
            <a:pPr rtl="0"/>
            <a:endParaRPr lang="en-US" dirty="0"/>
          </a:p>
        </p:txBody>
      </p:sp>
      <p:sp>
        <p:nvSpPr>
          <p:cNvPr id="4" name="Footer ">
            <a:extLst>
              <a:ext uri="{FF2B5EF4-FFF2-40B4-BE49-F238E27FC236}">
                <a16:creationId xmlns:a16="http://schemas.microsoft.com/office/drawing/2014/main" id="{AB9A54B7-E2B3-C669-E86F-8626EFF840C7}"/>
              </a:ext>
            </a:extLst>
          </p:cNvPr>
          <p:cNvSpPr>
            <a:spLocks noGrp="1"/>
          </p:cNvSpPr>
          <p:nvPr>
            <p:ph type="ftr" sz="quarter" idx="11"/>
          </p:nvPr>
        </p:nvSpPr>
        <p:spPr>
          <a:xfrm>
            <a:off x="3045431" y="6296417"/>
            <a:ext cx="5150777" cy="484990"/>
          </a:xfrm>
        </p:spPr>
        <p:txBody>
          <a:bodyPr rtlCol="0"/>
          <a:lstStyle/>
          <a:p>
            <a:pPr rtl="0"/>
            <a:r>
              <a:rPr lang="es">
                <a:solidFill>
                  <a:schemeClr val="accent6">
                    <a:lumMod val="50000"/>
                  </a:schemeClr>
                </a:solidFill>
              </a:rPr>
              <a:t>Centro de Capacitación y Asistencia Técnica para la Vida Independiente</a:t>
            </a:r>
          </a:p>
        </p:txBody>
      </p:sp>
    </p:spTree>
    <p:extLst>
      <p:ext uri="{BB962C8B-B14F-4D97-AF65-F5344CB8AC3E}">
        <p14:creationId xmlns:p14="http://schemas.microsoft.com/office/powerpoint/2010/main" val="721680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018AE-F197-1A2A-A577-D74D6247BA2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073E91-2E7B-1F22-FA2B-D88C8789C79E}"/>
              </a:ext>
            </a:extLst>
          </p:cNvPr>
          <p:cNvSpPr>
            <a:spLocks noGrp="1"/>
          </p:cNvSpPr>
          <p:nvPr>
            <p:ph type="sldNum" sz="quarter" idx="12"/>
          </p:nvPr>
        </p:nvSpPr>
        <p:spPr/>
        <p:txBody>
          <a:bodyPr rtlCol="0"/>
          <a:lstStyle/>
          <a:p>
            <a:pPr rtl="0"/>
            <a:fld id="{5D16CCA7-A32B-44D2-BAC0-8216F98A92EE}" type="slidenum">
              <a:rPr lang="en-US" smtClean="0"/>
              <a:t>28</a:t>
            </a:fld>
            <a:endParaRPr lang="en-US"/>
          </a:p>
        </p:txBody>
      </p:sp>
      <p:sp>
        <p:nvSpPr>
          <p:cNvPr id="2" name="Title 1">
            <a:extLst>
              <a:ext uri="{FF2B5EF4-FFF2-40B4-BE49-F238E27FC236}">
                <a16:creationId xmlns:a16="http://schemas.microsoft.com/office/drawing/2014/main" id="{43771D22-89A9-F28E-002E-2CD4F1797428}"/>
              </a:ext>
            </a:extLst>
          </p:cNvPr>
          <p:cNvSpPr>
            <a:spLocks noGrp="1"/>
          </p:cNvSpPr>
          <p:nvPr>
            <p:ph type="title"/>
          </p:nvPr>
        </p:nvSpPr>
        <p:spPr>
          <a:xfrm>
            <a:off x="0" y="0"/>
            <a:ext cx="12192000" cy="896984"/>
          </a:xfrm>
        </p:spPr>
        <p:txBody>
          <a:bodyPr rtlCol="0">
            <a:noAutofit/>
          </a:bodyPr>
          <a:lstStyle/>
          <a:p>
            <a:pPr marL="0" indent="0" rtl="0">
              <a:lnSpc>
                <a:spcPct val="120000"/>
              </a:lnSpc>
              <a:spcBef>
                <a:spcPts val="0"/>
              </a:spcBef>
              <a:spcAft>
                <a:spcPts val="1200"/>
              </a:spcAft>
              <a:buNone/>
            </a:pPr>
            <a:r>
              <a:rPr lang="es" sz="4000" b="1">
                <a:solidFill>
                  <a:srgbClr val="750518"/>
                </a:solidFill>
                <a:latin typeface="Arial" panose="020B0604020202020204" pitchFamily="34" charset="0"/>
                <a:cs typeface="Arial" panose="020B0604020202020204" pitchFamily="34" charset="0"/>
              </a:rPr>
              <a:t>Códigos de conducta ética</a:t>
            </a:r>
          </a:p>
        </p:txBody>
      </p:sp>
      <p:sp>
        <p:nvSpPr>
          <p:cNvPr id="3" name="Subtitle 2">
            <a:extLst>
              <a:ext uri="{FF2B5EF4-FFF2-40B4-BE49-F238E27FC236}">
                <a16:creationId xmlns:a16="http://schemas.microsoft.com/office/drawing/2014/main" id="{5274F814-9FC0-B9D8-AA2A-FB0A20707E2D}"/>
              </a:ext>
            </a:extLst>
          </p:cNvPr>
          <p:cNvSpPr>
            <a:spLocks noGrp="1"/>
          </p:cNvSpPr>
          <p:nvPr>
            <p:ph idx="1"/>
          </p:nvPr>
        </p:nvSpPr>
        <p:spPr>
          <a:xfrm>
            <a:off x="157974" y="1316085"/>
            <a:ext cx="11037277" cy="5541915"/>
          </a:xfrm>
        </p:spPr>
        <p:txBody>
          <a:bodyPr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 sz="2800" b="0" i="0" u="none" strike="noStrike" kern="1200" cap="none" spc="0" normalizeH="0" noProof="0">
                <a:ln>
                  <a:noFill/>
                </a:ln>
                <a:solidFill>
                  <a:prstClr val="black"/>
                </a:solidFill>
                <a:effectLst/>
                <a:uLnTx/>
                <a:uFillTx/>
                <a:latin typeface="Calibri" panose="020F0502020204030204"/>
                <a:ea typeface="+mn-ea"/>
                <a:cs typeface="+mn-cs"/>
              </a:rPr>
              <a:t>Sus políticas deben incluir un código de ética y estándares de conducta profesional tanto para su personal como para los miembros del consejo. Los estándares esperados podrían incluir: </a:t>
            </a:r>
          </a:p>
          <a:p>
            <a:pPr lvl="1" rtl="0">
              <a:spcBef>
                <a:spcPts val="1000"/>
              </a:spcBef>
              <a:defRPr/>
            </a:pPr>
            <a:r>
              <a:rPr lang="es" b="0" i="0" u="none" strike="noStrike" kern="1200" cap="none" spc="0" normalizeH="0" noProof="0">
                <a:ln>
                  <a:noFill/>
                </a:ln>
                <a:solidFill>
                  <a:prstClr val="black"/>
                </a:solidFill>
                <a:effectLst/>
                <a:uLnTx/>
                <a:uFillTx/>
                <a:latin typeface="Calibri" panose="020F0502020204030204"/>
                <a:ea typeface="+mn-ea"/>
                <a:cs typeface="+mn-cs"/>
              </a:rPr>
              <a:t>Actuar de manera profesional, competente y honorable. </a:t>
            </a:r>
          </a:p>
          <a:p>
            <a:pPr lvl="1" rtl="0">
              <a:spcBef>
                <a:spcPts val="1000"/>
              </a:spcBef>
              <a:defRPr/>
            </a:pPr>
            <a:r>
              <a:rPr lang="es" b="0" i="0" u="none" strike="noStrike" kern="1200" cap="none" spc="0" normalizeH="0" noProof="0">
                <a:ln>
                  <a:noFill/>
                </a:ln>
                <a:solidFill>
                  <a:prstClr val="black"/>
                </a:solidFill>
                <a:effectLst/>
                <a:uLnTx/>
                <a:uFillTx/>
                <a:latin typeface="Calibri" panose="020F0502020204030204"/>
                <a:ea typeface="+mn-ea"/>
                <a:cs typeface="+mn-cs"/>
              </a:rPr>
              <a:t>Cumplir con las funciones asignadas. </a:t>
            </a:r>
          </a:p>
          <a:p>
            <a:pPr lvl="1" rtl="0">
              <a:spcBef>
                <a:spcPts val="1000"/>
              </a:spcBef>
              <a:defRPr/>
            </a:pPr>
            <a:r>
              <a:rPr lang="es" b="0" i="0" u="none" strike="noStrike" kern="1200" cap="none" spc="0" normalizeH="0" noProof="0">
                <a:ln>
                  <a:noFill/>
                </a:ln>
                <a:solidFill>
                  <a:prstClr val="black"/>
                </a:solidFill>
                <a:effectLst/>
                <a:uLnTx/>
                <a:uFillTx/>
                <a:latin typeface="Calibri" panose="020F0502020204030204"/>
                <a:ea typeface="+mn-ea"/>
                <a:cs typeface="+mn-cs"/>
              </a:rPr>
              <a:t>Cumplir con los estándares establecidos en las evaluaciones de desempeño. </a:t>
            </a:r>
          </a:p>
          <a:p>
            <a:pPr lvl="1" rtl="0">
              <a:spcBef>
                <a:spcPts val="1000"/>
              </a:spcBef>
              <a:defRPr/>
            </a:pPr>
            <a:r>
              <a:rPr lang="es" b="0" i="0" u="none" strike="noStrike" kern="1200" cap="none" spc="0" normalizeH="0" noProof="0">
                <a:ln>
                  <a:noFill/>
                </a:ln>
                <a:solidFill>
                  <a:prstClr val="black"/>
                </a:solidFill>
                <a:effectLst/>
                <a:uLnTx/>
                <a:uFillTx/>
                <a:latin typeface="Calibri" panose="020F0502020204030204"/>
                <a:ea typeface="+mn-ea"/>
                <a:cs typeface="+mn-cs"/>
              </a:rPr>
              <a:t>Mantener un nivel aceptable de rendimiento y conducta en todas las tareas laborales verbales y escritas. </a:t>
            </a:r>
          </a:p>
          <a:p>
            <a:pPr lvl="1" rtl="0">
              <a:spcBef>
                <a:spcPts val="1000"/>
              </a:spcBef>
              <a:defRPr/>
            </a:pPr>
            <a:r>
              <a:rPr lang="es" b="0" i="0" u="none" strike="noStrike" kern="1200" cap="none" spc="0" normalizeH="0" noProof="0">
                <a:ln>
                  <a:noFill/>
                </a:ln>
                <a:solidFill>
                  <a:prstClr val="black"/>
                </a:solidFill>
                <a:effectLst/>
                <a:uLnTx/>
                <a:uFillTx/>
                <a:latin typeface="Calibri" panose="020F0502020204030204"/>
                <a:ea typeface="+mn-ea"/>
                <a:cs typeface="+mn-cs"/>
              </a:rPr>
              <a:t>Usar los fondos de manera prudente. </a:t>
            </a:r>
          </a:p>
          <a:p>
            <a:pPr lvl="1" rtl="0">
              <a:spcBef>
                <a:spcPts val="1000"/>
              </a:spcBef>
              <a:defRPr/>
            </a:pPr>
            <a:r>
              <a:rPr lang="es" b="0" i="0" u="none" strike="noStrike" kern="1200" cap="none" spc="0" normalizeH="0" noProof="0">
                <a:ln>
                  <a:noFill/>
                </a:ln>
                <a:solidFill>
                  <a:prstClr val="black"/>
                </a:solidFill>
                <a:effectLst/>
                <a:uLnTx/>
                <a:uFillTx/>
                <a:latin typeface="Calibri" panose="020F0502020204030204"/>
                <a:ea typeface="+mn-ea"/>
                <a:cs typeface="+mn-cs"/>
              </a:rPr>
              <a:t>Informar sobre condiciones y circunstancias que puedan impedir que el miembro desempeñe sus deberes de manera efectiva y segura. </a:t>
            </a:r>
          </a:p>
          <a:p>
            <a:pPr rtl="0">
              <a:lnSpc>
                <a:spcPct val="120000"/>
              </a:lnSpc>
              <a:spcBef>
                <a:spcPts val="0"/>
              </a:spcBef>
              <a:spcAft>
                <a:spcPts val="1200"/>
              </a:spcAft>
            </a:pPr>
            <a:endParaRPr lang="en-US" sz="1900" dirty="0">
              <a:latin typeface="Arial" panose="020B0604020202020204" pitchFamily="34" charset="0"/>
              <a:cs typeface="Arial" panose="020B0604020202020204" pitchFamily="34" charset="0"/>
            </a:endParaRPr>
          </a:p>
          <a:p>
            <a:pPr rtl="0">
              <a:lnSpc>
                <a:spcPct val="120000"/>
              </a:lnSpc>
              <a:spcBef>
                <a:spcPts val="0"/>
              </a:spcBef>
              <a:spcAft>
                <a:spcPts val="1200"/>
              </a:spcAft>
            </a:pPr>
            <a:endParaRPr lang="en-US" sz="19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D239A5A9-5738-9F59-4937-7686B999E79D}"/>
              </a:ext>
            </a:extLst>
          </p:cNvPr>
          <p:cNvSpPr>
            <a:spLocks noGrp="1"/>
          </p:cNvSpPr>
          <p:nvPr>
            <p:ph type="ftr" sz="quarter" idx="11"/>
          </p:nvPr>
        </p:nvSpPr>
        <p:spPr/>
        <p:txBody>
          <a:bodyPr rtlCol="0"/>
          <a:lstStyle/>
          <a:p>
            <a:pPr rtl="0"/>
            <a:r>
              <a:rPr lang="es" b="1">
                <a:solidFill>
                  <a:schemeClr val="accent6">
                    <a:lumMod val="50000"/>
                  </a:schemeClr>
                </a:solidFill>
              </a:rPr>
              <a:t>Centro de Capacitación y Asistencia Técnica para la Vida Independiente</a:t>
            </a:r>
          </a:p>
        </p:txBody>
      </p:sp>
      <p:sp>
        <p:nvSpPr>
          <p:cNvPr id="6" name="Rectangle ">
            <a:extLst>
              <a:ext uri="{FF2B5EF4-FFF2-40B4-BE49-F238E27FC236}">
                <a16:creationId xmlns:a16="http://schemas.microsoft.com/office/drawing/2014/main" id="{6BA1BF6C-541B-1D0C-696C-85524D2AC0FD}"/>
              </a:ext>
              <a:ext uri="{C183D7F6-B498-43B3-948B-1728B52AA6E4}">
                <adec:decorative xmlns:adec="http://schemas.microsoft.com/office/drawing/2017/decorative" val="1"/>
              </a:ext>
            </a:extLst>
          </p:cNvPr>
          <p:cNvSpPr/>
          <p:nvPr/>
        </p:nvSpPr>
        <p:spPr>
          <a:xfrm>
            <a:off x="122805" y="814435"/>
            <a:ext cx="11424712" cy="365125"/>
          </a:xfrm>
          <a:prstGeom prst="rect">
            <a:avLst/>
          </a:prstGeom>
          <a:solidFill>
            <a:srgbClr val="BCDDE6"/>
          </a:solidFill>
          <a:ln>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218435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002E"/>
        </a:solidFill>
        <a:effectLst/>
      </p:bgPr>
    </p:bg>
    <p:spTree>
      <p:nvGrpSpPr>
        <p:cNvPr id="1" name="">
          <a:extLst>
            <a:ext uri="{FF2B5EF4-FFF2-40B4-BE49-F238E27FC236}">
              <a16:creationId xmlns:a16="http://schemas.microsoft.com/office/drawing/2014/main" id="{5A63ED45-8DF4-00BB-36CA-FD86CFE23906}"/>
            </a:ext>
          </a:extLst>
        </p:cNvPr>
        <p:cNvGrpSpPr/>
        <p:nvPr/>
      </p:nvGrpSpPr>
      <p:grpSpPr>
        <a:xfrm>
          <a:off x="0" y="0"/>
          <a:ext cx="0" cy="0"/>
          <a:chOff x="0" y="0"/>
          <a:chExt cx="0" cy="0"/>
        </a:xfrm>
      </p:grpSpPr>
      <p:sp>
        <p:nvSpPr>
          <p:cNvPr id="5" name="Slide Number ">
            <a:extLst>
              <a:ext uri="{FF2B5EF4-FFF2-40B4-BE49-F238E27FC236}">
                <a16:creationId xmlns:a16="http://schemas.microsoft.com/office/drawing/2014/main" id="{076CD342-AB5C-1848-045E-C6015738B509}"/>
              </a:ext>
            </a:extLst>
          </p:cNvPr>
          <p:cNvSpPr>
            <a:spLocks noGrp="1"/>
          </p:cNvSpPr>
          <p:nvPr>
            <p:ph type="sldNum" sz="quarter" idx="12"/>
          </p:nvPr>
        </p:nvSpPr>
        <p:spPr/>
        <p:txBody>
          <a:bodyPr rtlCol="0"/>
          <a:lstStyle/>
          <a:p>
            <a:pPr rtl="0"/>
            <a:fld id="{181E4D21-DFBA-4BA9-A6C6-558C4B06F883}" type="slidenum">
              <a:rPr lang="en-US" dirty="0" smtClean="0">
                <a:solidFill>
                  <a:schemeClr val="bg1"/>
                </a:solidFill>
              </a:rPr>
              <a:t>29</a:t>
            </a:fld>
            <a:endParaRPr lang="en-US">
              <a:solidFill>
                <a:schemeClr val="bg1"/>
              </a:solidFill>
            </a:endParaRPr>
          </a:p>
        </p:txBody>
      </p:sp>
      <p:sp>
        <p:nvSpPr>
          <p:cNvPr id="2" name="Title ">
            <a:extLst>
              <a:ext uri="{FF2B5EF4-FFF2-40B4-BE49-F238E27FC236}">
                <a16:creationId xmlns:a16="http://schemas.microsoft.com/office/drawing/2014/main" id="{76B356C3-4EEF-E88F-67A0-22EC687FD172}"/>
              </a:ext>
            </a:extLst>
          </p:cNvPr>
          <p:cNvSpPr>
            <a:spLocks noGrp="1"/>
          </p:cNvSpPr>
          <p:nvPr>
            <p:ph type="title"/>
          </p:nvPr>
        </p:nvSpPr>
        <p:spPr>
          <a:xfrm>
            <a:off x="216742" y="571328"/>
            <a:ext cx="11571381" cy="2852737"/>
          </a:xfrm>
        </p:spPr>
        <p:txBody>
          <a:bodyPr rtlCol="0"/>
          <a:lstStyle/>
          <a:p>
            <a:pPr algn="ctr" rtl="0"/>
            <a:r>
              <a:rPr lang="es">
                <a:solidFill>
                  <a:schemeClr val="bg1"/>
                </a:solidFill>
              </a:rPr>
              <a:t>¡Lo bueno, lo malo y lo feo!</a:t>
            </a:r>
          </a:p>
        </p:txBody>
      </p:sp>
      <p:sp>
        <p:nvSpPr>
          <p:cNvPr id="4" name="Footer ">
            <a:extLst>
              <a:ext uri="{FF2B5EF4-FFF2-40B4-BE49-F238E27FC236}">
                <a16:creationId xmlns:a16="http://schemas.microsoft.com/office/drawing/2014/main" id="{3E35136A-7F80-7A24-A91F-4EE3EE0724CB}"/>
              </a:ext>
            </a:extLst>
          </p:cNvPr>
          <p:cNvSpPr>
            <a:spLocks noGrp="1"/>
          </p:cNvSpPr>
          <p:nvPr>
            <p:ph type="ftr" sz="quarter" idx="11"/>
          </p:nvPr>
        </p:nvSpPr>
        <p:spPr>
          <a:xfrm>
            <a:off x="2046384" y="6227820"/>
            <a:ext cx="7346414" cy="493655"/>
          </a:xfrm>
        </p:spPr>
        <p:txBody>
          <a:bodyPr rtlCol="0"/>
          <a:lstStyle/>
          <a:p>
            <a:pPr rtl="0"/>
            <a:r>
              <a:rPr lang="es">
                <a:solidFill>
                  <a:schemeClr val="bg1"/>
                </a:solidFill>
              </a:rPr>
              <a:t>Centro de Capacitación y Asistencia Técnica para la Vida Independiente</a:t>
            </a:r>
          </a:p>
        </p:txBody>
      </p:sp>
    </p:spTree>
    <p:extLst>
      <p:ext uri="{BB962C8B-B14F-4D97-AF65-F5344CB8AC3E}">
        <p14:creationId xmlns:p14="http://schemas.microsoft.com/office/powerpoint/2010/main" val="306080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2C6271-2857-80BC-445C-9A5603445726}"/>
            </a:ext>
          </a:extLst>
        </p:cNvPr>
        <p:cNvGrpSpPr/>
        <p:nvPr/>
      </p:nvGrpSpPr>
      <p:grpSpPr>
        <a:xfrm>
          <a:off x="0" y="0"/>
          <a:ext cx="0" cy="0"/>
          <a:chOff x="0" y="0"/>
          <a:chExt cx="0" cy="0"/>
        </a:xfrm>
      </p:grpSpPr>
      <p:sp useBgFill="1">
        <p:nvSpPr>
          <p:cNvPr id="10" name="Rectangle 9" hidden="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2" name="Rectangle 11" hidden="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hidden="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Rectangle 15" hidden="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Rectangle 17" hidden="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Rectang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Slide Number ">
            <a:extLst>
              <a:ext uri="{FF2B5EF4-FFF2-40B4-BE49-F238E27FC236}">
                <a16:creationId xmlns:a16="http://schemas.microsoft.com/office/drawing/2014/main" id="{D23DD4CA-6887-11FC-5CDF-9F83722CFDA4}"/>
              </a:ext>
            </a:extLst>
          </p:cNvPr>
          <p:cNvSpPr>
            <a:spLocks noGrp="1"/>
          </p:cNvSpPr>
          <p:nvPr>
            <p:ph type="sldNum" sz="quarter" idx="12"/>
          </p:nvPr>
        </p:nvSpPr>
        <p:spPr>
          <a:xfrm>
            <a:off x="11704320" y="6455664"/>
            <a:ext cx="448056" cy="365125"/>
          </a:xfrm>
        </p:spPr>
        <p:txBody>
          <a:bodyPr rtlCol="0">
            <a:normAutofit/>
          </a:bodyPr>
          <a:lstStyle/>
          <a:p>
            <a:pPr rtl="0">
              <a:spcAft>
                <a:spcPts val="600"/>
              </a:spcAft>
            </a:pPr>
            <a:fld id="{181E4D21-DFBA-4BA9-A6C6-558C4B06F883}" type="slidenum">
              <a:rPr lang="en-US" sz="110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sp>
        <p:nvSpPr>
          <p:cNvPr id="2" name="Title">
            <a:extLst>
              <a:ext uri="{FF2B5EF4-FFF2-40B4-BE49-F238E27FC236}">
                <a16:creationId xmlns:a16="http://schemas.microsoft.com/office/drawing/2014/main" id="{D43CB7DB-651E-20B7-0DC8-2CB8AB6913A9}"/>
              </a:ext>
            </a:extLst>
          </p:cNvPr>
          <p:cNvSpPr>
            <a:spLocks noGrp="1"/>
          </p:cNvSpPr>
          <p:nvPr>
            <p:ph type="title"/>
          </p:nvPr>
        </p:nvSpPr>
        <p:spPr>
          <a:xfrm>
            <a:off x="-8407" y="524103"/>
            <a:ext cx="4044047" cy="3450249"/>
          </a:xfrm>
        </p:spPr>
        <p:txBody>
          <a:bodyPr rtlCol="0" anchor="b">
            <a:noAutofit/>
          </a:bodyPr>
          <a:lstStyle/>
          <a:p>
            <a:pPr algn="ctr" rtl="0"/>
            <a:r>
              <a:rPr lang="es" sz="6000" b="1" dirty="0">
                <a:solidFill>
                  <a:srgbClr val="FFFFFF"/>
                </a:solidFill>
              </a:rPr>
              <a:t>Qué aprenderá hoy</a:t>
            </a:r>
          </a:p>
        </p:txBody>
      </p:sp>
      <p:sp>
        <p:nvSpPr>
          <p:cNvPr id="3" name="Text">
            <a:extLst>
              <a:ext uri="{FF2B5EF4-FFF2-40B4-BE49-F238E27FC236}">
                <a16:creationId xmlns:a16="http://schemas.microsoft.com/office/drawing/2014/main" id="{04EE0F4F-6A40-B842-D47A-CCF7811D543D}"/>
              </a:ext>
            </a:extLst>
          </p:cNvPr>
          <p:cNvSpPr>
            <a:spLocks noGrp="1"/>
          </p:cNvSpPr>
          <p:nvPr>
            <p:ph idx="1"/>
          </p:nvPr>
        </p:nvSpPr>
        <p:spPr>
          <a:xfrm>
            <a:off x="4044038" y="380167"/>
            <a:ext cx="7990191" cy="4870744"/>
          </a:xfrm>
        </p:spPr>
        <p:txBody>
          <a:bodyPr vert="horz" lIns="91440" tIns="45720" rIns="91440" bIns="45720" rtlCol="0" anchor="ctr">
            <a:normAutofit fontScale="25000" lnSpcReduction="20000"/>
          </a:bodyPr>
          <a:lstStyle/>
          <a:p>
            <a:pPr marL="0" indent="0" rtl="0">
              <a:buNone/>
            </a:pPr>
            <a:endParaRPr lang="en-US" dirty="0">
              <a:latin typeface="Arial"/>
              <a:ea typeface="+mn-lt"/>
              <a:cs typeface="Arial"/>
            </a:endParaRPr>
          </a:p>
          <a:p>
            <a:pPr marL="0" indent="0" rtl="0">
              <a:buNone/>
            </a:pPr>
            <a:endParaRPr lang="en-US" dirty="0">
              <a:latin typeface="Arial"/>
              <a:ea typeface="+mn-lt"/>
              <a:cs typeface="Arial"/>
            </a:endParaRPr>
          </a:p>
          <a:p>
            <a:pPr marL="457200" indent="-457200" rtl="0">
              <a:lnSpc>
                <a:spcPct val="100000"/>
              </a:lnSpc>
              <a:spcBef>
                <a:spcPts val="0"/>
              </a:spcBef>
              <a:spcAft>
                <a:spcPts val="2400"/>
              </a:spcAft>
              <a:buFont typeface="Wingdings" panose="020B0604020202020204" pitchFamily="34" charset="0"/>
              <a:buChar char="ü"/>
            </a:pPr>
            <a:endParaRPr lang="en-US" sz="11200" dirty="0">
              <a:latin typeface="Arial" panose="020B0604020202020204" pitchFamily="34" charset="0"/>
              <a:cs typeface="Arial" panose="020B0604020202020204" pitchFamily="34" charset="0"/>
            </a:endParaRPr>
          </a:p>
          <a:p>
            <a:pPr rtl="0">
              <a:lnSpc>
                <a:spcPct val="100000"/>
              </a:lnSpc>
              <a:spcBef>
                <a:spcPts val="0"/>
              </a:spcBef>
              <a:spcAft>
                <a:spcPts val="2400"/>
              </a:spcAft>
              <a:buFont typeface="Wingdings" panose="020B0604020202020204" pitchFamily="34" charset="0"/>
              <a:buChar char="ü"/>
            </a:pPr>
            <a:r>
              <a:rPr lang="es" sz="11200" b="1">
                <a:latin typeface="Arial"/>
                <a:cs typeface="Arial"/>
              </a:rPr>
              <a:t>Precisar las funciones del director ejecutivo, las funciones del presidente de la junta/consejo y el rol de toda/o la/el junta/consejo.</a:t>
            </a:r>
          </a:p>
          <a:p>
            <a:pPr rtl="0">
              <a:lnSpc>
                <a:spcPct val="100000"/>
              </a:lnSpc>
              <a:spcBef>
                <a:spcPts val="0"/>
              </a:spcBef>
              <a:spcAft>
                <a:spcPts val="2400"/>
              </a:spcAft>
              <a:buFont typeface="Wingdings" panose="020B0604020202020204" pitchFamily="34" charset="0"/>
              <a:buChar char="ü"/>
            </a:pPr>
            <a:r>
              <a:rPr lang="es" sz="11200" b="1">
                <a:latin typeface="Arial"/>
                <a:cs typeface="Arial"/>
              </a:rPr>
              <a:t>Aplicar la Filosofía de Vida Independiente en la conformación y trabajo de la Junta/Consejo SILC.</a:t>
            </a:r>
          </a:p>
          <a:p>
            <a:pPr rtl="0">
              <a:lnSpc>
                <a:spcPct val="100000"/>
              </a:lnSpc>
              <a:spcBef>
                <a:spcPts val="0"/>
              </a:spcBef>
              <a:spcAft>
                <a:spcPts val="2400"/>
              </a:spcAft>
              <a:buFont typeface="Wingdings" panose="020B0604020202020204" pitchFamily="34" charset="0"/>
              <a:buChar char="ü"/>
            </a:pPr>
            <a:r>
              <a:rPr lang="es" sz="11200" b="1">
                <a:latin typeface="Arial"/>
                <a:cs typeface="Arial"/>
              </a:rPr>
              <a:t>Brindar a los miembros de la junta SILC la información que necesitan para cumplir con sus responsabilidades de supervisar el trabajo del SILC, pero sin sobrepasar.</a:t>
            </a:r>
          </a:p>
          <a:p>
            <a:pPr marL="0" indent="0" rtl="0">
              <a:buNone/>
            </a:pPr>
            <a:endParaRPr lang="en-US" sz="2000" b="1" dirty="0"/>
          </a:p>
          <a:p>
            <a:pPr marL="342900" indent="-342900" rtl="0">
              <a:buFont typeface="Wingdings" panose="020B0604020202020204" pitchFamily="34" charset="0"/>
              <a:buChar char="ü"/>
            </a:pPr>
            <a:endParaRPr lang="en-US" sz="2000" b="1" dirty="0"/>
          </a:p>
          <a:p>
            <a:pPr marL="0" indent="0" rtl="0">
              <a:buNone/>
            </a:pPr>
            <a:endParaRPr lang="en-US" sz="2000" b="1" dirty="0"/>
          </a:p>
          <a:p>
            <a:pPr marL="0" indent="0" rtl="0">
              <a:buNone/>
            </a:pPr>
            <a:endParaRPr lang="en-US" sz="2000" dirty="0"/>
          </a:p>
        </p:txBody>
      </p:sp>
      <p:sp>
        <p:nvSpPr>
          <p:cNvPr id="4" name="Footer ">
            <a:extLst>
              <a:ext uri="{FF2B5EF4-FFF2-40B4-BE49-F238E27FC236}">
                <a16:creationId xmlns:a16="http://schemas.microsoft.com/office/drawing/2014/main" id="{4A040B50-91D5-F6EE-D939-9EA60FA3FB03}"/>
              </a:ext>
            </a:extLst>
          </p:cNvPr>
          <p:cNvSpPr>
            <a:spLocks noGrp="1"/>
          </p:cNvSpPr>
          <p:nvPr>
            <p:ph type="ftr" sz="quarter" idx="11"/>
          </p:nvPr>
        </p:nvSpPr>
        <p:spPr>
          <a:xfrm>
            <a:off x="5621012" y="6450525"/>
            <a:ext cx="4936152" cy="397337"/>
          </a:xfrm>
        </p:spPr>
        <p:txBody>
          <a:bodyPr rtlCol="0">
            <a:normAutofit/>
          </a:bodyPr>
          <a:lstStyle/>
          <a:p>
            <a:pPr algn="l" rtl="0">
              <a:spcAft>
                <a:spcPts val="600"/>
              </a:spcAft>
            </a:pPr>
            <a:r>
              <a:rPr lang="es" sz="1100" b="1" dirty="0">
                <a:solidFill>
                  <a:srgbClr val="750518"/>
                </a:solidFill>
              </a:rPr>
              <a:t>Centro de Capacitación y Asistencia Técnica para la Vida Independiente</a:t>
            </a:r>
          </a:p>
        </p:txBody>
      </p:sp>
    </p:spTree>
    <p:extLst>
      <p:ext uri="{BB962C8B-B14F-4D97-AF65-F5344CB8AC3E}">
        <p14:creationId xmlns:p14="http://schemas.microsoft.com/office/powerpoint/2010/main" val="277584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
            <a:extLst>
              <a:ext uri="{FF2B5EF4-FFF2-40B4-BE49-F238E27FC236}">
                <a16:creationId xmlns:a16="http://schemas.microsoft.com/office/drawing/2014/main" id="{02A43086-251A-D938-4F4B-93FC9648E12F}"/>
              </a:ext>
            </a:extLst>
          </p:cNvPr>
          <p:cNvSpPr>
            <a:spLocks noGrp="1"/>
          </p:cNvSpPr>
          <p:nvPr>
            <p:ph type="sldNum" sz="quarter" idx="12"/>
          </p:nvPr>
        </p:nvSpPr>
        <p:spPr/>
        <p:txBody>
          <a:bodyPr rtlCol="0"/>
          <a:lstStyle/>
          <a:p>
            <a:pPr rtl="0"/>
            <a:fld id="{181E4D21-DFBA-4BA9-A6C6-558C4B06F883}" type="slidenum">
              <a:rPr lang="en-US" smtClean="0"/>
              <a:t>30</a:t>
            </a:fld>
            <a:endParaRPr lang="en-US"/>
          </a:p>
        </p:txBody>
      </p:sp>
      <p:graphicFrame>
        <p:nvGraphicFramePr>
          <p:cNvPr id="5" name="Table ">
            <a:extLst>
              <a:ext uri="{FF2B5EF4-FFF2-40B4-BE49-F238E27FC236}">
                <a16:creationId xmlns:a16="http://schemas.microsoft.com/office/drawing/2014/main" id="{1267355A-0BB7-DEE5-7538-D1B16C64E289}"/>
              </a:ext>
            </a:extLst>
          </p:cNvPr>
          <p:cNvGraphicFramePr>
            <a:graphicFrameLocks noGrp="1"/>
          </p:cNvGraphicFramePr>
          <p:nvPr/>
        </p:nvGraphicFramePr>
        <p:xfrm>
          <a:off x="0" y="0"/>
          <a:ext cx="12178344" cy="6567678"/>
        </p:xfrm>
        <a:graphic>
          <a:graphicData uri="http://schemas.openxmlformats.org/drawingml/2006/table">
            <a:tbl>
              <a:tblPr firstRow="1" bandRow="1">
                <a:tableStyleId>{5C22544A-7EE6-4342-B048-85BDC9FD1C3A}</a:tableStyleId>
              </a:tblPr>
              <a:tblGrid>
                <a:gridCol w="5817313">
                  <a:extLst>
                    <a:ext uri="{9D8B030D-6E8A-4147-A177-3AD203B41FA5}">
                      <a16:colId xmlns:a16="http://schemas.microsoft.com/office/drawing/2014/main" val="3180052485"/>
                    </a:ext>
                  </a:extLst>
                </a:gridCol>
                <a:gridCol w="6361031">
                  <a:extLst>
                    <a:ext uri="{9D8B030D-6E8A-4147-A177-3AD203B41FA5}">
                      <a16:colId xmlns:a16="http://schemas.microsoft.com/office/drawing/2014/main" val="2052106642"/>
                    </a:ext>
                  </a:extLst>
                </a:gridCol>
              </a:tblGrid>
              <a:tr h="724149">
                <a:tc>
                  <a:txBody>
                    <a:bodyPr/>
                    <a:lstStyle/>
                    <a:p>
                      <a:pPr lvl="0" algn="ctr" rtl="0">
                        <a:buNone/>
                      </a:pPr>
                      <a:r>
                        <a:rPr lang="es" sz="2800">
                          <a:solidFill>
                            <a:srgbClr val="750518"/>
                          </a:solidFill>
                        </a:rPr>
                        <a:t>¡Cuando estás en el camino CORRECTO!</a:t>
                      </a:r>
                    </a:p>
                  </a:txBody>
                  <a:tcPr>
                    <a:lnR w="12700">
                      <a:solidFill>
                        <a:schemeClr val="tx1"/>
                      </a:solidFill>
                    </a:lnR>
                    <a:solidFill>
                      <a:srgbClr val="BCDDE6"/>
                    </a:solidFill>
                  </a:tcPr>
                </a:tc>
                <a:tc>
                  <a:txBody>
                    <a:bodyPr/>
                    <a:lstStyle/>
                    <a:p>
                      <a:pPr lvl="0" algn="ctr" rtl="0">
                        <a:buNone/>
                      </a:pPr>
                      <a:r>
                        <a:rPr lang="es" sz="2800">
                          <a:solidFill>
                            <a:srgbClr val="750518"/>
                          </a:solidFill>
                        </a:rPr>
                        <a:t>¡Cuando estás en el camino INCORRECTO!</a:t>
                      </a:r>
                    </a:p>
                  </a:txBody>
                  <a:tcPr>
                    <a:lnL w="12700">
                      <a:solidFill>
                        <a:schemeClr val="tx1"/>
                      </a:solidFill>
                    </a:lnL>
                    <a:solidFill>
                      <a:srgbClr val="BCDDE6"/>
                    </a:solidFill>
                  </a:tcPr>
                </a:tc>
                <a:extLst>
                  <a:ext uri="{0D108BD9-81ED-4DB2-BD59-A6C34878D82A}">
                    <a16:rowId xmlns:a16="http://schemas.microsoft.com/office/drawing/2014/main" val="1678123401"/>
                  </a:ext>
                </a:extLst>
              </a:tr>
              <a:tr h="5500745">
                <a:tc>
                  <a:txBody>
                    <a:bodyPr/>
                    <a:lstStyle/>
                    <a:p>
                      <a:pPr marL="285750" marR="0" lvl="0" indent="-285750" algn="l" rtl="0">
                        <a:lnSpc>
                          <a:spcPct val="120000"/>
                        </a:lnSpc>
                        <a:spcBef>
                          <a:spcPts val="0"/>
                        </a:spcBef>
                        <a:spcAft>
                          <a:spcPts val="1200"/>
                        </a:spcAft>
                        <a:buFont typeface="Arial"/>
                        <a:buChar char="•"/>
                      </a:pPr>
                      <a:r>
                        <a:rPr lang="es" sz="2400" b="1" i="0" u="none" strike="noStrike" noProof="0">
                          <a:solidFill>
                            <a:srgbClr val="000000"/>
                          </a:solidFill>
                          <a:latin typeface="Arial"/>
                        </a:rPr>
                        <a:t>Conformación de una junta diversa, inclusiva y equitativa más allá de los estándares mínimos requeridos</a:t>
                      </a:r>
                      <a:r>
                        <a:rPr lang="es" sz="2400" b="0" i="0" u="none" strike="noStrike" noProof="0">
                          <a:solidFill>
                            <a:srgbClr val="000000"/>
                          </a:solidFill>
                          <a:latin typeface="Arial"/>
                        </a:rPr>
                        <a:t> – reflejando las voces y experiencias vividas de los más marginados, representando diversas experiencias en su área de servicio.</a:t>
                      </a:r>
                    </a:p>
                    <a:p>
                      <a:pPr marL="285750" marR="0" lvl="0" indent="-285750" algn="l" rtl="0">
                        <a:lnSpc>
                          <a:spcPct val="120000"/>
                        </a:lnSpc>
                        <a:spcBef>
                          <a:spcPts val="0"/>
                        </a:spcBef>
                        <a:spcAft>
                          <a:spcPts val="1200"/>
                        </a:spcAft>
                        <a:buFont typeface="Arial"/>
                        <a:buChar char="•"/>
                      </a:pPr>
                      <a:r>
                        <a:rPr lang="es" sz="2400" b="1" i="0" u="none" strike="noStrike" noProof="0">
                          <a:solidFill>
                            <a:srgbClr val="000000"/>
                          </a:solidFill>
                          <a:latin typeface="Arial"/>
                        </a:rPr>
                        <a:t>Respeta /adhiere la división de funciones</a:t>
                      </a:r>
                      <a:r>
                        <a:rPr lang="es" sz="2400" b="0" i="0" u="none" strike="noStrike" noProof="0">
                          <a:solidFill>
                            <a:srgbClr val="000000"/>
                          </a:solidFill>
                          <a:latin typeface="Arial"/>
                        </a:rPr>
                        <a:t> respecto al Director Ejecutivo y al personal adicional que realiza las operaciones diarias.</a:t>
                      </a:r>
                    </a:p>
                    <a:p>
                      <a:pPr marL="285750" marR="0" lvl="0" indent="-285750" algn="l" rtl="0">
                        <a:lnSpc>
                          <a:spcPct val="120000"/>
                        </a:lnSpc>
                        <a:spcBef>
                          <a:spcPts val="0"/>
                        </a:spcBef>
                        <a:spcAft>
                          <a:spcPts val="1200"/>
                        </a:spcAft>
                        <a:buFont typeface="Arial"/>
                        <a:buChar char="•"/>
                      </a:pPr>
                      <a:endParaRPr lang="en-US" sz="2400" b="0" i="0" u="none" strike="noStrike" noProof="0">
                        <a:solidFill>
                          <a:srgbClr val="000000"/>
                        </a:solidFill>
                        <a:latin typeface="Arial"/>
                      </a:endParaRPr>
                    </a:p>
                  </a:txBody>
                  <a:tcPr>
                    <a:lnR w="12700">
                      <a:solidFill>
                        <a:schemeClr val="tx1"/>
                      </a:solidFill>
                    </a:lnR>
                    <a:noFill/>
                  </a:tcPr>
                </a:tc>
                <a:tc>
                  <a:txBody>
                    <a:bodyPr/>
                    <a:lstStyle/>
                    <a:p>
                      <a:pPr marL="285750" marR="0" lvl="0" indent="-285750" algn="l" rtl="0">
                        <a:lnSpc>
                          <a:spcPct val="120000"/>
                        </a:lnSpc>
                        <a:spcBef>
                          <a:spcPts val="0"/>
                        </a:spcBef>
                        <a:spcAft>
                          <a:spcPts val="1200"/>
                        </a:spcAft>
                        <a:buFont typeface="Arial"/>
                        <a:buChar char="•"/>
                      </a:pPr>
                      <a:r>
                        <a:rPr lang="es" sz="2200" b="1" i="0" u="none" strike="noStrike" noProof="0">
                          <a:solidFill>
                            <a:srgbClr val="000000"/>
                          </a:solidFill>
                          <a:latin typeface="Arial"/>
                        </a:rPr>
                        <a:t>Tokenismo</a:t>
                      </a:r>
                      <a:r>
                        <a:rPr lang="es" sz="2200" b="0" i="0" u="none" strike="noStrike" noProof="0">
                          <a:solidFill>
                            <a:srgbClr val="000000"/>
                          </a:solidFill>
                          <a:latin typeface="Arial"/>
                        </a:rPr>
                        <a:t> en el reclutamiento y conformación de la junta.</a:t>
                      </a:r>
                    </a:p>
                    <a:p>
                      <a:pPr marL="285750" marR="0" lvl="0" indent="-285750" algn="l" rtl="0">
                        <a:lnSpc>
                          <a:spcPct val="120000"/>
                        </a:lnSpc>
                        <a:spcBef>
                          <a:spcPts val="0"/>
                        </a:spcBef>
                        <a:spcAft>
                          <a:spcPts val="1200"/>
                        </a:spcAft>
                        <a:buFont typeface="Arial"/>
                        <a:buChar char="•"/>
                      </a:pPr>
                      <a:r>
                        <a:rPr lang="es" sz="2200" b="1" i="0" u="none" strike="noStrike" noProof="0">
                          <a:solidFill>
                            <a:srgbClr val="000000"/>
                          </a:solidFill>
                          <a:latin typeface="Arial"/>
                        </a:rPr>
                        <a:t>Incapacidad de brindar a los miembros una capacitación significativa</a:t>
                      </a:r>
                      <a:r>
                        <a:rPr lang="es" sz="2200" b="0" i="0" u="none" strike="noStrike" noProof="0">
                          <a:solidFill>
                            <a:srgbClr val="000000"/>
                          </a:solidFill>
                          <a:latin typeface="Arial"/>
                        </a:rPr>
                        <a:t> para que entiendan y cumplan con su rol.</a:t>
                      </a:r>
                    </a:p>
                    <a:p>
                      <a:pPr marL="285750" marR="0" lvl="0" indent="-285750" algn="l" rtl="0">
                        <a:lnSpc>
                          <a:spcPct val="120000"/>
                        </a:lnSpc>
                        <a:spcBef>
                          <a:spcPts val="0"/>
                        </a:spcBef>
                        <a:spcAft>
                          <a:spcPts val="1200"/>
                        </a:spcAft>
                        <a:buFont typeface="Arial"/>
                        <a:buChar char="•"/>
                      </a:pPr>
                      <a:r>
                        <a:rPr lang="es" sz="2200" b="1" i="0" u="none" strike="noStrike" noProof="0">
                          <a:solidFill>
                            <a:srgbClr val="000000"/>
                          </a:solidFill>
                          <a:latin typeface="Arial"/>
                        </a:rPr>
                        <a:t>Falta de control del consumidor</a:t>
                      </a:r>
                      <a:r>
                        <a:rPr lang="es" sz="2200" b="0" i="0" u="none" strike="noStrike" noProof="0">
                          <a:solidFill>
                            <a:srgbClr val="000000"/>
                          </a:solidFill>
                          <a:latin typeface="Arial"/>
                        </a:rPr>
                        <a:t> (fuera del cumplimiento de la conformación basada en la discapacidad).</a:t>
                      </a:r>
                      <a:endParaRPr lang="en-US"/>
                    </a:p>
                    <a:p>
                      <a:pPr lvl="0" rtl="0">
                        <a:buNone/>
                      </a:pPr>
                      <a:endParaRPr lang="en-US"/>
                    </a:p>
                  </a:txBody>
                  <a:tcPr>
                    <a:lnL w="12700">
                      <a:solidFill>
                        <a:schemeClr val="tx1"/>
                      </a:solidFill>
                    </a:lnL>
                    <a:noFill/>
                  </a:tcPr>
                </a:tc>
                <a:extLst>
                  <a:ext uri="{0D108BD9-81ED-4DB2-BD59-A6C34878D82A}">
                    <a16:rowId xmlns:a16="http://schemas.microsoft.com/office/drawing/2014/main" val="3952439940"/>
                  </a:ext>
                </a:extLst>
              </a:tr>
            </a:tbl>
          </a:graphicData>
        </a:graphic>
      </p:graphicFrame>
      <p:sp>
        <p:nvSpPr>
          <p:cNvPr id="2" name="Footer ">
            <a:extLst>
              <a:ext uri="{FF2B5EF4-FFF2-40B4-BE49-F238E27FC236}">
                <a16:creationId xmlns:a16="http://schemas.microsoft.com/office/drawing/2014/main" id="{ACDE614A-6D45-1CFE-58D8-BF8E464B08B2}"/>
              </a:ext>
            </a:extLst>
          </p:cNvPr>
          <p:cNvSpPr>
            <a:spLocks noGrp="1"/>
          </p:cNvSpPr>
          <p:nvPr>
            <p:ph type="ftr" sz="quarter" idx="11"/>
          </p:nvPr>
        </p:nvSpPr>
        <p:spPr>
          <a:xfrm>
            <a:off x="3372945" y="6487729"/>
            <a:ext cx="4561489" cy="373883"/>
          </a:xfrm>
        </p:spPr>
        <p:txBody>
          <a:bodyPr rtlCol="0"/>
          <a:lstStyle/>
          <a:p>
            <a:pPr rtl="0"/>
            <a:r>
              <a:rPr lang="es"/>
              <a:t>Centro de Capacitación y Asistencia Técnica para la Vida Independiente</a:t>
            </a:r>
          </a:p>
        </p:txBody>
      </p:sp>
    </p:spTree>
    <p:extLst>
      <p:ext uri="{BB962C8B-B14F-4D97-AF65-F5344CB8AC3E}">
        <p14:creationId xmlns:p14="http://schemas.microsoft.com/office/powerpoint/2010/main" val="2756909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E2157-ED3C-4E18-0D88-189204752EC9}"/>
            </a:ext>
          </a:extLst>
        </p:cNvPr>
        <p:cNvGrpSpPr/>
        <p:nvPr/>
      </p:nvGrpSpPr>
      <p:grpSpPr>
        <a:xfrm>
          <a:off x="0" y="0"/>
          <a:ext cx="0" cy="0"/>
          <a:chOff x="0" y="0"/>
          <a:chExt cx="0" cy="0"/>
        </a:xfrm>
      </p:grpSpPr>
      <p:sp>
        <p:nvSpPr>
          <p:cNvPr id="3" name="Slide Number">
            <a:extLst>
              <a:ext uri="{FF2B5EF4-FFF2-40B4-BE49-F238E27FC236}">
                <a16:creationId xmlns:a16="http://schemas.microsoft.com/office/drawing/2014/main" id="{234D8E10-819C-2B13-6F2C-E5FD33769A46}"/>
              </a:ext>
            </a:extLst>
          </p:cNvPr>
          <p:cNvSpPr>
            <a:spLocks noGrp="1"/>
          </p:cNvSpPr>
          <p:nvPr>
            <p:ph type="sldNum" sz="quarter" idx="12"/>
          </p:nvPr>
        </p:nvSpPr>
        <p:spPr/>
        <p:txBody>
          <a:bodyPr rtlCol="0"/>
          <a:lstStyle/>
          <a:p>
            <a:pPr rtl="0"/>
            <a:fld id="{181E4D21-DFBA-4BA9-A6C6-558C4B06F883}" type="slidenum">
              <a:rPr lang="en-US" smtClean="0"/>
              <a:t>31</a:t>
            </a:fld>
            <a:endParaRPr lang="en-US"/>
          </a:p>
        </p:txBody>
      </p:sp>
      <p:graphicFrame>
        <p:nvGraphicFramePr>
          <p:cNvPr id="5" name="Table">
            <a:extLst>
              <a:ext uri="{FF2B5EF4-FFF2-40B4-BE49-F238E27FC236}">
                <a16:creationId xmlns:a16="http://schemas.microsoft.com/office/drawing/2014/main" id="{9900AAA6-0F3D-15A2-786A-BC79329B21F1}"/>
              </a:ext>
            </a:extLst>
          </p:cNvPr>
          <p:cNvGraphicFramePr>
            <a:graphicFrameLocks noGrp="1"/>
          </p:cNvGraphicFramePr>
          <p:nvPr>
            <p:extLst>
              <p:ext uri="{D42A27DB-BD31-4B8C-83A1-F6EECF244321}">
                <p14:modId xmlns:p14="http://schemas.microsoft.com/office/powerpoint/2010/main" val="2868913355"/>
              </p:ext>
            </p:extLst>
          </p:nvPr>
        </p:nvGraphicFramePr>
        <p:xfrm>
          <a:off x="0" y="-8561"/>
          <a:ext cx="12178335" cy="6904799"/>
        </p:xfrm>
        <a:graphic>
          <a:graphicData uri="http://schemas.openxmlformats.org/drawingml/2006/table">
            <a:tbl>
              <a:tblPr firstRow="1" bandRow="1">
                <a:tableStyleId>{5C22544A-7EE6-4342-B048-85BDC9FD1C3A}</a:tableStyleId>
              </a:tblPr>
              <a:tblGrid>
                <a:gridCol w="5967512">
                  <a:extLst>
                    <a:ext uri="{9D8B030D-6E8A-4147-A177-3AD203B41FA5}">
                      <a16:colId xmlns:a16="http://schemas.microsoft.com/office/drawing/2014/main" val="3180052485"/>
                    </a:ext>
                  </a:extLst>
                </a:gridCol>
                <a:gridCol w="6210823">
                  <a:extLst>
                    <a:ext uri="{9D8B030D-6E8A-4147-A177-3AD203B41FA5}">
                      <a16:colId xmlns:a16="http://schemas.microsoft.com/office/drawing/2014/main" val="2052106642"/>
                    </a:ext>
                  </a:extLst>
                </a:gridCol>
              </a:tblGrid>
              <a:tr h="564624">
                <a:tc>
                  <a:txBody>
                    <a:bodyPr/>
                    <a:lstStyle/>
                    <a:p>
                      <a:pPr lvl="0" algn="ctr" rtl="0">
                        <a:buNone/>
                      </a:pPr>
                      <a:r>
                        <a:rPr lang="es" sz="2800">
                          <a:solidFill>
                            <a:srgbClr val="750518"/>
                          </a:solidFill>
                        </a:rPr>
                        <a:t>¡Cuando estás en el camino CORRECTO!</a:t>
                      </a:r>
                    </a:p>
                  </a:txBody>
                  <a:tcPr>
                    <a:lnR w="12700">
                      <a:solidFill>
                        <a:schemeClr val="tx1"/>
                      </a:solidFill>
                    </a:lnR>
                    <a:solidFill>
                      <a:srgbClr val="BCDDE6"/>
                    </a:solidFill>
                  </a:tcPr>
                </a:tc>
                <a:tc>
                  <a:txBody>
                    <a:bodyPr/>
                    <a:lstStyle/>
                    <a:p>
                      <a:pPr lvl="0" algn="ctr" rtl="0">
                        <a:buNone/>
                      </a:pPr>
                      <a:r>
                        <a:rPr lang="es" sz="2800">
                          <a:solidFill>
                            <a:srgbClr val="750518"/>
                          </a:solidFill>
                        </a:rPr>
                        <a:t>¡Cuando estás en el camino INCORRECTO!</a:t>
                      </a:r>
                    </a:p>
                  </a:txBody>
                  <a:tcPr>
                    <a:lnL w="12700">
                      <a:solidFill>
                        <a:schemeClr val="tx1"/>
                      </a:solidFill>
                    </a:lnL>
                    <a:solidFill>
                      <a:srgbClr val="BCDDE6"/>
                    </a:solidFill>
                  </a:tcPr>
                </a:tc>
                <a:extLst>
                  <a:ext uri="{0D108BD9-81ED-4DB2-BD59-A6C34878D82A}">
                    <a16:rowId xmlns:a16="http://schemas.microsoft.com/office/drawing/2014/main" val="1678123401"/>
                  </a:ext>
                </a:extLst>
              </a:tr>
              <a:tr h="5959919">
                <a:tc>
                  <a:txBody>
                    <a:bodyPr/>
                    <a:lstStyle/>
                    <a:p>
                      <a:pPr marL="285750" marR="0" lvl="0" indent="-285750" algn="l" rtl="0">
                        <a:lnSpc>
                          <a:spcPct val="120000"/>
                        </a:lnSpc>
                        <a:spcBef>
                          <a:spcPts val="0"/>
                        </a:spcBef>
                        <a:spcAft>
                          <a:spcPts val="1200"/>
                        </a:spcAft>
                        <a:buFont typeface="Arial"/>
                        <a:buChar char="•"/>
                      </a:pPr>
                      <a:r>
                        <a:rPr lang="es" sz="1800" b="0" i="0" u="none" strike="noStrike" noProof="0" dirty="0">
                          <a:solidFill>
                            <a:srgbClr val="000000"/>
                          </a:solidFill>
                          <a:latin typeface="Arial"/>
                        </a:rPr>
                        <a:t>Alto nivel de </a:t>
                      </a:r>
                      <a:r>
                        <a:rPr lang="es" sz="1800" b="1" i="0" u="none" strike="noStrike" noProof="0" dirty="0">
                          <a:solidFill>
                            <a:srgbClr val="000000"/>
                          </a:solidFill>
                          <a:latin typeface="Arial"/>
                        </a:rPr>
                        <a:t>compromiso significativo </a:t>
                      </a:r>
                      <a:r>
                        <a:rPr lang="es" sz="1800" b="0" i="0" u="none" strike="noStrike" noProof="0" dirty="0">
                          <a:solidFill>
                            <a:srgbClr val="000000"/>
                          </a:solidFill>
                          <a:latin typeface="Arial"/>
                        </a:rPr>
                        <a:t>por parte de individuos con discapacidades en los esfuerzos de SILC, </a:t>
                      </a:r>
                      <a:r>
                        <a:rPr lang="es" sz="1800" b="1" i="0" u="none" strike="noStrike" noProof="0" dirty="0">
                          <a:solidFill>
                            <a:srgbClr val="000000"/>
                          </a:solidFill>
                          <a:latin typeface="Arial"/>
                        </a:rPr>
                        <a:t>especialmente en el desarrollo del SPIL</a:t>
                      </a:r>
                      <a:r>
                        <a:rPr lang="es" sz="1800" b="0" i="0" u="none" strike="noStrike" noProof="0" dirty="0">
                          <a:solidFill>
                            <a:srgbClr val="000000"/>
                          </a:solidFill>
                          <a:latin typeface="Arial"/>
                        </a:rPr>
                        <a:t>.</a:t>
                      </a:r>
                    </a:p>
                    <a:p>
                      <a:pPr marL="285750" marR="0" lvl="0" indent="-285750" algn="l" rtl="0">
                        <a:lnSpc>
                          <a:spcPct val="120000"/>
                        </a:lnSpc>
                        <a:spcBef>
                          <a:spcPts val="0"/>
                        </a:spcBef>
                        <a:spcAft>
                          <a:spcPts val="1200"/>
                        </a:spcAft>
                        <a:buFont typeface="Arial"/>
                        <a:buChar char="•"/>
                      </a:pPr>
                      <a:r>
                        <a:rPr lang="es" sz="1800" b="1" i="0" u="none" strike="noStrike" noProof="0" dirty="0">
                          <a:solidFill>
                            <a:srgbClr val="000000"/>
                          </a:solidFill>
                          <a:latin typeface="Arial"/>
                        </a:rPr>
                        <a:t>Código de conducta/ética</a:t>
                      </a:r>
                      <a:r>
                        <a:rPr lang="es" sz="1800" b="0" i="0" u="none" strike="noStrike" noProof="0" dirty="0">
                          <a:solidFill>
                            <a:srgbClr val="000000"/>
                          </a:solidFill>
                          <a:latin typeface="Arial"/>
                        </a:rPr>
                        <a:t> </a:t>
                      </a:r>
                      <a:r>
                        <a:rPr lang="en" sz="1800" b="1" i="0" u="none" strike="noStrike" noProof="0" dirty="0">
                          <a:solidFill>
                            <a:srgbClr val="000000"/>
                          </a:solidFill>
                          <a:latin typeface="Arial"/>
                        </a:rPr>
                        <a:t>firme</a:t>
                      </a:r>
                      <a:r>
                        <a:rPr lang="en" sz="1800" b="0" i="0" u="none" strike="noStrike" noProof="0" dirty="0">
                          <a:solidFill>
                            <a:srgbClr val="000000"/>
                          </a:solidFill>
                          <a:latin typeface="Arial"/>
                        </a:rPr>
                        <a:t> (incluyendo políticas/procedimientos sólidos relacionado con conflicto de interés).</a:t>
                      </a:r>
                    </a:p>
                    <a:p>
                      <a:pPr marL="285750" marR="0" lvl="0" indent="-285750" algn="l" rtl="0">
                        <a:lnSpc>
                          <a:spcPct val="120000"/>
                        </a:lnSpc>
                        <a:spcBef>
                          <a:spcPts val="0"/>
                        </a:spcBef>
                        <a:spcAft>
                          <a:spcPts val="1200"/>
                        </a:spcAft>
                        <a:buFont typeface="Arial"/>
                        <a:buChar char="•"/>
                      </a:pPr>
                      <a:r>
                        <a:rPr lang="es" sz="1800" b="1" i="0" u="none" strike="noStrike" noProof="0" dirty="0">
                          <a:solidFill>
                            <a:srgbClr val="000000"/>
                          </a:solidFill>
                          <a:latin typeface="Arial"/>
                        </a:rPr>
                        <a:t>Planificación de sucesión sólida </a:t>
                      </a:r>
                      <a:r>
                        <a:rPr lang="es" sz="1800" b="0" i="0" u="none" strike="noStrike" noProof="0" dirty="0">
                          <a:solidFill>
                            <a:srgbClr val="000000"/>
                          </a:solidFill>
                          <a:latin typeface="Arial"/>
                        </a:rPr>
                        <a:t>tanto para los miembros de la junta como para el Director Ejecutivo.</a:t>
                      </a:r>
                    </a:p>
                    <a:p>
                      <a:pPr marL="285750" marR="0" lvl="0" indent="-285750" algn="l" rtl="0">
                        <a:lnSpc>
                          <a:spcPct val="120000"/>
                        </a:lnSpc>
                        <a:spcBef>
                          <a:spcPts val="0"/>
                        </a:spcBef>
                        <a:spcAft>
                          <a:spcPts val="1200"/>
                        </a:spcAft>
                        <a:buFont typeface="Arial"/>
                        <a:buChar char="•"/>
                      </a:pPr>
                      <a:r>
                        <a:rPr lang="es" sz="1800" b="0" i="0" u="none" strike="noStrike" noProof="0" dirty="0">
                          <a:solidFill>
                            <a:srgbClr val="000000"/>
                          </a:solidFill>
                          <a:latin typeface="Arial"/>
                        </a:rPr>
                        <a:t>La </a:t>
                      </a:r>
                      <a:r>
                        <a:rPr lang="es" sz="1800" b="1" i="0" u="none" strike="noStrike" noProof="0" dirty="0">
                          <a:solidFill>
                            <a:srgbClr val="000000"/>
                          </a:solidFill>
                          <a:latin typeface="Arial"/>
                        </a:rPr>
                        <a:t>junta sabe lo que está sucediendo </a:t>
                      </a:r>
                      <a:r>
                        <a:rPr lang="es" sz="1800" b="0" i="0" u="none" strike="noStrike" noProof="0" dirty="0">
                          <a:solidFill>
                            <a:srgbClr val="000000"/>
                          </a:solidFill>
                          <a:latin typeface="Arial"/>
                        </a:rPr>
                        <a:t>a un alto nivel sobre cómo ocurren las reuniones públicas, cuál es el estado financiero general y el papel de los socios en la realización del SPIL.</a:t>
                      </a:r>
                    </a:p>
                    <a:p>
                      <a:pPr marL="285750" marR="0" lvl="0" indent="-285750" algn="l" rtl="0">
                        <a:lnSpc>
                          <a:spcPct val="120000"/>
                        </a:lnSpc>
                        <a:spcBef>
                          <a:spcPts val="0"/>
                        </a:spcBef>
                        <a:spcAft>
                          <a:spcPts val="1200"/>
                        </a:spcAft>
                        <a:buFont typeface="Arial"/>
                        <a:buChar char="•"/>
                      </a:pPr>
                      <a:r>
                        <a:rPr lang="es" sz="1800" b="1" i="0" u="none" strike="noStrike" noProof="0" dirty="0">
                          <a:solidFill>
                            <a:srgbClr val="000000"/>
                          </a:solidFill>
                          <a:latin typeface="Arial"/>
                        </a:rPr>
                        <a:t>Limites de mandato</a:t>
                      </a:r>
                      <a:r>
                        <a:rPr lang="es" sz="1800" b="0" i="0" u="none" strike="noStrike" noProof="0" dirty="0">
                          <a:solidFill>
                            <a:srgbClr val="000000"/>
                          </a:solidFill>
                          <a:latin typeface="Arial"/>
                        </a:rPr>
                        <a:t> con un </a:t>
                      </a:r>
                      <a:r>
                        <a:rPr lang="es" sz="1800" b="1" i="0" u="none" strike="noStrike" noProof="0" dirty="0">
                          <a:solidFill>
                            <a:srgbClr val="000000"/>
                          </a:solidFill>
                          <a:latin typeface="Arial"/>
                        </a:rPr>
                        <a:t>año obligatorio de descanso periódicamente</a:t>
                      </a:r>
                      <a:r>
                        <a:rPr lang="es" sz="1800" b="0" i="0" u="none" strike="noStrike" noProof="0" dirty="0">
                          <a:solidFill>
                            <a:srgbClr val="000000"/>
                          </a:solidFill>
                          <a:latin typeface="Arial"/>
                        </a:rPr>
                        <a:t> para asegurar nuevas ideas y representación en la junta.</a:t>
                      </a:r>
                      <a:endParaRPr lang="en-US" sz="1800" dirty="0"/>
                    </a:p>
                  </a:txBody>
                  <a:tcPr>
                    <a:lnR w="12700">
                      <a:solidFill>
                        <a:schemeClr val="tx1"/>
                      </a:solidFill>
                    </a:lnR>
                    <a:noFill/>
                  </a:tcPr>
                </a:tc>
                <a:tc>
                  <a:txBody>
                    <a:bodyPr/>
                    <a:lstStyle/>
                    <a:p>
                      <a:pPr marL="285750" marR="0" lvl="0" indent="-285750" algn="l" rtl="0">
                        <a:lnSpc>
                          <a:spcPct val="120000"/>
                        </a:lnSpc>
                        <a:spcBef>
                          <a:spcPts val="0"/>
                        </a:spcBef>
                        <a:spcAft>
                          <a:spcPts val="1200"/>
                        </a:spcAft>
                        <a:buFont typeface="Arial"/>
                        <a:buChar char="•"/>
                      </a:pPr>
                      <a:r>
                        <a:rPr lang="es" sz="1800" b="0" i="0" u="none" strike="noStrike" noProof="0" dirty="0">
                          <a:solidFill>
                            <a:srgbClr val="000000"/>
                          </a:solidFill>
                          <a:latin typeface="Arial"/>
                        </a:rPr>
                        <a:t>Consejo con </a:t>
                      </a:r>
                      <a:r>
                        <a:rPr lang="es" sz="1800" b="1" i="0" u="none" strike="noStrike" noProof="0" dirty="0">
                          <a:solidFill>
                            <a:srgbClr val="000000"/>
                          </a:solidFill>
                          <a:latin typeface="Arial"/>
                        </a:rPr>
                        <a:t>deficiencia para recibir y/o entender los estados financieros</a:t>
                      </a:r>
                      <a:r>
                        <a:rPr lang="es" sz="1800" b="0" i="0" u="none" strike="noStrike" noProof="0" dirty="0">
                          <a:solidFill>
                            <a:srgbClr val="000000"/>
                          </a:solidFill>
                          <a:latin typeface="Arial"/>
                        </a:rPr>
                        <a:t>.</a:t>
                      </a:r>
                    </a:p>
                    <a:p>
                      <a:pPr marL="285750" marR="0" lvl="0" indent="-285750" algn="l" rtl="0">
                        <a:lnSpc>
                          <a:spcPct val="120000"/>
                        </a:lnSpc>
                        <a:spcBef>
                          <a:spcPts val="0"/>
                        </a:spcBef>
                        <a:spcAft>
                          <a:spcPts val="1200"/>
                        </a:spcAft>
                        <a:buFont typeface="Arial"/>
                        <a:buChar char="•"/>
                      </a:pPr>
                      <a:r>
                        <a:rPr lang="es" sz="1800" b="0" i="0" u="none" strike="noStrike" noProof="0" dirty="0">
                          <a:solidFill>
                            <a:srgbClr val="000000"/>
                          </a:solidFill>
                          <a:latin typeface="Arial"/>
                        </a:rPr>
                        <a:t>Los estados financieros </a:t>
                      </a:r>
                      <a:r>
                        <a:rPr lang="es" sz="1800" b="1" i="0" u="none" strike="noStrike" noProof="0" dirty="0">
                          <a:solidFill>
                            <a:srgbClr val="000000"/>
                          </a:solidFill>
                          <a:latin typeface="Arial"/>
                        </a:rPr>
                        <a:t>no están interconectados con plan de recursos del SPIL </a:t>
                      </a:r>
                      <a:r>
                        <a:rPr lang="es" sz="1800" b="0" i="0" u="none" strike="noStrike" noProof="0" dirty="0">
                          <a:solidFill>
                            <a:srgbClr val="000000"/>
                          </a:solidFill>
                          <a:latin typeface="Arial"/>
                        </a:rPr>
                        <a:t>y el gasto necesario.</a:t>
                      </a:r>
                    </a:p>
                    <a:p>
                      <a:pPr marL="285750" marR="0" lvl="0" indent="-285750" algn="l" rtl="0">
                        <a:lnSpc>
                          <a:spcPct val="120000"/>
                        </a:lnSpc>
                        <a:spcBef>
                          <a:spcPts val="0"/>
                        </a:spcBef>
                        <a:spcAft>
                          <a:spcPts val="1200"/>
                        </a:spcAft>
                        <a:buFont typeface="Arial"/>
                        <a:buChar char="•"/>
                      </a:pPr>
                      <a:r>
                        <a:rPr lang="es" sz="1800" b="1" i="0" u="none" strike="noStrike" noProof="0" dirty="0">
                          <a:solidFill>
                            <a:srgbClr val="000000"/>
                          </a:solidFill>
                          <a:latin typeface="Arial"/>
                        </a:rPr>
                        <a:t>Falta de control del consumidor</a:t>
                      </a:r>
                      <a:r>
                        <a:rPr lang="es" sz="1800" b="0" i="0" u="none" strike="noStrike" noProof="0" dirty="0">
                          <a:solidFill>
                            <a:srgbClr val="000000"/>
                          </a:solidFill>
                          <a:latin typeface="Arial"/>
                        </a:rPr>
                        <a:t> (fuera del cumplimiento de la conformación basada en la discapacidad).</a:t>
                      </a:r>
                    </a:p>
                    <a:p>
                      <a:pPr marL="285750" marR="0" lvl="0" indent="-285750" algn="l" rtl="0">
                        <a:lnSpc>
                          <a:spcPct val="120000"/>
                        </a:lnSpc>
                        <a:spcBef>
                          <a:spcPts val="0"/>
                        </a:spcBef>
                        <a:spcAft>
                          <a:spcPts val="1200"/>
                        </a:spcAft>
                        <a:buFont typeface="Arial"/>
                        <a:buChar char="•"/>
                      </a:pPr>
                      <a:r>
                        <a:rPr lang="es" sz="1800" b="0" i="0" u="none" strike="noStrike" noProof="0" dirty="0">
                          <a:solidFill>
                            <a:srgbClr val="000000"/>
                          </a:solidFill>
                          <a:latin typeface="Arial"/>
                        </a:rPr>
                        <a:t>Miembro tomando una </a:t>
                      </a:r>
                      <a:r>
                        <a:rPr lang="es" sz="1800" b="1" i="0" u="none" strike="noStrike" noProof="0" dirty="0">
                          <a:solidFill>
                            <a:srgbClr val="000000"/>
                          </a:solidFill>
                          <a:latin typeface="Arial"/>
                        </a:rPr>
                        <a:t>posición pública criticando</a:t>
                      </a:r>
                      <a:r>
                        <a:rPr lang="es" sz="1800" b="0" i="0" u="none" strike="noStrike" noProof="0" dirty="0">
                          <a:solidFill>
                            <a:srgbClr val="000000"/>
                          </a:solidFill>
                          <a:latin typeface="Arial"/>
                        </a:rPr>
                        <a:t> a la organización.</a:t>
                      </a:r>
                    </a:p>
                    <a:p>
                      <a:pPr marL="285750" marR="0" lvl="0" indent="-285750" algn="l" rtl="0">
                        <a:lnSpc>
                          <a:spcPct val="120000"/>
                        </a:lnSpc>
                        <a:spcBef>
                          <a:spcPts val="0"/>
                        </a:spcBef>
                        <a:spcAft>
                          <a:spcPts val="1200"/>
                        </a:spcAft>
                        <a:buFont typeface="Arial"/>
                        <a:buChar char="•"/>
                      </a:pPr>
                      <a:r>
                        <a:rPr lang="es" sz="1800" b="1" i="0" u="none" strike="noStrike" noProof="0" dirty="0">
                          <a:solidFill>
                            <a:srgbClr val="000000"/>
                          </a:solidFill>
                          <a:latin typeface="Arial"/>
                        </a:rPr>
                        <a:t>Incumplimiento de políticas</a:t>
                      </a:r>
                      <a:r>
                        <a:rPr lang="es" sz="1800" b="0" i="0" u="none" strike="noStrike" noProof="0" dirty="0">
                          <a:solidFill>
                            <a:srgbClr val="000000"/>
                          </a:solidFill>
                          <a:latin typeface="Arial"/>
                        </a:rPr>
                        <a:t> respecto a la discriminación y el acoso sexual u otras formas de acoso.</a:t>
                      </a:r>
                      <a:endParaRPr lang="en-US" sz="1800" dirty="0"/>
                    </a:p>
                    <a:p>
                      <a:pPr lvl="0" rtl="0">
                        <a:buNone/>
                      </a:pPr>
                      <a:endParaRPr lang="en-US" dirty="0"/>
                    </a:p>
                  </a:txBody>
                  <a:tcPr>
                    <a:lnL w="12700">
                      <a:solidFill>
                        <a:schemeClr val="tx1"/>
                      </a:solidFill>
                    </a:lnL>
                    <a:noFill/>
                  </a:tcPr>
                </a:tc>
                <a:extLst>
                  <a:ext uri="{0D108BD9-81ED-4DB2-BD59-A6C34878D82A}">
                    <a16:rowId xmlns:a16="http://schemas.microsoft.com/office/drawing/2014/main" val="3952439940"/>
                  </a:ext>
                </a:extLst>
              </a:tr>
            </a:tbl>
          </a:graphicData>
        </a:graphic>
      </p:graphicFrame>
      <p:sp>
        <p:nvSpPr>
          <p:cNvPr id="2" name="Footer ">
            <a:extLst>
              <a:ext uri="{FF2B5EF4-FFF2-40B4-BE49-F238E27FC236}">
                <a16:creationId xmlns:a16="http://schemas.microsoft.com/office/drawing/2014/main" id="{B3D182DF-536F-887D-8470-6F4687DF5296}"/>
              </a:ext>
            </a:extLst>
          </p:cNvPr>
          <p:cNvSpPr>
            <a:spLocks noGrp="1"/>
          </p:cNvSpPr>
          <p:nvPr>
            <p:ph type="ftr" sz="quarter" idx="11"/>
          </p:nvPr>
        </p:nvSpPr>
        <p:spPr>
          <a:xfrm>
            <a:off x="3372945" y="6487729"/>
            <a:ext cx="4561489" cy="373883"/>
          </a:xfrm>
        </p:spPr>
        <p:txBody>
          <a:bodyPr rtlCol="0"/>
          <a:lstStyle/>
          <a:p>
            <a:pPr rtl="0"/>
            <a:r>
              <a:rPr lang="es"/>
              <a:t>Centro de Capacitación y Asistencia Técnica para la Vida Independiente</a:t>
            </a:r>
          </a:p>
        </p:txBody>
      </p:sp>
    </p:spTree>
    <p:extLst>
      <p:ext uri="{BB962C8B-B14F-4D97-AF65-F5344CB8AC3E}">
        <p14:creationId xmlns:p14="http://schemas.microsoft.com/office/powerpoint/2010/main" val="895643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5AB48A-1C58-0267-2332-B9AA0DCD95E0}"/>
            </a:ext>
          </a:extLst>
        </p:cNvPr>
        <p:cNvGrpSpPr/>
        <p:nvPr/>
      </p:nvGrpSpPr>
      <p:grpSpPr>
        <a:xfrm>
          <a:off x="0" y="0"/>
          <a:ext cx="0" cy="0"/>
          <a:chOff x="0" y="0"/>
          <a:chExt cx="0" cy="0"/>
        </a:xfrm>
      </p:grpSpPr>
      <p:sp useBgFill="1">
        <p:nvSpPr>
          <p:cNvPr id="10" name="Rectangle 9" hidden="1">
            <a:extLst>
              <a:ext uri="{FF2B5EF4-FFF2-40B4-BE49-F238E27FC236}">
                <a16:creationId xmlns:a16="http://schemas.microsoft.com/office/drawing/2014/main" id="{48A0C864-0526-A275-2AD9-F47BACEAC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2" name="Rectangle 11" hidden="1">
            <a:extLst>
              <a:ext uri="{FF2B5EF4-FFF2-40B4-BE49-F238E27FC236}">
                <a16:creationId xmlns:a16="http://schemas.microsoft.com/office/drawing/2014/main" id="{D285CF94-2169-3130-6C67-D90883003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hidden="1">
            <a:extLst>
              <a:ext uri="{FF2B5EF4-FFF2-40B4-BE49-F238E27FC236}">
                <a16:creationId xmlns:a16="http://schemas.microsoft.com/office/drawing/2014/main" id="{03294295-4E0C-D2B6-9C59-CDECEB373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Rectangle 15" hidden="1">
            <a:extLst>
              <a:ext uri="{FF2B5EF4-FFF2-40B4-BE49-F238E27FC236}">
                <a16:creationId xmlns:a16="http://schemas.microsoft.com/office/drawing/2014/main" id="{E3254DA4-B4BA-F9D6-9975-65CDAA3B1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Rectangle 17" hidden="1">
            <a:extLst>
              <a:ext uri="{FF2B5EF4-FFF2-40B4-BE49-F238E27FC236}">
                <a16:creationId xmlns:a16="http://schemas.microsoft.com/office/drawing/2014/main" id="{2A4B48F3-E3D3-4949-D1B9-FD50DDDC1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Rectangle">
            <a:extLst>
              <a:ext uri="{FF2B5EF4-FFF2-40B4-BE49-F238E27FC236}">
                <a16:creationId xmlns:a16="http://schemas.microsoft.com/office/drawing/2014/main" id="{FC11469A-7819-0FCE-DD6B-E881DD4CF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Slide Number ">
            <a:extLst>
              <a:ext uri="{FF2B5EF4-FFF2-40B4-BE49-F238E27FC236}">
                <a16:creationId xmlns:a16="http://schemas.microsoft.com/office/drawing/2014/main" id="{4E5FEAD8-4B2A-E5E3-5917-C3D42B71B280}"/>
              </a:ext>
            </a:extLst>
          </p:cNvPr>
          <p:cNvSpPr>
            <a:spLocks noGrp="1"/>
          </p:cNvSpPr>
          <p:nvPr>
            <p:ph type="sldNum" sz="quarter" idx="12"/>
          </p:nvPr>
        </p:nvSpPr>
        <p:spPr>
          <a:xfrm>
            <a:off x="11704320" y="6455664"/>
            <a:ext cx="448056" cy="365125"/>
          </a:xfrm>
        </p:spPr>
        <p:txBody>
          <a:bodyPr rtlCol="0">
            <a:normAutofit/>
          </a:bodyPr>
          <a:lstStyle/>
          <a:p>
            <a:pPr rtl="0">
              <a:spcAft>
                <a:spcPts val="600"/>
              </a:spcAft>
            </a:pPr>
            <a:fld id="{181E4D21-DFBA-4BA9-A6C6-558C4B06F883}" type="slidenum">
              <a:rPr lang="en-US" sz="1100">
                <a:solidFill>
                  <a:schemeClr val="tx1">
                    <a:lumMod val="50000"/>
                    <a:lumOff val="50000"/>
                  </a:schemeClr>
                </a:solidFill>
              </a:rPr>
              <a:pPr>
                <a:spcAft>
                  <a:spcPts val="600"/>
                </a:spcAft>
              </a:pPr>
              <a:t>32</a:t>
            </a:fld>
            <a:endParaRPr lang="en-US" sz="1100">
              <a:solidFill>
                <a:schemeClr val="tx1">
                  <a:lumMod val="50000"/>
                  <a:lumOff val="50000"/>
                </a:schemeClr>
              </a:solidFill>
            </a:endParaRPr>
          </a:p>
        </p:txBody>
      </p:sp>
      <p:sp>
        <p:nvSpPr>
          <p:cNvPr id="2" name="Title">
            <a:extLst>
              <a:ext uri="{FF2B5EF4-FFF2-40B4-BE49-F238E27FC236}">
                <a16:creationId xmlns:a16="http://schemas.microsoft.com/office/drawing/2014/main" id="{A84FFA43-D830-F65C-FAF4-F117E68F4EF0}"/>
              </a:ext>
            </a:extLst>
          </p:cNvPr>
          <p:cNvSpPr>
            <a:spLocks noGrp="1"/>
          </p:cNvSpPr>
          <p:nvPr>
            <p:ph type="title"/>
          </p:nvPr>
        </p:nvSpPr>
        <p:spPr>
          <a:xfrm>
            <a:off x="157770" y="1051560"/>
            <a:ext cx="3880055" cy="2865642"/>
          </a:xfrm>
        </p:spPr>
        <p:txBody>
          <a:bodyPr rtlCol="0" anchor="b">
            <a:noAutofit/>
          </a:bodyPr>
          <a:lstStyle/>
          <a:p>
            <a:pPr algn="ctr" rtl="0"/>
            <a:r>
              <a:rPr lang="es" sz="4800" b="1" dirty="0">
                <a:solidFill>
                  <a:srgbClr val="FFFFFF"/>
                </a:solidFill>
              </a:rPr>
              <a:t>¿Cómo aplican estas y otras regulaciones?</a:t>
            </a:r>
          </a:p>
        </p:txBody>
      </p:sp>
      <p:sp>
        <p:nvSpPr>
          <p:cNvPr id="3" name="Text">
            <a:extLst>
              <a:ext uri="{FF2B5EF4-FFF2-40B4-BE49-F238E27FC236}">
                <a16:creationId xmlns:a16="http://schemas.microsoft.com/office/drawing/2014/main" id="{3E2BF2A0-4FE7-B949-4547-51108081A78C}"/>
              </a:ext>
            </a:extLst>
          </p:cNvPr>
          <p:cNvSpPr>
            <a:spLocks noGrp="1"/>
          </p:cNvSpPr>
          <p:nvPr>
            <p:ph idx="1"/>
          </p:nvPr>
        </p:nvSpPr>
        <p:spPr>
          <a:xfrm>
            <a:off x="4044038" y="380167"/>
            <a:ext cx="7990191" cy="4870744"/>
          </a:xfrm>
        </p:spPr>
        <p:txBody>
          <a:bodyPr vert="horz" lIns="91440" tIns="45720" rIns="91440" bIns="45720" rtlCol="0" anchor="ctr">
            <a:normAutofit fontScale="25000" lnSpcReduction="20000"/>
          </a:bodyPr>
          <a:lstStyle/>
          <a:p>
            <a:pPr marL="0" indent="0" rtl="0">
              <a:buNone/>
            </a:pPr>
            <a:endParaRPr lang="en-US" dirty="0">
              <a:latin typeface="Arial"/>
              <a:ea typeface="+mn-lt"/>
              <a:cs typeface="Arial"/>
            </a:endParaRPr>
          </a:p>
          <a:p>
            <a:pPr marL="0" indent="0" rtl="0">
              <a:buNone/>
            </a:pPr>
            <a:endParaRPr lang="en-US" dirty="0">
              <a:latin typeface="Arial"/>
              <a:ea typeface="+mn-lt"/>
              <a:cs typeface="Arial"/>
            </a:endParaRPr>
          </a:p>
          <a:p>
            <a:pPr marL="457200" indent="-457200" rtl="0">
              <a:lnSpc>
                <a:spcPct val="100000"/>
              </a:lnSpc>
              <a:spcBef>
                <a:spcPts val="0"/>
              </a:spcBef>
              <a:spcAft>
                <a:spcPts val="2400"/>
              </a:spcAft>
              <a:buFont typeface="Wingdings" panose="020B0604020202020204" pitchFamily="34" charset="0"/>
              <a:buChar char="ü"/>
            </a:pPr>
            <a:endParaRPr lang="en-US" sz="11200" dirty="0">
              <a:latin typeface="Arial" panose="020B0604020202020204" pitchFamily="34" charset="0"/>
              <a:cs typeface="Arial" panose="020B0604020202020204" pitchFamily="34" charset="0"/>
            </a:endParaRPr>
          </a:p>
          <a:p>
            <a:pPr>
              <a:lnSpc>
                <a:spcPct val="100000"/>
              </a:lnSpc>
              <a:spcBef>
                <a:spcPts val="0"/>
              </a:spcBef>
              <a:spcAft>
                <a:spcPts val="2400"/>
              </a:spcAft>
              <a:buFont typeface="Wingdings" panose="020B0604020202020204" pitchFamily="34" charset="0"/>
              <a:buChar char="ü"/>
            </a:pPr>
            <a:r>
              <a:rPr lang="es" sz="11200" b="1" dirty="0">
                <a:latin typeface="Arial"/>
                <a:cs typeface="Arial"/>
              </a:rPr>
              <a:t>Solicite </a:t>
            </a:r>
            <a:r>
              <a:rPr lang="es" sz="11200" b="1" dirty="0">
                <a:latin typeface="Arial"/>
                <a:cs typeface="Arial"/>
                <a:hlinkClick r:id="rId2"/>
              </a:rPr>
              <a:t>Asistencia Técnica</a:t>
            </a:r>
            <a:endParaRPr lang="en-US" sz="11200" b="1" dirty="0">
              <a:latin typeface="Arial"/>
              <a:cs typeface="Arial"/>
            </a:endParaRPr>
          </a:p>
          <a:p>
            <a:pPr rtl="0">
              <a:lnSpc>
                <a:spcPct val="100000"/>
              </a:lnSpc>
              <a:spcBef>
                <a:spcPts val="0"/>
              </a:spcBef>
              <a:spcAft>
                <a:spcPts val="2400"/>
              </a:spcAft>
              <a:buFont typeface="Wingdings" panose="020B0604020202020204" pitchFamily="34" charset="0"/>
              <a:buChar char="ü"/>
            </a:pPr>
            <a:r>
              <a:rPr lang="es" sz="11200" b="1" dirty="0">
                <a:latin typeface="Arial"/>
                <a:cs typeface="Arial"/>
              </a:rPr>
              <a:t>O pregunte a su oficial de programa.</a:t>
            </a:r>
          </a:p>
          <a:p>
            <a:pPr marL="0" indent="0" rtl="0">
              <a:lnSpc>
                <a:spcPct val="100000"/>
              </a:lnSpc>
              <a:spcBef>
                <a:spcPts val="0"/>
              </a:spcBef>
              <a:spcAft>
                <a:spcPts val="2400"/>
              </a:spcAft>
              <a:buNone/>
            </a:pPr>
            <a:endParaRPr lang="en-US" sz="11200" b="1" i="1" dirty="0">
              <a:latin typeface="Arial"/>
              <a:cs typeface="Arial"/>
            </a:endParaRPr>
          </a:p>
          <a:p>
            <a:pPr marL="0" indent="0" rtl="0">
              <a:lnSpc>
                <a:spcPct val="100000"/>
              </a:lnSpc>
              <a:spcBef>
                <a:spcPts val="0"/>
              </a:spcBef>
              <a:spcAft>
                <a:spcPts val="2400"/>
              </a:spcAft>
              <a:buNone/>
            </a:pPr>
            <a:r>
              <a:rPr lang="es" sz="11200" b="1" i="1" dirty="0">
                <a:latin typeface="Arial"/>
                <a:cs typeface="Arial"/>
              </a:rPr>
              <a:t>Los Funcionarios del programa se asignan por región federal y se detallan en el sitio web de la ACL. </a:t>
            </a:r>
            <a:br>
              <a:rPr lang="es" sz="11200" b="1" i="1" dirty="0">
                <a:latin typeface="Arial"/>
                <a:cs typeface="Arial"/>
              </a:rPr>
            </a:br>
            <a:r>
              <a:rPr lang="es" sz="11200" b="1" i="1" dirty="0">
                <a:latin typeface="Arial"/>
                <a:cs typeface="Arial"/>
              </a:rPr>
              <a:t>Visite https://acl.gov/programs/community-living-programs/office-independent-living-programs-contact-list y busque su estado. </a:t>
            </a:r>
          </a:p>
          <a:p>
            <a:pPr marL="0" indent="0" rtl="0">
              <a:buNone/>
            </a:pPr>
            <a:endParaRPr lang="en-US" sz="2000" b="1" dirty="0"/>
          </a:p>
          <a:p>
            <a:pPr marL="342900" indent="-342900" rtl="0">
              <a:buFont typeface="Wingdings" panose="020B0604020202020204" pitchFamily="34" charset="0"/>
              <a:buChar char="ü"/>
            </a:pPr>
            <a:endParaRPr lang="en-US" sz="2000" b="1" dirty="0"/>
          </a:p>
          <a:p>
            <a:pPr marL="0" indent="0" rtl="0">
              <a:buNone/>
            </a:pPr>
            <a:endParaRPr lang="en-US" sz="2000" b="1" dirty="0"/>
          </a:p>
          <a:p>
            <a:pPr marL="0" indent="0" rtl="0">
              <a:buNone/>
            </a:pPr>
            <a:endParaRPr lang="en-US" sz="2000" dirty="0"/>
          </a:p>
        </p:txBody>
      </p:sp>
      <p:sp>
        <p:nvSpPr>
          <p:cNvPr id="4" name="Footer ">
            <a:extLst>
              <a:ext uri="{FF2B5EF4-FFF2-40B4-BE49-F238E27FC236}">
                <a16:creationId xmlns:a16="http://schemas.microsoft.com/office/drawing/2014/main" id="{CA116148-71E3-FDA0-0A36-8505EB0EFA4E}"/>
              </a:ext>
            </a:extLst>
          </p:cNvPr>
          <p:cNvSpPr>
            <a:spLocks noGrp="1"/>
          </p:cNvSpPr>
          <p:nvPr>
            <p:ph type="ftr" sz="quarter" idx="11"/>
          </p:nvPr>
        </p:nvSpPr>
        <p:spPr>
          <a:xfrm>
            <a:off x="5621011" y="6450525"/>
            <a:ext cx="4969403" cy="365125"/>
          </a:xfrm>
        </p:spPr>
        <p:txBody>
          <a:bodyPr rtlCol="0">
            <a:normAutofit/>
          </a:bodyPr>
          <a:lstStyle/>
          <a:p>
            <a:pPr algn="l" rtl="0">
              <a:spcAft>
                <a:spcPts val="600"/>
              </a:spcAft>
            </a:pPr>
            <a:r>
              <a:rPr lang="es" sz="1100" b="1">
                <a:solidFill>
                  <a:srgbClr val="750518"/>
                </a:solidFill>
              </a:rPr>
              <a:t>Centro de Capacitación y Asistencia Técnica para la Vida Independiente</a:t>
            </a:r>
          </a:p>
        </p:txBody>
      </p:sp>
    </p:spTree>
    <p:extLst>
      <p:ext uri="{BB962C8B-B14F-4D97-AF65-F5344CB8AC3E}">
        <p14:creationId xmlns:p14="http://schemas.microsoft.com/office/powerpoint/2010/main" val="325839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315787-31C9-AB67-186B-56B45B0E58AC}"/>
              </a:ext>
            </a:extLst>
          </p:cNvPr>
          <p:cNvSpPr>
            <a:spLocks noGrp="1"/>
          </p:cNvSpPr>
          <p:nvPr>
            <p:ph type="sldNum" sz="quarter" idx="12"/>
          </p:nvPr>
        </p:nvSpPr>
        <p:spPr/>
        <p:txBody>
          <a:bodyPr rtlCol="0"/>
          <a:lstStyle/>
          <a:p>
            <a:pPr rtl="0"/>
            <a:fld id="{5D16CCA7-A32B-44D2-BAC0-8216F98A92EE}" type="slidenum">
              <a:rPr lang="en-US" smtClean="0"/>
              <a:t>33</a:t>
            </a:fld>
            <a:endParaRPr lang="en-US"/>
          </a:p>
        </p:txBody>
      </p:sp>
      <p:sp>
        <p:nvSpPr>
          <p:cNvPr id="2" name="Title 1">
            <a:extLst>
              <a:ext uri="{FF2B5EF4-FFF2-40B4-BE49-F238E27FC236}">
                <a16:creationId xmlns:a16="http://schemas.microsoft.com/office/drawing/2014/main" id="{CC39C24C-D3F9-4F66-A2E8-886EEDE20215}"/>
              </a:ext>
            </a:extLst>
          </p:cNvPr>
          <p:cNvSpPr>
            <a:spLocks noGrp="1"/>
          </p:cNvSpPr>
          <p:nvPr>
            <p:ph type="title"/>
          </p:nvPr>
        </p:nvSpPr>
        <p:spPr>
          <a:xfrm>
            <a:off x="0" y="1"/>
            <a:ext cx="12192000" cy="994410"/>
          </a:xfrm>
        </p:spPr>
        <p:txBody>
          <a:bodyPr rtlCol="0">
            <a:noAutofit/>
          </a:bodyPr>
          <a:lstStyle/>
          <a:p>
            <a:pPr rtl="0"/>
            <a:br>
              <a:rPr lang="en-US" sz="4800" b="1" dirty="0">
                <a:solidFill>
                  <a:srgbClr val="750518"/>
                </a:solidFill>
              </a:rPr>
            </a:br>
            <a:r>
              <a:rPr lang="es" sz="4800" b="1">
                <a:solidFill>
                  <a:srgbClr val="750518"/>
                </a:solidFill>
              </a:rPr>
              <a:t> Información de contacto</a:t>
            </a:r>
            <a:br>
              <a:rPr lang="en-US" sz="3200" b="1" dirty="0">
                <a:solidFill>
                  <a:srgbClr val="002060"/>
                </a:solidFill>
              </a:rPr>
            </a:b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B35E190-59CA-4566-91FE-4C0893FED408}"/>
              </a:ext>
            </a:extLst>
          </p:cNvPr>
          <p:cNvSpPr>
            <a:spLocks noGrp="1"/>
          </p:cNvSpPr>
          <p:nvPr>
            <p:ph idx="1"/>
          </p:nvPr>
        </p:nvSpPr>
        <p:spPr>
          <a:xfrm>
            <a:off x="1590502" y="1499711"/>
            <a:ext cx="9010995" cy="4351338"/>
          </a:xfrm>
        </p:spPr>
        <p:txBody>
          <a:bodyPr rtlCol="0">
            <a:normAutofit fontScale="47500" lnSpcReduction="20000"/>
          </a:bodyPr>
          <a:lstStyle/>
          <a:p>
            <a:pPr marL="0" indent="0" algn="ctr" rtl="0">
              <a:lnSpc>
                <a:spcPct val="100000"/>
              </a:lnSpc>
              <a:spcBef>
                <a:spcPts val="0"/>
              </a:spcBef>
              <a:spcAft>
                <a:spcPts val="2400"/>
              </a:spcAft>
              <a:buNone/>
              <a:defRPr/>
            </a:pPr>
            <a:r>
              <a:rPr lang="es" sz="6700" b="1" dirty="0">
                <a:latin typeface="Arial" panose="020B0604020202020204" pitchFamily="34" charset="0"/>
                <a:cs typeface="Arial" panose="020B0604020202020204" pitchFamily="34" charset="0"/>
              </a:rPr>
              <a:t>Centro de Capacitación y Asistencia Técnica para la Vida Independiente</a:t>
            </a:r>
          </a:p>
          <a:p>
            <a:pPr marL="0" indent="0" algn="ctr" rtl="0">
              <a:lnSpc>
                <a:spcPct val="100000"/>
              </a:lnSpc>
              <a:spcBef>
                <a:spcPts val="0"/>
              </a:spcBef>
              <a:spcAft>
                <a:spcPts val="2400"/>
              </a:spcAft>
              <a:buNone/>
              <a:defRPr/>
            </a:pPr>
            <a:r>
              <a:rPr lang="es" sz="5900" dirty="0">
                <a:latin typeface="Arial" panose="020B0604020202020204" pitchFamily="34" charset="0"/>
                <a:cs typeface="Arial" panose="020B0604020202020204" pitchFamily="34" charset="0"/>
              </a:rPr>
              <a:t>Instituto Rural para Comunidades Inclusivas de la Universidad de Montana</a:t>
            </a:r>
          </a:p>
          <a:p>
            <a:pPr marL="0" indent="0" algn="ctr" rtl="0">
              <a:lnSpc>
                <a:spcPct val="100000"/>
              </a:lnSpc>
              <a:spcBef>
                <a:spcPts val="0"/>
              </a:spcBef>
              <a:spcAft>
                <a:spcPts val="2400"/>
              </a:spcAft>
              <a:buNone/>
              <a:defRPr/>
            </a:pPr>
            <a:r>
              <a:rPr lang="es" sz="7000" dirty="0">
                <a:latin typeface="Arial" panose="020B0604020202020204" pitchFamily="34" charset="0"/>
                <a:cs typeface="Arial" panose="020B0604020202020204" pitchFamily="34" charset="0"/>
              </a:rPr>
              <a:t>📞 (406) 243-5300</a:t>
            </a:r>
          </a:p>
          <a:p>
            <a:pPr marL="0" indent="0" algn="ctr" rtl="0">
              <a:lnSpc>
                <a:spcPct val="100000"/>
              </a:lnSpc>
              <a:spcBef>
                <a:spcPts val="0"/>
              </a:spcBef>
              <a:spcAft>
                <a:spcPts val="2400"/>
              </a:spcAft>
              <a:buNone/>
              <a:defRPr/>
            </a:pPr>
            <a:r>
              <a:rPr lang="es" sz="7000" dirty="0">
                <a:latin typeface="Arial" panose="020B0604020202020204" pitchFamily="34" charset="0"/>
                <a:cs typeface="Arial" panose="020B0604020202020204" pitchFamily="34" charset="0"/>
              </a:rPr>
              <a:t>✉️ ilttacenter@mso.umt.edu</a:t>
            </a:r>
          </a:p>
          <a:p>
            <a:pPr marL="0" indent="0" algn="ctr" rtl="0">
              <a:lnSpc>
                <a:spcPct val="100000"/>
              </a:lnSpc>
              <a:spcBef>
                <a:spcPts val="0"/>
              </a:spcBef>
              <a:spcAft>
                <a:spcPts val="2400"/>
              </a:spcAft>
              <a:buNone/>
              <a:defRPr/>
            </a:pPr>
            <a:r>
              <a:rPr lang="es" sz="7000" dirty="0">
                <a:latin typeface="Arial" panose="020B0604020202020204" pitchFamily="34" charset="0"/>
                <a:cs typeface="Arial" panose="020B0604020202020204" pitchFamily="34" charset="0"/>
              </a:rPr>
              <a:t>🌐www.ILTTACenter.org</a:t>
            </a:r>
            <a:endParaRPr kumimoji="0" lang="en-US" sz="7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Subtitle 2">
            <a:extLst>
              <a:ext uri="{FF2B5EF4-FFF2-40B4-BE49-F238E27FC236}">
                <a16:creationId xmlns:a16="http://schemas.microsoft.com/office/drawing/2014/main" id="{1B35E190-59CA-4566-91FE-4C0893FED408}"/>
              </a:ext>
              <a:ext uri="{C183D7F6-B498-43B3-948B-1728B52AA6E4}">
                <adec:decorative xmlns:adec="http://schemas.microsoft.com/office/drawing/2017/decorative" val="1"/>
              </a:ext>
            </a:extLst>
          </p:cNvPr>
          <p:cNvSpPr txBox="1">
            <a:spLocks/>
          </p:cNvSpPr>
          <p:nvPr/>
        </p:nvSpPr>
        <p:spPr>
          <a:xfrm>
            <a:off x="6267451" y="1133474"/>
            <a:ext cx="55054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2F34154-21BB-C740-8CB7-615FA8FF7E8B}"/>
              </a:ext>
            </a:extLst>
          </p:cNvPr>
          <p:cNvSpPr>
            <a:spLocks noGrp="1"/>
          </p:cNvSpPr>
          <p:nvPr>
            <p:ph type="ftr" sz="quarter" idx="11"/>
          </p:nvPr>
        </p:nvSpPr>
        <p:spPr>
          <a:xfrm>
            <a:off x="3345629" y="6356350"/>
            <a:ext cx="5088366"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1871298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77CAD-8A6A-DD08-FE91-038BB677C0D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8F85AF-CBD1-E31C-0808-7DCCDAC5097A}"/>
              </a:ext>
            </a:extLst>
          </p:cNvPr>
          <p:cNvSpPr>
            <a:spLocks noGrp="1"/>
          </p:cNvSpPr>
          <p:nvPr>
            <p:ph type="sldNum" sz="quarter" idx="12"/>
          </p:nvPr>
        </p:nvSpPr>
        <p:spPr/>
        <p:txBody>
          <a:bodyPr rtlCol="0"/>
          <a:lstStyle/>
          <a:p>
            <a:pPr rtl="0"/>
            <a:fld id="{5D16CCA7-A32B-44D2-BAC0-8216F98A92EE}" type="slidenum">
              <a:rPr lang="en-US" smtClean="0"/>
              <a:t>34</a:t>
            </a:fld>
            <a:endParaRPr lang="en-US"/>
          </a:p>
        </p:txBody>
      </p:sp>
      <p:sp>
        <p:nvSpPr>
          <p:cNvPr id="2" name="Title 1">
            <a:extLst>
              <a:ext uri="{FF2B5EF4-FFF2-40B4-BE49-F238E27FC236}">
                <a16:creationId xmlns:a16="http://schemas.microsoft.com/office/drawing/2014/main" id="{07A2789E-E315-B6DB-0FD6-BCC31F49DF59}"/>
              </a:ext>
            </a:extLst>
          </p:cNvPr>
          <p:cNvSpPr>
            <a:spLocks noGrp="1"/>
          </p:cNvSpPr>
          <p:nvPr>
            <p:ph type="title"/>
          </p:nvPr>
        </p:nvSpPr>
        <p:spPr>
          <a:xfrm>
            <a:off x="0" y="1"/>
            <a:ext cx="12192000" cy="994410"/>
          </a:xfrm>
        </p:spPr>
        <p:txBody>
          <a:bodyPr rtlCol="0">
            <a:noAutofit/>
          </a:bodyPr>
          <a:lstStyle/>
          <a:p>
            <a:pPr rtl="0"/>
            <a:br>
              <a:rPr lang="en-US" sz="4800" b="1" dirty="0">
                <a:solidFill>
                  <a:srgbClr val="750518"/>
                </a:solidFill>
              </a:rPr>
            </a:br>
            <a:r>
              <a:rPr lang="es" sz="4800" b="1">
                <a:solidFill>
                  <a:srgbClr val="750518"/>
                </a:solidFill>
              </a:rPr>
              <a:t> Encuesta de evaluación</a:t>
            </a:r>
            <a:br>
              <a:rPr lang="en-US" sz="3200" b="1" dirty="0">
                <a:solidFill>
                  <a:srgbClr val="002060"/>
                </a:solidFill>
              </a:rPr>
            </a:b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873107B-98BA-3185-7292-547553BB1A06}"/>
              </a:ext>
            </a:extLst>
          </p:cNvPr>
          <p:cNvSpPr>
            <a:spLocks noGrp="1"/>
          </p:cNvSpPr>
          <p:nvPr>
            <p:ph idx="1"/>
          </p:nvPr>
        </p:nvSpPr>
        <p:spPr>
          <a:xfrm>
            <a:off x="221942" y="1350329"/>
            <a:ext cx="11661448" cy="4351338"/>
          </a:xfrm>
        </p:spPr>
        <p:txBody>
          <a:bodyPr rtlCol="0">
            <a:normAutofit/>
          </a:bodyPr>
          <a:lstStyle/>
          <a:p>
            <a:pPr marL="0" marR="0" lvl="0" indent="0" algn="l" defTabSz="914400" rtl="0" eaLnBrk="1" fontAlgn="auto" latinLnBrk="0" hangingPunct="1">
              <a:lnSpc>
                <a:spcPct val="100000"/>
              </a:lnSpc>
              <a:spcBef>
                <a:spcPts val="0"/>
              </a:spcBef>
              <a:spcAft>
                <a:spcPts val="2400"/>
              </a:spcAft>
              <a:buClrTx/>
              <a:buSzTx/>
              <a:buNone/>
              <a:tabLst/>
              <a:defRPr/>
            </a:pPr>
            <a:r>
              <a:rPr lang="es" sz="3200" b="1" i="0" u="none" strike="noStrike" kern="1200" cap="none" spc="0" normalizeH="0" noProof="0">
                <a:ln>
                  <a:noFill/>
                </a:ln>
                <a:solidFill>
                  <a:schemeClr val="tx1"/>
                </a:solidFill>
                <a:effectLst/>
                <a:uLnTx/>
                <a:uFillTx/>
                <a:latin typeface="Arial" panose="020B0604020202020204" pitchFamily="34" charset="0"/>
                <a:ea typeface="+mn-ea"/>
                <a:cs typeface="Arial" panose="020B0604020202020204" pitchFamily="34" charset="0"/>
              </a:rPr>
              <a:t>Su opinión sobre este seminario web es importante para nosotros. </a:t>
            </a:r>
            <a:r>
              <a:rPr lang="es" sz="3200" b="1">
                <a:latin typeface="Arial" panose="020B0604020202020204" pitchFamily="34" charset="0"/>
                <a:cs typeface="Arial" panose="020B0604020202020204" pitchFamily="34" charset="0"/>
              </a:rPr>
              <a:t>Le pedimos que complete esta breve encuesta de evaluación. Aquí está el enlace:</a:t>
            </a:r>
          </a:p>
          <a:p>
            <a:pPr marL="0" marR="0" lvl="0" indent="0" algn="l" defTabSz="914400" rtl="0" eaLnBrk="1" fontAlgn="auto" latinLnBrk="0" hangingPunct="1">
              <a:lnSpc>
                <a:spcPct val="100000"/>
              </a:lnSpc>
              <a:spcBef>
                <a:spcPts val="0"/>
              </a:spcBef>
              <a:spcAft>
                <a:spcPts val="2400"/>
              </a:spcAft>
              <a:buClrTx/>
              <a:buSzTx/>
              <a:buNone/>
              <a:tabLst/>
              <a:defRPr/>
            </a:pP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Subtitle 2">
            <a:extLst>
              <a:ext uri="{FF2B5EF4-FFF2-40B4-BE49-F238E27FC236}">
                <a16:creationId xmlns:a16="http://schemas.microsoft.com/office/drawing/2014/main" id="{EEDB445C-90F5-8AEE-CE3E-2BD56F148B5E}"/>
              </a:ext>
              <a:ext uri="{C183D7F6-B498-43B3-948B-1728B52AA6E4}">
                <adec:decorative xmlns:adec="http://schemas.microsoft.com/office/drawing/2017/decorative" val="1"/>
              </a:ext>
            </a:extLst>
          </p:cNvPr>
          <p:cNvSpPr txBox="1">
            <a:spLocks/>
          </p:cNvSpPr>
          <p:nvPr/>
        </p:nvSpPr>
        <p:spPr>
          <a:xfrm>
            <a:off x="6267451" y="1133474"/>
            <a:ext cx="55054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4E2B64A-62E1-D500-6B80-FE1A16ACA967}"/>
              </a:ext>
            </a:extLst>
          </p:cNvPr>
          <p:cNvSpPr>
            <a:spLocks noGrp="1"/>
          </p:cNvSpPr>
          <p:nvPr>
            <p:ph type="ftr" sz="quarter" idx="11"/>
          </p:nvPr>
        </p:nvSpPr>
        <p:spPr>
          <a:xfrm>
            <a:off x="3345629" y="6356350"/>
            <a:ext cx="5088366" cy="365125"/>
          </a:xfrm>
        </p:spPr>
        <p:txBody>
          <a:bodyPr rtlCol="0"/>
          <a:lstStyle/>
          <a:p>
            <a:pPr rtl="0"/>
            <a:r>
              <a:rPr lang="es" b="1">
                <a:solidFill>
                  <a:schemeClr val="accent3">
                    <a:lumMod val="75000"/>
                  </a:schemeClr>
                </a:solidFill>
              </a:rPr>
              <a:t>Centro de Capacitación y Asistencia Técnica para la Vida Independiente</a:t>
            </a:r>
          </a:p>
        </p:txBody>
      </p:sp>
      <p:sp>
        <p:nvSpPr>
          <p:cNvPr id="9" name="TextBox 8">
            <a:extLst>
              <a:ext uri="{FF2B5EF4-FFF2-40B4-BE49-F238E27FC236}">
                <a16:creationId xmlns:a16="http://schemas.microsoft.com/office/drawing/2014/main" id="{5F982646-E2D5-032B-4521-959B1A350B74}"/>
              </a:ext>
            </a:extLst>
          </p:cNvPr>
          <p:cNvSpPr txBox="1"/>
          <p:nvPr/>
        </p:nvSpPr>
        <p:spPr>
          <a:xfrm>
            <a:off x="4011997" y="3139855"/>
            <a:ext cx="6978557" cy="1200329"/>
          </a:xfrm>
          <a:prstGeom prst="rect">
            <a:avLst/>
          </a:prstGeom>
          <a:noFill/>
        </p:spPr>
        <p:txBody>
          <a:bodyPr wrap="square" rtlCol="0">
            <a:spAutoFit/>
          </a:bodyPr>
          <a:lstStyle/>
          <a:p>
            <a:pPr rtl="0"/>
            <a:r>
              <a:rPr lang="es" sz="3600" b="1">
                <a:hlinkClick r:id="rId2">
                  <a:extLst>
                    <a:ext uri="{A12FA001-AC4F-418D-AE19-62706E023703}">
                      <ahyp:hlinkClr xmlns:ahyp="http://schemas.microsoft.com/office/drawing/2018/hyperlinkcolor" val="tx"/>
                    </a:ext>
                  </a:extLst>
                </a:hlinkClick>
              </a:rPr>
              <a:t>https://umt.co1.qualtrics.com/jfe/form/SV_2sm0sYdqJ7hJQaO</a:t>
            </a:r>
            <a:r>
              <a:rPr lang="es" sz="3600" b="1"/>
              <a:t> </a:t>
            </a:r>
            <a:endParaRPr lang="en-US" dirty="0"/>
          </a:p>
        </p:txBody>
      </p:sp>
      <p:pic>
        <p:nvPicPr>
          <p:cNvPr id="8" name="Picture 7" descr="A qr code on a white background&#10;&#10;AI-generated content may be incorrect.">
            <a:extLst>
              <a:ext uri="{FF2B5EF4-FFF2-40B4-BE49-F238E27FC236}">
                <a16:creationId xmlns:a16="http://schemas.microsoft.com/office/drawing/2014/main" id="{66BBD93F-BD7F-3946-1B11-CD124004E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59" y="3237808"/>
            <a:ext cx="2819777" cy="2819777"/>
          </a:xfrm>
          <a:prstGeom prst="rect">
            <a:avLst/>
          </a:prstGeom>
        </p:spPr>
      </p:pic>
    </p:spTree>
    <p:extLst>
      <p:ext uri="{BB962C8B-B14F-4D97-AF65-F5344CB8AC3E}">
        <p14:creationId xmlns:p14="http://schemas.microsoft.com/office/powerpoint/2010/main" val="437092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6C369-6D56-528B-FE70-C6F8312FB2A3}"/>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F1DAEB67-DD47-0F26-19CC-D34A3B0ACDFF}"/>
              </a:ext>
            </a:extLst>
          </p:cNvPr>
          <p:cNvSpPr>
            <a:spLocks noGrp="1"/>
          </p:cNvSpPr>
          <p:nvPr>
            <p:ph type="sldNum" sz="quarter" idx="12"/>
          </p:nvPr>
        </p:nvSpPr>
        <p:spPr/>
        <p:txBody>
          <a:bodyPr rtlCol="0"/>
          <a:lstStyle/>
          <a:p>
            <a:pPr rtl="0"/>
            <a:fld id="{5D16CCA7-A32B-44D2-BAC0-8216F98A92EE}" type="slidenum">
              <a:rPr lang="en-US" smtClean="0"/>
              <a:t>35</a:t>
            </a:fld>
            <a:endParaRPr lang="en-US"/>
          </a:p>
        </p:txBody>
      </p:sp>
      <p:pic>
        <p:nvPicPr>
          <p:cNvPr id="6" name="Picture 5" descr="Logo for the Independent Living Training and Technical Assistance Center. Red Block IL T and TA over a light blue line with the full name of the Center written out in green. ">
            <a:extLst>
              <a:ext uri="{FF2B5EF4-FFF2-40B4-BE49-F238E27FC236}">
                <a16:creationId xmlns:a16="http://schemas.microsoft.com/office/drawing/2014/main" id="{364F9801-5C3B-271D-68B1-3386A195D8EA}"/>
              </a:ext>
            </a:extLst>
          </p:cNvPr>
          <p:cNvPicPr>
            <a:picLocks noChangeAspect="1"/>
          </p:cNvPicPr>
          <p:nvPr/>
        </p:nvPicPr>
        <p:blipFill>
          <a:blip r:embed="rId2"/>
          <a:stretch>
            <a:fillRect/>
          </a:stretch>
        </p:blipFill>
        <p:spPr>
          <a:xfrm>
            <a:off x="3209766" y="0"/>
            <a:ext cx="5055939" cy="2252099"/>
          </a:xfrm>
          <a:prstGeom prst="rect">
            <a:avLst/>
          </a:prstGeom>
        </p:spPr>
      </p:pic>
      <p:sp>
        <p:nvSpPr>
          <p:cNvPr id="3" name="Subtitle 2">
            <a:extLst>
              <a:ext uri="{FF2B5EF4-FFF2-40B4-BE49-F238E27FC236}">
                <a16:creationId xmlns:a16="http://schemas.microsoft.com/office/drawing/2014/main" id="{FD6E2CD1-FA5A-F6A4-6D3C-191EC5B00C6B}"/>
              </a:ext>
            </a:extLst>
          </p:cNvPr>
          <p:cNvSpPr>
            <a:spLocks noGrp="1"/>
          </p:cNvSpPr>
          <p:nvPr>
            <p:ph idx="1"/>
          </p:nvPr>
        </p:nvSpPr>
        <p:spPr>
          <a:xfrm>
            <a:off x="478290" y="2310340"/>
            <a:ext cx="11580311" cy="3243075"/>
          </a:xfrm>
        </p:spPr>
        <p:txBody>
          <a:bodyPr vert="horz" lIns="91440" tIns="45720" rIns="91440" bIns="45720" rtlCol="0" anchor="t">
            <a:normAutofit fontScale="92500"/>
          </a:bodyPr>
          <a:lstStyle/>
          <a:p>
            <a:pPr marL="0" indent="0" algn="ctr" rtl="0">
              <a:lnSpc>
                <a:spcPct val="100000"/>
              </a:lnSpc>
              <a:spcBef>
                <a:spcPts val="0"/>
              </a:spcBef>
              <a:spcAft>
                <a:spcPts val="2400"/>
              </a:spcAft>
              <a:buNone/>
            </a:pPr>
            <a:r>
              <a:rPr lang="es" sz="3600" b="1">
                <a:solidFill>
                  <a:srgbClr val="750518"/>
                </a:solidFill>
                <a:latin typeface="Aptos Display"/>
                <a:cs typeface="Arial"/>
              </a:rPr>
              <a:t>¡Gracias en nombre del Centro de Capacitación y Asistencia Técnica para la Vida Independiente por aprender más hoy!</a:t>
            </a:r>
          </a:p>
          <a:p>
            <a:pPr marL="0" indent="0" algn="ctr" rtl="0">
              <a:lnSpc>
                <a:spcPct val="100000"/>
              </a:lnSpc>
              <a:spcBef>
                <a:spcPts val="0"/>
              </a:spcBef>
              <a:spcAft>
                <a:spcPts val="2400"/>
              </a:spcAft>
              <a:buNone/>
            </a:pPr>
            <a:r>
              <a:rPr lang="es">
                <a:solidFill>
                  <a:srgbClr val="000000"/>
                </a:solidFill>
                <a:latin typeface="Calibri"/>
                <a:ea typeface="Calibri"/>
                <a:cs typeface="Calibri"/>
              </a:rPr>
              <a:t>Este proyecto se realiza mediante un contrato con la Administración de Discapacidades, Administración para la Vida Comunitaria, del Departamento de Salud y Servicios Humanos.</a:t>
            </a:r>
            <a:endParaRPr lang="en-US"/>
          </a:p>
          <a:p>
            <a:pPr marL="0" indent="0" algn="ctr" rtl="0">
              <a:lnSpc>
                <a:spcPct val="100000"/>
              </a:lnSpc>
              <a:spcBef>
                <a:spcPts val="0"/>
              </a:spcBef>
              <a:spcAft>
                <a:spcPts val="2400"/>
              </a:spcAft>
              <a:buNone/>
            </a:pPr>
            <a:endParaRPr lang="en-US" sz="3600" b="1">
              <a:solidFill>
                <a:srgbClr val="750518"/>
              </a:solidFill>
              <a:latin typeface="Aptos Display"/>
              <a:cs typeface="Arial"/>
            </a:endParaRPr>
          </a:p>
        </p:txBody>
      </p:sp>
      <p:pic>
        <p:nvPicPr>
          <p:cNvPr id="8" name="Logo 2" descr="Logo: University of Montana. Graphic features a mountain with two peaks. ">
            <a:extLst>
              <a:ext uri="{FF2B5EF4-FFF2-40B4-BE49-F238E27FC236}">
                <a16:creationId xmlns:a16="http://schemas.microsoft.com/office/drawing/2014/main" id="{1DC6CF39-0158-AD49-5D7D-D28FC5E20B0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7299" y="5180992"/>
            <a:ext cx="5755589" cy="1363822"/>
          </a:xfrm>
          <a:prstGeom prst="rect">
            <a:avLst/>
          </a:prstGeom>
        </p:spPr>
      </p:pic>
      <p:sp>
        <p:nvSpPr>
          <p:cNvPr id="4" name="Footer ">
            <a:extLst>
              <a:ext uri="{FF2B5EF4-FFF2-40B4-BE49-F238E27FC236}">
                <a16:creationId xmlns:a16="http://schemas.microsoft.com/office/drawing/2014/main" id="{BB5DD492-9E12-5AB1-6A70-2D1BF72789B1}"/>
              </a:ext>
            </a:extLst>
          </p:cNvPr>
          <p:cNvSpPr>
            <a:spLocks noGrp="1"/>
          </p:cNvSpPr>
          <p:nvPr>
            <p:ph type="ftr" sz="quarter" idx="11"/>
          </p:nvPr>
        </p:nvSpPr>
        <p:spPr>
          <a:xfrm>
            <a:off x="3639917" y="6492049"/>
            <a:ext cx="4625788" cy="365125"/>
          </a:xfrm>
        </p:spPr>
        <p:txBody>
          <a:bodyPr rtlCol="0"/>
          <a:lstStyle/>
          <a:p>
            <a:pPr rtl="0"/>
            <a:r>
              <a:rPr lang="es">
                <a:solidFill>
                  <a:srgbClr val="70002E"/>
                </a:solidFill>
              </a:rPr>
              <a:t>Centro de Capacitación y Asistencia Técnica para la Vida Independiente</a:t>
            </a:r>
          </a:p>
        </p:txBody>
      </p:sp>
    </p:spTree>
    <p:extLst>
      <p:ext uri="{BB962C8B-B14F-4D97-AF65-F5344CB8AC3E}">
        <p14:creationId xmlns:p14="http://schemas.microsoft.com/office/powerpoint/2010/main" val="330260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Slide Number Placeholder 4">
            <a:extLst>
              <a:ext uri="{FF2B5EF4-FFF2-40B4-BE49-F238E27FC236}">
                <a16:creationId xmlns:a16="http://schemas.microsoft.com/office/drawing/2014/main" id="{FCB3BFFB-ED9A-BF95-14BE-10D3A7C08702}"/>
              </a:ext>
            </a:extLst>
          </p:cNvPr>
          <p:cNvSpPr>
            <a:spLocks noGrp="1"/>
          </p:cNvSpPr>
          <p:nvPr>
            <p:ph type="sldNum" sz="quarter" idx="12"/>
          </p:nvPr>
        </p:nvSpPr>
        <p:spPr>
          <a:xfrm>
            <a:off x="8610600" y="6356350"/>
            <a:ext cx="2743200" cy="365125"/>
          </a:xfrm>
        </p:spPr>
        <p:txBody>
          <a:bodyPr rtlCol="0">
            <a:normAutofit/>
          </a:bodyPr>
          <a:lstStyle/>
          <a:p>
            <a:pPr rtl="0">
              <a:spcAft>
                <a:spcPts val="600"/>
              </a:spcAft>
            </a:pPr>
            <a:fld id="{5D16CCA7-A32B-44D2-BAC0-8216F98A92EE}" type="slidenum">
              <a:rPr lang="en-US" smtClean="0"/>
              <a:pPr>
                <a:spcAft>
                  <a:spcPts val="600"/>
                </a:spcAft>
              </a:pPr>
              <a:t>4</a:t>
            </a:fld>
            <a:endParaRPr lang="en-US"/>
          </a:p>
        </p:txBody>
      </p:sp>
      <p:sp>
        <p:nvSpPr>
          <p:cNvPr id="2" name="Title ">
            <a:extLst>
              <a:ext uri="{FF2B5EF4-FFF2-40B4-BE49-F238E27FC236}">
                <a16:creationId xmlns:a16="http://schemas.microsoft.com/office/drawing/2014/main" id="{CC39C24C-D3F9-4F66-A2E8-886EEDE20215}"/>
              </a:ext>
            </a:extLst>
          </p:cNvPr>
          <p:cNvSpPr>
            <a:spLocks noGrp="1"/>
          </p:cNvSpPr>
          <p:nvPr>
            <p:ph type="title"/>
          </p:nvPr>
        </p:nvSpPr>
        <p:spPr>
          <a:xfrm>
            <a:off x="0" y="0"/>
            <a:ext cx="12188951" cy="977899"/>
          </a:xfrm>
          <a:solidFill>
            <a:srgbClr val="750518"/>
          </a:solidFill>
        </p:spPr>
        <p:txBody>
          <a:bodyPr rtlCol="0">
            <a:noAutofit/>
          </a:bodyPr>
          <a:lstStyle/>
          <a:p>
            <a:pPr rtl="0"/>
            <a:br>
              <a:rPr lang="en-US" sz="5400" b="1" dirty="0">
                <a:solidFill>
                  <a:schemeClr val="bg1"/>
                </a:solidFill>
              </a:rPr>
            </a:br>
            <a:r>
              <a:rPr lang="es" sz="5400" b="1" dirty="0">
                <a:solidFill>
                  <a:schemeClr val="bg1"/>
                </a:solidFill>
              </a:rPr>
              <a:t> Presentadoras:</a:t>
            </a:r>
            <a:br>
              <a:rPr lang="en-US" sz="5400" b="1" dirty="0">
                <a:solidFill>
                  <a:schemeClr val="bg1"/>
                </a:solidFill>
              </a:rPr>
            </a:br>
            <a:endParaRPr lang="en-US" sz="5400" dirty="0">
              <a:solidFill>
                <a:schemeClr val="bg1"/>
              </a:solidFill>
              <a:latin typeface="Arial" panose="020B0604020202020204" pitchFamily="34" charset="0"/>
              <a:cs typeface="Arial" panose="020B0604020202020204" pitchFamily="34" charset="0"/>
            </a:endParaRPr>
          </a:p>
        </p:txBody>
      </p:sp>
      <p:pic>
        <p:nvPicPr>
          <p:cNvPr id="8" name="Picture 7" descr="A portrait head shot of Sandra Breitengross Bitter, a Hispanic woman with freckles, glasses, and shoulder-length thick, wavy, dark hair.">
            <a:extLst>
              <a:ext uri="{FF2B5EF4-FFF2-40B4-BE49-F238E27FC236}">
                <a16:creationId xmlns:a16="http://schemas.microsoft.com/office/drawing/2014/main" id="{23D2EC52-891F-954E-7D24-57DDE98DA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237" y="1060018"/>
            <a:ext cx="3475719" cy="3475719"/>
          </a:xfrm>
          <a:prstGeom prst="rect">
            <a:avLst/>
          </a:prstGeom>
        </p:spPr>
      </p:pic>
      <p:sp>
        <p:nvSpPr>
          <p:cNvPr id="10" name="Text">
            <a:extLst>
              <a:ext uri="{FF2B5EF4-FFF2-40B4-BE49-F238E27FC236}">
                <a16:creationId xmlns:a16="http://schemas.microsoft.com/office/drawing/2014/main" id="{10BD5E35-466F-FC9F-7BC7-6AE28F188271}"/>
              </a:ext>
            </a:extLst>
          </p:cNvPr>
          <p:cNvSpPr txBox="1">
            <a:spLocks/>
          </p:cNvSpPr>
          <p:nvPr/>
        </p:nvSpPr>
        <p:spPr>
          <a:xfrm>
            <a:off x="1918840" y="4521485"/>
            <a:ext cx="3955581" cy="169834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ts val="0"/>
              </a:spcBef>
              <a:spcAft>
                <a:spcPts val="2400"/>
              </a:spcAft>
              <a:buFont typeface="Arial" panose="020B0604020202020204" pitchFamily="34" charset="0"/>
              <a:buNone/>
              <a:defRPr/>
            </a:pPr>
            <a:r>
              <a:rPr lang="es" sz="2400" b="1">
                <a:latin typeface="Arial"/>
                <a:cs typeface="Arial"/>
              </a:rPr>
              <a:t>Sandra Breitengross Bitter</a:t>
            </a:r>
            <a:r>
              <a:rPr lang="es" sz="2400">
                <a:latin typeface="Arial"/>
                <a:cs typeface="Arial"/>
              </a:rPr>
              <a:t>, Directora del Centro de Capacitación y Asistencia Técnica para la Vida Independiente</a:t>
            </a:r>
            <a:endParaRPr lang="en-US" sz="2400" dirty="0"/>
          </a:p>
        </p:txBody>
      </p:sp>
      <p:pic>
        <p:nvPicPr>
          <p:cNvPr id="6" name="Picture" descr="The image depicts Paula McElwee with short, white hair sitting on a chair in a sunlit park. She is dressed in a white shirt with a dark jacket and pants. Her hands are clasped over the back of the chair, and Paula smiles. The background features lush green grass and several trees casting long shadows, with sunlight filtering through the leaves, creating a bright and pleasant ambiance.">
            <a:extLst>
              <a:ext uri="{FF2B5EF4-FFF2-40B4-BE49-F238E27FC236}">
                <a16:creationId xmlns:a16="http://schemas.microsoft.com/office/drawing/2014/main" id="{BBB52825-974A-254F-2142-65C2BC6E76C0}"/>
              </a:ext>
            </a:extLst>
          </p:cNvPr>
          <p:cNvPicPr>
            <a:picLocks noChangeAspect="1"/>
          </p:cNvPicPr>
          <p:nvPr/>
        </p:nvPicPr>
        <p:blipFill>
          <a:blip r:embed="rId3"/>
          <a:srcRect r="26050" b="132"/>
          <a:stretch>
            <a:fillRect/>
          </a:stretch>
        </p:blipFill>
        <p:spPr>
          <a:xfrm>
            <a:off x="7082875" y="1060664"/>
            <a:ext cx="3376697" cy="3501599"/>
          </a:xfrm>
          <a:prstGeom prst="rect">
            <a:avLst/>
          </a:prstGeom>
        </p:spPr>
      </p:pic>
      <p:sp>
        <p:nvSpPr>
          <p:cNvPr id="3" name="Text">
            <a:extLst>
              <a:ext uri="{FF2B5EF4-FFF2-40B4-BE49-F238E27FC236}">
                <a16:creationId xmlns:a16="http://schemas.microsoft.com/office/drawing/2014/main" id="{1B35E190-59CA-4566-91FE-4C0893FED408}"/>
              </a:ext>
            </a:extLst>
          </p:cNvPr>
          <p:cNvSpPr>
            <a:spLocks noGrp="1"/>
          </p:cNvSpPr>
          <p:nvPr>
            <p:ph idx="1"/>
          </p:nvPr>
        </p:nvSpPr>
        <p:spPr>
          <a:xfrm>
            <a:off x="7004093" y="4562263"/>
            <a:ext cx="3785828" cy="1837968"/>
          </a:xfrm>
        </p:spPr>
        <p:txBody>
          <a:bodyPr vert="horz" lIns="91440" tIns="45720" rIns="91440" bIns="45720" rtlCol="0" anchor="t">
            <a:normAutofit/>
          </a:bodyPr>
          <a:lstStyle/>
          <a:p>
            <a:pPr marL="0" marR="0" lvl="0" indent="0" defTabSz="914400" rtl="0" eaLnBrk="1" fontAlgn="auto" latinLnBrk="0" hangingPunct="1">
              <a:spcBef>
                <a:spcPts val="0"/>
              </a:spcBef>
              <a:spcAft>
                <a:spcPts val="2400"/>
              </a:spcAft>
              <a:buClrTx/>
              <a:buSzTx/>
              <a:buNone/>
              <a:tabLst/>
              <a:defRPr/>
            </a:pPr>
            <a:r>
              <a:rPr lang="es" sz="2400" b="1" i="0" u="none" strike="noStrike" kern="1200" cap="none" spc="0" normalizeH="0" noProof="0" dirty="0">
                <a:ln>
                  <a:noFill/>
                </a:ln>
                <a:effectLst/>
                <a:uLnTx/>
                <a:uFillTx/>
                <a:latin typeface="Arial"/>
                <a:cs typeface="Arial"/>
              </a:rPr>
              <a:t>Paula McElwee</a:t>
            </a:r>
            <a:r>
              <a:rPr lang="es" sz="2400" b="0" i="0" u="none" strike="noStrike" kern="1200" cap="none" spc="0" normalizeH="0" noProof="0" dirty="0">
                <a:ln>
                  <a:noFill/>
                </a:ln>
                <a:effectLst/>
                <a:uLnTx/>
                <a:uFillTx/>
                <a:latin typeface="Arial"/>
                <a:cs typeface="Arial"/>
              </a:rPr>
              <a:t>, Directora de Asistencia Técnica en el Centro de Capacitación y Asistencia Técnica para la Vida Independiente</a:t>
            </a:r>
            <a:endParaRPr lang="en-US" sz="2400" dirty="0"/>
          </a:p>
        </p:txBody>
      </p:sp>
      <p:sp>
        <p:nvSpPr>
          <p:cNvPr id="4" name="Footer Placeholder 3">
            <a:extLst>
              <a:ext uri="{FF2B5EF4-FFF2-40B4-BE49-F238E27FC236}">
                <a16:creationId xmlns:a16="http://schemas.microsoft.com/office/drawing/2014/main" id="{0BF6C102-5B68-8FF1-61D9-8EC06345BF49}"/>
              </a:ext>
            </a:extLst>
          </p:cNvPr>
          <p:cNvSpPr>
            <a:spLocks noGrp="1"/>
          </p:cNvSpPr>
          <p:nvPr>
            <p:ph type="ftr" sz="quarter" idx="11"/>
          </p:nvPr>
        </p:nvSpPr>
        <p:spPr>
          <a:xfrm>
            <a:off x="4038600" y="6356350"/>
            <a:ext cx="4114800" cy="365125"/>
          </a:xfrm>
        </p:spPr>
        <p:txBody>
          <a:bodyPr rtlCol="0">
            <a:normAutofit fontScale="92500" lnSpcReduction="20000"/>
          </a:bodyPr>
          <a:lstStyle/>
          <a:p>
            <a:pPr rtl="0">
              <a:spcAft>
                <a:spcPts val="600"/>
              </a:spcAft>
            </a:pPr>
            <a:r>
              <a:rPr lang="es" sz="1100" b="1">
                <a:solidFill>
                  <a:srgbClr val="70002E"/>
                </a:solidFill>
              </a:rPr>
              <a:t>Centro de Capacitación y Asistencia Técnica para la Vida Independiente</a:t>
            </a:r>
          </a:p>
        </p:txBody>
      </p:sp>
    </p:spTree>
    <p:extLst>
      <p:ext uri="{BB962C8B-B14F-4D97-AF65-F5344CB8AC3E}">
        <p14:creationId xmlns:p14="http://schemas.microsoft.com/office/powerpoint/2010/main" val="172765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2C6271-2857-80BC-445C-9A5603445726}"/>
            </a:ext>
          </a:extLst>
        </p:cNvPr>
        <p:cNvGrpSpPr/>
        <p:nvPr/>
      </p:nvGrpSpPr>
      <p:grpSpPr>
        <a:xfrm>
          <a:off x="0" y="0"/>
          <a:ext cx="0" cy="0"/>
          <a:chOff x="0" y="0"/>
          <a:chExt cx="0" cy="0"/>
        </a:xfrm>
      </p:grpSpPr>
      <p:sp useBgFill="1">
        <p:nvSpPr>
          <p:cNvPr id="10" name="Rectangle 9" hidden="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2" name="Rectangle 11" hidden="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hidden="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Rectangle 15" hidden="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Rectangle 17" hidden="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Rectang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Slide Number ">
            <a:extLst>
              <a:ext uri="{FF2B5EF4-FFF2-40B4-BE49-F238E27FC236}">
                <a16:creationId xmlns:a16="http://schemas.microsoft.com/office/drawing/2014/main" id="{D23DD4CA-6887-11FC-5CDF-9F83722CFDA4}"/>
              </a:ext>
            </a:extLst>
          </p:cNvPr>
          <p:cNvSpPr>
            <a:spLocks noGrp="1"/>
          </p:cNvSpPr>
          <p:nvPr>
            <p:ph type="sldNum" sz="quarter" idx="12"/>
          </p:nvPr>
        </p:nvSpPr>
        <p:spPr>
          <a:xfrm>
            <a:off x="11704320" y="6455664"/>
            <a:ext cx="448056" cy="365125"/>
          </a:xfrm>
        </p:spPr>
        <p:txBody>
          <a:bodyPr rtlCol="0">
            <a:normAutofit/>
          </a:bodyPr>
          <a:lstStyle/>
          <a:p>
            <a:pPr rtl="0">
              <a:spcAft>
                <a:spcPts val="600"/>
              </a:spcAft>
            </a:pPr>
            <a:fld id="{181E4D21-DFBA-4BA9-A6C6-558C4B06F883}" type="slidenum">
              <a:rPr lang="en-US" sz="1100">
                <a:solidFill>
                  <a:schemeClr val="tx1">
                    <a:lumMod val="50000"/>
                    <a:lumOff val="50000"/>
                  </a:schemeClr>
                </a:solidFill>
              </a:rPr>
              <a:pPr>
                <a:spcAft>
                  <a:spcPts val="600"/>
                </a:spcAft>
              </a:pPr>
              <a:t>5</a:t>
            </a:fld>
            <a:endParaRPr lang="en-US" sz="1100">
              <a:solidFill>
                <a:schemeClr val="tx1">
                  <a:lumMod val="50000"/>
                  <a:lumOff val="50000"/>
                </a:schemeClr>
              </a:solidFill>
            </a:endParaRPr>
          </a:p>
        </p:txBody>
      </p:sp>
      <p:sp>
        <p:nvSpPr>
          <p:cNvPr id="2" name="Title">
            <a:extLst>
              <a:ext uri="{FF2B5EF4-FFF2-40B4-BE49-F238E27FC236}">
                <a16:creationId xmlns:a16="http://schemas.microsoft.com/office/drawing/2014/main" id="{D43CB7DB-651E-20B7-0DC8-2CB8AB6913A9}"/>
              </a:ext>
            </a:extLst>
          </p:cNvPr>
          <p:cNvSpPr>
            <a:spLocks noGrp="1"/>
          </p:cNvSpPr>
          <p:nvPr>
            <p:ph type="title"/>
          </p:nvPr>
        </p:nvSpPr>
        <p:spPr>
          <a:xfrm>
            <a:off x="-6221" y="1514313"/>
            <a:ext cx="4044047" cy="3450249"/>
          </a:xfrm>
        </p:spPr>
        <p:txBody>
          <a:bodyPr rtlCol="0" anchor="b">
            <a:noAutofit/>
          </a:bodyPr>
          <a:lstStyle/>
          <a:p>
            <a:pPr algn="ctr" rtl="0"/>
            <a:r>
              <a:rPr lang="es" sz="6000" b="1" dirty="0">
                <a:solidFill>
                  <a:srgbClr val="FFFFFF"/>
                </a:solidFill>
              </a:rPr>
              <a:t>Desafíos para las juntas de CIL</a:t>
            </a:r>
          </a:p>
        </p:txBody>
      </p:sp>
      <p:sp>
        <p:nvSpPr>
          <p:cNvPr id="3" name="Text">
            <a:extLst>
              <a:ext uri="{FF2B5EF4-FFF2-40B4-BE49-F238E27FC236}">
                <a16:creationId xmlns:a16="http://schemas.microsoft.com/office/drawing/2014/main" id="{04EE0F4F-6A40-B842-D47A-CCF7811D543D}"/>
              </a:ext>
            </a:extLst>
          </p:cNvPr>
          <p:cNvSpPr>
            <a:spLocks noGrp="1"/>
          </p:cNvSpPr>
          <p:nvPr>
            <p:ph idx="1"/>
          </p:nvPr>
        </p:nvSpPr>
        <p:spPr>
          <a:xfrm>
            <a:off x="4198795" y="519867"/>
            <a:ext cx="7990191" cy="5439142"/>
          </a:xfrm>
        </p:spPr>
        <p:txBody>
          <a:bodyPr vert="horz" lIns="91440" tIns="45720" rIns="91440" bIns="45720" rtlCol="0" anchor="ctr">
            <a:normAutofit/>
          </a:bodyPr>
          <a:lstStyle/>
          <a:p>
            <a:pPr marL="0" indent="0" rtl="0">
              <a:buNone/>
            </a:pPr>
            <a:endParaRPr lang="en-US">
              <a:latin typeface="Arial"/>
              <a:ea typeface="+mn-lt"/>
              <a:cs typeface="Arial"/>
            </a:endParaRPr>
          </a:p>
          <a:p>
            <a:pPr marL="0" indent="0" rtl="0">
              <a:buNone/>
            </a:pPr>
            <a:endParaRPr lang="en-US">
              <a:latin typeface="Arial"/>
              <a:ea typeface="+mn-lt"/>
              <a:cs typeface="Arial"/>
            </a:endParaRPr>
          </a:p>
          <a:p>
            <a:pPr marL="457200" indent="-457200" rtl="0">
              <a:lnSpc>
                <a:spcPct val="100000"/>
              </a:lnSpc>
              <a:spcBef>
                <a:spcPts val="0"/>
              </a:spcBef>
              <a:spcAft>
                <a:spcPts val="2400"/>
              </a:spcAft>
              <a:buFont typeface="Wingdings" panose="020B0604020202020204" pitchFamily="34" charset="0"/>
              <a:buChar char="ü"/>
            </a:pPr>
            <a:endParaRPr lang="en-US" sz="2800">
              <a:latin typeface="Arial" panose="020B0604020202020204" pitchFamily="34" charset="0"/>
              <a:cs typeface="Arial" panose="020B0604020202020204" pitchFamily="34" charset="0"/>
            </a:endParaRPr>
          </a:p>
          <a:p>
            <a:pPr rtl="0">
              <a:lnSpc>
                <a:spcPct val="100000"/>
              </a:lnSpc>
              <a:spcBef>
                <a:spcPts val="0"/>
              </a:spcBef>
              <a:spcAft>
                <a:spcPts val="2400"/>
              </a:spcAft>
              <a:buFont typeface="Wingdings" panose="020B0604020202020204" pitchFamily="34" charset="0"/>
              <a:buChar char="ü"/>
            </a:pPr>
            <a:r>
              <a:rPr lang="es" sz="2800" b="1">
                <a:latin typeface="Arial"/>
                <a:cs typeface="Arial"/>
              </a:rPr>
              <a:t>Comprender y promover la filosofía IL</a:t>
            </a:r>
          </a:p>
          <a:p>
            <a:pPr rtl="0">
              <a:lnSpc>
                <a:spcPct val="100000"/>
              </a:lnSpc>
              <a:spcBef>
                <a:spcPts val="0"/>
              </a:spcBef>
              <a:spcAft>
                <a:spcPts val="2400"/>
              </a:spcAft>
              <a:buFont typeface="Wingdings" panose="020B0604020202020204" pitchFamily="34" charset="0"/>
              <a:buChar char="ü"/>
            </a:pPr>
            <a:r>
              <a:rPr lang="es" sz="2800" b="1">
                <a:latin typeface="Arial"/>
                <a:cs typeface="Arial"/>
              </a:rPr>
              <a:t>Contratar y supervisar al Director Ejecutivo</a:t>
            </a:r>
          </a:p>
          <a:p>
            <a:pPr rtl="0">
              <a:lnSpc>
                <a:spcPct val="100000"/>
              </a:lnSpc>
              <a:spcBef>
                <a:spcPts val="0"/>
              </a:spcBef>
              <a:spcAft>
                <a:spcPts val="2400"/>
              </a:spcAft>
              <a:buFont typeface="Wingdings" panose="020B0604020202020204" pitchFamily="34" charset="0"/>
              <a:buChar char="ü"/>
            </a:pPr>
            <a:r>
              <a:rPr lang="es" sz="2800" b="1">
                <a:latin typeface="Arial"/>
                <a:cs typeface="Arial"/>
              </a:rPr>
              <a:t>Responsabilidades legales </a:t>
            </a:r>
          </a:p>
          <a:p>
            <a:pPr rtl="0">
              <a:lnSpc>
                <a:spcPct val="100000"/>
              </a:lnSpc>
              <a:spcBef>
                <a:spcPts val="0"/>
              </a:spcBef>
              <a:spcAft>
                <a:spcPts val="2400"/>
              </a:spcAft>
              <a:buFont typeface="Wingdings" panose="020B0604020202020204" pitchFamily="34" charset="0"/>
              <a:buChar char="ü"/>
            </a:pPr>
            <a:r>
              <a:rPr lang="es" sz="2800" b="1">
                <a:latin typeface="Arial"/>
                <a:cs typeface="Arial"/>
              </a:rPr>
              <a:t>Responsabilidades de gestión financiera </a:t>
            </a:r>
          </a:p>
          <a:p>
            <a:pPr marL="0" indent="0" rtl="0">
              <a:buNone/>
            </a:pPr>
            <a:endParaRPr lang="en-US" sz="2000">
              <a:ea typeface="+mn-lt"/>
              <a:cs typeface="+mn-lt"/>
            </a:endParaRPr>
          </a:p>
          <a:p>
            <a:pPr marL="0" indent="0" rtl="0">
              <a:buNone/>
            </a:pPr>
            <a:endParaRPr lang="en-US" sz="2000" b="1"/>
          </a:p>
          <a:p>
            <a:pPr marL="342900" indent="-342900" rtl="0">
              <a:buFont typeface="Wingdings" panose="020B0604020202020204" pitchFamily="34" charset="0"/>
              <a:buChar char="ü"/>
            </a:pPr>
            <a:endParaRPr lang="en-US" sz="2000" b="1"/>
          </a:p>
          <a:p>
            <a:pPr marL="0" indent="0" rtl="0">
              <a:buNone/>
            </a:pPr>
            <a:endParaRPr lang="en-US" sz="2000" b="1"/>
          </a:p>
          <a:p>
            <a:pPr marL="0" indent="0" rtl="0">
              <a:buNone/>
            </a:pPr>
            <a:endParaRPr lang="en-US" sz="2000"/>
          </a:p>
        </p:txBody>
      </p:sp>
      <p:sp>
        <p:nvSpPr>
          <p:cNvPr id="6" name="Text 2">
            <a:extLst>
              <a:ext uri="{FF2B5EF4-FFF2-40B4-BE49-F238E27FC236}">
                <a16:creationId xmlns:a16="http://schemas.microsoft.com/office/drawing/2014/main" id="{29D47771-C968-D703-A3D0-1B457C7BBB05}"/>
              </a:ext>
            </a:extLst>
          </p:cNvPr>
          <p:cNvSpPr txBox="1"/>
          <p:nvPr/>
        </p:nvSpPr>
        <p:spPr>
          <a:xfrm>
            <a:off x="4879841" y="5250911"/>
            <a:ext cx="596754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s" sz="4000" i="1">
                <a:solidFill>
                  <a:srgbClr val="70002E"/>
                </a:solidFill>
              </a:rPr>
              <a:t>¿Está de acuerdo?</a:t>
            </a:r>
            <a:endParaRPr lang="en-US" i="1">
              <a:solidFill>
                <a:srgbClr val="70002E"/>
              </a:solidFill>
            </a:endParaRPr>
          </a:p>
        </p:txBody>
      </p:sp>
      <p:sp>
        <p:nvSpPr>
          <p:cNvPr id="4" name="Footer ">
            <a:extLst>
              <a:ext uri="{FF2B5EF4-FFF2-40B4-BE49-F238E27FC236}">
                <a16:creationId xmlns:a16="http://schemas.microsoft.com/office/drawing/2014/main" id="{4A040B50-91D5-F6EE-D939-9EA60FA3FB03}"/>
              </a:ext>
            </a:extLst>
          </p:cNvPr>
          <p:cNvSpPr>
            <a:spLocks noGrp="1"/>
          </p:cNvSpPr>
          <p:nvPr>
            <p:ph type="ftr" sz="quarter" idx="11"/>
          </p:nvPr>
        </p:nvSpPr>
        <p:spPr>
          <a:xfrm>
            <a:off x="5621012" y="6450525"/>
            <a:ext cx="5035904" cy="365125"/>
          </a:xfrm>
        </p:spPr>
        <p:txBody>
          <a:bodyPr rtlCol="0">
            <a:normAutofit/>
          </a:bodyPr>
          <a:lstStyle/>
          <a:p>
            <a:pPr algn="l" rtl="0">
              <a:spcAft>
                <a:spcPts val="600"/>
              </a:spcAft>
            </a:pPr>
            <a:r>
              <a:rPr lang="es" sz="1100" b="1" dirty="0">
                <a:solidFill>
                  <a:srgbClr val="750518"/>
                </a:solidFill>
              </a:rPr>
              <a:t>Centro de Capacitación y Asistencia Técnica para la Vida Independiente</a:t>
            </a:r>
          </a:p>
        </p:txBody>
      </p:sp>
    </p:spTree>
    <p:extLst>
      <p:ext uri="{BB962C8B-B14F-4D97-AF65-F5344CB8AC3E}">
        <p14:creationId xmlns:p14="http://schemas.microsoft.com/office/powerpoint/2010/main" val="348045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
            <a:extLst>
              <a:ext uri="{FF2B5EF4-FFF2-40B4-BE49-F238E27FC236}">
                <a16:creationId xmlns:a16="http://schemas.microsoft.com/office/drawing/2014/main" id="{15156C8D-5D45-0AA4-2998-62D21BC88523}"/>
              </a:ext>
            </a:extLst>
          </p:cNvPr>
          <p:cNvSpPr>
            <a:spLocks noGrp="1"/>
          </p:cNvSpPr>
          <p:nvPr>
            <p:ph type="sldNum" sz="quarter" idx="12"/>
          </p:nvPr>
        </p:nvSpPr>
        <p:spPr/>
        <p:txBody>
          <a:bodyPr rtlCol="0"/>
          <a:lstStyle/>
          <a:p>
            <a:pPr rtl="0"/>
            <a:fld id="{181E4D21-DFBA-4BA9-A6C6-558C4B06F883}" type="slidenum">
              <a:rPr lang="en-US" smtClean="0"/>
              <a:t>6</a:t>
            </a:fld>
            <a:endParaRPr lang="en-US"/>
          </a:p>
        </p:txBody>
      </p:sp>
      <p:sp>
        <p:nvSpPr>
          <p:cNvPr id="2" name="Title">
            <a:extLst>
              <a:ext uri="{FF2B5EF4-FFF2-40B4-BE49-F238E27FC236}">
                <a16:creationId xmlns:a16="http://schemas.microsoft.com/office/drawing/2014/main" id="{D5850FB5-4262-F6D9-CA3C-78446130273D}"/>
              </a:ext>
            </a:extLst>
          </p:cNvPr>
          <p:cNvSpPr>
            <a:spLocks noGrp="1"/>
          </p:cNvSpPr>
          <p:nvPr>
            <p:ph type="title"/>
          </p:nvPr>
        </p:nvSpPr>
        <p:spPr>
          <a:xfrm>
            <a:off x="4549" y="95"/>
            <a:ext cx="12185611" cy="1325563"/>
          </a:xfrm>
          <a:solidFill>
            <a:srgbClr val="70002E"/>
          </a:solidFill>
        </p:spPr>
        <p:txBody>
          <a:bodyPr rtlCol="0"/>
          <a:lstStyle/>
          <a:p>
            <a:pPr rtl="0"/>
            <a:r>
              <a:rPr lang="es" b="1">
                <a:solidFill>
                  <a:schemeClr val="bg1"/>
                </a:solidFill>
              </a:rPr>
              <a:t>  La filosofía IL: su misión y más allá de ella</a:t>
            </a:r>
          </a:p>
        </p:txBody>
      </p:sp>
      <p:sp>
        <p:nvSpPr>
          <p:cNvPr id="15" name="TextBox 14">
            <a:extLst>
              <a:ext uri="{FF2B5EF4-FFF2-40B4-BE49-F238E27FC236}">
                <a16:creationId xmlns:a16="http://schemas.microsoft.com/office/drawing/2014/main" id="{8AD5E7F0-6FAB-9CE1-AF82-8CFF0A610F46}"/>
              </a:ext>
            </a:extLst>
          </p:cNvPr>
          <p:cNvSpPr txBox="1"/>
          <p:nvPr/>
        </p:nvSpPr>
        <p:spPr>
          <a:xfrm>
            <a:off x="87836" y="1427718"/>
            <a:ext cx="11811000" cy="5293757"/>
          </a:xfrm>
          <a:prstGeom prst="rect">
            <a:avLst/>
          </a:prstGeom>
          <a:noFill/>
        </p:spPr>
        <p:txBody>
          <a:bodyPr wrap="square" rtlCol="0">
            <a:spAutoFit/>
          </a:bodyPr>
          <a:lstStyle/>
          <a:p>
            <a:pPr marL="342900" indent="-342900" rtl="0">
              <a:buFont typeface="Arial" panose="020B0604020202020204" pitchFamily="34" charset="0"/>
              <a:buChar char="•"/>
            </a:pPr>
            <a:r>
              <a:rPr lang="es" sz="2600"/>
              <a:t>Incluir y poner en práctica el </a:t>
            </a:r>
            <a:r>
              <a:rPr lang="es" sz="2600" b="1"/>
              <a:t>control del consumidor </a:t>
            </a:r>
            <a:r>
              <a:rPr lang="es" sz="2600"/>
              <a:t>- en su gobernanza, en sus operaciones diarias y en sus interacciones en la comunidad.</a:t>
            </a:r>
          </a:p>
          <a:p>
            <a:pPr marL="342900" indent="-342900" rtl="0">
              <a:buFont typeface="Arial" panose="020B0604020202020204" pitchFamily="34" charset="0"/>
              <a:buChar char="•"/>
            </a:pPr>
            <a:endParaRPr lang="en-US" sz="2600" dirty="0"/>
          </a:p>
          <a:p>
            <a:pPr marL="342900" indent="-342900" rtl="0">
              <a:buFont typeface="Arial" panose="020B0604020202020204" pitchFamily="34" charset="0"/>
              <a:buChar char="•"/>
            </a:pPr>
            <a:r>
              <a:rPr lang="es" sz="2600"/>
              <a:t>En el caso del SILC, su consejo </a:t>
            </a:r>
            <a:r>
              <a:rPr lang="es" sz="2600" b="1"/>
              <a:t>debe estar compuesto por una mayoría (51 % o más) de miembros que tengan una discapacidad</a:t>
            </a:r>
            <a:r>
              <a:rPr lang="es" sz="2600"/>
              <a:t>, pero que no trabajen para un CIL ni para el estado.</a:t>
            </a:r>
          </a:p>
          <a:p>
            <a:pPr marL="342900" indent="-342900" rtl="0">
              <a:buFont typeface="Arial" panose="020B0604020202020204" pitchFamily="34" charset="0"/>
              <a:buChar char="•"/>
            </a:pPr>
            <a:endParaRPr lang="en-US" sz="2600" dirty="0"/>
          </a:p>
          <a:p>
            <a:pPr marL="342900" indent="-342900" rtl="0">
              <a:buFont typeface="Arial" panose="020B0604020202020204" pitchFamily="34" charset="0"/>
              <a:buChar char="•"/>
            </a:pPr>
            <a:r>
              <a:rPr lang="es" sz="2600"/>
              <a:t>Esto garantiza </a:t>
            </a:r>
            <a:r>
              <a:rPr lang="es" sz="2600" b="1"/>
              <a:t>que el consejo no esté dirigido por profesionales, sino por consumidores </a:t>
            </a:r>
            <a:r>
              <a:rPr lang="es" sz="2600"/>
              <a:t>que viven la vida cotidiana fuera de un CIL.</a:t>
            </a:r>
          </a:p>
          <a:p>
            <a:pPr marL="342900" indent="-342900" rtl="0">
              <a:buFont typeface="Arial" panose="020B0604020202020204" pitchFamily="34" charset="0"/>
              <a:buChar char="•"/>
            </a:pPr>
            <a:endParaRPr lang="en-US" sz="2600" dirty="0"/>
          </a:p>
          <a:p>
            <a:pPr marL="342900" indent="-342900" rtl="0">
              <a:buFont typeface="Arial" panose="020B0604020202020204" pitchFamily="34" charset="0"/>
              <a:buChar char="•"/>
            </a:pPr>
            <a:r>
              <a:rPr lang="es" sz="2600"/>
              <a:t>Usted </a:t>
            </a:r>
            <a:r>
              <a:rPr lang="es" sz="2600" b="1"/>
              <a:t>actúa sobre la base de su SPIL</a:t>
            </a:r>
            <a:r>
              <a:rPr lang="es" sz="2600"/>
              <a:t>, lo que debería evidenciar la defensa y el cambio de sistema para que usted pueda </a:t>
            </a:r>
            <a:r>
              <a:rPr lang="es" sz="2600" b="1"/>
              <a:t>aplicar a la Filosofía IL </a:t>
            </a:r>
            <a:r>
              <a:rPr lang="es" sz="2600"/>
              <a:t>en todas sus operaciones.</a:t>
            </a:r>
          </a:p>
        </p:txBody>
      </p:sp>
      <p:sp>
        <p:nvSpPr>
          <p:cNvPr id="7" name="Footer ">
            <a:extLst>
              <a:ext uri="{FF2B5EF4-FFF2-40B4-BE49-F238E27FC236}">
                <a16:creationId xmlns:a16="http://schemas.microsoft.com/office/drawing/2014/main" id="{2369C176-4FC9-2D8C-9D32-6BDC2A5779A7}"/>
              </a:ext>
            </a:extLst>
          </p:cNvPr>
          <p:cNvSpPr>
            <a:spLocks noGrp="1"/>
          </p:cNvSpPr>
          <p:nvPr>
            <p:ph type="ftr" sz="quarter" idx="11"/>
          </p:nvPr>
        </p:nvSpPr>
        <p:spPr>
          <a:xfrm>
            <a:off x="3212720" y="6492049"/>
            <a:ext cx="5561232" cy="365125"/>
          </a:xfrm>
        </p:spPr>
        <p:txBody>
          <a:bodyPr rtlCol="0"/>
          <a:lstStyle/>
          <a:p>
            <a:pPr rtl="0"/>
            <a:r>
              <a:rPr lang="es">
                <a:solidFill>
                  <a:srgbClr val="70002E"/>
                </a:solidFill>
              </a:rPr>
              <a:t>Centro de Capacitación y Asistencia Técnica para la Vida Independiente</a:t>
            </a:r>
          </a:p>
        </p:txBody>
      </p:sp>
    </p:spTree>
    <p:extLst>
      <p:ext uri="{BB962C8B-B14F-4D97-AF65-F5344CB8AC3E}">
        <p14:creationId xmlns:p14="http://schemas.microsoft.com/office/powerpoint/2010/main" val="62796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664BB-2494-00E3-5BD0-7E2020DCD484}"/>
            </a:ext>
          </a:extLst>
        </p:cNvPr>
        <p:cNvGrpSpPr/>
        <p:nvPr/>
      </p:nvGrpSpPr>
      <p:grpSpPr>
        <a:xfrm>
          <a:off x="0" y="0"/>
          <a:ext cx="0" cy="0"/>
          <a:chOff x="0" y="0"/>
          <a:chExt cx="0" cy="0"/>
        </a:xfrm>
      </p:grpSpPr>
      <p:sp>
        <p:nvSpPr>
          <p:cNvPr id="6" name="Rectangle ">
            <a:extLst>
              <a:ext uri="{FF2B5EF4-FFF2-40B4-BE49-F238E27FC236}">
                <a16:creationId xmlns:a16="http://schemas.microsoft.com/office/drawing/2014/main" id="{BABC8236-4689-1EB5-BCDD-889BCE4574A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6780959" y="1408750"/>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Slide Number ">
            <a:extLst>
              <a:ext uri="{FF2B5EF4-FFF2-40B4-BE49-F238E27FC236}">
                <a16:creationId xmlns:a16="http://schemas.microsoft.com/office/drawing/2014/main" id="{FCA3AB3A-CBF9-1F70-5AED-6F040CA8D3AE}"/>
              </a:ext>
            </a:extLst>
          </p:cNvPr>
          <p:cNvSpPr>
            <a:spLocks noGrp="1"/>
          </p:cNvSpPr>
          <p:nvPr>
            <p:ph type="sldNum" sz="quarter" idx="12"/>
          </p:nvPr>
        </p:nvSpPr>
        <p:spPr>
          <a:xfrm>
            <a:off x="9293772" y="6356350"/>
            <a:ext cx="2743200" cy="365125"/>
          </a:xfrm>
        </p:spPr>
        <p:txBody>
          <a:bodyPr rtlCol="0"/>
          <a:lstStyle/>
          <a:p>
            <a:pPr rtl="0"/>
            <a:fld id="{181E4D21-DFBA-4BA9-A6C6-558C4B06F883}" type="slidenum">
              <a:rPr lang="en-US" smtClean="0"/>
              <a:t>7</a:t>
            </a:fld>
            <a:endParaRPr lang="en-US"/>
          </a:p>
        </p:txBody>
      </p:sp>
      <p:sp>
        <p:nvSpPr>
          <p:cNvPr id="8" name="Title">
            <a:extLst>
              <a:ext uri="{FF2B5EF4-FFF2-40B4-BE49-F238E27FC236}">
                <a16:creationId xmlns:a16="http://schemas.microsoft.com/office/drawing/2014/main" id="{B93A63BF-9BC9-41A8-0FA4-FF4F72373E2E}"/>
              </a:ext>
            </a:extLst>
          </p:cNvPr>
          <p:cNvSpPr txBox="1">
            <a:spLocks noGrp="1"/>
          </p:cNvSpPr>
          <p:nvPr>
            <p:ph type="title" idx="4294967295"/>
          </p:nvPr>
        </p:nvSpPr>
        <p:spPr>
          <a:xfrm>
            <a:off x="8191043" y="3092335"/>
            <a:ext cx="4037835" cy="19784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defRPr/>
            </a:pPr>
            <a:r>
              <a:rPr lang="es" sz="4900" b="1" dirty="0">
                <a:solidFill>
                  <a:srgbClr val="FFFFFF"/>
                </a:solidFill>
              </a:rPr>
              <a:t>Aspectos destacados de la historia de la Vida Independiente</a:t>
            </a:r>
            <a:endParaRPr lang="en-US" sz="4900" dirty="0"/>
          </a:p>
        </p:txBody>
      </p:sp>
      <p:pic>
        <p:nvPicPr>
          <p:cNvPr id="4" name="Image" descr="A framed black-and-white photo of a smiling man with a breathing tube, surrounded by quotes about disability.&#10;&#10;Transcribed Text:&#10;&#10;Ed Roberts: 1939-1995&#10;&#10;“Disability is just a part of life. Anyone can join our group at any point in life. In this way, the disability rights movement doesn’t discriminate.”&#10;&#10;“Disability is a strength.”">
            <a:extLst>
              <a:ext uri="{FF2B5EF4-FFF2-40B4-BE49-F238E27FC236}">
                <a16:creationId xmlns:a16="http://schemas.microsoft.com/office/drawing/2014/main" id="{B86E37C5-BED7-FFAE-B2B3-9C292914C67E}"/>
              </a:ext>
            </a:extLst>
          </p:cNvPr>
          <p:cNvPicPr>
            <a:picLocks noChangeAspect="1"/>
          </p:cNvPicPr>
          <p:nvPr/>
        </p:nvPicPr>
        <p:blipFill>
          <a:blip r:embed="rId2"/>
          <a:stretch>
            <a:fillRect/>
          </a:stretch>
        </p:blipFill>
        <p:spPr>
          <a:xfrm>
            <a:off x="255775" y="279334"/>
            <a:ext cx="3790630" cy="37738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 1">
            <a:extLst>
              <a:ext uri="{FF2B5EF4-FFF2-40B4-BE49-F238E27FC236}">
                <a16:creationId xmlns:a16="http://schemas.microsoft.com/office/drawing/2014/main" id="{70BEF764-695D-2F9A-08D1-65FBB3DCE55F}"/>
              </a:ext>
            </a:extLst>
          </p:cNvPr>
          <p:cNvSpPr txBox="1"/>
          <p:nvPr/>
        </p:nvSpPr>
        <p:spPr>
          <a:xfrm>
            <a:off x="4387595" y="78422"/>
            <a:ext cx="380344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buFontTx/>
              <a:buChar char="•"/>
            </a:pPr>
            <a:r>
              <a:rPr lang="es" sz="2600" dirty="0">
                <a:ea typeface="ＭＳ Ｐゴシック"/>
              </a:rPr>
              <a:t>Los inicios del movimiento IL: </a:t>
            </a:r>
            <a:r>
              <a:rPr lang="es" sz="2600" b="1" dirty="0">
                <a:ea typeface="ＭＳ Ｐゴシック"/>
              </a:rPr>
              <a:t>finales de la década del 60, principios de la década del 70</a:t>
            </a:r>
            <a:endParaRPr lang="en-US" dirty="0"/>
          </a:p>
          <a:p>
            <a:pPr rtl="0">
              <a:buFontTx/>
              <a:buChar char="•"/>
            </a:pPr>
            <a:endParaRPr lang="en-US" dirty="0"/>
          </a:p>
          <a:p>
            <a:pPr rtl="0" eaLnBrk="1" hangingPunct="1">
              <a:buFontTx/>
              <a:buChar char="•"/>
            </a:pPr>
            <a:r>
              <a:rPr lang="es" sz="2600" dirty="0">
                <a:ea typeface="ＭＳ Ｐゴシック"/>
              </a:rPr>
              <a:t>Conceptualizado por </a:t>
            </a:r>
            <a:r>
              <a:rPr lang="es" sz="2600" b="1" dirty="0">
                <a:ea typeface="ＭＳ Ｐゴシック"/>
              </a:rPr>
              <a:t>Ed Roberts</a:t>
            </a:r>
            <a:r>
              <a:rPr lang="es" sz="2600" dirty="0">
                <a:ea typeface="ＭＳ Ｐゴシック"/>
              </a:rPr>
              <a:t> de Berkeley CA como un </a:t>
            </a:r>
            <a:r>
              <a:rPr lang="es" sz="2600" b="1" dirty="0">
                <a:ea typeface="ＭＳ Ｐゴシック"/>
              </a:rPr>
              <a:t>imperativo moral, NO como un modelo de servicios sociales</a:t>
            </a:r>
            <a:r>
              <a:rPr lang="es" sz="2600" dirty="0">
                <a:ea typeface="ＭＳ Ｐゴシック"/>
              </a:rPr>
              <a:t>.  </a:t>
            </a:r>
          </a:p>
          <a:p>
            <a:pPr rtl="0" eaLnBrk="1" hangingPunct="1">
              <a:buFontTx/>
              <a:buChar char="•"/>
            </a:pPr>
            <a:endParaRPr lang="en-US" altLang="en-US" sz="2600" b="1" i="1" dirty="0">
              <a:ea typeface="ＭＳ Ｐゴシック"/>
            </a:endParaRPr>
          </a:p>
          <a:p>
            <a:pPr algn="r" rtl="0" eaLnBrk="1" hangingPunct="1"/>
            <a:endParaRPr lang="en-US" sz="2800" b="1" dirty="0">
              <a:latin typeface="Arial"/>
              <a:ea typeface="ＭＳ Ｐゴシック"/>
              <a:cs typeface="Arial"/>
            </a:endParaRPr>
          </a:p>
        </p:txBody>
      </p:sp>
      <p:sp>
        <p:nvSpPr>
          <p:cNvPr id="11" name="Text 2">
            <a:extLst>
              <a:ext uri="{FF2B5EF4-FFF2-40B4-BE49-F238E27FC236}">
                <a16:creationId xmlns:a16="http://schemas.microsoft.com/office/drawing/2014/main" id="{BF27DB93-E353-EE1C-A7CB-2AA5BC756360}"/>
              </a:ext>
            </a:extLst>
          </p:cNvPr>
          <p:cNvSpPr txBox="1"/>
          <p:nvPr/>
        </p:nvSpPr>
        <p:spPr>
          <a:xfrm>
            <a:off x="273086" y="4674382"/>
            <a:ext cx="7274870"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rtl="0">
              <a:buFont typeface="Arial"/>
              <a:buChar char="•"/>
            </a:pPr>
            <a:r>
              <a:rPr lang="es" sz="2800" b="1" dirty="0">
                <a:ea typeface="+mn-lt"/>
                <a:cs typeface="+mn-lt"/>
              </a:rPr>
              <a:t>Pocos centros precedieron la financiación</a:t>
            </a:r>
            <a:r>
              <a:rPr lang="es" sz="2800" dirty="0">
                <a:ea typeface="+mn-lt"/>
                <a:cs typeface="+mn-lt"/>
              </a:rPr>
              <a:t> a través de la Ley de Rehabilitación, como los de Berkeley CA o Atlantis en CO. </a:t>
            </a:r>
            <a:r>
              <a:rPr lang="es" sz="2800" b="1" i="1" dirty="0">
                <a:ea typeface="+mn-lt"/>
                <a:cs typeface="+mn-lt"/>
              </a:rPr>
              <a:t>¿Conoce otros? </a:t>
            </a:r>
            <a:endParaRPr lang="en-US" sz="2800" b="1" i="1" dirty="0"/>
          </a:p>
          <a:p>
            <a:pPr marL="285750" indent="-285750" rtl="0">
              <a:buFont typeface="Arial"/>
              <a:buChar char="•"/>
            </a:pPr>
            <a:endParaRPr lang="en-US" sz="2400" dirty="0"/>
          </a:p>
        </p:txBody>
      </p:sp>
      <p:sp>
        <p:nvSpPr>
          <p:cNvPr id="2" name="Footer">
            <a:extLst>
              <a:ext uri="{FF2B5EF4-FFF2-40B4-BE49-F238E27FC236}">
                <a16:creationId xmlns:a16="http://schemas.microsoft.com/office/drawing/2014/main" id="{B935C24D-4F15-7863-026C-3C466E9F1C24}"/>
              </a:ext>
            </a:extLst>
          </p:cNvPr>
          <p:cNvSpPr>
            <a:spLocks noGrp="1"/>
          </p:cNvSpPr>
          <p:nvPr>
            <p:ph type="ftr" sz="quarter" idx="11"/>
          </p:nvPr>
        </p:nvSpPr>
        <p:spPr>
          <a:xfrm>
            <a:off x="571915" y="6475699"/>
            <a:ext cx="5921698" cy="365125"/>
          </a:xfrm>
        </p:spPr>
        <p:txBody>
          <a:bodyPr rtlCol="0"/>
          <a:lstStyle/>
          <a:p>
            <a:pPr rtl="0"/>
            <a:r>
              <a:rPr lang="es">
                <a:solidFill>
                  <a:srgbClr val="750518"/>
                </a:solidFill>
              </a:rPr>
              <a:t>Centro de Capacitación y Asistencia Técnica para la Vida Independiente</a:t>
            </a:r>
          </a:p>
        </p:txBody>
      </p:sp>
    </p:spTree>
    <p:extLst>
      <p:ext uri="{BB962C8B-B14F-4D97-AF65-F5344CB8AC3E}">
        <p14:creationId xmlns:p14="http://schemas.microsoft.com/office/powerpoint/2010/main" val="43984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a:extLst>
              <a:ext uri="{FF2B5EF4-FFF2-40B4-BE49-F238E27FC236}">
                <a16:creationId xmlns:a16="http://schemas.microsoft.com/office/drawing/2014/main" id="{D7AFA4B2-7E71-B00A-E033-B60B145FB36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6780959" y="1408750"/>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Rectangle 3">
            <a:extLst>
              <a:ext uri="{FF2B5EF4-FFF2-40B4-BE49-F238E27FC236}">
                <a16:creationId xmlns:a16="http://schemas.microsoft.com/office/drawing/2014/main" id="{365C8695-7128-3DD9-82BB-26E876121997}"/>
              </a:ext>
              <a:ext uri="{C183D7F6-B498-43B3-948B-1728B52AA6E4}">
                <adec:decorative xmlns:adec="http://schemas.microsoft.com/office/drawing/2017/decorative" val="1"/>
              </a:ext>
            </a:extLst>
          </p:cNvPr>
          <p:cNvSpPr/>
          <p:nvPr/>
        </p:nvSpPr>
        <p:spPr>
          <a:xfrm>
            <a:off x="266261" y="4237857"/>
            <a:ext cx="7469393" cy="438594"/>
          </a:xfrm>
          <a:prstGeom prst="rect">
            <a:avLst/>
          </a:prstGeom>
          <a:solidFill>
            <a:srgbClr val="BCDDE6"/>
          </a:solidFill>
          <a:ln w="57150">
            <a:solidFill>
              <a:srgbClr val="BCDD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 name="Slide Number ">
            <a:extLst>
              <a:ext uri="{FF2B5EF4-FFF2-40B4-BE49-F238E27FC236}">
                <a16:creationId xmlns:a16="http://schemas.microsoft.com/office/drawing/2014/main" id="{01A04E4E-E224-02EC-2DFD-5CD07371DBB2}"/>
              </a:ext>
            </a:extLst>
          </p:cNvPr>
          <p:cNvSpPr>
            <a:spLocks noGrp="1"/>
          </p:cNvSpPr>
          <p:nvPr>
            <p:ph type="sldNum" sz="quarter" idx="12"/>
          </p:nvPr>
        </p:nvSpPr>
        <p:spPr>
          <a:xfrm>
            <a:off x="9293772" y="6356350"/>
            <a:ext cx="2743200" cy="365125"/>
          </a:xfrm>
        </p:spPr>
        <p:txBody>
          <a:bodyPr rtlCol="0"/>
          <a:lstStyle/>
          <a:p>
            <a:pPr rtl="0"/>
            <a:fld id="{181E4D21-DFBA-4BA9-A6C6-558C4B06F883}" type="slidenum">
              <a:rPr lang="en-US" smtClean="0"/>
              <a:t>8</a:t>
            </a:fld>
            <a:endParaRPr lang="en-US"/>
          </a:p>
        </p:txBody>
      </p:sp>
      <p:sp>
        <p:nvSpPr>
          <p:cNvPr id="8" name="Title">
            <a:extLst>
              <a:ext uri="{FF2B5EF4-FFF2-40B4-BE49-F238E27FC236}">
                <a16:creationId xmlns:a16="http://schemas.microsoft.com/office/drawing/2014/main" id="{D2A404CD-F30B-7FEB-0ADF-C22EF399CC1B}"/>
              </a:ext>
            </a:extLst>
          </p:cNvPr>
          <p:cNvSpPr txBox="1">
            <a:spLocks noGrp="1"/>
          </p:cNvSpPr>
          <p:nvPr>
            <p:ph type="title" idx="4294967295"/>
          </p:nvPr>
        </p:nvSpPr>
        <p:spPr>
          <a:xfrm>
            <a:off x="8393622" y="2825941"/>
            <a:ext cx="3632676" cy="18505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defRPr/>
            </a:pPr>
            <a:r>
              <a:rPr lang="es" sz="4900" b="1" dirty="0">
                <a:solidFill>
                  <a:srgbClr val="FFFFFF"/>
                </a:solidFill>
              </a:rPr>
              <a:t>Aspectos destacados de la historia de la Vida Independiente (cont.)</a:t>
            </a:r>
            <a:endParaRPr lang="en-US" sz="4900" dirty="0"/>
          </a:p>
        </p:txBody>
      </p:sp>
      <p:sp>
        <p:nvSpPr>
          <p:cNvPr id="9" name="Text 1">
            <a:extLst>
              <a:ext uri="{FF2B5EF4-FFF2-40B4-BE49-F238E27FC236}">
                <a16:creationId xmlns:a16="http://schemas.microsoft.com/office/drawing/2014/main" id="{F910C12A-E485-3C53-15E9-A2E41D94AE45}"/>
              </a:ext>
            </a:extLst>
          </p:cNvPr>
          <p:cNvSpPr txBox="1"/>
          <p:nvPr/>
        </p:nvSpPr>
        <p:spPr>
          <a:xfrm>
            <a:off x="123121" y="-1334"/>
            <a:ext cx="8067922"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endParaRPr lang="en-US" altLang="en-US" sz="2600">
              <a:ea typeface="ＭＳ Ｐゴシック"/>
            </a:endParaRPr>
          </a:p>
          <a:p>
            <a:pPr rtl="0" eaLnBrk="1" hangingPunct="1">
              <a:buFontTx/>
              <a:buChar char="•"/>
            </a:pPr>
            <a:r>
              <a:rPr lang="es" sz="2600">
                <a:ea typeface="ＭＳ Ｐゴシック"/>
              </a:rPr>
              <a:t>Las personas con discapacidades </a:t>
            </a:r>
            <a:r>
              <a:rPr lang="es" sz="2600" b="1">
                <a:ea typeface="ＭＳ Ｐゴシック"/>
              </a:rPr>
              <a:t>necesitan poder tener el control de sus vidas</a:t>
            </a:r>
            <a:r>
              <a:rPr lang="es" sz="2600">
                <a:ea typeface="ＭＳ Ｐゴシック"/>
              </a:rPr>
              <a:t> y sobre las </a:t>
            </a:r>
            <a:r>
              <a:rPr lang="es" sz="2600" b="1">
                <a:ea typeface="ＭＳ Ｐゴシック"/>
              </a:rPr>
              <a:t>decisiones que afectan a sus vidas</a:t>
            </a:r>
            <a:r>
              <a:rPr lang="es" sz="2600">
                <a:ea typeface="ＭＳ Ｐゴシック"/>
              </a:rPr>
              <a:t>.</a:t>
            </a:r>
          </a:p>
          <a:p>
            <a:pPr rtl="0">
              <a:buFontTx/>
              <a:buChar char="•"/>
            </a:pPr>
            <a:endParaRPr lang="en-US" altLang="en-US" sz="2600">
              <a:ea typeface="ＭＳ Ｐゴシック"/>
            </a:endParaRPr>
          </a:p>
          <a:p>
            <a:pPr rtl="0" eaLnBrk="1" hangingPunct="1">
              <a:buFontTx/>
              <a:buChar char="•"/>
            </a:pPr>
            <a:r>
              <a:rPr lang="es" sz="2600" b="1">
                <a:ea typeface="ＭＳ Ｐゴシック"/>
              </a:rPr>
              <a:t>Los centros</a:t>
            </a:r>
            <a:r>
              <a:rPr lang="es" sz="2600">
                <a:ea typeface="ＭＳ Ｐゴシック"/>
              </a:rPr>
              <a:t> se desarrollaron a </a:t>
            </a:r>
            <a:r>
              <a:rPr lang="es" sz="2600" b="1">
                <a:ea typeface="ＭＳ Ｐゴシック"/>
              </a:rPr>
              <a:t>principio de los años 80 y en los años 90 a medida que se disponía de nuevos fondos</a:t>
            </a:r>
            <a:r>
              <a:rPr lang="es" sz="2600">
                <a:ea typeface="ＭＳ Ｐゴシック"/>
              </a:rPr>
              <a:t> a través de los estados y a través de la </a:t>
            </a:r>
            <a:r>
              <a:rPr lang="es" sz="2600" b="1">
                <a:ea typeface="ＭＳ Ｐゴシック"/>
              </a:rPr>
              <a:t>Ley de Rehabilitación</a:t>
            </a:r>
            <a:r>
              <a:rPr lang="es" sz="2600">
                <a:ea typeface="ＭＳ Ｐゴシック"/>
              </a:rPr>
              <a:t>. La cantidad de CILs tuvo </a:t>
            </a:r>
            <a:r>
              <a:rPr lang="es" sz="2600" b="1">
                <a:ea typeface="ＭＳ Ｐゴシック"/>
              </a:rPr>
              <a:t>poco incremento recientemente.</a:t>
            </a:r>
            <a:r>
              <a:rPr lang="es" sz="2600">
                <a:ea typeface="ＭＳ Ｐゴシック"/>
              </a:rPr>
              <a:t> </a:t>
            </a:r>
            <a:r>
              <a:rPr lang="en" sz="2600" b="1">
                <a:ea typeface="ＭＳ Ｐゴシック"/>
              </a:rPr>
              <a:t> </a:t>
            </a:r>
          </a:p>
          <a:p>
            <a:pPr algn="r" rtl="0"/>
            <a:endParaRPr lang="en-US" sz="2800" b="1">
              <a:latin typeface="Arial"/>
              <a:cs typeface="Arial"/>
            </a:endParaRPr>
          </a:p>
        </p:txBody>
      </p:sp>
      <p:sp>
        <p:nvSpPr>
          <p:cNvPr id="2" name="Footer">
            <a:extLst>
              <a:ext uri="{FF2B5EF4-FFF2-40B4-BE49-F238E27FC236}">
                <a16:creationId xmlns:a16="http://schemas.microsoft.com/office/drawing/2014/main" id="{EBA1034F-EDB8-A8E0-9FF2-BAD7D30EE94D}"/>
              </a:ext>
            </a:extLst>
          </p:cNvPr>
          <p:cNvSpPr>
            <a:spLocks noGrp="1"/>
          </p:cNvSpPr>
          <p:nvPr>
            <p:ph type="ftr" sz="quarter" idx="11"/>
          </p:nvPr>
        </p:nvSpPr>
        <p:spPr>
          <a:xfrm>
            <a:off x="388301" y="6492049"/>
            <a:ext cx="5921698" cy="365125"/>
          </a:xfrm>
        </p:spPr>
        <p:txBody>
          <a:bodyPr rtlCol="0"/>
          <a:lstStyle/>
          <a:p>
            <a:pPr rtl="0"/>
            <a:r>
              <a:rPr lang="es">
                <a:solidFill>
                  <a:srgbClr val="750518"/>
                </a:solidFill>
              </a:rPr>
              <a:t>Centro de Capacitación y Asistencia Técnica para la Vida Independiente</a:t>
            </a:r>
          </a:p>
        </p:txBody>
      </p:sp>
    </p:spTree>
    <p:extLst>
      <p:ext uri="{BB962C8B-B14F-4D97-AF65-F5344CB8AC3E}">
        <p14:creationId xmlns:p14="http://schemas.microsoft.com/office/powerpoint/2010/main" val="158506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FF5AF9-6D7A-9109-B27C-E3355762BE5B}"/>
            </a:ext>
          </a:extLst>
        </p:cNvPr>
        <p:cNvGrpSpPr/>
        <p:nvPr/>
      </p:nvGrpSpPr>
      <p:grpSpPr>
        <a:xfrm>
          <a:off x="0" y="0"/>
          <a:ext cx="0" cy="0"/>
          <a:chOff x="0" y="0"/>
          <a:chExt cx="0" cy="0"/>
        </a:xfrm>
      </p:grpSpPr>
      <p:sp useBgFill="1">
        <p:nvSpPr>
          <p:cNvPr id="10" name="Rectangle 9" hidden="1">
            <a:extLst>
              <a:ext uri="{FF2B5EF4-FFF2-40B4-BE49-F238E27FC236}">
                <a16:creationId xmlns:a16="http://schemas.microsoft.com/office/drawing/2014/main" id="{C622F575-0C22-3538-9C26-F1EDA5B73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2" name="Rectangle 11" hidden="1">
            <a:extLst>
              <a:ext uri="{FF2B5EF4-FFF2-40B4-BE49-F238E27FC236}">
                <a16:creationId xmlns:a16="http://schemas.microsoft.com/office/drawing/2014/main" id="{45795C92-2A8E-3678-0273-DCE6C6E91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hidden="1">
            <a:extLst>
              <a:ext uri="{FF2B5EF4-FFF2-40B4-BE49-F238E27FC236}">
                <a16:creationId xmlns:a16="http://schemas.microsoft.com/office/drawing/2014/main" id="{5C5242A2-5345-3FA1-00EE-82FD463940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Rectangle 15" hidden="1">
            <a:extLst>
              <a:ext uri="{FF2B5EF4-FFF2-40B4-BE49-F238E27FC236}">
                <a16:creationId xmlns:a16="http://schemas.microsoft.com/office/drawing/2014/main" id="{89FA32C3-AE33-F77F-2428-F9BDBE6E9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Rectangle 17" hidden="1">
            <a:extLst>
              <a:ext uri="{FF2B5EF4-FFF2-40B4-BE49-F238E27FC236}">
                <a16:creationId xmlns:a16="http://schemas.microsoft.com/office/drawing/2014/main" id="{1F803383-5A06-0400-28BE-9BDDF7A6D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Rectangle">
            <a:extLst>
              <a:ext uri="{FF2B5EF4-FFF2-40B4-BE49-F238E27FC236}">
                <a16:creationId xmlns:a16="http://schemas.microsoft.com/office/drawing/2014/main" id="{B6B2C400-1E54-4060-FC29-B47A75943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Slide Number ">
            <a:extLst>
              <a:ext uri="{FF2B5EF4-FFF2-40B4-BE49-F238E27FC236}">
                <a16:creationId xmlns:a16="http://schemas.microsoft.com/office/drawing/2014/main" id="{148E5564-782E-0E84-38C1-560C07675039}"/>
              </a:ext>
            </a:extLst>
          </p:cNvPr>
          <p:cNvSpPr>
            <a:spLocks noGrp="1"/>
          </p:cNvSpPr>
          <p:nvPr>
            <p:ph type="sldNum" sz="quarter" idx="12"/>
          </p:nvPr>
        </p:nvSpPr>
        <p:spPr>
          <a:xfrm>
            <a:off x="11704320" y="6455664"/>
            <a:ext cx="448056" cy="365125"/>
          </a:xfrm>
        </p:spPr>
        <p:txBody>
          <a:bodyPr rtlCol="0">
            <a:normAutofit/>
          </a:bodyPr>
          <a:lstStyle/>
          <a:p>
            <a:pPr rtl="0">
              <a:spcAft>
                <a:spcPts val="600"/>
              </a:spcAft>
            </a:pPr>
            <a:fld id="{181E4D21-DFBA-4BA9-A6C6-558C4B06F883}" type="slidenum">
              <a:rPr lang="en-US" sz="1100">
                <a:solidFill>
                  <a:schemeClr val="tx1">
                    <a:lumMod val="50000"/>
                    <a:lumOff val="50000"/>
                  </a:schemeClr>
                </a:solidFill>
              </a:rPr>
              <a:pPr>
                <a:spcAft>
                  <a:spcPts val="600"/>
                </a:spcAft>
              </a:pPr>
              <a:t>9</a:t>
            </a:fld>
            <a:endParaRPr lang="en-US" sz="1100">
              <a:solidFill>
                <a:schemeClr val="tx1">
                  <a:lumMod val="50000"/>
                  <a:lumOff val="50000"/>
                </a:schemeClr>
              </a:solidFill>
            </a:endParaRPr>
          </a:p>
        </p:txBody>
      </p:sp>
      <p:sp>
        <p:nvSpPr>
          <p:cNvPr id="133" name="Arrow" descr="Arrow pointing to Title 7 Independent Living Services">
            <a:extLst>
              <a:ext uri="{FF2B5EF4-FFF2-40B4-BE49-F238E27FC236}">
                <a16:creationId xmlns:a16="http://schemas.microsoft.com/office/drawing/2014/main" id="{04FDD11F-9315-3D81-3FC8-AB1399676595}"/>
              </a:ext>
            </a:extLst>
          </p:cNvPr>
          <p:cNvSpPr/>
          <p:nvPr/>
        </p:nvSpPr>
        <p:spPr>
          <a:xfrm rot="840000">
            <a:off x="4975085" y="4163458"/>
            <a:ext cx="1792719" cy="1026544"/>
          </a:xfrm>
          <a:prstGeom prst="rightArrow">
            <a:avLst/>
          </a:prstGeom>
          <a:solidFill>
            <a:srgbClr val="750518"/>
          </a:solidFill>
          <a:ln>
            <a:solidFill>
              <a:srgbClr val="7505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a:extLst>
              <a:ext uri="{FF2B5EF4-FFF2-40B4-BE49-F238E27FC236}">
                <a16:creationId xmlns:a16="http://schemas.microsoft.com/office/drawing/2014/main" id="{409E8531-7CA5-39A3-6BC2-3F87B7CD6D10}"/>
              </a:ext>
            </a:extLst>
          </p:cNvPr>
          <p:cNvSpPr>
            <a:spLocks noGrp="1"/>
          </p:cNvSpPr>
          <p:nvPr>
            <p:ph type="title"/>
          </p:nvPr>
        </p:nvSpPr>
        <p:spPr>
          <a:xfrm>
            <a:off x="7903" y="1005413"/>
            <a:ext cx="4030654" cy="3387497"/>
          </a:xfrm>
        </p:spPr>
        <p:txBody>
          <a:bodyPr vert="horz" lIns="91440" tIns="45720" rIns="91440" bIns="45720" rtlCol="0" anchor="t">
            <a:noAutofit/>
          </a:bodyPr>
          <a:lstStyle/>
          <a:p>
            <a:pPr algn="ctr" rtl="0"/>
            <a:r>
              <a:rPr lang="es" sz="4800" b="1" dirty="0">
                <a:solidFill>
                  <a:srgbClr val="FFFFFF"/>
                </a:solidFill>
              </a:rPr>
              <a:t>La Ley de Rehabilitación</a:t>
            </a:r>
            <a:endParaRPr lang="en-US" sz="4800" dirty="0"/>
          </a:p>
        </p:txBody>
      </p:sp>
      <p:graphicFrame>
        <p:nvGraphicFramePr>
          <p:cNvPr id="24" name="Text Boxes" descr="Six">
            <a:extLst>
              <a:ext uri="{FF2B5EF4-FFF2-40B4-BE49-F238E27FC236}">
                <a16:creationId xmlns:a16="http://schemas.microsoft.com/office/drawing/2014/main" id="{1DB6577B-4661-ED8E-2918-4E5A60803EEB}"/>
              </a:ext>
            </a:extLst>
          </p:cNvPr>
          <p:cNvGraphicFramePr>
            <a:graphicFrameLocks noGrp="1"/>
          </p:cNvGraphicFramePr>
          <p:nvPr>
            <p:ph idx="1"/>
          </p:nvPr>
        </p:nvGraphicFramePr>
        <p:xfrm>
          <a:off x="4299357" y="156643"/>
          <a:ext cx="7727684" cy="5806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a:extLst>
              <a:ext uri="{FF2B5EF4-FFF2-40B4-BE49-F238E27FC236}">
                <a16:creationId xmlns:a16="http://schemas.microsoft.com/office/drawing/2014/main" id="{EC22CB8A-A462-D6FB-8D89-AD6667A3DC37}"/>
              </a:ext>
            </a:extLst>
          </p:cNvPr>
          <p:cNvSpPr>
            <a:spLocks noGrp="1"/>
          </p:cNvSpPr>
          <p:nvPr>
            <p:ph type="ftr" sz="quarter" idx="11"/>
          </p:nvPr>
        </p:nvSpPr>
        <p:spPr>
          <a:xfrm>
            <a:off x="5673203" y="6502717"/>
            <a:ext cx="5083465" cy="365125"/>
          </a:xfrm>
        </p:spPr>
        <p:txBody>
          <a:bodyPr rtlCol="0">
            <a:normAutofit/>
          </a:bodyPr>
          <a:lstStyle/>
          <a:p>
            <a:pPr algn="l" rtl="0">
              <a:spcAft>
                <a:spcPts val="600"/>
              </a:spcAft>
            </a:pPr>
            <a:r>
              <a:rPr lang="es" sz="1100">
                <a:solidFill>
                  <a:srgbClr val="750518"/>
                </a:solidFill>
              </a:rPr>
              <a:t>Centro de Capacitación y Asistencia Técnica para la Vida Independiente</a:t>
            </a:r>
          </a:p>
        </p:txBody>
      </p:sp>
    </p:spTree>
    <p:extLst>
      <p:ext uri="{BB962C8B-B14F-4D97-AF65-F5344CB8AC3E}">
        <p14:creationId xmlns:p14="http://schemas.microsoft.com/office/powerpoint/2010/main" val="4133975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C4D860DD5B4C499372C8455D01B846" ma:contentTypeVersion="4" ma:contentTypeDescription="Create a new document." ma:contentTypeScope="" ma:versionID="50717458f3314cd937b85d7d5ebb9e2e">
  <xsd:schema xmlns:xsd="http://www.w3.org/2001/XMLSchema" xmlns:xs="http://www.w3.org/2001/XMLSchema" xmlns:p="http://schemas.microsoft.com/office/2006/metadata/properties" xmlns:ns2="cdffb8cd-8bd0-48c1-a8ac-3a8d19cd04ca" targetNamespace="http://schemas.microsoft.com/office/2006/metadata/properties" ma:root="true" ma:fieldsID="914521b2fd8b9026e3d8eeb94e690f05" ns2:_="">
    <xsd:import namespace="cdffb8cd-8bd0-48c1-a8ac-3a8d19cd04c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fb8cd-8bd0-48c1-a8ac-3a8d19cd04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58416A-C2F5-4BFD-AE61-9B60147C1E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fb8cd-8bd0-48c1-a8ac-3a8d19cd04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4993E9-6779-4AAB-9E42-4F3E51E053F9}">
  <ds:schemaRefs>
    <ds:schemaRef ds:uri="http://schemas.microsoft.com/sharepoint/v3/contenttype/forms"/>
  </ds:schemaRefs>
</ds:datastoreItem>
</file>

<file path=customXml/itemProps3.xml><?xml version="1.0" encoding="utf-8"?>
<ds:datastoreItem xmlns:ds="http://schemas.openxmlformats.org/officeDocument/2006/customXml" ds:itemID="{88E16E70-E673-48CE-B308-76E0FA6B8039}">
  <ds:schemaRefs>
    <ds:schemaRef ds:uri="86313d01-fe6b-4058-9e40-46f38462f71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47</TotalTime>
  <Words>3447</Words>
  <Application>Microsoft Office PowerPoint</Application>
  <PresentationFormat>Widescreen</PresentationFormat>
  <Paragraphs>325</Paragraphs>
  <Slides>35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ＭＳ Ｐゴシック</vt:lpstr>
      <vt:lpstr>Aptos</vt:lpstr>
      <vt:lpstr>Aptos Display</vt:lpstr>
      <vt:lpstr>Arial</vt:lpstr>
      <vt:lpstr>Calibri</vt:lpstr>
      <vt:lpstr>Calibri Light</vt:lpstr>
      <vt:lpstr>Wingdings</vt:lpstr>
      <vt:lpstr>Office Theme</vt:lpstr>
      <vt:lpstr>Office Theme</vt:lpstr>
      <vt:lpstr>Acompañando a la Junta/Consejo</vt:lpstr>
      <vt:lpstr>Centro de Capacitación y Asistencia Técnica para la Vida Independiente</vt:lpstr>
      <vt:lpstr>Qué aprenderá hoy</vt:lpstr>
      <vt:lpstr>  Presentadoras: </vt:lpstr>
      <vt:lpstr>Desafíos para las juntas de CIL</vt:lpstr>
      <vt:lpstr>  La filosofía IL: su misión y más allá de ella</vt:lpstr>
      <vt:lpstr>Aspectos destacados de la historia de la Vida Independiente</vt:lpstr>
      <vt:lpstr>Aspectos destacados de la historia de la Vida Independiente (cont.)</vt:lpstr>
      <vt:lpstr>La Ley de Rehabilitación</vt:lpstr>
      <vt:lpstr>También hay regulaciones:  En la Sección 1329.2, Título 45, del Código de Reglamentaciones Federales (CFR) se cita el propósito de la Ley de Rehabilitación para la IL</vt:lpstr>
      <vt:lpstr>   Al financiar el SILC y los CIL...    Estos principios nos unen </vt:lpstr>
      <vt:lpstr>Promover e implementar la filosofía de IL:  Su misión y más allá de ella </vt:lpstr>
      <vt:lpstr> ¿Cuáles son sus responsabilidades legales?</vt:lpstr>
      <vt:lpstr>Responsabilidades legales de la junta y de los miembros de la junta </vt:lpstr>
      <vt:lpstr> Deber de obediencia</vt:lpstr>
      <vt:lpstr> Deber de lealtad</vt:lpstr>
      <vt:lpstr> Deber de cuidado</vt:lpstr>
      <vt:lpstr> Regulaciones federales sobre finanzas</vt:lpstr>
      <vt:lpstr>Supervisión de la Junta  &amp; Responsabilidades</vt:lpstr>
      <vt:lpstr>Rol del comité ejecutivo vs. reunión ejecutiva</vt:lpstr>
      <vt:lpstr>El Consejo puede delegar deberes específicos al Presidente</vt:lpstr>
      <vt:lpstr>   Contratar/Supervisar al Director Ejecutivo    Recordatorios importantes para reclutar y contratar</vt:lpstr>
      <vt:lpstr>   Contratar/Supervisar al Director Ejecutivo    ¡Recordatorios de reclutamiento y contratación! (cont.)</vt:lpstr>
      <vt:lpstr>Responsabilidades financieras / fiscales </vt:lpstr>
      <vt:lpstr>Responsabilidades financieras / fiscales (cont.)</vt:lpstr>
      <vt:lpstr> Conflictos de interés</vt:lpstr>
      <vt:lpstr> Nepotismo</vt:lpstr>
      <vt:lpstr>Códigos de conducta ética</vt:lpstr>
      <vt:lpstr>¡Lo bueno, lo malo y lo feo!</vt:lpstr>
      <vt:lpstr>PowerPoint Presentation</vt:lpstr>
      <vt:lpstr>PowerPoint Presentation</vt:lpstr>
      <vt:lpstr>¿Cómo aplican estas y otras regulaciones?</vt:lpstr>
      <vt:lpstr>  Información de contacto </vt:lpstr>
      <vt:lpstr>  Encuesta de evaluación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Canter</dc:creator>
  <cp:lastModifiedBy>EDJM</cp:lastModifiedBy>
  <cp:revision>4</cp:revision>
  <dcterms:created xsi:type="dcterms:W3CDTF">2020-07-11T01:31:45Z</dcterms:created>
  <dcterms:modified xsi:type="dcterms:W3CDTF">2025-08-14T20:00:10Z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0x01010048C4D860DD5B4C499372C8455D01B846</vt:lpwstr>
  </property>
</Properties>
</file>