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3" r:id="rId4"/>
  </p:sldMasterIdLst>
  <p:notesMasterIdLst>
    <p:notesMasterId r:id="rId30"/>
  </p:notesMasterIdLst>
  <p:sldIdLst>
    <p:sldId id="1264" r:id="rId5"/>
    <p:sldId id="1265" r:id="rId6"/>
    <p:sldId id="1235" r:id="rId7"/>
    <p:sldId id="1306" r:id="rId8"/>
    <p:sldId id="1273" r:id="rId9"/>
    <p:sldId id="1268" r:id="rId10"/>
    <p:sldId id="1295" r:id="rId11"/>
    <p:sldId id="1277" r:id="rId12"/>
    <p:sldId id="1300" r:id="rId13"/>
    <p:sldId id="1289" r:id="rId14"/>
    <p:sldId id="1280" r:id="rId15"/>
    <p:sldId id="1282" r:id="rId16"/>
    <p:sldId id="1304" r:id="rId17"/>
    <p:sldId id="1281" r:id="rId18"/>
    <p:sldId id="1284" r:id="rId19"/>
    <p:sldId id="1288" r:id="rId20"/>
    <p:sldId id="1290" r:id="rId21"/>
    <p:sldId id="1274" r:id="rId22"/>
    <p:sldId id="1301" r:id="rId23"/>
    <p:sldId id="1291" r:id="rId24"/>
    <p:sldId id="1287" r:id="rId25"/>
    <p:sldId id="1305" r:id="rId26"/>
    <p:sldId id="1299" r:id="rId27"/>
    <p:sldId id="1307" r:id="rId28"/>
    <p:sldId id="130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23860B-D0A4-2CCE-6941-6DE2A5C8BE5E}" name="McElwee, Paula" initials="MP" userId="S::paula.mcelwee@umt.edu::3a4b01bf-3380-4f8b-919d-79f9d70bf02d" providerId="AD"/>
  <p188:author id="{429B2844-F677-5C43-4684-DE65B4C6A7BE}" name="Morris, Tyler" initials="TM" userId="S::Tyler.Morris@umt.edu::554caaac-c7ab-40ad-bdf6-8fcdd8c2266c" providerId="AD"/>
  <p188:author id="{1C571C87-0F5D-9FF5-DB5B-B5E0B2C0DC35}" name="Breitengross, Sandra" initials="BS" userId="S::sandra.breitengross@umt.edu::8a2b71e1-db95-4c6a-aa4c-9e61c04b1f1b" providerId="AD"/>
  <p188:author id="{D2568B88-6D64-1E86-FEBD-F1E7F5E93A09}" name="Wolinsky, Emily" initials="WE" userId="S::emily.wolinsky@umt.edu::5eba5e5f-315f-4d7f-aaaf-497b11fec99f" providerId="AD"/>
  <p188:author id="{29A53BDF-71C0-2C51-E4BF-DEBCC73266E6}" name="Morris, Tyler" initials="MT" userId="S::tyler.morris@umt.edu::554caaac-c7ab-40ad-bdf6-8fcdd8c2266c" providerId="AD"/>
  <p188:author id="{264403E8-53C1-EDA9-C5E6-B2F371A256CB}" name="Wolinsky, Emily" initials="" userId="S::Emily.Wolinsky@umt.edu::5eba5e5f-315f-4d7f-aaaf-497b11fec99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8D4"/>
    <a:srgbClr val="70002E"/>
    <a:srgbClr val="750518"/>
    <a:srgbClr val="BCDD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607E0F-E42E-43B7-8683-7566AFCC4801}" v="22" dt="2025-06-18T20:03:22.3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359" autoAdjust="0"/>
  </p:normalViewPr>
  <p:slideViewPr>
    <p:cSldViewPr snapToGrid="0">
      <p:cViewPr varScale="1">
        <p:scale>
          <a:sx n="86" d="100"/>
          <a:sy n="86" d="100"/>
        </p:scale>
        <p:origin x="19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image" Target="../media/image14.svg"/><Relationship Id="rId16" Type="http://schemas.openxmlformats.org/officeDocument/2006/relationships/image" Target="../media/image28.svg"/><Relationship Id="rId1" Type="http://schemas.openxmlformats.org/officeDocument/2006/relationships/image" Target="../media/image13.png"/><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 Id="rId14" Type="http://schemas.openxmlformats.org/officeDocument/2006/relationships/image" Target="../media/image2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image" Target="../media/image14.svg"/><Relationship Id="rId16" Type="http://schemas.openxmlformats.org/officeDocument/2006/relationships/image" Target="../media/image28.svg"/><Relationship Id="rId1" Type="http://schemas.openxmlformats.org/officeDocument/2006/relationships/image" Target="../media/image13.png"/><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 Id="rId1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B17B5D-D0DD-4853-86AE-591731C06CD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78CD4662-3209-4BBC-8F69-B1ADD72E2220}">
      <dgm:prSet/>
      <dgm:spPr/>
      <dgm:t>
        <a:bodyPr/>
        <a:lstStyle/>
        <a:p>
          <a:pPr>
            <a:lnSpc>
              <a:spcPct val="100000"/>
            </a:lnSpc>
          </a:pPr>
          <a:r>
            <a:rPr lang="en-US" dirty="0"/>
            <a:t>Dates: June 24, July 1, July 8, 2025</a:t>
          </a:r>
        </a:p>
      </dgm:t>
    </dgm:pt>
    <dgm:pt modelId="{015699D9-4A30-4A12-85FE-A0A04A451AD0}" type="parTrans" cxnId="{82D7FBEA-96EC-4128-911A-695444CEDAAB}">
      <dgm:prSet/>
      <dgm:spPr/>
      <dgm:t>
        <a:bodyPr/>
        <a:lstStyle/>
        <a:p>
          <a:endParaRPr lang="en-US"/>
        </a:p>
      </dgm:t>
    </dgm:pt>
    <dgm:pt modelId="{FC78509A-25D0-433C-A0F5-AA965978D42C}" type="sibTrans" cxnId="{82D7FBEA-96EC-4128-911A-695444CEDAAB}">
      <dgm:prSet/>
      <dgm:spPr/>
      <dgm:t>
        <a:bodyPr/>
        <a:lstStyle/>
        <a:p>
          <a:endParaRPr lang="en-US"/>
        </a:p>
      </dgm:t>
    </dgm:pt>
    <dgm:pt modelId="{603521A2-2BFC-4DDF-80E0-BDE693E9AB89}">
      <dgm:prSet/>
      <dgm:spPr/>
      <dgm:t>
        <a:bodyPr/>
        <a:lstStyle/>
        <a:p>
          <a:pPr>
            <a:lnSpc>
              <a:spcPct val="100000"/>
            </a:lnSpc>
          </a:pPr>
          <a:r>
            <a:rPr lang="en-US"/>
            <a:t>Format: Weekly 90-minute Zoom sessions (60 minutes instruction + 30 minutes peer learning)</a:t>
          </a:r>
        </a:p>
      </dgm:t>
    </dgm:pt>
    <dgm:pt modelId="{D86A8D59-E079-43BF-BB15-33F7A0916D3C}" type="parTrans" cxnId="{4EFB72C8-6341-4780-8541-B0C8E5495F69}">
      <dgm:prSet/>
      <dgm:spPr/>
      <dgm:t>
        <a:bodyPr/>
        <a:lstStyle/>
        <a:p>
          <a:endParaRPr lang="en-US"/>
        </a:p>
      </dgm:t>
    </dgm:pt>
    <dgm:pt modelId="{4A6ECEA7-8717-44F6-A15F-1FFD67F82EFC}" type="sibTrans" cxnId="{4EFB72C8-6341-4780-8541-B0C8E5495F69}">
      <dgm:prSet/>
      <dgm:spPr/>
      <dgm:t>
        <a:bodyPr/>
        <a:lstStyle/>
        <a:p>
          <a:endParaRPr lang="en-US"/>
        </a:p>
      </dgm:t>
    </dgm:pt>
    <dgm:pt modelId="{3027AECE-2786-4B4F-ADA1-45FB9F1AC79B}">
      <dgm:prSet/>
      <dgm:spPr/>
      <dgm:t>
        <a:bodyPr/>
        <a:lstStyle/>
        <a:p>
          <a:pPr>
            <a:lnSpc>
              <a:spcPct val="100000"/>
            </a:lnSpc>
          </a:pPr>
          <a:r>
            <a:rPr lang="en-US"/>
            <a:t>Audience: Board Chairs, Board Members, Executive Directors, and Leadership</a:t>
          </a:r>
        </a:p>
      </dgm:t>
    </dgm:pt>
    <dgm:pt modelId="{DACD0BDB-766D-4980-8A1B-09B32E9B442A}" type="parTrans" cxnId="{225947D4-999D-4C4C-8ABE-F28F493081E8}">
      <dgm:prSet/>
      <dgm:spPr/>
      <dgm:t>
        <a:bodyPr/>
        <a:lstStyle/>
        <a:p>
          <a:endParaRPr lang="en-US"/>
        </a:p>
      </dgm:t>
    </dgm:pt>
    <dgm:pt modelId="{FA00AC6F-399C-4125-B72D-1E71397F5922}" type="sibTrans" cxnId="{225947D4-999D-4C4C-8ABE-F28F493081E8}">
      <dgm:prSet/>
      <dgm:spPr/>
      <dgm:t>
        <a:bodyPr/>
        <a:lstStyle/>
        <a:p>
          <a:endParaRPr lang="en-US"/>
        </a:p>
      </dgm:t>
    </dgm:pt>
    <dgm:pt modelId="{9C63D32B-4D0D-4449-991E-D60CDEED91F2}">
      <dgm:prSet/>
      <dgm:spPr/>
      <dgm:t>
        <a:bodyPr/>
        <a:lstStyle/>
        <a:p>
          <a:pPr>
            <a:lnSpc>
              <a:spcPct val="100000"/>
            </a:lnSpc>
          </a:pPr>
          <a:r>
            <a:rPr lang="en-US"/>
            <a:t>Style: Interactive, Peer-Driven, Conversational</a:t>
          </a:r>
        </a:p>
      </dgm:t>
    </dgm:pt>
    <dgm:pt modelId="{FD08F0D9-F3E0-4677-887A-A578C663D7CB}" type="parTrans" cxnId="{3799218D-398D-4B81-B6DC-3FB490DA1715}">
      <dgm:prSet/>
      <dgm:spPr/>
      <dgm:t>
        <a:bodyPr/>
        <a:lstStyle/>
        <a:p>
          <a:endParaRPr lang="en-US"/>
        </a:p>
      </dgm:t>
    </dgm:pt>
    <dgm:pt modelId="{9281AA6B-7E7F-43D3-ACAA-6418B76FC548}" type="sibTrans" cxnId="{3799218D-398D-4B81-B6DC-3FB490DA1715}">
      <dgm:prSet/>
      <dgm:spPr/>
      <dgm:t>
        <a:bodyPr/>
        <a:lstStyle/>
        <a:p>
          <a:endParaRPr lang="en-US"/>
        </a:p>
      </dgm:t>
    </dgm:pt>
    <dgm:pt modelId="{A63EAB45-0B07-4FCA-9DFF-780F20E7278D}" type="pres">
      <dgm:prSet presAssocID="{42B17B5D-D0DD-4853-86AE-591731C06CD3}" presName="root" presStyleCnt="0">
        <dgm:presLayoutVars>
          <dgm:dir/>
          <dgm:resizeHandles val="exact"/>
        </dgm:presLayoutVars>
      </dgm:prSet>
      <dgm:spPr/>
    </dgm:pt>
    <dgm:pt modelId="{AA2B881A-A352-4C02-BC79-F93A7D9E07E7}" type="pres">
      <dgm:prSet presAssocID="{78CD4662-3209-4BBC-8F69-B1ADD72E2220}" presName="compNode" presStyleCnt="0"/>
      <dgm:spPr/>
    </dgm:pt>
    <dgm:pt modelId="{3DAB113E-768B-499E-8DE9-C62527C9A63D}" type="pres">
      <dgm:prSet presAssocID="{78CD4662-3209-4BBC-8F69-B1ADD72E2220}" presName="bgRect" presStyleLbl="bgShp" presStyleIdx="0" presStyleCnt="4"/>
      <dgm:spPr/>
    </dgm:pt>
    <dgm:pt modelId="{FD27105B-5A32-4CF4-9C23-66DE8145C063}" type="pres">
      <dgm:prSet presAssocID="{78CD4662-3209-4BBC-8F69-B1ADD72E222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Flip Calendar"/>
        </a:ext>
      </dgm:extLst>
    </dgm:pt>
    <dgm:pt modelId="{4E7FF2CE-E05F-4848-AD69-024D83518D6D}" type="pres">
      <dgm:prSet presAssocID="{78CD4662-3209-4BBC-8F69-B1ADD72E2220}" presName="spaceRect" presStyleCnt="0"/>
      <dgm:spPr/>
    </dgm:pt>
    <dgm:pt modelId="{43682935-4134-4D8A-B489-F43AFFB03DA8}" type="pres">
      <dgm:prSet presAssocID="{78CD4662-3209-4BBC-8F69-B1ADD72E2220}" presName="parTx" presStyleLbl="revTx" presStyleIdx="0" presStyleCnt="4">
        <dgm:presLayoutVars>
          <dgm:chMax val="0"/>
          <dgm:chPref val="0"/>
        </dgm:presLayoutVars>
      </dgm:prSet>
      <dgm:spPr/>
    </dgm:pt>
    <dgm:pt modelId="{6BE7568F-DC86-4104-8990-E53AF45DAEEC}" type="pres">
      <dgm:prSet presAssocID="{FC78509A-25D0-433C-A0F5-AA965978D42C}" presName="sibTrans" presStyleCnt="0"/>
      <dgm:spPr/>
    </dgm:pt>
    <dgm:pt modelId="{6CA9E3E8-CC97-4627-910D-F5FBA4372D75}" type="pres">
      <dgm:prSet presAssocID="{603521A2-2BFC-4DDF-80E0-BDE693E9AB89}" presName="compNode" presStyleCnt="0"/>
      <dgm:spPr/>
    </dgm:pt>
    <dgm:pt modelId="{BF85E566-2D21-4E1E-BB69-A2DE133CE60B}" type="pres">
      <dgm:prSet presAssocID="{603521A2-2BFC-4DDF-80E0-BDE693E9AB89}" presName="bgRect" presStyleLbl="bgShp" presStyleIdx="1" presStyleCnt="4"/>
      <dgm:spPr/>
    </dgm:pt>
    <dgm:pt modelId="{750706D1-E75F-4706-AF45-70DC67E4D81E}" type="pres">
      <dgm:prSet presAssocID="{603521A2-2BFC-4DDF-80E0-BDE693E9AB8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Zoom In"/>
        </a:ext>
      </dgm:extLst>
    </dgm:pt>
    <dgm:pt modelId="{53036E20-D47B-4BD3-A01D-769998AED7D1}" type="pres">
      <dgm:prSet presAssocID="{603521A2-2BFC-4DDF-80E0-BDE693E9AB89}" presName="spaceRect" presStyleCnt="0"/>
      <dgm:spPr/>
    </dgm:pt>
    <dgm:pt modelId="{46B8D879-611A-4BDE-BDAC-A15C7E84D39C}" type="pres">
      <dgm:prSet presAssocID="{603521A2-2BFC-4DDF-80E0-BDE693E9AB89}" presName="parTx" presStyleLbl="revTx" presStyleIdx="1" presStyleCnt="4">
        <dgm:presLayoutVars>
          <dgm:chMax val="0"/>
          <dgm:chPref val="0"/>
        </dgm:presLayoutVars>
      </dgm:prSet>
      <dgm:spPr/>
    </dgm:pt>
    <dgm:pt modelId="{59ECCD0D-20E0-42D1-AF7D-DA881F8E3CDB}" type="pres">
      <dgm:prSet presAssocID="{4A6ECEA7-8717-44F6-A15F-1FFD67F82EFC}" presName="sibTrans" presStyleCnt="0"/>
      <dgm:spPr/>
    </dgm:pt>
    <dgm:pt modelId="{E8CFC407-892A-4E8E-B3B3-88D71E1C715C}" type="pres">
      <dgm:prSet presAssocID="{3027AECE-2786-4B4F-ADA1-45FB9F1AC79B}" presName="compNode" presStyleCnt="0"/>
      <dgm:spPr/>
    </dgm:pt>
    <dgm:pt modelId="{74A6BB5E-5954-44EA-8CF7-904F9EAEB781}" type="pres">
      <dgm:prSet presAssocID="{3027AECE-2786-4B4F-ADA1-45FB9F1AC79B}" presName="bgRect" presStyleLbl="bgShp" presStyleIdx="2" presStyleCnt="4"/>
      <dgm:spPr/>
    </dgm:pt>
    <dgm:pt modelId="{A036BD18-FB62-413E-BFAA-896B2AFE3EE4}" type="pres">
      <dgm:prSet presAssocID="{3027AECE-2786-4B4F-ADA1-45FB9F1AC79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eting"/>
        </a:ext>
      </dgm:extLst>
    </dgm:pt>
    <dgm:pt modelId="{8E0D8ED0-1975-4D31-A7AB-1E5419BC2320}" type="pres">
      <dgm:prSet presAssocID="{3027AECE-2786-4B4F-ADA1-45FB9F1AC79B}" presName="spaceRect" presStyleCnt="0"/>
      <dgm:spPr/>
    </dgm:pt>
    <dgm:pt modelId="{47069F78-0485-4B6A-8CD7-3FE04B79BA0F}" type="pres">
      <dgm:prSet presAssocID="{3027AECE-2786-4B4F-ADA1-45FB9F1AC79B}" presName="parTx" presStyleLbl="revTx" presStyleIdx="2" presStyleCnt="4">
        <dgm:presLayoutVars>
          <dgm:chMax val="0"/>
          <dgm:chPref val="0"/>
        </dgm:presLayoutVars>
      </dgm:prSet>
      <dgm:spPr/>
    </dgm:pt>
    <dgm:pt modelId="{EA29720E-8F24-4EE5-9934-F2B8CA39641F}" type="pres">
      <dgm:prSet presAssocID="{FA00AC6F-399C-4125-B72D-1E71397F5922}" presName="sibTrans" presStyleCnt="0"/>
      <dgm:spPr/>
    </dgm:pt>
    <dgm:pt modelId="{D2D58C1F-ED39-4240-8A24-FA0AC88D7323}" type="pres">
      <dgm:prSet presAssocID="{9C63D32B-4D0D-4449-991E-D60CDEED91F2}" presName="compNode" presStyleCnt="0"/>
      <dgm:spPr/>
    </dgm:pt>
    <dgm:pt modelId="{F1045B8C-B8F4-4ABA-A0CF-DF01869132F4}" type="pres">
      <dgm:prSet presAssocID="{9C63D32B-4D0D-4449-991E-D60CDEED91F2}" presName="bgRect" presStyleLbl="bgShp" presStyleIdx="3" presStyleCnt="4"/>
      <dgm:spPr/>
    </dgm:pt>
    <dgm:pt modelId="{37C837F9-0EF5-4AF3-B161-18B0B8F43FE4}" type="pres">
      <dgm:prSet presAssocID="{9C63D32B-4D0D-4449-991E-D60CDEED91F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at"/>
        </a:ext>
      </dgm:extLst>
    </dgm:pt>
    <dgm:pt modelId="{8601BD95-9726-443E-8940-BCC2F3E466A3}" type="pres">
      <dgm:prSet presAssocID="{9C63D32B-4D0D-4449-991E-D60CDEED91F2}" presName="spaceRect" presStyleCnt="0"/>
      <dgm:spPr/>
    </dgm:pt>
    <dgm:pt modelId="{8AD10CCA-F06C-419A-A34B-4F00A0ACF80A}" type="pres">
      <dgm:prSet presAssocID="{9C63D32B-4D0D-4449-991E-D60CDEED91F2}" presName="parTx" presStyleLbl="revTx" presStyleIdx="3" presStyleCnt="4">
        <dgm:presLayoutVars>
          <dgm:chMax val="0"/>
          <dgm:chPref val="0"/>
        </dgm:presLayoutVars>
      </dgm:prSet>
      <dgm:spPr/>
    </dgm:pt>
  </dgm:ptLst>
  <dgm:cxnLst>
    <dgm:cxn modelId="{A6DDDB0E-73CA-4DF3-B23A-7DA7B3A99473}" type="presOf" srcId="{3027AECE-2786-4B4F-ADA1-45FB9F1AC79B}" destId="{47069F78-0485-4B6A-8CD7-3FE04B79BA0F}" srcOrd="0" destOrd="0" presId="urn:microsoft.com/office/officeart/2018/2/layout/IconVerticalSolidList"/>
    <dgm:cxn modelId="{9DAC856C-5C78-4BA6-B9E0-965C3BE1B310}" type="presOf" srcId="{42B17B5D-D0DD-4853-86AE-591731C06CD3}" destId="{A63EAB45-0B07-4FCA-9DFF-780F20E7278D}" srcOrd="0" destOrd="0" presId="urn:microsoft.com/office/officeart/2018/2/layout/IconVerticalSolidList"/>
    <dgm:cxn modelId="{3799218D-398D-4B81-B6DC-3FB490DA1715}" srcId="{42B17B5D-D0DD-4853-86AE-591731C06CD3}" destId="{9C63D32B-4D0D-4449-991E-D60CDEED91F2}" srcOrd="3" destOrd="0" parTransId="{FD08F0D9-F3E0-4677-887A-A578C663D7CB}" sibTransId="{9281AA6B-7E7F-43D3-ACAA-6418B76FC548}"/>
    <dgm:cxn modelId="{232DA3AC-BA0A-4AD2-B1F3-CFEF91FFF327}" type="presOf" srcId="{78CD4662-3209-4BBC-8F69-B1ADD72E2220}" destId="{43682935-4134-4D8A-B489-F43AFFB03DA8}" srcOrd="0" destOrd="0" presId="urn:microsoft.com/office/officeart/2018/2/layout/IconVerticalSolidList"/>
    <dgm:cxn modelId="{4EFB72C8-6341-4780-8541-B0C8E5495F69}" srcId="{42B17B5D-D0DD-4853-86AE-591731C06CD3}" destId="{603521A2-2BFC-4DDF-80E0-BDE693E9AB89}" srcOrd="1" destOrd="0" parTransId="{D86A8D59-E079-43BF-BB15-33F7A0916D3C}" sibTransId="{4A6ECEA7-8717-44F6-A15F-1FFD67F82EFC}"/>
    <dgm:cxn modelId="{225947D4-999D-4C4C-8ABE-F28F493081E8}" srcId="{42B17B5D-D0DD-4853-86AE-591731C06CD3}" destId="{3027AECE-2786-4B4F-ADA1-45FB9F1AC79B}" srcOrd="2" destOrd="0" parTransId="{DACD0BDB-766D-4980-8A1B-09B32E9B442A}" sibTransId="{FA00AC6F-399C-4125-B72D-1E71397F5922}"/>
    <dgm:cxn modelId="{24443ADD-DE83-4C3F-9F09-7AFB3DD5C5E3}" type="presOf" srcId="{9C63D32B-4D0D-4449-991E-D60CDEED91F2}" destId="{8AD10CCA-F06C-419A-A34B-4F00A0ACF80A}" srcOrd="0" destOrd="0" presId="urn:microsoft.com/office/officeart/2018/2/layout/IconVerticalSolidList"/>
    <dgm:cxn modelId="{82D7FBEA-96EC-4128-911A-695444CEDAAB}" srcId="{42B17B5D-D0DD-4853-86AE-591731C06CD3}" destId="{78CD4662-3209-4BBC-8F69-B1ADD72E2220}" srcOrd="0" destOrd="0" parTransId="{015699D9-4A30-4A12-85FE-A0A04A451AD0}" sibTransId="{FC78509A-25D0-433C-A0F5-AA965978D42C}"/>
    <dgm:cxn modelId="{B1F5A9F7-CF86-4CD7-B4C3-9F563989CCFE}" type="presOf" srcId="{603521A2-2BFC-4DDF-80E0-BDE693E9AB89}" destId="{46B8D879-611A-4BDE-BDAC-A15C7E84D39C}" srcOrd="0" destOrd="0" presId="urn:microsoft.com/office/officeart/2018/2/layout/IconVerticalSolidList"/>
    <dgm:cxn modelId="{EB3CA467-A46A-48BA-806D-1E86A15ADE58}" type="presParOf" srcId="{A63EAB45-0B07-4FCA-9DFF-780F20E7278D}" destId="{AA2B881A-A352-4C02-BC79-F93A7D9E07E7}" srcOrd="0" destOrd="0" presId="urn:microsoft.com/office/officeart/2018/2/layout/IconVerticalSolidList"/>
    <dgm:cxn modelId="{80CFAF6F-39EF-44D4-965F-FF69D8222F07}" type="presParOf" srcId="{AA2B881A-A352-4C02-BC79-F93A7D9E07E7}" destId="{3DAB113E-768B-499E-8DE9-C62527C9A63D}" srcOrd="0" destOrd="0" presId="urn:microsoft.com/office/officeart/2018/2/layout/IconVerticalSolidList"/>
    <dgm:cxn modelId="{A59227F2-7EF3-477A-8E55-810460C2A4BD}" type="presParOf" srcId="{AA2B881A-A352-4C02-BC79-F93A7D9E07E7}" destId="{FD27105B-5A32-4CF4-9C23-66DE8145C063}" srcOrd="1" destOrd="0" presId="urn:microsoft.com/office/officeart/2018/2/layout/IconVerticalSolidList"/>
    <dgm:cxn modelId="{4FA2D70B-5928-41DF-986F-4FE74A76AB02}" type="presParOf" srcId="{AA2B881A-A352-4C02-BC79-F93A7D9E07E7}" destId="{4E7FF2CE-E05F-4848-AD69-024D83518D6D}" srcOrd="2" destOrd="0" presId="urn:microsoft.com/office/officeart/2018/2/layout/IconVerticalSolidList"/>
    <dgm:cxn modelId="{ADCE90CB-075C-44B8-8744-AD0F53365242}" type="presParOf" srcId="{AA2B881A-A352-4C02-BC79-F93A7D9E07E7}" destId="{43682935-4134-4D8A-B489-F43AFFB03DA8}" srcOrd="3" destOrd="0" presId="urn:microsoft.com/office/officeart/2018/2/layout/IconVerticalSolidList"/>
    <dgm:cxn modelId="{F8A1C9B9-EBDD-4982-92AF-E3BDA16315B7}" type="presParOf" srcId="{A63EAB45-0B07-4FCA-9DFF-780F20E7278D}" destId="{6BE7568F-DC86-4104-8990-E53AF45DAEEC}" srcOrd="1" destOrd="0" presId="urn:microsoft.com/office/officeart/2018/2/layout/IconVerticalSolidList"/>
    <dgm:cxn modelId="{9DF1E4D6-A2D9-424A-A7E4-59097845B601}" type="presParOf" srcId="{A63EAB45-0B07-4FCA-9DFF-780F20E7278D}" destId="{6CA9E3E8-CC97-4627-910D-F5FBA4372D75}" srcOrd="2" destOrd="0" presId="urn:microsoft.com/office/officeart/2018/2/layout/IconVerticalSolidList"/>
    <dgm:cxn modelId="{5C332242-508A-4AD7-9489-E789EDCD6DB2}" type="presParOf" srcId="{6CA9E3E8-CC97-4627-910D-F5FBA4372D75}" destId="{BF85E566-2D21-4E1E-BB69-A2DE133CE60B}" srcOrd="0" destOrd="0" presId="urn:microsoft.com/office/officeart/2018/2/layout/IconVerticalSolidList"/>
    <dgm:cxn modelId="{FC7CA14D-ECF1-47A4-9172-2700F2EF940D}" type="presParOf" srcId="{6CA9E3E8-CC97-4627-910D-F5FBA4372D75}" destId="{750706D1-E75F-4706-AF45-70DC67E4D81E}" srcOrd="1" destOrd="0" presId="urn:microsoft.com/office/officeart/2018/2/layout/IconVerticalSolidList"/>
    <dgm:cxn modelId="{4A54EDFA-7FA1-43E3-B9BC-1F4A22D2FD40}" type="presParOf" srcId="{6CA9E3E8-CC97-4627-910D-F5FBA4372D75}" destId="{53036E20-D47B-4BD3-A01D-769998AED7D1}" srcOrd="2" destOrd="0" presId="urn:microsoft.com/office/officeart/2018/2/layout/IconVerticalSolidList"/>
    <dgm:cxn modelId="{7C191D7D-81B5-44FA-A60A-1078FEC25DF0}" type="presParOf" srcId="{6CA9E3E8-CC97-4627-910D-F5FBA4372D75}" destId="{46B8D879-611A-4BDE-BDAC-A15C7E84D39C}" srcOrd="3" destOrd="0" presId="urn:microsoft.com/office/officeart/2018/2/layout/IconVerticalSolidList"/>
    <dgm:cxn modelId="{4C749FC0-023E-4241-88BC-0EF9589F3B7F}" type="presParOf" srcId="{A63EAB45-0B07-4FCA-9DFF-780F20E7278D}" destId="{59ECCD0D-20E0-42D1-AF7D-DA881F8E3CDB}" srcOrd="3" destOrd="0" presId="urn:microsoft.com/office/officeart/2018/2/layout/IconVerticalSolidList"/>
    <dgm:cxn modelId="{87715F95-B546-4DDC-B7C4-4912FAE5ADC1}" type="presParOf" srcId="{A63EAB45-0B07-4FCA-9DFF-780F20E7278D}" destId="{E8CFC407-892A-4E8E-B3B3-88D71E1C715C}" srcOrd="4" destOrd="0" presId="urn:microsoft.com/office/officeart/2018/2/layout/IconVerticalSolidList"/>
    <dgm:cxn modelId="{89524106-90E4-414D-AE6D-925B5B391789}" type="presParOf" srcId="{E8CFC407-892A-4E8E-B3B3-88D71E1C715C}" destId="{74A6BB5E-5954-44EA-8CF7-904F9EAEB781}" srcOrd="0" destOrd="0" presId="urn:microsoft.com/office/officeart/2018/2/layout/IconVerticalSolidList"/>
    <dgm:cxn modelId="{538C650F-F55B-4F4A-86FE-F7D8198F1E5B}" type="presParOf" srcId="{E8CFC407-892A-4E8E-B3B3-88D71E1C715C}" destId="{A036BD18-FB62-413E-BFAA-896B2AFE3EE4}" srcOrd="1" destOrd="0" presId="urn:microsoft.com/office/officeart/2018/2/layout/IconVerticalSolidList"/>
    <dgm:cxn modelId="{F258EFF3-4AB4-4AFB-9895-BA88A125C7A9}" type="presParOf" srcId="{E8CFC407-892A-4E8E-B3B3-88D71E1C715C}" destId="{8E0D8ED0-1975-4D31-A7AB-1E5419BC2320}" srcOrd="2" destOrd="0" presId="urn:microsoft.com/office/officeart/2018/2/layout/IconVerticalSolidList"/>
    <dgm:cxn modelId="{BEB6380C-95AB-4B8F-B0D3-0B49054014B0}" type="presParOf" srcId="{E8CFC407-892A-4E8E-B3B3-88D71E1C715C}" destId="{47069F78-0485-4B6A-8CD7-3FE04B79BA0F}" srcOrd="3" destOrd="0" presId="urn:microsoft.com/office/officeart/2018/2/layout/IconVerticalSolidList"/>
    <dgm:cxn modelId="{8E24C851-441E-46FD-81CB-CBE727682267}" type="presParOf" srcId="{A63EAB45-0B07-4FCA-9DFF-780F20E7278D}" destId="{EA29720E-8F24-4EE5-9934-F2B8CA39641F}" srcOrd="5" destOrd="0" presId="urn:microsoft.com/office/officeart/2018/2/layout/IconVerticalSolidList"/>
    <dgm:cxn modelId="{FA72D747-C9B3-4083-A029-D363D83B8774}" type="presParOf" srcId="{A63EAB45-0B07-4FCA-9DFF-780F20E7278D}" destId="{D2D58C1F-ED39-4240-8A24-FA0AC88D7323}" srcOrd="6" destOrd="0" presId="urn:microsoft.com/office/officeart/2018/2/layout/IconVerticalSolidList"/>
    <dgm:cxn modelId="{CCFD53CE-FD22-4D4D-87D6-5EDDF3C733FF}" type="presParOf" srcId="{D2D58C1F-ED39-4240-8A24-FA0AC88D7323}" destId="{F1045B8C-B8F4-4ABA-A0CF-DF01869132F4}" srcOrd="0" destOrd="0" presId="urn:microsoft.com/office/officeart/2018/2/layout/IconVerticalSolidList"/>
    <dgm:cxn modelId="{5A98C2B9-5FAC-4075-A53F-5063A905EF2D}" type="presParOf" srcId="{D2D58C1F-ED39-4240-8A24-FA0AC88D7323}" destId="{37C837F9-0EF5-4AF3-B161-18B0B8F43FE4}" srcOrd="1" destOrd="0" presId="urn:microsoft.com/office/officeart/2018/2/layout/IconVerticalSolidList"/>
    <dgm:cxn modelId="{CA00D91C-5D8D-45E2-A424-18D5F77070B4}" type="presParOf" srcId="{D2D58C1F-ED39-4240-8A24-FA0AC88D7323}" destId="{8601BD95-9726-443E-8940-BCC2F3E466A3}" srcOrd="2" destOrd="0" presId="urn:microsoft.com/office/officeart/2018/2/layout/IconVerticalSolidList"/>
    <dgm:cxn modelId="{9D8D9C7B-F176-4E90-9A71-E5089FC4C634}" type="presParOf" srcId="{D2D58C1F-ED39-4240-8A24-FA0AC88D7323}" destId="{8AD10CCA-F06C-419A-A34B-4F00A0ACF80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12DF0E-DE7B-4351-878F-42EDEB0705DB}"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5052AF3A-234C-441A-9C61-12438DDA0B03}">
      <dgm:prSet/>
      <dgm:spPr/>
      <dgm:t>
        <a:bodyPr/>
        <a:lstStyle/>
        <a:p>
          <a:endParaRPr lang="en-US" dirty="0"/>
        </a:p>
      </dgm:t>
    </dgm:pt>
    <dgm:pt modelId="{FDC197BF-1A37-4E7C-9ADF-B1B87583BAA3}" type="parTrans" cxnId="{84BB9655-F114-43AB-97F5-69B5D212B668}">
      <dgm:prSet/>
      <dgm:spPr/>
      <dgm:t>
        <a:bodyPr/>
        <a:lstStyle/>
        <a:p>
          <a:endParaRPr lang="en-US"/>
        </a:p>
      </dgm:t>
    </dgm:pt>
    <dgm:pt modelId="{48B3DAE2-DACF-472C-A6A8-9F39604DDF6B}" type="sibTrans" cxnId="{84BB9655-F114-43AB-97F5-69B5D212B668}">
      <dgm:prSet/>
      <dgm:spPr/>
      <dgm:t>
        <a:bodyPr/>
        <a:lstStyle/>
        <a:p>
          <a:endParaRPr lang="en-US"/>
        </a:p>
      </dgm:t>
    </dgm:pt>
    <dgm:pt modelId="{93054EEC-BB29-4937-9A70-9C522D9FE4EA}">
      <dgm:prSet/>
      <dgm:spPr/>
      <dgm:t>
        <a:bodyPr/>
        <a:lstStyle/>
        <a:p>
          <a:endParaRPr lang="en-US" dirty="0"/>
        </a:p>
      </dgm:t>
    </dgm:pt>
    <dgm:pt modelId="{FB3F2D0A-B3A9-4D66-A296-860C637D2448}" type="parTrans" cxnId="{D8D66F6D-69AD-4D64-991A-7E77184991DC}">
      <dgm:prSet/>
      <dgm:spPr/>
      <dgm:t>
        <a:bodyPr/>
        <a:lstStyle/>
        <a:p>
          <a:endParaRPr lang="en-US"/>
        </a:p>
      </dgm:t>
    </dgm:pt>
    <dgm:pt modelId="{CA275573-8A3A-47F8-8085-EDA2917EFEE0}" type="sibTrans" cxnId="{D8D66F6D-69AD-4D64-991A-7E77184991DC}">
      <dgm:prSet/>
      <dgm:spPr/>
      <dgm:t>
        <a:bodyPr/>
        <a:lstStyle/>
        <a:p>
          <a:endParaRPr lang="en-US"/>
        </a:p>
      </dgm:t>
    </dgm:pt>
    <dgm:pt modelId="{0561A91D-6584-4B67-92DE-795CD83CBE3E}">
      <dgm:prSet/>
      <dgm:spPr/>
      <dgm:t>
        <a:bodyPr/>
        <a:lstStyle/>
        <a:p>
          <a:endParaRPr lang="en-US" dirty="0"/>
        </a:p>
      </dgm:t>
    </dgm:pt>
    <dgm:pt modelId="{7C63B929-23A0-493F-9364-1C524063719F}" type="parTrans" cxnId="{4F96B758-BDFA-4558-B26D-93E2801D3515}">
      <dgm:prSet/>
      <dgm:spPr/>
      <dgm:t>
        <a:bodyPr/>
        <a:lstStyle/>
        <a:p>
          <a:endParaRPr lang="en-US"/>
        </a:p>
      </dgm:t>
    </dgm:pt>
    <dgm:pt modelId="{D2428BA9-C229-49E5-B76A-509EFED254D2}" type="sibTrans" cxnId="{4F96B758-BDFA-4558-B26D-93E2801D3515}">
      <dgm:prSet/>
      <dgm:spPr/>
      <dgm:t>
        <a:bodyPr/>
        <a:lstStyle/>
        <a:p>
          <a:endParaRPr lang="en-US"/>
        </a:p>
      </dgm:t>
    </dgm:pt>
    <dgm:pt modelId="{20F16995-2CCD-482D-8E1A-A93E90538ED1}">
      <dgm:prSet/>
      <dgm:spPr/>
      <dgm:t>
        <a:bodyPr/>
        <a:lstStyle/>
        <a:p>
          <a:endParaRPr lang="en-US" dirty="0"/>
        </a:p>
      </dgm:t>
    </dgm:pt>
    <dgm:pt modelId="{17B280BD-49AC-4FCD-B0B1-1BD37AF12044}" type="parTrans" cxnId="{BCE887C4-8ADA-4D47-8D8D-2CE28386358D}">
      <dgm:prSet/>
      <dgm:spPr/>
      <dgm:t>
        <a:bodyPr/>
        <a:lstStyle/>
        <a:p>
          <a:endParaRPr lang="en-US"/>
        </a:p>
      </dgm:t>
    </dgm:pt>
    <dgm:pt modelId="{60DDF80B-2731-46F3-B84C-39DDBDB72A10}" type="sibTrans" cxnId="{BCE887C4-8ADA-4D47-8D8D-2CE28386358D}">
      <dgm:prSet/>
      <dgm:spPr/>
      <dgm:t>
        <a:bodyPr/>
        <a:lstStyle/>
        <a:p>
          <a:endParaRPr lang="en-US"/>
        </a:p>
      </dgm:t>
    </dgm:pt>
    <dgm:pt modelId="{D98D755A-209C-4CB4-BAC0-DAEBB36AF76D}">
      <dgm:prSet/>
      <dgm:spPr/>
      <dgm:t>
        <a:bodyPr/>
        <a:lstStyle/>
        <a:p>
          <a:endParaRPr lang="en-US" dirty="0"/>
        </a:p>
      </dgm:t>
    </dgm:pt>
    <dgm:pt modelId="{D75CEDC9-7EB9-45F0-B0AB-1A560B008412}" type="parTrans" cxnId="{D302BE69-95BA-4EC4-8B6F-C55AE93538BE}">
      <dgm:prSet/>
      <dgm:spPr/>
      <dgm:t>
        <a:bodyPr/>
        <a:lstStyle/>
        <a:p>
          <a:endParaRPr lang="en-US"/>
        </a:p>
      </dgm:t>
    </dgm:pt>
    <dgm:pt modelId="{6AEF0CE8-DD3D-4157-A025-D02E1FE84ECA}" type="sibTrans" cxnId="{D302BE69-95BA-4EC4-8B6F-C55AE93538BE}">
      <dgm:prSet/>
      <dgm:spPr/>
      <dgm:t>
        <a:bodyPr/>
        <a:lstStyle/>
        <a:p>
          <a:endParaRPr lang="en-US"/>
        </a:p>
      </dgm:t>
    </dgm:pt>
    <dgm:pt modelId="{6ABAD9DC-D3E3-4F23-A492-8E8AE18DB09B}">
      <dgm:prSet/>
      <dgm:spPr/>
      <dgm:t>
        <a:bodyPr/>
        <a:lstStyle/>
        <a:p>
          <a:endParaRPr lang="en-US" dirty="0"/>
        </a:p>
      </dgm:t>
    </dgm:pt>
    <dgm:pt modelId="{B2BE1695-64FF-4F8C-B995-7BBE2FAAE054}" type="sibTrans" cxnId="{1B698059-A889-462B-AA21-171596AAE42B}">
      <dgm:prSet/>
      <dgm:spPr/>
      <dgm:t>
        <a:bodyPr/>
        <a:lstStyle/>
        <a:p>
          <a:endParaRPr lang="en-US"/>
        </a:p>
      </dgm:t>
    </dgm:pt>
    <dgm:pt modelId="{38289536-E25C-4576-A5AC-CB545C449855}" type="parTrans" cxnId="{1B698059-A889-462B-AA21-171596AAE42B}">
      <dgm:prSet/>
      <dgm:spPr/>
      <dgm:t>
        <a:bodyPr/>
        <a:lstStyle/>
        <a:p>
          <a:endParaRPr lang="en-US"/>
        </a:p>
      </dgm:t>
    </dgm:pt>
    <dgm:pt modelId="{0ADD3C15-2CC0-42F9-B64F-4042FA877914}" type="pres">
      <dgm:prSet presAssocID="{3E12DF0E-DE7B-4351-878F-42EDEB0705DB}" presName="Name0" presStyleCnt="0">
        <dgm:presLayoutVars>
          <dgm:dir/>
          <dgm:animLvl val="lvl"/>
          <dgm:resizeHandles val="exact"/>
        </dgm:presLayoutVars>
      </dgm:prSet>
      <dgm:spPr/>
    </dgm:pt>
    <dgm:pt modelId="{8CF3C3F9-AF2B-42D8-9C1C-EE41D72D3CAC}" type="pres">
      <dgm:prSet presAssocID="{5052AF3A-234C-441A-9C61-12438DDA0B03}" presName="linNode" presStyleCnt="0"/>
      <dgm:spPr/>
    </dgm:pt>
    <dgm:pt modelId="{1D67D482-2B5A-458A-9F7B-2D21A479764D}" type="pres">
      <dgm:prSet presAssocID="{5052AF3A-234C-441A-9C61-12438DDA0B03}" presName="parentText" presStyleLbl="node1" presStyleIdx="0" presStyleCnt="3">
        <dgm:presLayoutVars>
          <dgm:chMax val="1"/>
          <dgm:bulletEnabled val="1"/>
        </dgm:presLayoutVars>
      </dgm:prSet>
      <dgm:spPr/>
    </dgm:pt>
    <dgm:pt modelId="{1D8D89A3-0C0F-4BF9-AF2D-75F58A1944C2}" type="pres">
      <dgm:prSet presAssocID="{5052AF3A-234C-441A-9C61-12438DDA0B03}" presName="descendantText" presStyleLbl="alignAccFollowNode1" presStyleIdx="0" presStyleCnt="3">
        <dgm:presLayoutVars>
          <dgm:bulletEnabled val="1"/>
        </dgm:presLayoutVars>
      </dgm:prSet>
      <dgm:spPr/>
    </dgm:pt>
    <dgm:pt modelId="{EBF855E7-3891-49DB-8099-D19B86E8BE90}" type="pres">
      <dgm:prSet presAssocID="{48B3DAE2-DACF-472C-A6A8-9F39604DDF6B}" presName="sp" presStyleCnt="0"/>
      <dgm:spPr/>
    </dgm:pt>
    <dgm:pt modelId="{7413F46C-6200-4DB7-B394-84D0D7C1F986}" type="pres">
      <dgm:prSet presAssocID="{6ABAD9DC-D3E3-4F23-A492-8E8AE18DB09B}" presName="linNode" presStyleCnt="0"/>
      <dgm:spPr/>
    </dgm:pt>
    <dgm:pt modelId="{7FE27AF0-7B38-4B0C-A32E-FAF5B3B9DDE8}" type="pres">
      <dgm:prSet presAssocID="{6ABAD9DC-D3E3-4F23-A492-8E8AE18DB09B}" presName="parentText" presStyleLbl="node1" presStyleIdx="1" presStyleCnt="3">
        <dgm:presLayoutVars>
          <dgm:chMax val="1"/>
          <dgm:bulletEnabled val="1"/>
        </dgm:presLayoutVars>
      </dgm:prSet>
      <dgm:spPr/>
    </dgm:pt>
    <dgm:pt modelId="{DC10014A-00C6-4153-84A9-19C1FBB4D871}" type="pres">
      <dgm:prSet presAssocID="{6ABAD9DC-D3E3-4F23-A492-8E8AE18DB09B}" presName="descendantText" presStyleLbl="alignAccFollowNode1" presStyleIdx="1" presStyleCnt="3">
        <dgm:presLayoutVars>
          <dgm:bulletEnabled val="1"/>
        </dgm:presLayoutVars>
      </dgm:prSet>
      <dgm:spPr/>
    </dgm:pt>
    <dgm:pt modelId="{573B6361-4373-4F56-AF05-F2B8A8DF0A37}" type="pres">
      <dgm:prSet presAssocID="{B2BE1695-64FF-4F8C-B995-7BBE2FAAE054}" presName="sp" presStyleCnt="0"/>
      <dgm:spPr/>
    </dgm:pt>
    <dgm:pt modelId="{2F37CFB7-C9E9-46F7-8FED-07DC10B6A4C5}" type="pres">
      <dgm:prSet presAssocID="{20F16995-2CCD-482D-8E1A-A93E90538ED1}" presName="linNode" presStyleCnt="0"/>
      <dgm:spPr/>
    </dgm:pt>
    <dgm:pt modelId="{B3A29226-0BBA-475C-8FC3-64EF80081779}" type="pres">
      <dgm:prSet presAssocID="{20F16995-2CCD-482D-8E1A-A93E90538ED1}" presName="parentText" presStyleLbl="node1" presStyleIdx="2" presStyleCnt="3">
        <dgm:presLayoutVars>
          <dgm:chMax val="1"/>
          <dgm:bulletEnabled val="1"/>
        </dgm:presLayoutVars>
      </dgm:prSet>
      <dgm:spPr/>
    </dgm:pt>
    <dgm:pt modelId="{C8D1BAFE-EBB9-44A8-841F-6798FA4FBAFF}" type="pres">
      <dgm:prSet presAssocID="{20F16995-2CCD-482D-8E1A-A93E90538ED1}" presName="descendantText" presStyleLbl="alignAccFollowNode1" presStyleIdx="2" presStyleCnt="3">
        <dgm:presLayoutVars>
          <dgm:bulletEnabled val="1"/>
        </dgm:presLayoutVars>
      </dgm:prSet>
      <dgm:spPr/>
    </dgm:pt>
  </dgm:ptLst>
  <dgm:cxnLst>
    <dgm:cxn modelId="{9F324F16-9E17-4839-A73B-67BFEDF141AF}" type="presOf" srcId="{5052AF3A-234C-441A-9C61-12438DDA0B03}" destId="{1D67D482-2B5A-458A-9F7B-2D21A479764D}" srcOrd="0" destOrd="0" presId="urn:microsoft.com/office/officeart/2005/8/layout/vList5"/>
    <dgm:cxn modelId="{69C9D732-5E1A-40B3-9AD5-C9E7516B83DD}" type="presOf" srcId="{D98D755A-209C-4CB4-BAC0-DAEBB36AF76D}" destId="{C8D1BAFE-EBB9-44A8-841F-6798FA4FBAFF}" srcOrd="0" destOrd="0" presId="urn:microsoft.com/office/officeart/2005/8/layout/vList5"/>
    <dgm:cxn modelId="{E1A2CF36-7532-4B47-BDD5-0B8BFB632E31}" type="presOf" srcId="{93054EEC-BB29-4937-9A70-9C522D9FE4EA}" destId="{1D8D89A3-0C0F-4BF9-AF2D-75F58A1944C2}" srcOrd="0" destOrd="0" presId="urn:microsoft.com/office/officeart/2005/8/layout/vList5"/>
    <dgm:cxn modelId="{D302BE69-95BA-4EC4-8B6F-C55AE93538BE}" srcId="{20F16995-2CCD-482D-8E1A-A93E90538ED1}" destId="{D98D755A-209C-4CB4-BAC0-DAEBB36AF76D}" srcOrd="0" destOrd="0" parTransId="{D75CEDC9-7EB9-45F0-B0AB-1A560B008412}" sibTransId="{6AEF0CE8-DD3D-4157-A025-D02E1FE84ECA}"/>
    <dgm:cxn modelId="{15B9B86A-8AED-4FF2-B6D4-8F38EFFFB110}" type="presOf" srcId="{0561A91D-6584-4B67-92DE-795CD83CBE3E}" destId="{DC10014A-00C6-4153-84A9-19C1FBB4D871}" srcOrd="0" destOrd="0" presId="urn:microsoft.com/office/officeart/2005/8/layout/vList5"/>
    <dgm:cxn modelId="{D8D66F6D-69AD-4D64-991A-7E77184991DC}" srcId="{5052AF3A-234C-441A-9C61-12438DDA0B03}" destId="{93054EEC-BB29-4937-9A70-9C522D9FE4EA}" srcOrd="0" destOrd="0" parTransId="{FB3F2D0A-B3A9-4D66-A296-860C637D2448}" sibTransId="{CA275573-8A3A-47F8-8085-EDA2917EFEE0}"/>
    <dgm:cxn modelId="{84BB9655-F114-43AB-97F5-69B5D212B668}" srcId="{3E12DF0E-DE7B-4351-878F-42EDEB0705DB}" destId="{5052AF3A-234C-441A-9C61-12438DDA0B03}" srcOrd="0" destOrd="0" parTransId="{FDC197BF-1A37-4E7C-9ADF-B1B87583BAA3}" sibTransId="{48B3DAE2-DACF-472C-A6A8-9F39604DDF6B}"/>
    <dgm:cxn modelId="{4F96B758-BDFA-4558-B26D-93E2801D3515}" srcId="{6ABAD9DC-D3E3-4F23-A492-8E8AE18DB09B}" destId="{0561A91D-6584-4B67-92DE-795CD83CBE3E}" srcOrd="0" destOrd="0" parTransId="{7C63B929-23A0-493F-9364-1C524063719F}" sibTransId="{D2428BA9-C229-49E5-B76A-509EFED254D2}"/>
    <dgm:cxn modelId="{1B698059-A889-462B-AA21-171596AAE42B}" srcId="{3E12DF0E-DE7B-4351-878F-42EDEB0705DB}" destId="{6ABAD9DC-D3E3-4F23-A492-8E8AE18DB09B}" srcOrd="1" destOrd="0" parTransId="{38289536-E25C-4576-A5AC-CB545C449855}" sibTransId="{B2BE1695-64FF-4F8C-B995-7BBE2FAAE054}"/>
    <dgm:cxn modelId="{D9405DA0-AA7D-4FA9-8266-F9703851375A}" type="presOf" srcId="{6ABAD9DC-D3E3-4F23-A492-8E8AE18DB09B}" destId="{7FE27AF0-7B38-4B0C-A32E-FAF5B3B9DDE8}" srcOrd="0" destOrd="0" presId="urn:microsoft.com/office/officeart/2005/8/layout/vList5"/>
    <dgm:cxn modelId="{BCE887C4-8ADA-4D47-8D8D-2CE28386358D}" srcId="{3E12DF0E-DE7B-4351-878F-42EDEB0705DB}" destId="{20F16995-2CCD-482D-8E1A-A93E90538ED1}" srcOrd="2" destOrd="0" parTransId="{17B280BD-49AC-4FCD-B0B1-1BD37AF12044}" sibTransId="{60DDF80B-2731-46F3-B84C-39DDBDB72A10}"/>
    <dgm:cxn modelId="{BE7C6DEC-3220-4F6C-8B30-3281DC8D9E4C}" type="presOf" srcId="{20F16995-2CCD-482D-8E1A-A93E90538ED1}" destId="{B3A29226-0BBA-475C-8FC3-64EF80081779}" srcOrd="0" destOrd="0" presId="urn:microsoft.com/office/officeart/2005/8/layout/vList5"/>
    <dgm:cxn modelId="{C48624FD-5B4E-479B-893E-CA5B0CACE414}" type="presOf" srcId="{3E12DF0E-DE7B-4351-878F-42EDEB0705DB}" destId="{0ADD3C15-2CC0-42F9-B64F-4042FA877914}" srcOrd="0" destOrd="0" presId="urn:microsoft.com/office/officeart/2005/8/layout/vList5"/>
    <dgm:cxn modelId="{9B3648B9-8D6B-46F4-A0A0-2E7C8B8E93E2}" type="presParOf" srcId="{0ADD3C15-2CC0-42F9-B64F-4042FA877914}" destId="{8CF3C3F9-AF2B-42D8-9C1C-EE41D72D3CAC}" srcOrd="0" destOrd="0" presId="urn:microsoft.com/office/officeart/2005/8/layout/vList5"/>
    <dgm:cxn modelId="{6664DC0E-13EB-41F4-B235-B7D2A71B67F7}" type="presParOf" srcId="{8CF3C3F9-AF2B-42D8-9C1C-EE41D72D3CAC}" destId="{1D67D482-2B5A-458A-9F7B-2D21A479764D}" srcOrd="0" destOrd="0" presId="urn:microsoft.com/office/officeart/2005/8/layout/vList5"/>
    <dgm:cxn modelId="{0F71F0B2-7966-4090-8083-D93C21F9F485}" type="presParOf" srcId="{8CF3C3F9-AF2B-42D8-9C1C-EE41D72D3CAC}" destId="{1D8D89A3-0C0F-4BF9-AF2D-75F58A1944C2}" srcOrd="1" destOrd="0" presId="urn:microsoft.com/office/officeart/2005/8/layout/vList5"/>
    <dgm:cxn modelId="{C50DCDEE-D06A-4828-90FE-7DC4C0D3CCE9}" type="presParOf" srcId="{0ADD3C15-2CC0-42F9-B64F-4042FA877914}" destId="{EBF855E7-3891-49DB-8099-D19B86E8BE90}" srcOrd="1" destOrd="0" presId="urn:microsoft.com/office/officeart/2005/8/layout/vList5"/>
    <dgm:cxn modelId="{F068B419-50EF-4F35-9F23-6F0E29EF327C}" type="presParOf" srcId="{0ADD3C15-2CC0-42F9-B64F-4042FA877914}" destId="{7413F46C-6200-4DB7-B394-84D0D7C1F986}" srcOrd="2" destOrd="0" presId="urn:microsoft.com/office/officeart/2005/8/layout/vList5"/>
    <dgm:cxn modelId="{B77478FE-D2D3-46E5-9BE0-E099D36071AB}" type="presParOf" srcId="{7413F46C-6200-4DB7-B394-84D0D7C1F986}" destId="{7FE27AF0-7B38-4B0C-A32E-FAF5B3B9DDE8}" srcOrd="0" destOrd="0" presId="urn:microsoft.com/office/officeart/2005/8/layout/vList5"/>
    <dgm:cxn modelId="{ACF6AB74-1B1A-4A42-BCE0-F210CAE6C0C4}" type="presParOf" srcId="{7413F46C-6200-4DB7-B394-84D0D7C1F986}" destId="{DC10014A-00C6-4153-84A9-19C1FBB4D871}" srcOrd="1" destOrd="0" presId="urn:microsoft.com/office/officeart/2005/8/layout/vList5"/>
    <dgm:cxn modelId="{993AC238-4FC2-4CDF-BB82-F5C1ADB9DD4D}" type="presParOf" srcId="{0ADD3C15-2CC0-42F9-B64F-4042FA877914}" destId="{573B6361-4373-4F56-AF05-F2B8A8DF0A37}" srcOrd="3" destOrd="0" presId="urn:microsoft.com/office/officeart/2005/8/layout/vList5"/>
    <dgm:cxn modelId="{157386C0-72C1-4BBD-82C8-9B30F8596B89}" type="presParOf" srcId="{0ADD3C15-2CC0-42F9-B64F-4042FA877914}" destId="{2F37CFB7-C9E9-46F7-8FED-07DC10B6A4C5}" srcOrd="4" destOrd="0" presId="urn:microsoft.com/office/officeart/2005/8/layout/vList5"/>
    <dgm:cxn modelId="{69D8C021-B79D-4ECB-B5F8-E0B48E8B5847}" type="presParOf" srcId="{2F37CFB7-C9E9-46F7-8FED-07DC10B6A4C5}" destId="{B3A29226-0BBA-475C-8FC3-64EF80081779}" srcOrd="0" destOrd="0" presId="urn:microsoft.com/office/officeart/2005/8/layout/vList5"/>
    <dgm:cxn modelId="{52A5EAEF-9E11-4F0F-892C-101CEE119599}" type="presParOf" srcId="{2F37CFB7-C9E9-46F7-8FED-07DC10B6A4C5}" destId="{C8D1BAFE-EBB9-44A8-841F-6798FA4FBAF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F7F7ED-982A-4C95-966A-AB558E7E2D42}"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A1393DBB-F30D-49AD-B635-341AC967AB71}">
      <dgm:prSet/>
      <dgm:spPr/>
      <dgm:t>
        <a:bodyPr/>
        <a:lstStyle/>
        <a:p>
          <a:pPr>
            <a:lnSpc>
              <a:spcPct val="100000"/>
            </a:lnSpc>
          </a:pPr>
          <a:r>
            <a:rPr lang="en-US"/>
            <a:t>Missions and Values Aligned</a:t>
          </a:r>
        </a:p>
      </dgm:t>
    </dgm:pt>
    <dgm:pt modelId="{35A1D9CD-EA2F-46CB-847B-688E0E6541AA}" type="parTrans" cxnId="{A6779D0B-8760-4222-939E-D605BB776616}">
      <dgm:prSet/>
      <dgm:spPr/>
      <dgm:t>
        <a:bodyPr/>
        <a:lstStyle/>
        <a:p>
          <a:endParaRPr lang="en-US"/>
        </a:p>
      </dgm:t>
    </dgm:pt>
    <dgm:pt modelId="{9AE7E3C3-8198-41B0-9C4C-283ABABDA351}" type="sibTrans" cxnId="{A6779D0B-8760-4222-939E-D605BB776616}">
      <dgm:prSet/>
      <dgm:spPr/>
      <dgm:t>
        <a:bodyPr/>
        <a:lstStyle/>
        <a:p>
          <a:endParaRPr lang="en-US"/>
        </a:p>
      </dgm:t>
    </dgm:pt>
    <dgm:pt modelId="{9373B652-78D1-41BB-B65C-68E01C0CD926}">
      <dgm:prSet/>
      <dgm:spPr/>
      <dgm:t>
        <a:bodyPr/>
        <a:lstStyle/>
        <a:p>
          <a:pPr>
            <a:lnSpc>
              <a:spcPct val="100000"/>
            </a:lnSpc>
          </a:pPr>
          <a:r>
            <a:rPr lang="en-US"/>
            <a:t>Clear Roles and Responsibilities</a:t>
          </a:r>
        </a:p>
      </dgm:t>
    </dgm:pt>
    <dgm:pt modelId="{E5E3BAB4-F2BD-47A9-B185-F14B48B5865E}" type="parTrans" cxnId="{0FA051EB-1106-4CB5-8171-D9CA186335CF}">
      <dgm:prSet/>
      <dgm:spPr/>
      <dgm:t>
        <a:bodyPr/>
        <a:lstStyle/>
        <a:p>
          <a:endParaRPr lang="en-US"/>
        </a:p>
      </dgm:t>
    </dgm:pt>
    <dgm:pt modelId="{71AE40AC-A532-4F76-8908-5D32D059B073}" type="sibTrans" cxnId="{0FA051EB-1106-4CB5-8171-D9CA186335CF}">
      <dgm:prSet/>
      <dgm:spPr/>
      <dgm:t>
        <a:bodyPr/>
        <a:lstStyle/>
        <a:p>
          <a:endParaRPr lang="en-US"/>
        </a:p>
      </dgm:t>
    </dgm:pt>
    <dgm:pt modelId="{3B137E66-A343-4FCF-9A92-B2CC255091F2}">
      <dgm:prSet/>
      <dgm:spPr/>
      <dgm:t>
        <a:bodyPr/>
        <a:lstStyle/>
        <a:p>
          <a:pPr>
            <a:lnSpc>
              <a:spcPct val="100000"/>
            </a:lnSpc>
          </a:pPr>
          <a:r>
            <a:rPr lang="en-US"/>
            <a:t>Active and Informed Engagement</a:t>
          </a:r>
        </a:p>
      </dgm:t>
    </dgm:pt>
    <dgm:pt modelId="{399711FF-0A56-4D35-AAB3-65F973F5A5CA}" type="parTrans" cxnId="{89FD131F-1940-4F09-8E83-3A92FEE3752F}">
      <dgm:prSet/>
      <dgm:spPr/>
      <dgm:t>
        <a:bodyPr/>
        <a:lstStyle/>
        <a:p>
          <a:endParaRPr lang="en-US"/>
        </a:p>
      </dgm:t>
    </dgm:pt>
    <dgm:pt modelId="{BD7BEC2F-A253-4DAA-9AA2-D55BBEF1628D}" type="sibTrans" cxnId="{89FD131F-1940-4F09-8E83-3A92FEE3752F}">
      <dgm:prSet/>
      <dgm:spPr/>
      <dgm:t>
        <a:bodyPr/>
        <a:lstStyle/>
        <a:p>
          <a:endParaRPr lang="en-US"/>
        </a:p>
      </dgm:t>
    </dgm:pt>
    <dgm:pt modelId="{B841FF8C-1657-4D20-861C-0BC411A7966C}">
      <dgm:prSet/>
      <dgm:spPr/>
      <dgm:t>
        <a:bodyPr/>
        <a:lstStyle/>
        <a:p>
          <a:pPr>
            <a:lnSpc>
              <a:spcPct val="100000"/>
            </a:lnSpc>
          </a:pPr>
          <a:r>
            <a:rPr lang="en-US"/>
            <a:t>Grounded in the IL Philosophy</a:t>
          </a:r>
        </a:p>
      </dgm:t>
    </dgm:pt>
    <dgm:pt modelId="{F4967E36-2761-4BA5-B5F5-6A5966914686}" type="parTrans" cxnId="{D0B34455-5101-41EA-939D-836A7D558C43}">
      <dgm:prSet/>
      <dgm:spPr/>
      <dgm:t>
        <a:bodyPr/>
        <a:lstStyle/>
        <a:p>
          <a:endParaRPr lang="en-US"/>
        </a:p>
      </dgm:t>
    </dgm:pt>
    <dgm:pt modelId="{F8D3EAB9-21EB-4B4B-BFF0-46C08DD607F3}" type="sibTrans" cxnId="{D0B34455-5101-41EA-939D-836A7D558C43}">
      <dgm:prSet/>
      <dgm:spPr/>
      <dgm:t>
        <a:bodyPr/>
        <a:lstStyle/>
        <a:p>
          <a:endParaRPr lang="en-US"/>
        </a:p>
      </dgm:t>
    </dgm:pt>
    <dgm:pt modelId="{256F67FB-3342-42B8-8B34-1CBAE15EFE3B}">
      <dgm:prSet/>
      <dgm:spPr/>
      <dgm:t>
        <a:bodyPr/>
        <a:lstStyle/>
        <a:p>
          <a:pPr>
            <a:lnSpc>
              <a:spcPct val="100000"/>
            </a:lnSpc>
          </a:pPr>
          <a:r>
            <a:rPr lang="en-US" dirty="0"/>
            <a:t>Strategic and Future-Focused</a:t>
          </a:r>
        </a:p>
      </dgm:t>
    </dgm:pt>
    <dgm:pt modelId="{71CE85D5-D175-4A7F-B014-AD8F94CADE5F}" type="parTrans" cxnId="{24404024-7526-4166-94F8-AC7F827F9F1D}">
      <dgm:prSet/>
      <dgm:spPr/>
      <dgm:t>
        <a:bodyPr/>
        <a:lstStyle/>
        <a:p>
          <a:endParaRPr lang="en-US"/>
        </a:p>
      </dgm:t>
    </dgm:pt>
    <dgm:pt modelId="{A3DE9F1E-0F06-4A10-83F4-3A8F2750714F}" type="sibTrans" cxnId="{24404024-7526-4166-94F8-AC7F827F9F1D}">
      <dgm:prSet/>
      <dgm:spPr/>
      <dgm:t>
        <a:bodyPr/>
        <a:lstStyle/>
        <a:p>
          <a:endParaRPr lang="en-US"/>
        </a:p>
      </dgm:t>
    </dgm:pt>
    <dgm:pt modelId="{E65357A8-E3A9-4BF3-8A59-A086E798AC5E}">
      <dgm:prSet/>
      <dgm:spPr/>
      <dgm:t>
        <a:bodyPr/>
        <a:lstStyle/>
        <a:p>
          <a:pPr>
            <a:lnSpc>
              <a:spcPct val="100000"/>
            </a:lnSpc>
          </a:pPr>
          <a:r>
            <a:rPr lang="en-US" dirty="0"/>
            <a:t>Financial Literacy and Oversight</a:t>
          </a:r>
        </a:p>
      </dgm:t>
    </dgm:pt>
    <dgm:pt modelId="{47600467-06B1-4F0A-92F5-7C1C5616ADC0}" type="parTrans" cxnId="{7CB02D42-5E53-436F-B0A6-4FCB609AC5FE}">
      <dgm:prSet/>
      <dgm:spPr/>
      <dgm:t>
        <a:bodyPr/>
        <a:lstStyle/>
        <a:p>
          <a:endParaRPr lang="en-US"/>
        </a:p>
      </dgm:t>
    </dgm:pt>
    <dgm:pt modelId="{51D2795E-E442-49F9-B361-1570F2B52905}" type="sibTrans" cxnId="{7CB02D42-5E53-436F-B0A6-4FCB609AC5FE}">
      <dgm:prSet/>
      <dgm:spPr/>
      <dgm:t>
        <a:bodyPr/>
        <a:lstStyle/>
        <a:p>
          <a:endParaRPr lang="en-US"/>
        </a:p>
      </dgm:t>
    </dgm:pt>
    <dgm:pt modelId="{0DA7182A-E255-4241-A8CF-CF4754D47F37}">
      <dgm:prSet/>
      <dgm:spPr/>
      <dgm:t>
        <a:bodyPr/>
        <a:lstStyle/>
        <a:p>
          <a:pPr>
            <a:lnSpc>
              <a:spcPct val="100000"/>
            </a:lnSpc>
          </a:pPr>
          <a:r>
            <a:rPr lang="en-US" dirty="0"/>
            <a:t>Strong Culture and Relationships</a:t>
          </a:r>
        </a:p>
      </dgm:t>
    </dgm:pt>
    <dgm:pt modelId="{8FC82789-F53E-4A0D-A848-6726E4AC1ABF}" type="parTrans" cxnId="{0FC48A2F-2864-48FD-AD87-AB2F3A248746}">
      <dgm:prSet/>
      <dgm:spPr/>
      <dgm:t>
        <a:bodyPr/>
        <a:lstStyle/>
        <a:p>
          <a:endParaRPr lang="en-US"/>
        </a:p>
      </dgm:t>
    </dgm:pt>
    <dgm:pt modelId="{DDA185EA-BD31-4EA0-AD68-41BE0D2141C9}" type="sibTrans" cxnId="{0FC48A2F-2864-48FD-AD87-AB2F3A248746}">
      <dgm:prSet/>
      <dgm:spPr/>
      <dgm:t>
        <a:bodyPr/>
        <a:lstStyle/>
        <a:p>
          <a:endParaRPr lang="en-US"/>
        </a:p>
      </dgm:t>
    </dgm:pt>
    <dgm:pt modelId="{F5557879-24B9-4CB7-A3AB-780BE3B245E3}">
      <dgm:prSet/>
      <dgm:spPr/>
      <dgm:t>
        <a:bodyPr/>
        <a:lstStyle/>
        <a:p>
          <a:pPr>
            <a:lnSpc>
              <a:spcPct val="100000"/>
            </a:lnSpc>
          </a:pPr>
          <a:r>
            <a:rPr lang="en-US"/>
            <a:t>Ongoing Learning and Succession</a:t>
          </a:r>
        </a:p>
      </dgm:t>
    </dgm:pt>
    <dgm:pt modelId="{31A77CE0-31E7-4616-B6DC-D84CC0AB812A}" type="parTrans" cxnId="{7EF87B79-7418-4102-904F-44F22CD98177}">
      <dgm:prSet/>
      <dgm:spPr/>
      <dgm:t>
        <a:bodyPr/>
        <a:lstStyle/>
        <a:p>
          <a:endParaRPr lang="en-US"/>
        </a:p>
      </dgm:t>
    </dgm:pt>
    <dgm:pt modelId="{4FC2A6EC-97C6-4B50-823E-DAFAA5416F2A}" type="sibTrans" cxnId="{7EF87B79-7418-4102-904F-44F22CD98177}">
      <dgm:prSet/>
      <dgm:spPr/>
      <dgm:t>
        <a:bodyPr/>
        <a:lstStyle/>
        <a:p>
          <a:endParaRPr lang="en-US"/>
        </a:p>
      </dgm:t>
    </dgm:pt>
    <dgm:pt modelId="{D8788F16-3019-46DE-B038-605F4A2BF987}" type="pres">
      <dgm:prSet presAssocID="{E5F7F7ED-982A-4C95-966A-AB558E7E2D42}" presName="root" presStyleCnt="0">
        <dgm:presLayoutVars>
          <dgm:dir/>
          <dgm:resizeHandles val="exact"/>
        </dgm:presLayoutVars>
      </dgm:prSet>
      <dgm:spPr/>
    </dgm:pt>
    <dgm:pt modelId="{278E3939-1151-403B-84D9-8C13081B382E}" type="pres">
      <dgm:prSet presAssocID="{A1393DBB-F30D-49AD-B635-341AC967AB71}" presName="compNode" presStyleCnt="0"/>
      <dgm:spPr/>
    </dgm:pt>
    <dgm:pt modelId="{92001037-FDFD-4E08-8B89-8E546DA23C22}" type="pres">
      <dgm:prSet presAssocID="{A1393DBB-F30D-49AD-B635-341AC967AB71}"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andshake"/>
        </a:ext>
      </dgm:extLst>
    </dgm:pt>
    <dgm:pt modelId="{04899211-EB59-4A92-AB87-2B999AE8362E}" type="pres">
      <dgm:prSet presAssocID="{A1393DBB-F30D-49AD-B635-341AC967AB71}" presName="spaceRect" presStyleCnt="0"/>
      <dgm:spPr/>
    </dgm:pt>
    <dgm:pt modelId="{9F4AC83D-1E1C-4085-9332-67EAED2EDCE3}" type="pres">
      <dgm:prSet presAssocID="{A1393DBB-F30D-49AD-B635-341AC967AB71}" presName="textRect" presStyleLbl="revTx" presStyleIdx="0" presStyleCnt="8">
        <dgm:presLayoutVars>
          <dgm:chMax val="1"/>
          <dgm:chPref val="1"/>
        </dgm:presLayoutVars>
      </dgm:prSet>
      <dgm:spPr/>
    </dgm:pt>
    <dgm:pt modelId="{C4AAFE70-3533-4462-AB97-DCE9AFF579FD}" type="pres">
      <dgm:prSet presAssocID="{9AE7E3C3-8198-41B0-9C4C-283ABABDA351}" presName="sibTrans" presStyleCnt="0"/>
      <dgm:spPr/>
    </dgm:pt>
    <dgm:pt modelId="{49343EFF-7B00-46BE-B638-A2F7E130571B}" type="pres">
      <dgm:prSet presAssocID="{9373B652-78D1-41BB-B65C-68E01C0CD926}" presName="compNode" presStyleCnt="0"/>
      <dgm:spPr/>
    </dgm:pt>
    <dgm:pt modelId="{8AD3D4A8-E2E1-48F2-8C39-30DBDBD623AD}" type="pres">
      <dgm:prSet presAssocID="{9373B652-78D1-41BB-B65C-68E01C0CD926}"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sers"/>
        </a:ext>
      </dgm:extLst>
    </dgm:pt>
    <dgm:pt modelId="{59B27856-9BED-4009-A8E6-5095092B92DA}" type="pres">
      <dgm:prSet presAssocID="{9373B652-78D1-41BB-B65C-68E01C0CD926}" presName="spaceRect" presStyleCnt="0"/>
      <dgm:spPr/>
    </dgm:pt>
    <dgm:pt modelId="{9CA9EDEB-6E72-491E-BFBE-730EF3623E36}" type="pres">
      <dgm:prSet presAssocID="{9373B652-78D1-41BB-B65C-68E01C0CD926}" presName="textRect" presStyleLbl="revTx" presStyleIdx="1" presStyleCnt="8">
        <dgm:presLayoutVars>
          <dgm:chMax val="1"/>
          <dgm:chPref val="1"/>
        </dgm:presLayoutVars>
      </dgm:prSet>
      <dgm:spPr/>
    </dgm:pt>
    <dgm:pt modelId="{835CCE88-BF79-4928-B659-EAC2B5888E57}" type="pres">
      <dgm:prSet presAssocID="{71AE40AC-A532-4F76-8908-5D32D059B073}" presName="sibTrans" presStyleCnt="0"/>
      <dgm:spPr/>
    </dgm:pt>
    <dgm:pt modelId="{84780394-D68F-4219-B903-817FDC71945B}" type="pres">
      <dgm:prSet presAssocID="{3B137E66-A343-4FCF-9A92-B2CC255091F2}" presName="compNode" presStyleCnt="0"/>
      <dgm:spPr/>
    </dgm:pt>
    <dgm:pt modelId="{56B40689-B953-4C43-A932-A9DFB710EFF8}" type="pres">
      <dgm:prSet presAssocID="{3B137E66-A343-4FCF-9A92-B2CC255091F2}"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gaphone"/>
        </a:ext>
      </dgm:extLst>
    </dgm:pt>
    <dgm:pt modelId="{BF6B1C13-BA64-44F5-AB03-BA0A2D7E3E0D}" type="pres">
      <dgm:prSet presAssocID="{3B137E66-A343-4FCF-9A92-B2CC255091F2}" presName="spaceRect" presStyleCnt="0"/>
      <dgm:spPr/>
    </dgm:pt>
    <dgm:pt modelId="{59D05296-92F9-40B7-85E1-924A9CDFA22F}" type="pres">
      <dgm:prSet presAssocID="{3B137E66-A343-4FCF-9A92-B2CC255091F2}" presName="textRect" presStyleLbl="revTx" presStyleIdx="2" presStyleCnt="8">
        <dgm:presLayoutVars>
          <dgm:chMax val="1"/>
          <dgm:chPref val="1"/>
        </dgm:presLayoutVars>
      </dgm:prSet>
      <dgm:spPr/>
    </dgm:pt>
    <dgm:pt modelId="{1CE018AE-2147-495E-9B03-1ABE49CC27A7}" type="pres">
      <dgm:prSet presAssocID="{BD7BEC2F-A253-4DAA-9AA2-D55BBEF1628D}" presName="sibTrans" presStyleCnt="0"/>
      <dgm:spPr/>
    </dgm:pt>
    <dgm:pt modelId="{CDD43F17-027B-4D19-B690-2F5970F70FF4}" type="pres">
      <dgm:prSet presAssocID="{B841FF8C-1657-4D20-861C-0BC411A7966C}" presName="compNode" presStyleCnt="0"/>
      <dgm:spPr/>
    </dgm:pt>
    <dgm:pt modelId="{EBE376BB-B892-45BA-A0EC-09196A45E474}" type="pres">
      <dgm:prSet presAssocID="{B841FF8C-1657-4D20-861C-0BC411A7966C}"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ead with Gears"/>
        </a:ext>
      </dgm:extLst>
    </dgm:pt>
    <dgm:pt modelId="{8939B906-0B47-4579-B813-A72316DA7803}" type="pres">
      <dgm:prSet presAssocID="{B841FF8C-1657-4D20-861C-0BC411A7966C}" presName="spaceRect" presStyleCnt="0"/>
      <dgm:spPr/>
    </dgm:pt>
    <dgm:pt modelId="{4A81B5B7-C23D-43F3-B0CD-9EA35E51B15D}" type="pres">
      <dgm:prSet presAssocID="{B841FF8C-1657-4D20-861C-0BC411A7966C}" presName="textRect" presStyleLbl="revTx" presStyleIdx="3" presStyleCnt="8">
        <dgm:presLayoutVars>
          <dgm:chMax val="1"/>
          <dgm:chPref val="1"/>
        </dgm:presLayoutVars>
      </dgm:prSet>
      <dgm:spPr/>
    </dgm:pt>
    <dgm:pt modelId="{BC63F4E2-8BE6-4C1F-A03F-4BA6F351ACFA}" type="pres">
      <dgm:prSet presAssocID="{F8D3EAB9-21EB-4B4B-BFF0-46C08DD607F3}" presName="sibTrans" presStyleCnt="0"/>
      <dgm:spPr/>
    </dgm:pt>
    <dgm:pt modelId="{46DB31DE-71F9-44D0-BB8D-96E0DE5C4C26}" type="pres">
      <dgm:prSet presAssocID="{256F67FB-3342-42B8-8B34-1CBAE15EFE3B}" presName="compNode" presStyleCnt="0"/>
      <dgm:spPr/>
    </dgm:pt>
    <dgm:pt modelId="{8CBBDA8A-42E0-438C-B3B0-5B127A2DFE07}" type="pres">
      <dgm:prSet presAssocID="{256F67FB-3342-42B8-8B34-1CBAE15EFE3B}"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Playbook"/>
        </a:ext>
      </dgm:extLst>
    </dgm:pt>
    <dgm:pt modelId="{AF91C418-0951-45AA-BE0F-18868E2B2CCE}" type="pres">
      <dgm:prSet presAssocID="{256F67FB-3342-42B8-8B34-1CBAE15EFE3B}" presName="spaceRect" presStyleCnt="0"/>
      <dgm:spPr/>
    </dgm:pt>
    <dgm:pt modelId="{A6D323A9-2BA8-408D-B8B3-572D952890C8}" type="pres">
      <dgm:prSet presAssocID="{256F67FB-3342-42B8-8B34-1CBAE15EFE3B}" presName="textRect" presStyleLbl="revTx" presStyleIdx="4" presStyleCnt="8">
        <dgm:presLayoutVars>
          <dgm:chMax val="1"/>
          <dgm:chPref val="1"/>
        </dgm:presLayoutVars>
      </dgm:prSet>
      <dgm:spPr/>
    </dgm:pt>
    <dgm:pt modelId="{583E1859-73ED-4764-A36E-5691B52DD89B}" type="pres">
      <dgm:prSet presAssocID="{A3DE9F1E-0F06-4A10-83F4-3A8F2750714F}" presName="sibTrans" presStyleCnt="0"/>
      <dgm:spPr/>
    </dgm:pt>
    <dgm:pt modelId="{CB2E4ADF-1370-4333-973B-772434785717}" type="pres">
      <dgm:prSet presAssocID="{E65357A8-E3A9-4BF3-8A59-A086E798AC5E}" presName="compNode" presStyleCnt="0"/>
      <dgm:spPr/>
    </dgm:pt>
    <dgm:pt modelId="{CDC66019-5634-46B8-9785-14F71588C1EF}" type="pres">
      <dgm:prSet presAssocID="{E65357A8-E3A9-4BF3-8A59-A086E798AC5E}"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Money"/>
        </a:ext>
      </dgm:extLst>
    </dgm:pt>
    <dgm:pt modelId="{70BF24B7-2DE5-429A-997F-B1A3BFE47DC7}" type="pres">
      <dgm:prSet presAssocID="{E65357A8-E3A9-4BF3-8A59-A086E798AC5E}" presName="spaceRect" presStyleCnt="0"/>
      <dgm:spPr/>
    </dgm:pt>
    <dgm:pt modelId="{2846B587-5FE1-4AD3-BB28-CD5180562579}" type="pres">
      <dgm:prSet presAssocID="{E65357A8-E3A9-4BF3-8A59-A086E798AC5E}" presName="textRect" presStyleLbl="revTx" presStyleIdx="5" presStyleCnt="8">
        <dgm:presLayoutVars>
          <dgm:chMax val="1"/>
          <dgm:chPref val="1"/>
        </dgm:presLayoutVars>
      </dgm:prSet>
      <dgm:spPr/>
    </dgm:pt>
    <dgm:pt modelId="{EC24FBF1-20E1-46BD-AF3B-009B6C5C34E9}" type="pres">
      <dgm:prSet presAssocID="{51D2795E-E442-49F9-B361-1570F2B52905}" presName="sibTrans" presStyleCnt="0"/>
      <dgm:spPr/>
    </dgm:pt>
    <dgm:pt modelId="{9AC07190-53A1-4EE1-ACB4-006096993A7D}" type="pres">
      <dgm:prSet presAssocID="{0DA7182A-E255-4241-A8CF-CF4754D47F37}" presName="compNode" presStyleCnt="0"/>
      <dgm:spPr/>
    </dgm:pt>
    <dgm:pt modelId="{4C884272-28A3-45AF-9BE2-8A4170F4F3A7}" type="pres">
      <dgm:prSet presAssocID="{0DA7182A-E255-4241-A8CF-CF4754D47F37}"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dgm:spPr>
      <dgm:extLst>
        <a:ext uri="{E40237B7-FDA0-4F09-8148-C483321AD2D9}">
          <dgm14:cNvPr xmlns:dgm14="http://schemas.microsoft.com/office/drawing/2010/diagram" id="0" name="" descr="Group"/>
        </a:ext>
      </dgm:extLst>
    </dgm:pt>
    <dgm:pt modelId="{BBE2F484-B26C-4041-A51A-6455787FD8E0}" type="pres">
      <dgm:prSet presAssocID="{0DA7182A-E255-4241-A8CF-CF4754D47F37}" presName="spaceRect" presStyleCnt="0"/>
      <dgm:spPr/>
    </dgm:pt>
    <dgm:pt modelId="{2CC9ADD6-9350-4940-85B7-552A3EEBCD95}" type="pres">
      <dgm:prSet presAssocID="{0DA7182A-E255-4241-A8CF-CF4754D47F37}" presName="textRect" presStyleLbl="revTx" presStyleIdx="6" presStyleCnt="8">
        <dgm:presLayoutVars>
          <dgm:chMax val="1"/>
          <dgm:chPref val="1"/>
        </dgm:presLayoutVars>
      </dgm:prSet>
      <dgm:spPr/>
    </dgm:pt>
    <dgm:pt modelId="{B33EEBF5-CA38-45E7-9D74-9B6F85CB1515}" type="pres">
      <dgm:prSet presAssocID="{DDA185EA-BD31-4EA0-AD68-41BE0D2141C9}" presName="sibTrans" presStyleCnt="0"/>
      <dgm:spPr/>
    </dgm:pt>
    <dgm:pt modelId="{F88BDA53-9154-46D2-9DD3-A7CF86960FF2}" type="pres">
      <dgm:prSet presAssocID="{F5557879-24B9-4CB7-A3AB-780BE3B245E3}" presName="compNode" presStyleCnt="0"/>
      <dgm:spPr/>
    </dgm:pt>
    <dgm:pt modelId="{9B3D0A17-9EB4-4913-86A8-C3DEC4DC0726}" type="pres">
      <dgm:prSet presAssocID="{F5557879-24B9-4CB7-A3AB-780BE3B245E3}"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dgm:spPr>
      <dgm:extLst>
        <a:ext uri="{E40237B7-FDA0-4F09-8148-C483321AD2D9}">
          <dgm14:cNvPr xmlns:dgm14="http://schemas.microsoft.com/office/drawing/2010/diagram" id="0" name="" descr="Teacher"/>
        </a:ext>
      </dgm:extLst>
    </dgm:pt>
    <dgm:pt modelId="{50D16DAB-F5C3-43D4-AC61-9AF34C88D5F2}" type="pres">
      <dgm:prSet presAssocID="{F5557879-24B9-4CB7-A3AB-780BE3B245E3}" presName="spaceRect" presStyleCnt="0"/>
      <dgm:spPr/>
    </dgm:pt>
    <dgm:pt modelId="{5E352D5D-FEC6-45E3-A0DF-0D88EA17ED0D}" type="pres">
      <dgm:prSet presAssocID="{F5557879-24B9-4CB7-A3AB-780BE3B245E3}" presName="textRect" presStyleLbl="revTx" presStyleIdx="7" presStyleCnt="8">
        <dgm:presLayoutVars>
          <dgm:chMax val="1"/>
          <dgm:chPref val="1"/>
        </dgm:presLayoutVars>
      </dgm:prSet>
      <dgm:spPr/>
    </dgm:pt>
  </dgm:ptLst>
  <dgm:cxnLst>
    <dgm:cxn modelId="{A6779D0B-8760-4222-939E-D605BB776616}" srcId="{E5F7F7ED-982A-4C95-966A-AB558E7E2D42}" destId="{A1393DBB-F30D-49AD-B635-341AC967AB71}" srcOrd="0" destOrd="0" parTransId="{35A1D9CD-EA2F-46CB-847B-688E0E6541AA}" sibTransId="{9AE7E3C3-8198-41B0-9C4C-283ABABDA351}"/>
    <dgm:cxn modelId="{89FD131F-1940-4F09-8E83-3A92FEE3752F}" srcId="{E5F7F7ED-982A-4C95-966A-AB558E7E2D42}" destId="{3B137E66-A343-4FCF-9A92-B2CC255091F2}" srcOrd="2" destOrd="0" parTransId="{399711FF-0A56-4D35-AAB3-65F973F5A5CA}" sibTransId="{BD7BEC2F-A253-4DAA-9AA2-D55BBEF1628D}"/>
    <dgm:cxn modelId="{24404024-7526-4166-94F8-AC7F827F9F1D}" srcId="{E5F7F7ED-982A-4C95-966A-AB558E7E2D42}" destId="{256F67FB-3342-42B8-8B34-1CBAE15EFE3B}" srcOrd="4" destOrd="0" parTransId="{71CE85D5-D175-4A7F-B014-AD8F94CADE5F}" sibTransId="{A3DE9F1E-0F06-4A10-83F4-3A8F2750714F}"/>
    <dgm:cxn modelId="{9A794E2D-1C9D-42D4-84DC-7A8CA2044488}" type="presOf" srcId="{256F67FB-3342-42B8-8B34-1CBAE15EFE3B}" destId="{A6D323A9-2BA8-408D-B8B3-572D952890C8}" srcOrd="0" destOrd="0" presId="urn:microsoft.com/office/officeart/2018/2/layout/IconLabelList"/>
    <dgm:cxn modelId="{0FC48A2F-2864-48FD-AD87-AB2F3A248746}" srcId="{E5F7F7ED-982A-4C95-966A-AB558E7E2D42}" destId="{0DA7182A-E255-4241-A8CF-CF4754D47F37}" srcOrd="6" destOrd="0" parTransId="{8FC82789-F53E-4A0D-A848-6726E4AC1ABF}" sibTransId="{DDA185EA-BD31-4EA0-AD68-41BE0D2141C9}"/>
    <dgm:cxn modelId="{ECD4B45F-6F65-41F4-B5BE-CBF6C7B64C30}" type="presOf" srcId="{0DA7182A-E255-4241-A8CF-CF4754D47F37}" destId="{2CC9ADD6-9350-4940-85B7-552A3EEBCD95}" srcOrd="0" destOrd="0" presId="urn:microsoft.com/office/officeart/2018/2/layout/IconLabelList"/>
    <dgm:cxn modelId="{7CB02D42-5E53-436F-B0A6-4FCB609AC5FE}" srcId="{E5F7F7ED-982A-4C95-966A-AB558E7E2D42}" destId="{E65357A8-E3A9-4BF3-8A59-A086E798AC5E}" srcOrd="5" destOrd="0" parTransId="{47600467-06B1-4F0A-92F5-7C1C5616ADC0}" sibTransId="{51D2795E-E442-49F9-B361-1570F2B52905}"/>
    <dgm:cxn modelId="{D0B34455-5101-41EA-939D-836A7D558C43}" srcId="{E5F7F7ED-982A-4C95-966A-AB558E7E2D42}" destId="{B841FF8C-1657-4D20-861C-0BC411A7966C}" srcOrd="3" destOrd="0" parTransId="{F4967E36-2761-4BA5-B5F5-6A5966914686}" sibTransId="{F8D3EAB9-21EB-4B4B-BFF0-46C08DD607F3}"/>
    <dgm:cxn modelId="{7EF87B79-7418-4102-904F-44F22CD98177}" srcId="{E5F7F7ED-982A-4C95-966A-AB558E7E2D42}" destId="{F5557879-24B9-4CB7-A3AB-780BE3B245E3}" srcOrd="7" destOrd="0" parTransId="{31A77CE0-31E7-4616-B6DC-D84CC0AB812A}" sibTransId="{4FC2A6EC-97C6-4B50-823E-DAFAA5416F2A}"/>
    <dgm:cxn modelId="{8BC72AAF-F982-4C55-85ED-7511C60B1E5C}" type="presOf" srcId="{F5557879-24B9-4CB7-A3AB-780BE3B245E3}" destId="{5E352D5D-FEC6-45E3-A0DF-0D88EA17ED0D}" srcOrd="0" destOrd="0" presId="urn:microsoft.com/office/officeart/2018/2/layout/IconLabelList"/>
    <dgm:cxn modelId="{81BC95BF-88B3-4752-B0EE-EA5067891419}" type="presOf" srcId="{E5F7F7ED-982A-4C95-966A-AB558E7E2D42}" destId="{D8788F16-3019-46DE-B038-605F4A2BF987}" srcOrd="0" destOrd="0" presId="urn:microsoft.com/office/officeart/2018/2/layout/IconLabelList"/>
    <dgm:cxn modelId="{F07A4ECA-BCA8-40C7-A2D8-F47D57362157}" type="presOf" srcId="{B841FF8C-1657-4D20-861C-0BC411A7966C}" destId="{4A81B5B7-C23D-43F3-B0CD-9EA35E51B15D}" srcOrd="0" destOrd="0" presId="urn:microsoft.com/office/officeart/2018/2/layout/IconLabelList"/>
    <dgm:cxn modelId="{DCC32ACF-74C6-46EA-881D-606AAE17C816}" type="presOf" srcId="{9373B652-78D1-41BB-B65C-68E01C0CD926}" destId="{9CA9EDEB-6E72-491E-BFBE-730EF3623E36}" srcOrd="0" destOrd="0" presId="urn:microsoft.com/office/officeart/2018/2/layout/IconLabelList"/>
    <dgm:cxn modelId="{CFCA60D3-5E8B-44FD-BB90-495ACD8CCD9D}" type="presOf" srcId="{A1393DBB-F30D-49AD-B635-341AC967AB71}" destId="{9F4AC83D-1E1C-4085-9332-67EAED2EDCE3}" srcOrd="0" destOrd="0" presId="urn:microsoft.com/office/officeart/2018/2/layout/IconLabelList"/>
    <dgm:cxn modelId="{D2C9E5DC-2C54-4BFB-A087-4E6D34F92670}" type="presOf" srcId="{3B137E66-A343-4FCF-9A92-B2CC255091F2}" destId="{59D05296-92F9-40B7-85E1-924A9CDFA22F}" srcOrd="0" destOrd="0" presId="urn:microsoft.com/office/officeart/2018/2/layout/IconLabelList"/>
    <dgm:cxn modelId="{0FA051EB-1106-4CB5-8171-D9CA186335CF}" srcId="{E5F7F7ED-982A-4C95-966A-AB558E7E2D42}" destId="{9373B652-78D1-41BB-B65C-68E01C0CD926}" srcOrd="1" destOrd="0" parTransId="{E5E3BAB4-F2BD-47A9-B185-F14B48B5865E}" sibTransId="{71AE40AC-A532-4F76-8908-5D32D059B073}"/>
    <dgm:cxn modelId="{387B4FFD-AC9D-4029-909D-C4F91D26018A}" type="presOf" srcId="{E65357A8-E3A9-4BF3-8A59-A086E798AC5E}" destId="{2846B587-5FE1-4AD3-BB28-CD5180562579}" srcOrd="0" destOrd="0" presId="urn:microsoft.com/office/officeart/2018/2/layout/IconLabelList"/>
    <dgm:cxn modelId="{628C4EA6-9EEB-4EAF-8D6F-2B4965457612}" type="presParOf" srcId="{D8788F16-3019-46DE-B038-605F4A2BF987}" destId="{278E3939-1151-403B-84D9-8C13081B382E}" srcOrd="0" destOrd="0" presId="urn:microsoft.com/office/officeart/2018/2/layout/IconLabelList"/>
    <dgm:cxn modelId="{82809960-F6E9-4A0A-9C7E-553DECA94159}" type="presParOf" srcId="{278E3939-1151-403B-84D9-8C13081B382E}" destId="{92001037-FDFD-4E08-8B89-8E546DA23C22}" srcOrd="0" destOrd="0" presId="urn:microsoft.com/office/officeart/2018/2/layout/IconLabelList"/>
    <dgm:cxn modelId="{6852FD69-70EE-406B-B60A-ED58B706CA69}" type="presParOf" srcId="{278E3939-1151-403B-84D9-8C13081B382E}" destId="{04899211-EB59-4A92-AB87-2B999AE8362E}" srcOrd="1" destOrd="0" presId="urn:microsoft.com/office/officeart/2018/2/layout/IconLabelList"/>
    <dgm:cxn modelId="{DF04CA18-2775-47BA-BBC3-9CAF6E608DEA}" type="presParOf" srcId="{278E3939-1151-403B-84D9-8C13081B382E}" destId="{9F4AC83D-1E1C-4085-9332-67EAED2EDCE3}" srcOrd="2" destOrd="0" presId="urn:microsoft.com/office/officeart/2018/2/layout/IconLabelList"/>
    <dgm:cxn modelId="{107EADA2-DF44-488D-8867-827110D9FF6E}" type="presParOf" srcId="{D8788F16-3019-46DE-B038-605F4A2BF987}" destId="{C4AAFE70-3533-4462-AB97-DCE9AFF579FD}" srcOrd="1" destOrd="0" presId="urn:microsoft.com/office/officeart/2018/2/layout/IconLabelList"/>
    <dgm:cxn modelId="{0DA7CDC6-4409-49BC-B9DF-5B4D3F016B72}" type="presParOf" srcId="{D8788F16-3019-46DE-B038-605F4A2BF987}" destId="{49343EFF-7B00-46BE-B638-A2F7E130571B}" srcOrd="2" destOrd="0" presId="urn:microsoft.com/office/officeart/2018/2/layout/IconLabelList"/>
    <dgm:cxn modelId="{C54CF42F-D8DB-4F8D-85DE-C289A35E36F9}" type="presParOf" srcId="{49343EFF-7B00-46BE-B638-A2F7E130571B}" destId="{8AD3D4A8-E2E1-48F2-8C39-30DBDBD623AD}" srcOrd="0" destOrd="0" presId="urn:microsoft.com/office/officeart/2018/2/layout/IconLabelList"/>
    <dgm:cxn modelId="{177957DC-9EEC-4B2D-91E3-4816A3ECCC3E}" type="presParOf" srcId="{49343EFF-7B00-46BE-B638-A2F7E130571B}" destId="{59B27856-9BED-4009-A8E6-5095092B92DA}" srcOrd="1" destOrd="0" presId="urn:microsoft.com/office/officeart/2018/2/layout/IconLabelList"/>
    <dgm:cxn modelId="{F18199EF-8C85-4A7A-8811-23DCA39DEF2D}" type="presParOf" srcId="{49343EFF-7B00-46BE-B638-A2F7E130571B}" destId="{9CA9EDEB-6E72-491E-BFBE-730EF3623E36}" srcOrd="2" destOrd="0" presId="urn:microsoft.com/office/officeart/2018/2/layout/IconLabelList"/>
    <dgm:cxn modelId="{694AC04B-72C8-43FF-86FB-4B6D04C61F10}" type="presParOf" srcId="{D8788F16-3019-46DE-B038-605F4A2BF987}" destId="{835CCE88-BF79-4928-B659-EAC2B5888E57}" srcOrd="3" destOrd="0" presId="urn:microsoft.com/office/officeart/2018/2/layout/IconLabelList"/>
    <dgm:cxn modelId="{CFB8CCA7-5DEA-4E58-A79F-55260F82DE8A}" type="presParOf" srcId="{D8788F16-3019-46DE-B038-605F4A2BF987}" destId="{84780394-D68F-4219-B903-817FDC71945B}" srcOrd="4" destOrd="0" presId="urn:microsoft.com/office/officeart/2018/2/layout/IconLabelList"/>
    <dgm:cxn modelId="{7CCF1424-7DC3-4964-8415-4E7084907CCF}" type="presParOf" srcId="{84780394-D68F-4219-B903-817FDC71945B}" destId="{56B40689-B953-4C43-A932-A9DFB710EFF8}" srcOrd="0" destOrd="0" presId="urn:microsoft.com/office/officeart/2018/2/layout/IconLabelList"/>
    <dgm:cxn modelId="{2C99D1F2-2F70-407E-9155-FEA2E177B51E}" type="presParOf" srcId="{84780394-D68F-4219-B903-817FDC71945B}" destId="{BF6B1C13-BA64-44F5-AB03-BA0A2D7E3E0D}" srcOrd="1" destOrd="0" presId="urn:microsoft.com/office/officeart/2018/2/layout/IconLabelList"/>
    <dgm:cxn modelId="{6EAB3B92-3E5D-4CBB-8454-EC96D11BF220}" type="presParOf" srcId="{84780394-D68F-4219-B903-817FDC71945B}" destId="{59D05296-92F9-40B7-85E1-924A9CDFA22F}" srcOrd="2" destOrd="0" presId="urn:microsoft.com/office/officeart/2018/2/layout/IconLabelList"/>
    <dgm:cxn modelId="{67A7BAF2-D280-4741-A437-295334214722}" type="presParOf" srcId="{D8788F16-3019-46DE-B038-605F4A2BF987}" destId="{1CE018AE-2147-495E-9B03-1ABE49CC27A7}" srcOrd="5" destOrd="0" presId="urn:microsoft.com/office/officeart/2018/2/layout/IconLabelList"/>
    <dgm:cxn modelId="{E30C517B-8845-4C59-87B3-5CB2E4E87B36}" type="presParOf" srcId="{D8788F16-3019-46DE-B038-605F4A2BF987}" destId="{CDD43F17-027B-4D19-B690-2F5970F70FF4}" srcOrd="6" destOrd="0" presId="urn:microsoft.com/office/officeart/2018/2/layout/IconLabelList"/>
    <dgm:cxn modelId="{B3E27480-B02D-4F37-8364-85FE634FFC45}" type="presParOf" srcId="{CDD43F17-027B-4D19-B690-2F5970F70FF4}" destId="{EBE376BB-B892-45BA-A0EC-09196A45E474}" srcOrd="0" destOrd="0" presId="urn:microsoft.com/office/officeart/2018/2/layout/IconLabelList"/>
    <dgm:cxn modelId="{25749DD7-41D4-4243-9DB6-F8682EDDC855}" type="presParOf" srcId="{CDD43F17-027B-4D19-B690-2F5970F70FF4}" destId="{8939B906-0B47-4579-B813-A72316DA7803}" srcOrd="1" destOrd="0" presId="urn:microsoft.com/office/officeart/2018/2/layout/IconLabelList"/>
    <dgm:cxn modelId="{95EF5F45-0C4E-4D69-AA8C-58548A37F92C}" type="presParOf" srcId="{CDD43F17-027B-4D19-B690-2F5970F70FF4}" destId="{4A81B5B7-C23D-43F3-B0CD-9EA35E51B15D}" srcOrd="2" destOrd="0" presId="urn:microsoft.com/office/officeart/2018/2/layout/IconLabelList"/>
    <dgm:cxn modelId="{3F02A84F-066C-4A02-8327-85E6E98DEE47}" type="presParOf" srcId="{D8788F16-3019-46DE-B038-605F4A2BF987}" destId="{BC63F4E2-8BE6-4C1F-A03F-4BA6F351ACFA}" srcOrd="7" destOrd="0" presId="urn:microsoft.com/office/officeart/2018/2/layout/IconLabelList"/>
    <dgm:cxn modelId="{3B2CA296-51EC-40A8-A333-3C07C5745E7E}" type="presParOf" srcId="{D8788F16-3019-46DE-B038-605F4A2BF987}" destId="{46DB31DE-71F9-44D0-BB8D-96E0DE5C4C26}" srcOrd="8" destOrd="0" presId="urn:microsoft.com/office/officeart/2018/2/layout/IconLabelList"/>
    <dgm:cxn modelId="{23A619CE-0A4D-4EAE-A6DA-BB36B178A33E}" type="presParOf" srcId="{46DB31DE-71F9-44D0-BB8D-96E0DE5C4C26}" destId="{8CBBDA8A-42E0-438C-B3B0-5B127A2DFE07}" srcOrd="0" destOrd="0" presId="urn:microsoft.com/office/officeart/2018/2/layout/IconLabelList"/>
    <dgm:cxn modelId="{AE805C43-C198-41F3-95CF-C7979814FFA3}" type="presParOf" srcId="{46DB31DE-71F9-44D0-BB8D-96E0DE5C4C26}" destId="{AF91C418-0951-45AA-BE0F-18868E2B2CCE}" srcOrd="1" destOrd="0" presId="urn:microsoft.com/office/officeart/2018/2/layout/IconLabelList"/>
    <dgm:cxn modelId="{663B24C1-DBAD-47D3-972D-D23FB80568F3}" type="presParOf" srcId="{46DB31DE-71F9-44D0-BB8D-96E0DE5C4C26}" destId="{A6D323A9-2BA8-408D-B8B3-572D952890C8}" srcOrd="2" destOrd="0" presId="urn:microsoft.com/office/officeart/2018/2/layout/IconLabelList"/>
    <dgm:cxn modelId="{4BE9AA64-4EC1-4E71-9915-8D8BF97A4A8B}" type="presParOf" srcId="{D8788F16-3019-46DE-B038-605F4A2BF987}" destId="{583E1859-73ED-4764-A36E-5691B52DD89B}" srcOrd="9" destOrd="0" presId="urn:microsoft.com/office/officeart/2018/2/layout/IconLabelList"/>
    <dgm:cxn modelId="{0A4332A4-A737-4B7B-8F0E-EEDFF04C441D}" type="presParOf" srcId="{D8788F16-3019-46DE-B038-605F4A2BF987}" destId="{CB2E4ADF-1370-4333-973B-772434785717}" srcOrd="10" destOrd="0" presId="urn:microsoft.com/office/officeart/2018/2/layout/IconLabelList"/>
    <dgm:cxn modelId="{35C290EE-7F30-42FC-875A-F28ED94DB9F1}" type="presParOf" srcId="{CB2E4ADF-1370-4333-973B-772434785717}" destId="{CDC66019-5634-46B8-9785-14F71588C1EF}" srcOrd="0" destOrd="0" presId="urn:microsoft.com/office/officeart/2018/2/layout/IconLabelList"/>
    <dgm:cxn modelId="{7FBBC18D-444C-4699-9EBB-82E48F4CEB53}" type="presParOf" srcId="{CB2E4ADF-1370-4333-973B-772434785717}" destId="{70BF24B7-2DE5-429A-997F-B1A3BFE47DC7}" srcOrd="1" destOrd="0" presId="urn:microsoft.com/office/officeart/2018/2/layout/IconLabelList"/>
    <dgm:cxn modelId="{65E16765-CA9F-4802-8295-7221335AA5E8}" type="presParOf" srcId="{CB2E4ADF-1370-4333-973B-772434785717}" destId="{2846B587-5FE1-4AD3-BB28-CD5180562579}" srcOrd="2" destOrd="0" presId="urn:microsoft.com/office/officeart/2018/2/layout/IconLabelList"/>
    <dgm:cxn modelId="{C28B1EEA-0A50-4F56-BA0E-75CFF2104BFD}" type="presParOf" srcId="{D8788F16-3019-46DE-B038-605F4A2BF987}" destId="{EC24FBF1-20E1-46BD-AF3B-009B6C5C34E9}" srcOrd="11" destOrd="0" presId="urn:microsoft.com/office/officeart/2018/2/layout/IconLabelList"/>
    <dgm:cxn modelId="{68E7EEF6-2AF8-421F-B1F3-D031ED5810F7}" type="presParOf" srcId="{D8788F16-3019-46DE-B038-605F4A2BF987}" destId="{9AC07190-53A1-4EE1-ACB4-006096993A7D}" srcOrd="12" destOrd="0" presId="urn:microsoft.com/office/officeart/2018/2/layout/IconLabelList"/>
    <dgm:cxn modelId="{EE418431-E8DF-4000-8528-5229EC114B87}" type="presParOf" srcId="{9AC07190-53A1-4EE1-ACB4-006096993A7D}" destId="{4C884272-28A3-45AF-9BE2-8A4170F4F3A7}" srcOrd="0" destOrd="0" presId="urn:microsoft.com/office/officeart/2018/2/layout/IconLabelList"/>
    <dgm:cxn modelId="{E99523A3-EA50-48AA-BDB9-BEC56FEBBC17}" type="presParOf" srcId="{9AC07190-53A1-4EE1-ACB4-006096993A7D}" destId="{BBE2F484-B26C-4041-A51A-6455787FD8E0}" srcOrd="1" destOrd="0" presId="urn:microsoft.com/office/officeart/2018/2/layout/IconLabelList"/>
    <dgm:cxn modelId="{5DCE4161-7CD3-49CD-AF37-2CB9A364096C}" type="presParOf" srcId="{9AC07190-53A1-4EE1-ACB4-006096993A7D}" destId="{2CC9ADD6-9350-4940-85B7-552A3EEBCD95}" srcOrd="2" destOrd="0" presId="urn:microsoft.com/office/officeart/2018/2/layout/IconLabelList"/>
    <dgm:cxn modelId="{8EA56F75-927F-41D3-AD7F-85787EC35C73}" type="presParOf" srcId="{D8788F16-3019-46DE-B038-605F4A2BF987}" destId="{B33EEBF5-CA38-45E7-9D74-9B6F85CB1515}" srcOrd="13" destOrd="0" presId="urn:microsoft.com/office/officeart/2018/2/layout/IconLabelList"/>
    <dgm:cxn modelId="{5F1A52DC-8075-49D6-A74C-24383641693B}" type="presParOf" srcId="{D8788F16-3019-46DE-B038-605F4A2BF987}" destId="{F88BDA53-9154-46D2-9DD3-A7CF86960FF2}" srcOrd="14" destOrd="0" presId="urn:microsoft.com/office/officeart/2018/2/layout/IconLabelList"/>
    <dgm:cxn modelId="{34C9F917-6172-48AC-876F-BD25B52F0E93}" type="presParOf" srcId="{F88BDA53-9154-46D2-9DD3-A7CF86960FF2}" destId="{9B3D0A17-9EB4-4913-86A8-C3DEC4DC0726}" srcOrd="0" destOrd="0" presId="urn:microsoft.com/office/officeart/2018/2/layout/IconLabelList"/>
    <dgm:cxn modelId="{5B85B441-1606-4039-9B17-849FE2A8EECF}" type="presParOf" srcId="{F88BDA53-9154-46D2-9DD3-A7CF86960FF2}" destId="{50D16DAB-F5C3-43D4-AC61-9AF34C88D5F2}" srcOrd="1" destOrd="0" presId="urn:microsoft.com/office/officeart/2018/2/layout/IconLabelList"/>
    <dgm:cxn modelId="{D29FBD10-5F5F-41C9-BF18-B890FB2D0164}" type="presParOf" srcId="{F88BDA53-9154-46D2-9DD3-A7CF86960FF2}" destId="{5E352D5D-FEC6-45E3-A0DF-0D88EA17ED0D}"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B113E-768B-499E-8DE9-C62527C9A63D}">
      <dsp:nvSpPr>
        <dsp:cNvPr id="0" name=""/>
        <dsp:cNvSpPr/>
      </dsp:nvSpPr>
      <dsp:spPr>
        <a:xfrm>
          <a:off x="0" y="1805"/>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27105B-5A32-4CF4-9C23-66DE8145C063}">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682935-4134-4D8A-B489-F43AFFB03DA8}">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dirty="0"/>
            <a:t>Dates: June 24, July 1, July 8, 2025</a:t>
          </a:r>
        </a:p>
      </dsp:txBody>
      <dsp:txXfrm>
        <a:off x="1057183" y="1805"/>
        <a:ext cx="9458416" cy="915310"/>
      </dsp:txXfrm>
    </dsp:sp>
    <dsp:sp modelId="{BF85E566-2D21-4E1E-BB69-A2DE133CE60B}">
      <dsp:nvSpPr>
        <dsp:cNvPr id="0" name=""/>
        <dsp:cNvSpPr/>
      </dsp:nvSpPr>
      <dsp:spPr>
        <a:xfrm>
          <a:off x="0" y="1145944"/>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0706D1-E75F-4706-AF45-70DC67E4D81E}">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B8D879-611A-4BDE-BDAC-A15C7E84D39C}">
      <dsp:nvSpPr>
        <dsp:cNvPr id="0" name=""/>
        <dsp:cNvSpPr/>
      </dsp:nvSpPr>
      <dsp:spPr>
        <a:xfrm>
          <a:off x="1057183" y="1145944"/>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a:t>Format: Weekly 90-minute Zoom sessions (60 minutes instruction + 30 minutes peer learning)</a:t>
          </a:r>
        </a:p>
      </dsp:txBody>
      <dsp:txXfrm>
        <a:off x="1057183" y="1145944"/>
        <a:ext cx="9458416" cy="915310"/>
      </dsp:txXfrm>
    </dsp:sp>
    <dsp:sp modelId="{74A6BB5E-5954-44EA-8CF7-904F9EAEB781}">
      <dsp:nvSpPr>
        <dsp:cNvPr id="0" name=""/>
        <dsp:cNvSpPr/>
      </dsp:nvSpPr>
      <dsp:spPr>
        <a:xfrm>
          <a:off x="0" y="2290082"/>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36BD18-FB62-413E-BFAA-896B2AFE3EE4}">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069F78-0485-4B6A-8CD7-3FE04B79BA0F}">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a:t>Audience: Board Chairs, Board Members, Executive Directors, and Leadership</a:t>
          </a:r>
        </a:p>
      </dsp:txBody>
      <dsp:txXfrm>
        <a:off x="1057183" y="2290082"/>
        <a:ext cx="9458416" cy="915310"/>
      </dsp:txXfrm>
    </dsp:sp>
    <dsp:sp modelId="{F1045B8C-B8F4-4ABA-A0CF-DF01869132F4}">
      <dsp:nvSpPr>
        <dsp:cNvPr id="0" name=""/>
        <dsp:cNvSpPr/>
      </dsp:nvSpPr>
      <dsp:spPr>
        <a:xfrm>
          <a:off x="0" y="3434221"/>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C837F9-0EF5-4AF3-B161-18B0B8F43FE4}">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D10CCA-F06C-419A-A34B-4F00A0ACF80A}">
      <dsp:nvSpPr>
        <dsp:cNvPr id="0" name=""/>
        <dsp:cNvSpPr/>
      </dsp:nvSpPr>
      <dsp:spPr>
        <a:xfrm>
          <a:off x="1057183" y="3434221"/>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a:t>Style: Interactive, Peer-Driven, Conversational</a:t>
          </a:r>
        </a:p>
      </dsp:txBody>
      <dsp:txXfrm>
        <a:off x="1057183" y="3434221"/>
        <a:ext cx="9458416" cy="915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D89A3-0C0F-4BF9-AF2D-75F58A1944C2}">
      <dsp:nvSpPr>
        <dsp:cNvPr id="0" name=""/>
        <dsp:cNvSpPr/>
      </dsp:nvSpPr>
      <dsp:spPr>
        <a:xfrm rot="5400000">
          <a:off x="3549686" y="-1114691"/>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2889250">
            <a:lnSpc>
              <a:spcPct val="90000"/>
            </a:lnSpc>
            <a:spcBef>
              <a:spcPct val="0"/>
            </a:spcBef>
            <a:spcAft>
              <a:spcPct val="15000"/>
            </a:spcAft>
            <a:buChar char="•"/>
          </a:pPr>
          <a:endParaRPr lang="en-US" sz="6500" kern="1200" dirty="0"/>
        </a:p>
      </dsp:txBody>
      <dsp:txXfrm rot="-5400000">
        <a:off x="2254911" y="249363"/>
        <a:ext cx="3939450" cy="1280619"/>
      </dsp:txXfrm>
    </dsp:sp>
    <dsp:sp modelId="{1D67D482-2B5A-458A-9F7B-2D21A479764D}">
      <dsp:nvSpPr>
        <dsp:cNvPr id="0" name=""/>
        <dsp:cNvSpPr/>
      </dsp:nvSpPr>
      <dsp:spPr>
        <a:xfrm>
          <a:off x="0" y="2687"/>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86598" y="89285"/>
        <a:ext cx="2081714" cy="1600775"/>
      </dsp:txXfrm>
    </dsp:sp>
    <dsp:sp modelId="{DC10014A-00C6-4153-84A9-19C1FBB4D871}">
      <dsp:nvSpPr>
        <dsp:cNvPr id="0" name=""/>
        <dsp:cNvSpPr/>
      </dsp:nvSpPr>
      <dsp:spPr>
        <a:xfrm rot="5400000">
          <a:off x="3549686" y="747979"/>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2889250">
            <a:lnSpc>
              <a:spcPct val="90000"/>
            </a:lnSpc>
            <a:spcBef>
              <a:spcPct val="0"/>
            </a:spcBef>
            <a:spcAft>
              <a:spcPct val="15000"/>
            </a:spcAft>
            <a:buChar char="•"/>
          </a:pPr>
          <a:endParaRPr lang="en-US" sz="6500" kern="1200" dirty="0"/>
        </a:p>
      </dsp:txBody>
      <dsp:txXfrm rot="-5400000">
        <a:off x="2254911" y="2112034"/>
        <a:ext cx="3939450" cy="1280619"/>
      </dsp:txXfrm>
    </dsp:sp>
    <dsp:sp modelId="{7FE27AF0-7B38-4B0C-A32E-FAF5B3B9DDE8}">
      <dsp:nvSpPr>
        <dsp:cNvPr id="0" name=""/>
        <dsp:cNvSpPr/>
      </dsp:nvSpPr>
      <dsp:spPr>
        <a:xfrm>
          <a:off x="0" y="1865358"/>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86598" y="1951956"/>
        <a:ext cx="2081714" cy="1600775"/>
      </dsp:txXfrm>
    </dsp:sp>
    <dsp:sp modelId="{C8D1BAFE-EBB9-44A8-841F-6798FA4FBAFF}">
      <dsp:nvSpPr>
        <dsp:cNvPr id="0" name=""/>
        <dsp:cNvSpPr/>
      </dsp:nvSpPr>
      <dsp:spPr>
        <a:xfrm rot="5400000">
          <a:off x="3549686" y="2610649"/>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2889250">
            <a:lnSpc>
              <a:spcPct val="90000"/>
            </a:lnSpc>
            <a:spcBef>
              <a:spcPct val="0"/>
            </a:spcBef>
            <a:spcAft>
              <a:spcPct val="15000"/>
            </a:spcAft>
            <a:buChar char="•"/>
          </a:pPr>
          <a:endParaRPr lang="en-US" sz="6500" kern="1200" dirty="0"/>
        </a:p>
      </dsp:txBody>
      <dsp:txXfrm rot="-5400000">
        <a:off x="2254911" y="3974704"/>
        <a:ext cx="3939450" cy="1280619"/>
      </dsp:txXfrm>
    </dsp:sp>
    <dsp:sp modelId="{B3A29226-0BBA-475C-8FC3-64EF80081779}">
      <dsp:nvSpPr>
        <dsp:cNvPr id="0" name=""/>
        <dsp:cNvSpPr/>
      </dsp:nvSpPr>
      <dsp:spPr>
        <a:xfrm>
          <a:off x="0" y="3728028"/>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86598" y="3814626"/>
        <a:ext cx="2081714" cy="16007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001037-FDFD-4E08-8B89-8E546DA23C22}">
      <dsp:nvSpPr>
        <dsp:cNvPr id="0" name=""/>
        <dsp:cNvSpPr/>
      </dsp:nvSpPr>
      <dsp:spPr>
        <a:xfrm>
          <a:off x="1319787" y="461721"/>
          <a:ext cx="710332" cy="7103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4AC83D-1E1C-4085-9332-67EAED2EDCE3}">
      <dsp:nvSpPr>
        <dsp:cNvPr id="0" name=""/>
        <dsp:cNvSpPr/>
      </dsp:nvSpPr>
      <dsp:spPr>
        <a:xfrm>
          <a:off x="885695" y="14448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t>Missions and Values Aligned</a:t>
          </a:r>
        </a:p>
      </dsp:txBody>
      <dsp:txXfrm>
        <a:off x="885695" y="1444886"/>
        <a:ext cx="1578515" cy="631406"/>
      </dsp:txXfrm>
    </dsp:sp>
    <dsp:sp modelId="{8AD3D4A8-E2E1-48F2-8C39-30DBDBD623AD}">
      <dsp:nvSpPr>
        <dsp:cNvPr id="0" name=""/>
        <dsp:cNvSpPr/>
      </dsp:nvSpPr>
      <dsp:spPr>
        <a:xfrm>
          <a:off x="3174543" y="461721"/>
          <a:ext cx="710332" cy="7103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A9EDEB-6E72-491E-BFBE-730EF3623E36}">
      <dsp:nvSpPr>
        <dsp:cNvPr id="0" name=""/>
        <dsp:cNvSpPr/>
      </dsp:nvSpPr>
      <dsp:spPr>
        <a:xfrm>
          <a:off x="2740451" y="14448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t>Clear Roles and Responsibilities</a:t>
          </a:r>
        </a:p>
      </dsp:txBody>
      <dsp:txXfrm>
        <a:off x="2740451" y="1444886"/>
        <a:ext cx="1578515" cy="631406"/>
      </dsp:txXfrm>
    </dsp:sp>
    <dsp:sp modelId="{56B40689-B953-4C43-A932-A9DFB710EFF8}">
      <dsp:nvSpPr>
        <dsp:cNvPr id="0" name=""/>
        <dsp:cNvSpPr/>
      </dsp:nvSpPr>
      <dsp:spPr>
        <a:xfrm>
          <a:off x="5029298" y="461721"/>
          <a:ext cx="710332" cy="71033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D05296-92F9-40B7-85E1-924A9CDFA22F}">
      <dsp:nvSpPr>
        <dsp:cNvPr id="0" name=""/>
        <dsp:cNvSpPr/>
      </dsp:nvSpPr>
      <dsp:spPr>
        <a:xfrm>
          <a:off x="4595207" y="14448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t>Active and Informed Engagement</a:t>
          </a:r>
        </a:p>
      </dsp:txBody>
      <dsp:txXfrm>
        <a:off x="4595207" y="1444886"/>
        <a:ext cx="1578515" cy="631406"/>
      </dsp:txXfrm>
    </dsp:sp>
    <dsp:sp modelId="{EBE376BB-B892-45BA-A0EC-09196A45E474}">
      <dsp:nvSpPr>
        <dsp:cNvPr id="0" name=""/>
        <dsp:cNvSpPr/>
      </dsp:nvSpPr>
      <dsp:spPr>
        <a:xfrm>
          <a:off x="6884054" y="461721"/>
          <a:ext cx="710332" cy="71033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81B5B7-C23D-43F3-B0CD-9EA35E51B15D}">
      <dsp:nvSpPr>
        <dsp:cNvPr id="0" name=""/>
        <dsp:cNvSpPr/>
      </dsp:nvSpPr>
      <dsp:spPr>
        <a:xfrm>
          <a:off x="6449962" y="14448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t>Grounded in the IL Philosophy</a:t>
          </a:r>
        </a:p>
      </dsp:txBody>
      <dsp:txXfrm>
        <a:off x="6449962" y="1444886"/>
        <a:ext cx="1578515" cy="631406"/>
      </dsp:txXfrm>
    </dsp:sp>
    <dsp:sp modelId="{8CBBDA8A-42E0-438C-B3B0-5B127A2DFE07}">
      <dsp:nvSpPr>
        <dsp:cNvPr id="0" name=""/>
        <dsp:cNvSpPr/>
      </dsp:nvSpPr>
      <dsp:spPr>
        <a:xfrm>
          <a:off x="1319787" y="2470921"/>
          <a:ext cx="710332" cy="71033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D323A9-2BA8-408D-B8B3-572D952890C8}">
      <dsp:nvSpPr>
        <dsp:cNvPr id="0" name=""/>
        <dsp:cNvSpPr/>
      </dsp:nvSpPr>
      <dsp:spPr>
        <a:xfrm>
          <a:off x="885695" y="34540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t>Strategic and Future-Focused</a:t>
          </a:r>
        </a:p>
      </dsp:txBody>
      <dsp:txXfrm>
        <a:off x="885695" y="3454086"/>
        <a:ext cx="1578515" cy="631406"/>
      </dsp:txXfrm>
    </dsp:sp>
    <dsp:sp modelId="{CDC66019-5634-46B8-9785-14F71588C1EF}">
      <dsp:nvSpPr>
        <dsp:cNvPr id="0" name=""/>
        <dsp:cNvSpPr/>
      </dsp:nvSpPr>
      <dsp:spPr>
        <a:xfrm>
          <a:off x="3174543" y="2470921"/>
          <a:ext cx="710332" cy="710332"/>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46B587-5FE1-4AD3-BB28-CD5180562579}">
      <dsp:nvSpPr>
        <dsp:cNvPr id="0" name=""/>
        <dsp:cNvSpPr/>
      </dsp:nvSpPr>
      <dsp:spPr>
        <a:xfrm>
          <a:off x="2740451" y="34540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t>Financial Literacy and Oversight</a:t>
          </a:r>
        </a:p>
      </dsp:txBody>
      <dsp:txXfrm>
        <a:off x="2740451" y="3454086"/>
        <a:ext cx="1578515" cy="631406"/>
      </dsp:txXfrm>
    </dsp:sp>
    <dsp:sp modelId="{4C884272-28A3-45AF-9BE2-8A4170F4F3A7}">
      <dsp:nvSpPr>
        <dsp:cNvPr id="0" name=""/>
        <dsp:cNvSpPr/>
      </dsp:nvSpPr>
      <dsp:spPr>
        <a:xfrm>
          <a:off x="5029298" y="2470921"/>
          <a:ext cx="710332" cy="710332"/>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C9ADD6-9350-4940-85B7-552A3EEBCD95}">
      <dsp:nvSpPr>
        <dsp:cNvPr id="0" name=""/>
        <dsp:cNvSpPr/>
      </dsp:nvSpPr>
      <dsp:spPr>
        <a:xfrm>
          <a:off x="4595207" y="34540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t>Strong Culture and Relationships</a:t>
          </a:r>
        </a:p>
      </dsp:txBody>
      <dsp:txXfrm>
        <a:off x="4595207" y="3454086"/>
        <a:ext cx="1578515" cy="631406"/>
      </dsp:txXfrm>
    </dsp:sp>
    <dsp:sp modelId="{9B3D0A17-9EB4-4913-86A8-C3DEC4DC0726}">
      <dsp:nvSpPr>
        <dsp:cNvPr id="0" name=""/>
        <dsp:cNvSpPr/>
      </dsp:nvSpPr>
      <dsp:spPr>
        <a:xfrm>
          <a:off x="6884054" y="2470921"/>
          <a:ext cx="710332" cy="710332"/>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352D5D-FEC6-45E3-A0DF-0D88EA17ED0D}">
      <dsp:nvSpPr>
        <dsp:cNvPr id="0" name=""/>
        <dsp:cNvSpPr/>
      </dsp:nvSpPr>
      <dsp:spPr>
        <a:xfrm>
          <a:off x="6449962" y="34540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a:t>Ongoing Learning and Succession</a:t>
          </a:r>
        </a:p>
      </dsp:txBody>
      <dsp:txXfrm>
        <a:off x="6449962" y="3454086"/>
        <a:ext cx="1578515" cy="63140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923DBA-C4F3-488E-BF80-7D6D5683E467}" type="datetimeFigureOut">
              <a:rPr lang="en-US" smtClean="0"/>
              <a:t>6/20/2025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EB5225-5EEE-4ACC-8F39-02FB50716DCC}" type="slidenum">
              <a:rPr lang="en-US" smtClean="0"/>
              <a:t>‹#›</a:t>
            </a:fld>
            <a:endParaRPr lang="en-US"/>
          </a:p>
        </p:txBody>
      </p:sp>
    </p:spTree>
    <p:extLst>
      <p:ext uri="{BB962C8B-B14F-4D97-AF65-F5344CB8AC3E}">
        <p14:creationId xmlns:p14="http://schemas.microsoft.com/office/powerpoint/2010/main" val="3980879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fontAlgn="base">
              <a:buNone/>
            </a:pPr>
            <a:r>
              <a:rPr lang="en-US" dirty="0"/>
              <a:t>Effective leadership is the backbone of a thriving organization. This small cohort training, meeting </a:t>
            </a:r>
            <a:r>
              <a:rPr lang="en-US" b="1" dirty="0"/>
              <a:t>once weekly</a:t>
            </a:r>
            <a:r>
              <a:rPr lang="en-US" dirty="0"/>
              <a:t>, offers an interactive, discussion-driven approach to </a:t>
            </a:r>
            <a:r>
              <a:rPr lang="en-US" b="1" dirty="0"/>
              <a:t>strengthening board governance and leadership alignment</a:t>
            </a:r>
            <a:r>
              <a:rPr lang="en-US" dirty="0"/>
              <a:t>. </a:t>
            </a:r>
          </a:p>
          <a:p>
            <a:pPr marL="0" indent="0" fontAlgn="base">
              <a:buNone/>
            </a:pPr>
            <a:r>
              <a:rPr lang="en-US" dirty="0"/>
              <a:t>Designed for </a:t>
            </a:r>
            <a:r>
              <a:rPr lang="en-US" b="1" dirty="0"/>
              <a:t>engaged professionals</a:t>
            </a:r>
            <a:r>
              <a:rPr lang="en-US" dirty="0"/>
              <a:t> eager to refine their leadership skills, this </a:t>
            </a:r>
            <a:r>
              <a:rPr lang="en-US" b="1" dirty="0"/>
              <a:t>structured yet conversational cohort</a:t>
            </a:r>
            <a:r>
              <a:rPr lang="en-US" dirty="0"/>
              <a:t> will provide </a:t>
            </a:r>
            <a:r>
              <a:rPr lang="en-US" b="1" dirty="0"/>
              <a:t>weekly opportunities for peer insights, applied learning, and continuous development</a:t>
            </a:r>
            <a:r>
              <a:rPr lang="en-US" dirty="0"/>
              <a:t>.</a:t>
            </a:r>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5</a:t>
            </a:fld>
            <a:endParaRPr lang="en-US"/>
          </a:p>
        </p:txBody>
      </p:sp>
    </p:spTree>
    <p:extLst>
      <p:ext uri="{BB962C8B-B14F-4D97-AF65-F5344CB8AC3E}">
        <p14:creationId xmlns:p14="http://schemas.microsoft.com/office/powerpoint/2010/main" val="962894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high-functioning nonprofit organizations, leadership roles operate like parts of a well-tuned orchestra</a:t>
            </a:r>
          </a:p>
          <a:p>
            <a:endParaRPr lang="en-US" dirty="0"/>
          </a:p>
          <a:p>
            <a:r>
              <a:rPr lang="en-US" dirty="0"/>
              <a:t>The board sets the score (mission, direction)</a:t>
            </a:r>
          </a:p>
          <a:p>
            <a:r>
              <a:rPr lang="en-US" dirty="0"/>
              <a:t>The ED conducts operations</a:t>
            </a:r>
          </a:p>
          <a:p>
            <a:r>
              <a:rPr lang="en-US" dirty="0"/>
              <a:t>The Chair keeps timing and tone</a:t>
            </a:r>
          </a:p>
          <a:p>
            <a:r>
              <a:rPr lang="en-US" dirty="0"/>
              <a:t>Committees fine-tune specific sections – always returning to the full board for approval</a:t>
            </a:r>
          </a:p>
          <a:p>
            <a:endParaRPr lang="en-US" dirty="0"/>
          </a:p>
          <a:p>
            <a:pPr marL="228600" indent="-228600">
              <a:buAutoNum type="arabicPeriod"/>
            </a:pPr>
            <a:r>
              <a:rPr lang="en-US" dirty="0"/>
              <a:t>Success depends on coordination between the ED, Board Chair, Board, and Committees</a:t>
            </a:r>
          </a:p>
          <a:p>
            <a:pPr marL="228600" indent="-228600">
              <a:buAutoNum type="arabicPeriod"/>
            </a:pPr>
            <a:r>
              <a:rPr lang="en-US" dirty="0"/>
              <a:t>The board governs through strategic direction and policy; the ED implements through people and processes</a:t>
            </a:r>
          </a:p>
          <a:p>
            <a:pPr marL="228600" indent="-228600">
              <a:buAutoNum type="arabicPeriod"/>
            </a:pPr>
            <a:r>
              <a:rPr lang="en-US" dirty="0"/>
              <a:t>The Board Chair supports the ED, keeps the board focused, and models role boundaries – The Executive Director supports the Staff and explains and executes the Boards direction</a:t>
            </a:r>
          </a:p>
          <a:p>
            <a:pPr marL="228600" indent="-228600">
              <a:buAutoNum type="arabicPeriod"/>
            </a:pPr>
            <a:r>
              <a:rPr lang="en-US" dirty="0"/>
              <a:t>They prepare deeper recommendations with ED input, then report back for full board decision-making</a:t>
            </a:r>
          </a:p>
          <a:p>
            <a:pPr marL="228600" indent="-228600">
              <a:buAutoNum type="arabicPeriod"/>
            </a:pPr>
            <a:r>
              <a:rPr lang="en-US" dirty="0"/>
              <a:t>Provides the data, lived experience, and operational insight to guide board discussions without overstepping authority</a:t>
            </a:r>
          </a:p>
          <a:p>
            <a:pPr marL="228600" indent="-228600">
              <a:buAutoNum type="arabicPeriod"/>
            </a:pPr>
            <a:r>
              <a:rPr lang="en-US" dirty="0"/>
              <a:t>Regular check-ins between the Board Chair and ED, clear agendas, and committee charters ensure alignment</a:t>
            </a:r>
          </a:p>
        </p:txBody>
      </p:sp>
      <p:sp>
        <p:nvSpPr>
          <p:cNvPr id="4" name="Slide Number Placeholder 3"/>
          <p:cNvSpPr>
            <a:spLocks noGrp="1"/>
          </p:cNvSpPr>
          <p:nvPr>
            <p:ph type="sldNum" sz="quarter" idx="5"/>
          </p:nvPr>
        </p:nvSpPr>
        <p:spPr/>
        <p:txBody>
          <a:bodyPr/>
          <a:lstStyle/>
          <a:p>
            <a:fld id="{32EB5225-5EEE-4ACC-8F39-02FB50716DCC}" type="slidenum">
              <a:rPr lang="en-US" smtClean="0"/>
              <a:t>17</a:t>
            </a:fld>
            <a:endParaRPr lang="en-US"/>
          </a:p>
        </p:txBody>
      </p:sp>
    </p:spTree>
    <p:extLst>
      <p:ext uri="{BB962C8B-B14F-4D97-AF65-F5344CB8AC3E}">
        <p14:creationId xmlns:p14="http://schemas.microsoft.com/office/powerpoint/2010/main" val="203751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scenario is designed to explore role confusion, governance boundaries, and communication dynamics</a:t>
            </a:r>
          </a:p>
          <a:p>
            <a:endParaRPr lang="en-US" dirty="0"/>
          </a:p>
          <a:p>
            <a:pPr marL="228600" indent="-228600">
              <a:buAutoNum type="arabicPeriod"/>
            </a:pPr>
            <a:r>
              <a:rPr lang="en-US" dirty="0"/>
              <a:t>Clarifying Roles - Which boundaries between governance and operations are being crossed?</a:t>
            </a:r>
          </a:p>
          <a:p>
            <a:pPr marL="228600" indent="-228600">
              <a:buAutoNum type="arabicPeriod"/>
            </a:pPr>
            <a:r>
              <a:rPr lang="en-US" dirty="0"/>
              <a:t>Organizational Impact - How might this behavior affect board engagement and accountability.</a:t>
            </a:r>
          </a:p>
          <a:p>
            <a:pPr marL="228600" indent="-228600">
              <a:buAutoNum type="arabicPeriod"/>
            </a:pPr>
            <a:r>
              <a:rPr lang="en-US" dirty="0"/>
              <a:t>Intent vs. Impact - Why might an ED feel compelled to take over this way? What’s the possible intent?</a:t>
            </a:r>
          </a:p>
          <a:p>
            <a:pPr marL="228600" indent="-228600">
              <a:buAutoNum type="arabicPeriod"/>
            </a:pPr>
            <a:r>
              <a:rPr lang="en-US" dirty="0"/>
              <a:t>Correcting Role Confusion - How could the Board Chair or a committee lead step in to reset expectations? Setting committee meeting agendas</a:t>
            </a:r>
          </a:p>
        </p:txBody>
      </p:sp>
      <p:sp>
        <p:nvSpPr>
          <p:cNvPr id="4" name="Slide Number Placeholder 3"/>
          <p:cNvSpPr>
            <a:spLocks noGrp="1"/>
          </p:cNvSpPr>
          <p:nvPr>
            <p:ph type="sldNum" sz="quarter" idx="5"/>
          </p:nvPr>
        </p:nvSpPr>
        <p:spPr/>
        <p:txBody>
          <a:bodyPr/>
          <a:lstStyle/>
          <a:p>
            <a:fld id="{32EB5225-5EEE-4ACC-8F39-02FB50716DCC}" type="slidenum">
              <a:rPr lang="en-US" smtClean="0"/>
              <a:t>18</a:t>
            </a:fld>
            <a:endParaRPr lang="en-US"/>
          </a:p>
        </p:txBody>
      </p:sp>
    </p:spTree>
    <p:extLst>
      <p:ext uri="{BB962C8B-B14F-4D97-AF65-F5344CB8AC3E}">
        <p14:creationId xmlns:p14="http://schemas.microsoft.com/office/powerpoint/2010/main" val="698324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3A856-65D6-118A-A9B1-57F1FC56B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776337-0BFC-05D8-106F-57934FE780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A8F8B-1062-183C-CA8F-274E3AC84BB8}"/>
              </a:ext>
            </a:extLst>
          </p:cNvPr>
          <p:cNvSpPr>
            <a:spLocks noGrp="1"/>
          </p:cNvSpPr>
          <p:nvPr>
            <p:ph type="body" idx="1"/>
          </p:nvPr>
        </p:nvSpPr>
        <p:spPr/>
        <p:txBody>
          <a:bodyPr/>
          <a:lstStyle/>
          <a:p>
            <a:pPr marL="228600" indent="-228600">
              <a:buAutoNum type="arabicPeriod"/>
            </a:pPr>
            <a:r>
              <a:rPr lang="en-US" dirty="0"/>
              <a:t>What boundaries are being crossed in this scenario?</a:t>
            </a:r>
          </a:p>
          <a:p>
            <a:pPr marL="228600" indent="-228600">
              <a:buAutoNum type="arabicPeriod"/>
            </a:pPr>
            <a:r>
              <a:rPr lang="en-US" dirty="0"/>
              <a:t>How does this affect staff morale and chain of command?</a:t>
            </a:r>
          </a:p>
          <a:p>
            <a:pPr marL="228600" indent="-228600">
              <a:buAutoNum type="arabicPeriod"/>
            </a:pPr>
            <a:r>
              <a:rPr lang="en-US" dirty="0"/>
              <a:t>What are appropriate ways for board members to stay informed without overstepping?</a:t>
            </a:r>
          </a:p>
          <a:p>
            <a:pPr marL="228600" indent="-228600">
              <a:buAutoNum type="arabicPeriod"/>
            </a:pPr>
            <a:r>
              <a:rPr lang="en-US" dirty="0"/>
              <a:t>If you were the ED, how would you address this?</a:t>
            </a:r>
          </a:p>
          <a:p>
            <a:pPr marL="228600" indent="-228600">
              <a:buAutoNum type="arabicPeriod"/>
            </a:pPr>
            <a:r>
              <a:rPr lang="en-US" dirty="0"/>
              <a:t>If you were another board member, how would you address this?</a:t>
            </a:r>
          </a:p>
          <a:p>
            <a:pPr marL="228600" indent="-228600">
              <a:buAutoNum type="arabicPeriod"/>
            </a:pPr>
            <a:r>
              <a:rPr lang="en-US" dirty="0"/>
              <a:t>What preventive structures (e.g. written protocols, check-ins) could help avoid this dynamic?</a:t>
            </a:r>
          </a:p>
        </p:txBody>
      </p:sp>
      <p:sp>
        <p:nvSpPr>
          <p:cNvPr id="4" name="Slide Number Placeholder 3">
            <a:extLst>
              <a:ext uri="{FF2B5EF4-FFF2-40B4-BE49-F238E27FC236}">
                <a16:creationId xmlns:a16="http://schemas.microsoft.com/office/drawing/2014/main" id="{43956995-2C9D-2202-2D2C-64F39BC403B8}"/>
              </a:ext>
            </a:extLst>
          </p:cNvPr>
          <p:cNvSpPr>
            <a:spLocks noGrp="1"/>
          </p:cNvSpPr>
          <p:nvPr>
            <p:ph type="sldNum" sz="quarter" idx="5"/>
          </p:nvPr>
        </p:nvSpPr>
        <p:spPr/>
        <p:txBody>
          <a:bodyPr/>
          <a:lstStyle/>
          <a:p>
            <a:fld id="{32EB5225-5EEE-4ACC-8F39-02FB50716DCC}" type="slidenum">
              <a:rPr lang="en-US" smtClean="0"/>
              <a:t>19</a:t>
            </a:fld>
            <a:endParaRPr lang="en-US"/>
          </a:p>
        </p:txBody>
      </p:sp>
    </p:spTree>
    <p:extLst>
      <p:ext uri="{BB962C8B-B14F-4D97-AF65-F5344CB8AC3E}">
        <p14:creationId xmlns:p14="http://schemas.microsoft.com/office/powerpoint/2010/main" val="1513305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Role clarity isn’t a one time fix – it’s a shared, ongoing discipline.</a:t>
            </a:r>
          </a:p>
          <a:p>
            <a:endParaRPr lang="en-US" dirty="0"/>
          </a:p>
          <a:p>
            <a:pPr marL="0" indent="0">
              <a:buNone/>
            </a:pPr>
            <a:r>
              <a:rPr lang="en-US" sz="1200" b="1" dirty="0">
                <a:solidFill>
                  <a:schemeClr val="tx1">
                    <a:alpha val="80000"/>
                  </a:schemeClr>
                </a:solidFill>
              </a:rPr>
              <a:t>Acknowledge the Breakdown</a:t>
            </a:r>
          </a:p>
          <a:p>
            <a:r>
              <a:rPr lang="en-US" sz="1200" dirty="0">
                <a:solidFill>
                  <a:schemeClr val="tx1">
                    <a:alpha val="80000"/>
                  </a:schemeClr>
                </a:solidFill>
              </a:rPr>
              <a:t>Create Space for open, blame-free conversation</a:t>
            </a:r>
          </a:p>
          <a:p>
            <a:r>
              <a:rPr lang="en-US" sz="1200" dirty="0">
                <a:solidFill>
                  <a:schemeClr val="tx1">
                    <a:alpha val="80000"/>
                  </a:schemeClr>
                </a:solidFill>
              </a:rPr>
              <a:t>Use real examples to name where confusion or overreach has occurred</a:t>
            </a:r>
          </a:p>
          <a:p>
            <a:pPr marL="0" indent="0">
              <a:buNone/>
            </a:pPr>
            <a:r>
              <a:rPr lang="en-US" sz="1200" b="1" dirty="0">
                <a:solidFill>
                  <a:schemeClr val="tx1">
                    <a:alpha val="80000"/>
                  </a:schemeClr>
                </a:solidFill>
              </a:rPr>
              <a:t>Revisit Roles &amp; Responsibilities</a:t>
            </a:r>
          </a:p>
          <a:p>
            <a:r>
              <a:rPr lang="en-US" sz="1200" dirty="0">
                <a:solidFill>
                  <a:schemeClr val="tx1">
                    <a:alpha val="80000"/>
                  </a:schemeClr>
                </a:solidFill>
              </a:rPr>
              <a:t>Re-read bylaws, job descriptions, and committee charters</a:t>
            </a:r>
          </a:p>
          <a:p>
            <a:r>
              <a:rPr lang="en-US" sz="1200" dirty="0">
                <a:solidFill>
                  <a:schemeClr val="tx1">
                    <a:alpha val="80000"/>
                  </a:schemeClr>
                </a:solidFill>
              </a:rPr>
              <a:t>Clarify who decides, who advises, and who implements</a:t>
            </a:r>
          </a:p>
          <a:p>
            <a:pPr marL="0" indent="0">
              <a:buNone/>
            </a:pPr>
            <a:r>
              <a:rPr lang="en-US" sz="1200" b="1" dirty="0">
                <a:solidFill>
                  <a:schemeClr val="tx1">
                    <a:alpha val="80000"/>
                  </a:schemeClr>
                </a:solidFill>
              </a:rPr>
              <a:t>Reset Communication Norms</a:t>
            </a:r>
          </a:p>
          <a:p>
            <a:r>
              <a:rPr lang="en-US" sz="1200" dirty="0">
                <a:solidFill>
                  <a:schemeClr val="tx1">
                    <a:alpha val="80000"/>
                  </a:schemeClr>
                </a:solidFill>
              </a:rPr>
              <a:t>Establish regular check-ins between the ED and Board Chair</a:t>
            </a:r>
          </a:p>
          <a:p>
            <a:r>
              <a:rPr lang="en-US" sz="1200" dirty="0">
                <a:solidFill>
                  <a:schemeClr val="tx1">
                    <a:alpha val="80000"/>
                  </a:schemeClr>
                </a:solidFill>
              </a:rPr>
              <a:t>Ensure decisions are discussed in the right setting (full board vs. committee vs. staff)</a:t>
            </a:r>
          </a:p>
          <a:p>
            <a:pPr marL="0" indent="0">
              <a:buNone/>
            </a:pPr>
            <a:r>
              <a:rPr lang="en-US" sz="1200" b="1" dirty="0">
                <a:solidFill>
                  <a:schemeClr val="tx1">
                    <a:alpha val="80000"/>
                  </a:schemeClr>
                </a:solidFill>
              </a:rPr>
              <a:t>Provide Training or Support</a:t>
            </a:r>
          </a:p>
          <a:p>
            <a:r>
              <a:rPr lang="en-US" sz="1200" dirty="0">
                <a:solidFill>
                  <a:schemeClr val="tx1">
                    <a:alpha val="80000"/>
                  </a:schemeClr>
                </a:solidFill>
              </a:rPr>
              <a:t>Use a board retreat, orientation, or external facilitator shared to rebuild shared understanding</a:t>
            </a:r>
          </a:p>
          <a:p>
            <a:pPr marL="0" indent="0">
              <a:buNone/>
            </a:pPr>
            <a:r>
              <a:rPr lang="en-US" sz="1200" b="1" dirty="0">
                <a:solidFill>
                  <a:schemeClr val="tx1">
                    <a:alpha val="80000"/>
                  </a:schemeClr>
                </a:solidFill>
              </a:rPr>
              <a:t>Update Governance Documents</a:t>
            </a:r>
          </a:p>
          <a:p>
            <a:r>
              <a:rPr lang="en-US" sz="1200" dirty="0">
                <a:solidFill>
                  <a:schemeClr val="tx1">
                    <a:alpha val="80000"/>
                  </a:schemeClr>
                </a:solidFill>
              </a:rPr>
              <a:t>Align written materials with current practice</a:t>
            </a:r>
          </a:p>
          <a:p>
            <a:r>
              <a:rPr lang="en-US" sz="1200" dirty="0">
                <a:solidFill>
                  <a:schemeClr val="tx1">
                    <a:alpha val="80000"/>
                  </a:schemeClr>
                </a:solidFill>
              </a:rPr>
              <a:t>Add clarifying language where gaps have caused confusion</a:t>
            </a:r>
          </a:p>
          <a:p>
            <a:pPr marL="0" indent="0">
              <a:buNone/>
            </a:pPr>
            <a:r>
              <a:rPr lang="en-US" sz="1200" b="1" dirty="0">
                <a:solidFill>
                  <a:schemeClr val="tx1">
                    <a:alpha val="80000"/>
                  </a:schemeClr>
                </a:solidFill>
              </a:rPr>
              <a:t>Monitor and Reassess</a:t>
            </a:r>
          </a:p>
          <a:p>
            <a:r>
              <a:rPr lang="en-US" sz="1200" dirty="0">
                <a:solidFill>
                  <a:schemeClr val="tx1">
                    <a:alpha val="80000"/>
                  </a:schemeClr>
                </a:solidFill>
              </a:rPr>
              <a:t>Set a 3 – 6 month check-in to evaluate how to reset is going</a:t>
            </a:r>
          </a:p>
          <a:p>
            <a:r>
              <a:rPr lang="en-US" sz="1200" dirty="0">
                <a:solidFill>
                  <a:schemeClr val="tx1">
                    <a:alpha val="80000"/>
                  </a:schemeClr>
                </a:solidFill>
              </a:rPr>
              <a:t>Normalize asking “is this a board issue or a staff issue?”</a:t>
            </a:r>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20</a:t>
            </a:fld>
            <a:endParaRPr lang="en-US"/>
          </a:p>
        </p:txBody>
      </p:sp>
    </p:spTree>
    <p:extLst>
      <p:ext uri="{BB962C8B-B14F-4D97-AF65-F5344CB8AC3E}">
        <p14:creationId xmlns:p14="http://schemas.microsoft.com/office/powerpoint/2010/main" val="14163494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r>
              <a:rPr lang="en-US" b="1" dirty="0"/>
              <a:t>Signs of a Healthy Board of Directors</a:t>
            </a:r>
          </a:p>
          <a:p>
            <a:r>
              <a:rPr lang="en-US" dirty="0"/>
              <a:t> </a:t>
            </a:r>
          </a:p>
          <a:p>
            <a:r>
              <a:rPr lang="en-US" b="1" dirty="0"/>
              <a:t>Mission &amp; Values Aligned</a:t>
            </a:r>
            <a:endParaRPr lang="en-US" dirty="0"/>
          </a:p>
          <a:p>
            <a:r>
              <a:rPr lang="en-US" dirty="0"/>
              <a:t>Board members </a:t>
            </a:r>
            <a:r>
              <a:rPr lang="en-US" b="1" dirty="0"/>
              <a:t>understand and champion</a:t>
            </a:r>
            <a:r>
              <a:rPr lang="en-US" dirty="0"/>
              <a:t> the organization’s mission.</a:t>
            </a:r>
          </a:p>
          <a:p>
            <a:r>
              <a:rPr lang="en-US" dirty="0"/>
              <a:t>Decisions are consistently guided by </a:t>
            </a:r>
            <a:r>
              <a:rPr lang="en-US" b="1" dirty="0"/>
              <a:t>core values</a:t>
            </a:r>
            <a:r>
              <a:rPr lang="en-US" dirty="0"/>
              <a:t>, including </a:t>
            </a:r>
            <a:r>
              <a:rPr lang="en-US" b="1" dirty="0"/>
              <a:t>consumer control</a:t>
            </a:r>
            <a:r>
              <a:rPr lang="en-US" dirty="0"/>
              <a:t>, </a:t>
            </a:r>
            <a:r>
              <a:rPr lang="en-US" b="1" dirty="0"/>
              <a:t>equity</a:t>
            </a:r>
            <a:r>
              <a:rPr lang="en-US" dirty="0"/>
              <a:t>, and </a:t>
            </a:r>
            <a:r>
              <a:rPr lang="en-US" b="1" dirty="0"/>
              <a:t>inclusion</a:t>
            </a:r>
            <a:r>
              <a:rPr lang="en-US" dirty="0"/>
              <a:t>.</a:t>
            </a:r>
          </a:p>
          <a:p>
            <a:endParaRPr lang="en-US" b="1" dirty="0"/>
          </a:p>
          <a:p>
            <a:r>
              <a:rPr lang="en-US" b="1" dirty="0"/>
              <a:t>Clear Roles &amp; Boundaries</a:t>
            </a:r>
            <a:endParaRPr lang="en-US" dirty="0"/>
          </a:p>
          <a:p>
            <a:r>
              <a:rPr lang="en-US" dirty="0"/>
              <a:t> </a:t>
            </a:r>
          </a:p>
          <a:p>
            <a:r>
              <a:rPr lang="en-US" dirty="0"/>
              <a:t>There is a shared understanding of the </a:t>
            </a:r>
            <a:r>
              <a:rPr lang="en-US" b="1" dirty="0"/>
              <a:t>difference between governance and operations</a:t>
            </a:r>
            <a:r>
              <a:rPr lang="en-US" dirty="0"/>
              <a:t>.</a:t>
            </a:r>
          </a:p>
          <a:p>
            <a:r>
              <a:rPr lang="en-US" dirty="0"/>
              <a:t>The board </a:t>
            </a:r>
            <a:r>
              <a:rPr lang="en-US" b="1" dirty="0"/>
              <a:t>trusts the Executive Director</a:t>
            </a:r>
            <a:r>
              <a:rPr lang="en-US" dirty="0"/>
              <a:t> to lead the organization, and the ED trusts the board to govern.</a:t>
            </a:r>
          </a:p>
          <a:p>
            <a:r>
              <a:rPr lang="en-US" dirty="0"/>
              <a:t>Roles (Board Chair, ED, committees) are clearly defined and respected.</a:t>
            </a:r>
          </a:p>
          <a:p>
            <a:endParaRPr lang="en-US" b="1" dirty="0"/>
          </a:p>
          <a:p>
            <a:r>
              <a:rPr lang="en-US" b="1" dirty="0"/>
              <a:t>Active &amp; Informed Engagement</a:t>
            </a:r>
          </a:p>
          <a:p>
            <a:r>
              <a:rPr lang="en-US" dirty="0"/>
              <a:t>Members come to meetings </a:t>
            </a:r>
            <a:r>
              <a:rPr lang="en-US" b="1" dirty="0"/>
              <a:t>prepared</a:t>
            </a:r>
            <a:r>
              <a:rPr lang="en-US" dirty="0"/>
              <a:t> and </a:t>
            </a:r>
            <a:r>
              <a:rPr lang="en-US" b="1" dirty="0"/>
              <a:t>informed</a:t>
            </a:r>
            <a:r>
              <a:rPr lang="en-US" dirty="0"/>
              <a:t> about agenda items and background materials.</a:t>
            </a:r>
          </a:p>
          <a:p>
            <a:r>
              <a:rPr lang="en-US" dirty="0"/>
              <a:t>Meetings include </a:t>
            </a:r>
            <a:r>
              <a:rPr lang="en-US" b="1" dirty="0"/>
              <a:t>meaningful discussion</a:t>
            </a:r>
            <a:r>
              <a:rPr lang="en-US" dirty="0"/>
              <a:t>, not just rubber-stamping.</a:t>
            </a:r>
          </a:p>
          <a:p>
            <a:r>
              <a:rPr lang="en-US" dirty="0"/>
              <a:t>Members ask thoughtful, strategic questions and avoid micromanagement.</a:t>
            </a:r>
          </a:p>
          <a:p>
            <a:endParaRPr lang="en-US" b="1" dirty="0"/>
          </a:p>
          <a:p>
            <a:r>
              <a:rPr lang="en-US" b="1" dirty="0"/>
              <a:t>Diverse &amp; Inclusive Composition</a:t>
            </a:r>
            <a:endParaRPr lang="en-US" dirty="0"/>
          </a:p>
          <a:p>
            <a:r>
              <a:rPr lang="en-US" dirty="0"/>
              <a:t>The board meets or exceeds </a:t>
            </a:r>
            <a:r>
              <a:rPr lang="en-US" b="1" dirty="0"/>
              <a:t>consumer control</a:t>
            </a:r>
            <a:r>
              <a:rPr lang="en-US" dirty="0"/>
              <a:t> standards (&gt;51% people with disabilities).</a:t>
            </a:r>
          </a:p>
          <a:p>
            <a:r>
              <a:rPr lang="en-US" dirty="0"/>
              <a:t>Membership reflects </a:t>
            </a:r>
            <a:r>
              <a:rPr lang="en-US" b="1" dirty="0"/>
              <a:t>community diversity</a:t>
            </a:r>
            <a:r>
              <a:rPr lang="en-US" dirty="0"/>
              <a:t> and lived experience, not just professional expertise.</a:t>
            </a:r>
          </a:p>
          <a:p>
            <a:r>
              <a:rPr lang="en-US" dirty="0"/>
              <a:t>All voices are heard and respected, especially from marginalized or underrepresented communities.</a:t>
            </a:r>
          </a:p>
          <a:p>
            <a:endParaRPr lang="en-US" b="1" dirty="0"/>
          </a:p>
          <a:p>
            <a:r>
              <a:rPr lang="en-US" b="1" dirty="0"/>
              <a:t>Strategic &amp; Future-Focused</a:t>
            </a:r>
          </a:p>
          <a:p>
            <a:r>
              <a:rPr lang="en-US" dirty="0"/>
              <a:t>The board regularly engages in </a:t>
            </a:r>
            <a:r>
              <a:rPr lang="en-US" b="1" dirty="0"/>
              <a:t>strategic planning</a:t>
            </a:r>
            <a:r>
              <a:rPr lang="en-US" dirty="0"/>
              <a:t> and monitors progress toward long-term goals.</a:t>
            </a:r>
          </a:p>
          <a:p>
            <a:r>
              <a:rPr lang="en-US" dirty="0"/>
              <a:t>There is an annual </a:t>
            </a:r>
            <a:r>
              <a:rPr lang="en-US" b="1" dirty="0"/>
              <a:t>board self-assessment</a:t>
            </a:r>
            <a:r>
              <a:rPr lang="en-US" dirty="0"/>
              <a:t> or retreat to reflect and recalibrate.</a:t>
            </a:r>
          </a:p>
          <a:p>
            <a:r>
              <a:rPr lang="en-US" dirty="0"/>
              <a:t>The board supports and evaluates the </a:t>
            </a:r>
            <a:r>
              <a:rPr lang="en-US" b="1" dirty="0"/>
              <a:t>Executive Director</a:t>
            </a:r>
            <a:r>
              <a:rPr lang="en-US" dirty="0"/>
              <a:t> with clear expectations.</a:t>
            </a:r>
          </a:p>
          <a:p>
            <a:endParaRPr lang="en-US" b="1" dirty="0"/>
          </a:p>
          <a:p>
            <a:r>
              <a:rPr lang="en-US" b="1" dirty="0"/>
              <a:t>Financial Literacy &amp; Oversight</a:t>
            </a:r>
            <a:endParaRPr lang="en-US" dirty="0"/>
          </a:p>
          <a:p>
            <a:r>
              <a:rPr lang="en-US" dirty="0"/>
              <a:t> Members understand and review the </a:t>
            </a:r>
            <a:r>
              <a:rPr lang="en-US" b="1" dirty="0"/>
              <a:t>budget, audits, and financial reports</a:t>
            </a:r>
            <a:r>
              <a:rPr lang="en-US" dirty="0"/>
              <a:t>.</a:t>
            </a:r>
          </a:p>
          <a:p>
            <a:r>
              <a:rPr lang="en-US" dirty="0"/>
              <a:t>A Finance Committee or treasurer leads </a:t>
            </a:r>
            <a:r>
              <a:rPr lang="en-US" b="1" dirty="0"/>
              <a:t>fiscal oversight</a:t>
            </a:r>
            <a:r>
              <a:rPr lang="en-US" dirty="0"/>
              <a:t> without micromanaging.</a:t>
            </a:r>
          </a:p>
          <a:p>
            <a:r>
              <a:rPr lang="en-US" dirty="0"/>
              <a:t>The board </a:t>
            </a:r>
            <a:r>
              <a:rPr lang="en-US" b="1" dirty="0"/>
              <a:t>actively supports fundraising</a:t>
            </a:r>
            <a:r>
              <a:rPr lang="en-US" dirty="0"/>
              <a:t> or resource development, even at a strategic level.</a:t>
            </a:r>
          </a:p>
          <a:p>
            <a:r>
              <a:rPr lang="en-US" dirty="0"/>
              <a:t> </a:t>
            </a:r>
          </a:p>
          <a:p>
            <a:r>
              <a:rPr lang="en-US" dirty="0"/>
              <a:t> </a:t>
            </a:r>
          </a:p>
          <a:p>
            <a:r>
              <a:rPr lang="en-US" dirty="0"/>
              <a:t> </a:t>
            </a:r>
          </a:p>
          <a:p>
            <a:r>
              <a:rPr lang="en-US" b="1" dirty="0"/>
              <a:t>🪴</a:t>
            </a:r>
          </a:p>
          <a:p>
            <a:r>
              <a:rPr lang="en-US" b="1" dirty="0"/>
              <a:t>Strong Culture &amp; Relationships</a:t>
            </a:r>
          </a:p>
          <a:p>
            <a:r>
              <a:rPr lang="en-US" dirty="0"/>
              <a:t> </a:t>
            </a:r>
          </a:p>
          <a:p>
            <a:r>
              <a:rPr lang="en-US" dirty="0"/>
              <a:t> </a:t>
            </a:r>
          </a:p>
          <a:p>
            <a:r>
              <a:rPr lang="en-US" dirty="0"/>
              <a:t>There is a culture of </a:t>
            </a:r>
            <a:r>
              <a:rPr lang="en-US" b="1" dirty="0"/>
              <a:t>mutual respect, curiosity, and accountability</a:t>
            </a:r>
            <a:r>
              <a:rPr lang="en-US" dirty="0"/>
              <a:t>.</a:t>
            </a:r>
          </a:p>
          <a:p>
            <a:r>
              <a:rPr lang="en-US" dirty="0"/>
              <a:t>Board members build </a:t>
            </a:r>
            <a:r>
              <a:rPr lang="en-US" b="1" dirty="0"/>
              <a:t>trusting relationships</a:t>
            </a:r>
            <a:r>
              <a:rPr lang="en-US" dirty="0"/>
              <a:t> with each other and the Executive Director.</a:t>
            </a:r>
          </a:p>
          <a:p>
            <a:r>
              <a:rPr lang="en-US" dirty="0"/>
              <a:t>Disagreements are handled </a:t>
            </a:r>
            <a:r>
              <a:rPr lang="en-US" b="1" dirty="0"/>
              <a:t>constructively</a:t>
            </a:r>
            <a:r>
              <a:rPr lang="en-US" dirty="0"/>
              <a:t>, and conflict is not avoided.</a:t>
            </a:r>
          </a:p>
          <a:p>
            <a:r>
              <a:rPr lang="en-US" dirty="0"/>
              <a:t> </a:t>
            </a:r>
          </a:p>
          <a:p>
            <a:r>
              <a:rPr lang="en-US" dirty="0"/>
              <a:t> </a:t>
            </a:r>
          </a:p>
          <a:p>
            <a:r>
              <a:rPr lang="en-US" dirty="0"/>
              <a:t> </a:t>
            </a:r>
          </a:p>
          <a:p>
            <a:r>
              <a:rPr lang="en-US" b="1" dirty="0"/>
              <a:t>🧰</a:t>
            </a:r>
          </a:p>
          <a:p>
            <a:r>
              <a:rPr lang="en-US" b="1" dirty="0"/>
              <a:t>Ongoing Learning &amp; Succession</a:t>
            </a:r>
          </a:p>
          <a:p>
            <a:r>
              <a:rPr lang="en-US" dirty="0"/>
              <a:t> </a:t>
            </a:r>
          </a:p>
          <a:p>
            <a:r>
              <a:rPr lang="en-US" dirty="0"/>
              <a:t> </a:t>
            </a:r>
          </a:p>
          <a:p>
            <a:r>
              <a:rPr lang="en-US" dirty="0"/>
              <a:t>Members receive </a:t>
            </a:r>
            <a:r>
              <a:rPr lang="en-US" b="1" dirty="0"/>
              <a:t>onboarding and orientation</a:t>
            </a:r>
            <a:r>
              <a:rPr lang="en-US" dirty="0"/>
              <a:t> when they join.</a:t>
            </a:r>
          </a:p>
          <a:p>
            <a:r>
              <a:rPr lang="en-US" dirty="0"/>
              <a:t>Board development is ongoing through </a:t>
            </a:r>
            <a:r>
              <a:rPr lang="en-US" b="1" dirty="0"/>
              <a:t>trainings, retreats, or mentorship</a:t>
            </a:r>
            <a:r>
              <a:rPr lang="en-US" dirty="0"/>
              <a:t>.</a:t>
            </a:r>
          </a:p>
          <a:p>
            <a:r>
              <a:rPr lang="en-US" dirty="0"/>
              <a:t>There’s a </a:t>
            </a:r>
            <a:r>
              <a:rPr lang="en-US" b="1" dirty="0"/>
              <a:t>succession plan</a:t>
            </a:r>
            <a:r>
              <a:rPr lang="en-US" dirty="0"/>
              <a:t> for officers and key leadership roles.</a:t>
            </a:r>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21</a:t>
            </a:fld>
            <a:endParaRPr lang="en-US"/>
          </a:p>
        </p:txBody>
      </p:sp>
    </p:spTree>
    <p:extLst>
      <p:ext uri="{BB962C8B-B14F-4D97-AF65-F5344CB8AC3E}">
        <p14:creationId xmlns:p14="http://schemas.microsoft.com/office/powerpoint/2010/main" val="1683030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981A7-21BA-DCAB-D75B-98B5E8E99B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BEA716-728C-0836-DCB6-D5FD0D4331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7A7913-4B78-7F97-316F-8C8AE05C28E7}"/>
              </a:ext>
            </a:extLst>
          </p:cNvPr>
          <p:cNvSpPr>
            <a:spLocks noGrp="1"/>
          </p:cNvSpPr>
          <p:nvPr>
            <p:ph type="body" idx="1"/>
          </p:nvPr>
        </p:nvSpPr>
        <p:spPr/>
        <p:txBody>
          <a:bodyPr/>
          <a:lstStyle/>
          <a:p>
            <a:r>
              <a:rPr lang="en-US" b="1" dirty="0"/>
              <a:t>📊</a:t>
            </a:r>
          </a:p>
          <a:p>
            <a:r>
              <a:rPr lang="en-US" b="1" dirty="0"/>
              <a:t>Metrics to Evaluate Board Health</a:t>
            </a:r>
          </a:p>
          <a:p>
            <a:r>
              <a:rPr lang="en-US" dirty="0"/>
              <a:t> </a:t>
            </a:r>
          </a:p>
          <a:p>
            <a:r>
              <a:rPr lang="en-US" dirty="0"/>
              <a:t> </a:t>
            </a:r>
          </a:p>
          <a:p>
            <a:r>
              <a:rPr lang="en-US" dirty="0"/>
              <a:t> </a:t>
            </a:r>
          </a:p>
          <a:p>
            <a:r>
              <a:rPr lang="en-US" b="1" dirty="0"/>
              <a:t>🧭</a:t>
            </a:r>
          </a:p>
          <a:p>
            <a:r>
              <a:rPr lang="en-US" b="1" dirty="0"/>
              <a:t>Mission &amp; Values Alignment</a:t>
            </a:r>
          </a:p>
          <a:p>
            <a:r>
              <a:rPr lang="en-US" dirty="0"/>
              <a:t> </a:t>
            </a:r>
          </a:p>
          <a:p>
            <a:r>
              <a:rPr lang="en-US" b="1" dirty="0"/>
              <a:t>Indicator</a:t>
            </a:r>
            <a:endParaRPr lang="en-US" dirty="0"/>
          </a:p>
          <a:p>
            <a:r>
              <a:rPr lang="en-US" b="1" dirty="0"/>
              <a:t>Sample Metric</a:t>
            </a:r>
            <a:endParaRPr lang="en-US" dirty="0"/>
          </a:p>
          <a:p>
            <a:r>
              <a:rPr lang="en-US" dirty="0"/>
              <a:t>Understanding of mission</a:t>
            </a:r>
          </a:p>
          <a:p>
            <a:r>
              <a:rPr lang="en-US" dirty="0"/>
              <a:t>% of board members who can accurately describe the mission</a:t>
            </a:r>
          </a:p>
          <a:p>
            <a:r>
              <a:rPr lang="en-US" dirty="0"/>
              <a:t>Decision alignment</a:t>
            </a:r>
          </a:p>
          <a:p>
            <a:r>
              <a:rPr lang="en-US" dirty="0"/>
              <a:t># of major board decisions tied explicitly to mission/values</a:t>
            </a:r>
          </a:p>
          <a:p>
            <a:r>
              <a:rPr lang="en-US" dirty="0"/>
              <a:t>Consumer control</a:t>
            </a:r>
          </a:p>
          <a:p>
            <a:r>
              <a:rPr lang="en-US" dirty="0"/>
              <a:t>% of board members with significant disabilities</a:t>
            </a:r>
          </a:p>
          <a:p>
            <a:r>
              <a:rPr lang="en-US" dirty="0"/>
              <a:t> </a:t>
            </a:r>
          </a:p>
          <a:p>
            <a:r>
              <a:rPr lang="en-US" dirty="0"/>
              <a:t> </a:t>
            </a:r>
          </a:p>
          <a:p>
            <a:r>
              <a:rPr lang="en-US" dirty="0"/>
              <a:t> </a:t>
            </a:r>
          </a:p>
          <a:p>
            <a:r>
              <a:rPr lang="en-US" b="1" dirty="0"/>
              <a:t>🪞</a:t>
            </a:r>
          </a:p>
          <a:p>
            <a:r>
              <a:rPr lang="en-US" b="1" dirty="0"/>
              <a:t>Clarity of Roles &amp; Boundaries</a:t>
            </a:r>
          </a:p>
          <a:p>
            <a:r>
              <a:rPr lang="en-US" dirty="0"/>
              <a:t> </a:t>
            </a:r>
          </a:p>
          <a:p>
            <a:r>
              <a:rPr lang="en-US" b="1" dirty="0"/>
              <a:t>Indicator</a:t>
            </a:r>
            <a:endParaRPr lang="en-US" dirty="0"/>
          </a:p>
          <a:p>
            <a:r>
              <a:rPr lang="en-US" b="1" dirty="0"/>
              <a:t>Sample Metric</a:t>
            </a:r>
            <a:endParaRPr lang="en-US" dirty="0"/>
          </a:p>
          <a:p>
            <a:r>
              <a:rPr lang="en-US" dirty="0"/>
              <a:t>Role understanding</a:t>
            </a:r>
          </a:p>
          <a:p>
            <a:r>
              <a:rPr lang="en-US" dirty="0"/>
              <a:t>Survey: % of members who report confidence in their governance role</a:t>
            </a:r>
          </a:p>
          <a:p>
            <a:r>
              <a:rPr lang="en-US" dirty="0"/>
              <a:t>Boundary issues</a:t>
            </a:r>
          </a:p>
          <a:p>
            <a:r>
              <a:rPr lang="en-US" dirty="0"/>
              <a:t># of instances of board interference in operations (flagged by ED or Chair)</a:t>
            </a:r>
          </a:p>
          <a:p>
            <a:r>
              <a:rPr lang="en-US" dirty="0"/>
              <a:t>Board/ED relationship</a:t>
            </a:r>
          </a:p>
          <a:p>
            <a:r>
              <a:rPr lang="en-US" dirty="0"/>
              <a:t>Annual 360° review or mutual evaluation scores (trust, clarity, respect)</a:t>
            </a:r>
          </a:p>
          <a:p>
            <a:r>
              <a:rPr lang="en-US" dirty="0"/>
              <a:t> </a:t>
            </a:r>
          </a:p>
          <a:p>
            <a:r>
              <a:rPr lang="en-US" dirty="0"/>
              <a:t> </a:t>
            </a:r>
          </a:p>
          <a:p>
            <a:r>
              <a:rPr lang="en-US" dirty="0"/>
              <a:t> </a:t>
            </a:r>
          </a:p>
          <a:p>
            <a:r>
              <a:rPr lang="en-US" b="1" dirty="0"/>
              <a:t>💼</a:t>
            </a:r>
          </a:p>
          <a:p>
            <a:r>
              <a:rPr lang="en-US" b="1" dirty="0"/>
              <a:t>Engagement &amp; Meeting Participation</a:t>
            </a:r>
          </a:p>
          <a:p>
            <a:r>
              <a:rPr lang="en-US" dirty="0"/>
              <a:t> </a:t>
            </a:r>
          </a:p>
          <a:p>
            <a:r>
              <a:rPr lang="en-US" b="1" dirty="0"/>
              <a:t>Indicator</a:t>
            </a:r>
            <a:endParaRPr lang="en-US" dirty="0"/>
          </a:p>
          <a:p>
            <a:r>
              <a:rPr lang="en-US" b="1" dirty="0"/>
              <a:t>Sample Metric</a:t>
            </a:r>
            <a:endParaRPr lang="en-US" dirty="0"/>
          </a:p>
          <a:p>
            <a:r>
              <a:rPr lang="en-US" dirty="0"/>
              <a:t>Attendance</a:t>
            </a:r>
          </a:p>
          <a:p>
            <a:r>
              <a:rPr lang="en-US" dirty="0"/>
              <a:t>% of members attending at least 80% of meetings annually</a:t>
            </a:r>
          </a:p>
          <a:p>
            <a:r>
              <a:rPr lang="en-US" dirty="0"/>
              <a:t>Preparedness</a:t>
            </a:r>
          </a:p>
          <a:p>
            <a:r>
              <a:rPr lang="en-US" dirty="0"/>
              <a:t>Survey: % of members who “often” or “always” review materials beforehand</a:t>
            </a:r>
          </a:p>
          <a:p>
            <a:r>
              <a:rPr lang="en-US" dirty="0"/>
              <a:t>Participation</a:t>
            </a:r>
          </a:p>
          <a:p>
            <a:r>
              <a:rPr lang="en-US" dirty="0"/>
              <a:t># of members who actively contribute during meetings (tracked by Chair)</a:t>
            </a:r>
          </a:p>
          <a:p>
            <a:r>
              <a:rPr lang="en-US" dirty="0"/>
              <a:t> </a:t>
            </a:r>
          </a:p>
          <a:p>
            <a:r>
              <a:rPr lang="en-US" dirty="0"/>
              <a:t> </a:t>
            </a:r>
          </a:p>
          <a:p>
            <a:r>
              <a:rPr lang="en-US" dirty="0"/>
              <a:t> </a:t>
            </a:r>
          </a:p>
          <a:p>
            <a:r>
              <a:rPr lang="en-US" b="1" dirty="0"/>
              <a:t>🤝</a:t>
            </a:r>
          </a:p>
          <a:p>
            <a:r>
              <a:rPr lang="en-US" b="1" dirty="0"/>
              <a:t>Diversity &amp; Inclusion</a:t>
            </a:r>
          </a:p>
          <a:p>
            <a:r>
              <a:rPr lang="en-US" dirty="0"/>
              <a:t> </a:t>
            </a:r>
          </a:p>
          <a:p>
            <a:r>
              <a:rPr lang="en-US" b="1" dirty="0"/>
              <a:t>Indicator</a:t>
            </a:r>
            <a:endParaRPr lang="en-US" dirty="0"/>
          </a:p>
          <a:p>
            <a:r>
              <a:rPr lang="en-US" b="1" dirty="0"/>
              <a:t>Sample Metric</a:t>
            </a:r>
            <a:endParaRPr lang="en-US" dirty="0"/>
          </a:p>
          <a:p>
            <a:r>
              <a:rPr lang="en-US" dirty="0"/>
              <a:t>Consumer representation</a:t>
            </a:r>
          </a:p>
          <a:p>
            <a:r>
              <a:rPr lang="en-US" dirty="0"/>
              <a:t>% of board members with lived disability experience</a:t>
            </a:r>
          </a:p>
          <a:p>
            <a:r>
              <a:rPr lang="en-US" dirty="0"/>
              <a:t>Demographic diversity</a:t>
            </a:r>
          </a:p>
          <a:p>
            <a:r>
              <a:rPr lang="en-US" dirty="0"/>
              <a:t>Board composition breakdown by race, gender, geography, etc.</a:t>
            </a:r>
          </a:p>
          <a:p>
            <a:r>
              <a:rPr lang="en-US" dirty="0"/>
              <a:t>Inclusion climate</a:t>
            </a:r>
          </a:p>
          <a:p>
            <a:r>
              <a:rPr lang="en-US" dirty="0"/>
              <a:t>Survey: % of members who feel “valued” and “heard” in discussions</a:t>
            </a:r>
          </a:p>
          <a:p>
            <a:r>
              <a:rPr lang="en-US" dirty="0"/>
              <a:t> </a:t>
            </a:r>
          </a:p>
          <a:p>
            <a:r>
              <a:rPr lang="en-US" dirty="0"/>
              <a:t> </a:t>
            </a:r>
          </a:p>
          <a:p>
            <a:r>
              <a:rPr lang="en-US" dirty="0"/>
              <a:t> </a:t>
            </a:r>
          </a:p>
          <a:p>
            <a:r>
              <a:rPr lang="en-US" b="1" dirty="0"/>
              <a:t>📈</a:t>
            </a:r>
          </a:p>
          <a:p>
            <a:r>
              <a:rPr lang="en-US" b="1" dirty="0"/>
              <a:t>Strategic &amp; Governance Effectiveness</a:t>
            </a:r>
          </a:p>
          <a:p>
            <a:r>
              <a:rPr lang="en-US" dirty="0"/>
              <a:t> </a:t>
            </a:r>
          </a:p>
          <a:p>
            <a:r>
              <a:rPr lang="en-US" b="1" dirty="0"/>
              <a:t>Indicator</a:t>
            </a:r>
            <a:endParaRPr lang="en-US" dirty="0"/>
          </a:p>
          <a:p>
            <a:r>
              <a:rPr lang="en-US" b="1" dirty="0"/>
              <a:t>Sample Metric</a:t>
            </a:r>
            <a:endParaRPr lang="en-US" dirty="0"/>
          </a:p>
          <a:p>
            <a:r>
              <a:rPr lang="en-US" dirty="0"/>
              <a:t>Strategic engagement</a:t>
            </a:r>
          </a:p>
          <a:p>
            <a:r>
              <a:rPr lang="en-US" dirty="0"/>
              <a:t>% of meetings with strategic planning on the agenda</a:t>
            </a:r>
          </a:p>
          <a:p>
            <a:r>
              <a:rPr lang="en-US" dirty="0"/>
              <a:t>Goal tracking</a:t>
            </a:r>
          </a:p>
          <a:p>
            <a:r>
              <a:rPr lang="en-US" dirty="0"/>
              <a:t>% of strategic plan goals reviewed quarterly by the board</a:t>
            </a:r>
          </a:p>
          <a:p>
            <a:r>
              <a:rPr lang="en-US" dirty="0"/>
              <a:t>ED performance review</a:t>
            </a:r>
          </a:p>
          <a:p>
            <a:r>
              <a:rPr lang="en-US" dirty="0"/>
              <a:t>ED has been evaluated in the past 12 months (Yes/No)</a:t>
            </a:r>
          </a:p>
          <a:p>
            <a:r>
              <a:rPr lang="en-US" dirty="0"/>
              <a:t> </a:t>
            </a:r>
          </a:p>
          <a:p>
            <a:r>
              <a:rPr lang="en-US" dirty="0"/>
              <a:t> </a:t>
            </a:r>
          </a:p>
          <a:p>
            <a:r>
              <a:rPr lang="en-US" dirty="0"/>
              <a:t> </a:t>
            </a:r>
          </a:p>
          <a:p>
            <a:r>
              <a:rPr lang="en-US" b="1" dirty="0"/>
              <a:t>💰</a:t>
            </a:r>
          </a:p>
          <a:p>
            <a:r>
              <a:rPr lang="en-US" b="1" dirty="0"/>
              <a:t>Financial Oversight</a:t>
            </a:r>
          </a:p>
          <a:p>
            <a:r>
              <a:rPr lang="en-US" dirty="0"/>
              <a:t> </a:t>
            </a:r>
          </a:p>
          <a:p>
            <a:r>
              <a:rPr lang="en-US" b="1" dirty="0"/>
              <a:t>Indicator</a:t>
            </a:r>
            <a:endParaRPr lang="en-US" dirty="0"/>
          </a:p>
          <a:p>
            <a:r>
              <a:rPr lang="en-US" b="1" dirty="0"/>
              <a:t>Sample Metric</a:t>
            </a:r>
            <a:endParaRPr lang="en-US" dirty="0"/>
          </a:p>
          <a:p>
            <a:r>
              <a:rPr lang="en-US" dirty="0"/>
              <a:t>Budget literacy</a:t>
            </a:r>
          </a:p>
          <a:p>
            <a:r>
              <a:rPr lang="en-US" dirty="0"/>
              <a:t>% of board members who rate their comfort with financial reports ≥4/5</a:t>
            </a:r>
          </a:p>
          <a:p>
            <a:r>
              <a:rPr lang="en-US" dirty="0"/>
              <a:t>Timely review</a:t>
            </a:r>
          </a:p>
          <a:p>
            <a:r>
              <a:rPr lang="en-US" dirty="0"/>
              <a:t># of months financial reports are reviewed within 30 days</a:t>
            </a:r>
          </a:p>
          <a:p>
            <a:r>
              <a:rPr lang="en-US" dirty="0"/>
              <a:t>Audit engagement</a:t>
            </a:r>
          </a:p>
          <a:p>
            <a:r>
              <a:rPr lang="en-US" dirty="0"/>
              <a:t>Audit reviewed and accepted by full board (Yes/No, annual)</a:t>
            </a:r>
          </a:p>
          <a:p>
            <a:r>
              <a:rPr lang="en-US" dirty="0"/>
              <a:t> </a:t>
            </a:r>
          </a:p>
          <a:p>
            <a:r>
              <a:rPr lang="en-US" dirty="0"/>
              <a:t> </a:t>
            </a:r>
          </a:p>
          <a:p>
            <a:r>
              <a:rPr lang="en-US" dirty="0"/>
              <a:t> </a:t>
            </a:r>
          </a:p>
          <a:p>
            <a:r>
              <a:rPr lang="en-US" b="1" dirty="0"/>
              <a:t>🪴</a:t>
            </a:r>
          </a:p>
          <a:p>
            <a:r>
              <a:rPr lang="en-US" b="1" dirty="0"/>
              <a:t>Culture &amp; Board Relationships</a:t>
            </a:r>
          </a:p>
          <a:p>
            <a:r>
              <a:rPr lang="en-US" dirty="0"/>
              <a:t> </a:t>
            </a:r>
          </a:p>
          <a:p>
            <a:r>
              <a:rPr lang="en-US" b="1" dirty="0"/>
              <a:t>Indicator</a:t>
            </a:r>
            <a:endParaRPr lang="en-US" dirty="0"/>
          </a:p>
          <a:p>
            <a:r>
              <a:rPr lang="en-US" b="1" dirty="0"/>
              <a:t>Sample Metric</a:t>
            </a:r>
            <a:endParaRPr lang="en-US" dirty="0"/>
          </a:p>
          <a:p>
            <a:r>
              <a:rPr lang="en-US" dirty="0"/>
              <a:t>Board self-assessment</a:t>
            </a:r>
          </a:p>
          <a:p>
            <a:r>
              <a:rPr lang="en-US" dirty="0"/>
              <a:t>Board conducts annual self-evaluation (Yes/No)</a:t>
            </a:r>
          </a:p>
          <a:p>
            <a:r>
              <a:rPr lang="en-US" dirty="0"/>
              <a:t>Conflict resolution</a:t>
            </a:r>
          </a:p>
          <a:p>
            <a:r>
              <a:rPr lang="en-US" dirty="0"/>
              <a:t>% of members who feel conflicts are addressed constructively</a:t>
            </a:r>
          </a:p>
          <a:p>
            <a:r>
              <a:rPr lang="en-US" dirty="0"/>
              <a:t>Trust and collaboration</a:t>
            </a:r>
          </a:p>
          <a:p>
            <a:r>
              <a:rPr lang="en-US" dirty="0"/>
              <a:t>Average rating on trust-building survey question (e.g., 1–5 scale)</a:t>
            </a:r>
          </a:p>
          <a:p>
            <a:r>
              <a:rPr lang="en-US" dirty="0"/>
              <a:t> </a:t>
            </a:r>
          </a:p>
          <a:p>
            <a:r>
              <a:rPr lang="en-US" dirty="0"/>
              <a:t> </a:t>
            </a:r>
          </a:p>
          <a:p>
            <a:r>
              <a:rPr lang="en-US" dirty="0"/>
              <a:t> </a:t>
            </a:r>
          </a:p>
          <a:p>
            <a:r>
              <a:rPr lang="en-US" b="1" dirty="0"/>
              <a:t>🧰</a:t>
            </a:r>
          </a:p>
          <a:p>
            <a:r>
              <a:rPr lang="en-US" b="1" dirty="0"/>
              <a:t>Ongoing Learning &amp; Succession</a:t>
            </a:r>
          </a:p>
          <a:p>
            <a:r>
              <a:rPr lang="en-US" dirty="0"/>
              <a:t> </a:t>
            </a:r>
          </a:p>
          <a:p>
            <a:r>
              <a:rPr lang="en-US" b="1" dirty="0"/>
              <a:t>Indicator</a:t>
            </a:r>
            <a:endParaRPr lang="en-US" dirty="0"/>
          </a:p>
          <a:p>
            <a:r>
              <a:rPr lang="en-US" b="1" dirty="0"/>
              <a:t>Sample Metric</a:t>
            </a:r>
            <a:endParaRPr lang="en-US" dirty="0"/>
          </a:p>
          <a:p>
            <a:r>
              <a:rPr lang="en-US" dirty="0"/>
              <a:t>Onboarding completion</a:t>
            </a:r>
          </a:p>
          <a:p>
            <a:r>
              <a:rPr lang="en-US" dirty="0"/>
              <a:t>% of new members who complete orientation within 30 days</a:t>
            </a:r>
          </a:p>
          <a:p>
            <a:r>
              <a:rPr lang="en-US" dirty="0"/>
              <a:t>Ongoing development</a:t>
            </a:r>
          </a:p>
          <a:p>
            <a:r>
              <a:rPr lang="en-US" dirty="0"/>
              <a:t># of trainings attended per member per year</a:t>
            </a:r>
          </a:p>
          <a:p>
            <a:r>
              <a:rPr lang="en-US" dirty="0"/>
              <a:t>Leadership pipeline</a:t>
            </a:r>
          </a:p>
          <a:p>
            <a:r>
              <a:rPr lang="en-US" dirty="0"/>
              <a:t>Existence of documented succession plan (Yes/No)</a:t>
            </a:r>
          </a:p>
          <a:p>
            <a:r>
              <a:rPr lang="en-US" dirty="0"/>
              <a:t> </a:t>
            </a:r>
          </a:p>
          <a:p>
            <a:endParaRPr lang="en-US" dirty="0"/>
          </a:p>
        </p:txBody>
      </p:sp>
      <p:sp>
        <p:nvSpPr>
          <p:cNvPr id="4" name="Slide Number Placeholder 3">
            <a:extLst>
              <a:ext uri="{FF2B5EF4-FFF2-40B4-BE49-F238E27FC236}">
                <a16:creationId xmlns:a16="http://schemas.microsoft.com/office/drawing/2014/main" id="{515CAE63-10C8-BF6F-E9B1-E1E568CF0BBA}"/>
              </a:ext>
            </a:extLst>
          </p:cNvPr>
          <p:cNvSpPr>
            <a:spLocks noGrp="1"/>
          </p:cNvSpPr>
          <p:nvPr>
            <p:ph type="sldNum" sz="quarter" idx="5"/>
          </p:nvPr>
        </p:nvSpPr>
        <p:spPr/>
        <p:txBody>
          <a:bodyPr/>
          <a:lstStyle/>
          <a:p>
            <a:fld id="{32EB5225-5EEE-4ACC-8F39-02FB50716DCC}" type="slidenum">
              <a:rPr lang="en-US" smtClean="0"/>
              <a:t>22</a:t>
            </a:fld>
            <a:endParaRPr lang="en-US"/>
          </a:p>
        </p:txBody>
      </p:sp>
    </p:spTree>
    <p:extLst>
      <p:ext uri="{BB962C8B-B14F-4D97-AF65-F5344CB8AC3E}">
        <p14:creationId xmlns:p14="http://schemas.microsoft.com/office/powerpoint/2010/main" val="305983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69A11-B4ED-E933-AF91-456E06796A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44B85-13D5-8F2B-A209-E593C8196D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37B6A-79EA-FA9A-2D87-32A35324E5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BC1203-F409-F76B-4D13-868AC446BDEE}"/>
              </a:ext>
            </a:extLst>
          </p:cNvPr>
          <p:cNvSpPr>
            <a:spLocks noGrp="1"/>
          </p:cNvSpPr>
          <p:nvPr>
            <p:ph type="sldNum" sz="quarter" idx="5"/>
          </p:nvPr>
        </p:nvSpPr>
        <p:spPr/>
        <p:txBody>
          <a:bodyPr/>
          <a:lstStyle/>
          <a:p>
            <a:fld id="{32EB5225-5EEE-4ACC-8F39-02FB50716DCC}" type="slidenum">
              <a:rPr lang="en-US" smtClean="0"/>
              <a:t>23</a:t>
            </a:fld>
            <a:endParaRPr lang="en-US"/>
          </a:p>
        </p:txBody>
      </p:sp>
    </p:spTree>
    <p:extLst>
      <p:ext uri="{BB962C8B-B14F-4D97-AF65-F5344CB8AC3E}">
        <p14:creationId xmlns:p14="http://schemas.microsoft.com/office/powerpoint/2010/main" val="3228049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week one we will focus on the definitions, roles, and how they work together for effective governance and leadership.</a:t>
            </a:r>
          </a:p>
          <a:p>
            <a:endParaRPr lang="en-US" dirty="0"/>
          </a:p>
          <a:p>
            <a:r>
              <a:rPr lang="en-US" dirty="0"/>
              <a:t>In week two we will focus on the Independent Living Philosophy as a foundation and how that foundation should lead decision making. We will bring the roles discussed in week one to describe how they work together in the decision making process to improve outcomes.</a:t>
            </a:r>
          </a:p>
          <a:p>
            <a:endParaRPr lang="en-US" dirty="0"/>
          </a:p>
          <a:p>
            <a:r>
              <a:rPr lang="en-US" dirty="0"/>
              <a:t>In week three we will dive deeper into the tools and resources board members should use in their roles.</a:t>
            </a:r>
          </a:p>
        </p:txBody>
      </p:sp>
      <p:sp>
        <p:nvSpPr>
          <p:cNvPr id="4" name="Slide Number Placeholder 3"/>
          <p:cNvSpPr>
            <a:spLocks noGrp="1"/>
          </p:cNvSpPr>
          <p:nvPr>
            <p:ph type="sldNum" sz="quarter" idx="5"/>
          </p:nvPr>
        </p:nvSpPr>
        <p:spPr/>
        <p:txBody>
          <a:bodyPr/>
          <a:lstStyle/>
          <a:p>
            <a:fld id="{32EB5225-5EEE-4ACC-8F39-02FB50716DCC}" type="slidenum">
              <a:rPr lang="en-US" smtClean="0"/>
              <a:t>6</a:t>
            </a:fld>
            <a:endParaRPr lang="en-US"/>
          </a:p>
        </p:txBody>
      </p:sp>
    </p:spTree>
    <p:extLst>
      <p:ext uri="{BB962C8B-B14F-4D97-AF65-F5344CB8AC3E}">
        <p14:creationId xmlns:p14="http://schemas.microsoft.com/office/powerpoint/2010/main" val="1003166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Participation &amp; Presence</a:t>
            </a:r>
            <a:r>
              <a:rPr lang="en-US" dirty="0"/>
              <a:t> </a:t>
            </a:r>
          </a:p>
          <a:p>
            <a:r>
              <a:rPr lang="en-US" b="1" dirty="0"/>
              <a:t>Be here now</a:t>
            </a:r>
            <a:r>
              <a:rPr lang="en-US" dirty="0"/>
              <a:t> – minimize distractions, close other tabs, and stay present.</a:t>
            </a:r>
          </a:p>
          <a:p>
            <a:r>
              <a:rPr lang="en-US" b="1" dirty="0"/>
              <a:t>Engage actively</a:t>
            </a:r>
            <a:r>
              <a:rPr lang="en-US" dirty="0"/>
              <a:t> – contribute when you can, but listening counts as participation too.</a:t>
            </a:r>
          </a:p>
          <a:p>
            <a:r>
              <a:rPr lang="en-US" b="1" dirty="0"/>
              <a:t>Cameras encouraged, not required</a:t>
            </a:r>
            <a:r>
              <a:rPr lang="en-US" dirty="0"/>
              <a:t> – we value connection, not perfection.</a:t>
            </a:r>
          </a:p>
          <a:p>
            <a:endParaRPr lang="en-US" b="1" dirty="0"/>
          </a:p>
          <a:p>
            <a:r>
              <a:rPr lang="en-US" b="1" dirty="0"/>
              <a:t>Learning Together</a:t>
            </a:r>
            <a:r>
              <a:rPr lang="en-US" dirty="0"/>
              <a:t> </a:t>
            </a:r>
          </a:p>
          <a:p>
            <a:r>
              <a:rPr lang="en-US" b="1" dirty="0"/>
              <a:t>Speak from experience</a:t>
            </a:r>
            <a:r>
              <a:rPr lang="en-US" dirty="0"/>
              <a:t> – use “I” statements and share what’s true for you.</a:t>
            </a:r>
          </a:p>
          <a:p>
            <a:r>
              <a:rPr lang="en-US" b="1" dirty="0"/>
              <a:t>Curiosity over judgment</a:t>
            </a:r>
            <a:r>
              <a:rPr lang="en-US" dirty="0"/>
              <a:t> – we’re here to grow, not to be right.</a:t>
            </a:r>
          </a:p>
          <a:p>
            <a:r>
              <a:rPr lang="en-US" b="1" dirty="0"/>
              <a:t>Mistakes are part of learning</a:t>
            </a:r>
            <a:r>
              <a:rPr lang="en-US" dirty="0"/>
              <a:t> – give grace to yourself and others.</a:t>
            </a:r>
          </a:p>
          <a:p>
            <a:endParaRPr lang="en-US" b="1" dirty="0"/>
          </a:p>
          <a:p>
            <a:r>
              <a:rPr lang="en-US" b="1" dirty="0"/>
              <a:t>Respect &amp; Inclusion</a:t>
            </a:r>
            <a:r>
              <a:rPr lang="en-US" dirty="0"/>
              <a:t> </a:t>
            </a:r>
          </a:p>
          <a:p>
            <a:r>
              <a:rPr lang="en-US" b="1" dirty="0"/>
              <a:t>Step up, step back</a:t>
            </a:r>
            <a:r>
              <a:rPr lang="en-US" dirty="0"/>
              <a:t> – if you tend to talk a lot, make space; if you tend to hold back, challenge yourself to speak.</a:t>
            </a:r>
          </a:p>
          <a:p>
            <a:r>
              <a:rPr lang="en-US" b="1" dirty="0"/>
              <a:t>Assume positive intent, name impact</a:t>
            </a:r>
            <a:r>
              <a:rPr lang="en-US" dirty="0"/>
              <a:t> – we hold space for feedback and growth.</a:t>
            </a:r>
          </a:p>
          <a:p>
            <a:r>
              <a:rPr lang="en-US" b="1" dirty="0"/>
              <a:t>Respect lived experience</a:t>
            </a:r>
            <a:r>
              <a:rPr lang="en-US" dirty="0"/>
              <a:t> – value both professional and personal perspectives, especially those grounded in disability identity and community.</a:t>
            </a:r>
          </a:p>
          <a:p>
            <a:r>
              <a:rPr lang="en-US" dirty="0"/>
              <a:t> </a:t>
            </a:r>
            <a:endParaRPr lang="en-US" b="1" dirty="0"/>
          </a:p>
          <a:p>
            <a:r>
              <a:rPr lang="en-US" b="1" dirty="0"/>
              <a:t>Confidentiality &amp; Trust</a:t>
            </a:r>
            <a:endParaRPr lang="en-US" dirty="0"/>
          </a:p>
          <a:p>
            <a:r>
              <a:rPr lang="en-US" b="1" dirty="0"/>
              <a:t>What’s shared here stays here</a:t>
            </a:r>
            <a:r>
              <a:rPr lang="en-US" dirty="0"/>
              <a:t> (unless permission is given to share).</a:t>
            </a:r>
          </a:p>
          <a:p>
            <a:r>
              <a:rPr lang="en-US" b="1" dirty="0"/>
              <a:t>What’s learned here leaves here</a:t>
            </a:r>
            <a:r>
              <a:rPr lang="en-US" dirty="0"/>
              <a:t> – carry forward the insights, not the stories.</a:t>
            </a:r>
          </a:p>
          <a:p>
            <a:r>
              <a:rPr lang="en-US" dirty="0"/>
              <a:t> </a:t>
            </a:r>
            <a:endParaRPr lang="en-US" b="1" dirty="0"/>
          </a:p>
          <a:p>
            <a:r>
              <a:rPr lang="en-US" b="1" dirty="0"/>
              <a:t>Time &amp; Structure</a:t>
            </a:r>
            <a:endParaRPr lang="en-US" dirty="0"/>
          </a:p>
          <a:p>
            <a:r>
              <a:rPr lang="en-US" b="1" dirty="0"/>
              <a:t>Start and end on time</a:t>
            </a:r>
            <a:r>
              <a:rPr lang="en-US" dirty="0"/>
              <a:t> – we respect each other’s schedules.</a:t>
            </a:r>
          </a:p>
          <a:p>
            <a:r>
              <a:rPr lang="en-US" b="1" dirty="0"/>
              <a:t>Honor the flow</a:t>
            </a:r>
            <a:r>
              <a:rPr lang="en-US" dirty="0"/>
              <a:t> – follow the facilitator’s lead to keep things moving.</a:t>
            </a:r>
          </a:p>
          <a:p>
            <a:endParaRPr lang="en-US" dirty="0"/>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7</a:t>
            </a:fld>
            <a:endParaRPr lang="en-US"/>
          </a:p>
        </p:txBody>
      </p:sp>
    </p:spTree>
    <p:extLst>
      <p:ext uri="{BB962C8B-B14F-4D97-AF65-F5344CB8AC3E}">
        <p14:creationId xmlns:p14="http://schemas.microsoft.com/office/powerpoint/2010/main" val="1030973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8</a:t>
            </a:fld>
            <a:endParaRPr lang="en-US"/>
          </a:p>
        </p:txBody>
      </p:sp>
    </p:spTree>
    <p:extLst>
      <p:ext uri="{BB962C8B-B14F-4D97-AF65-F5344CB8AC3E}">
        <p14:creationId xmlns:p14="http://schemas.microsoft.com/office/powerpoint/2010/main" val="3969681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Ralph Nader was a renowned American political activity, consumer advocate, author, and attorney, best known for his work championing consumer protection, corporate accountability, and government transparency. Rising to national prominence in the 1960s with his groundbreaking book Unsafe at Any Speed, which exposed safety flaws in the auto industry, Nader played a key role in advancing major public safety legislation, including the creation of the Occupational Safety and Health Administration (OSHA), the Environmental Protection Agency (EPA), and the National Highway Traffic Safety Administration (NHTSA). He also several influential nonprofit organizations such as Public Citizen and has run for US president multiple times, promoting civic engagement and independent politics</a:t>
            </a:r>
          </a:p>
          <a:p>
            <a:endParaRPr lang="en-US" dirty="0"/>
          </a:p>
          <a:p>
            <a:r>
              <a:rPr lang="en-US" dirty="0"/>
              <a:t>I chose this quote from Ralph Nader because it reframes leadership in a way that’s especially relevant to the </a:t>
            </a:r>
            <a:r>
              <a:rPr lang="en-US" dirty="0" err="1"/>
              <a:t>Indpeendent</a:t>
            </a:r>
            <a:r>
              <a:rPr lang="en-US" dirty="0"/>
              <a:t> Living movement and our work in nonprofit governance. Nader – a lifelong advocate for public accountability and </a:t>
            </a:r>
            <a:r>
              <a:rPr lang="en-US" dirty="0" err="1"/>
              <a:t>vicic</a:t>
            </a:r>
            <a:r>
              <a:rPr lang="en-US" dirty="0"/>
              <a:t> empowerment – reminds us that real leadership isn’t about control or charisma. It’s about creating space for others to step into leadership themselves.”</a:t>
            </a:r>
          </a:p>
        </p:txBody>
      </p:sp>
      <p:sp>
        <p:nvSpPr>
          <p:cNvPr id="4" name="Slide Number Placeholder 3"/>
          <p:cNvSpPr>
            <a:spLocks noGrp="1"/>
          </p:cNvSpPr>
          <p:nvPr>
            <p:ph type="sldNum" sz="quarter" idx="5"/>
          </p:nvPr>
        </p:nvSpPr>
        <p:spPr/>
        <p:txBody>
          <a:bodyPr/>
          <a:lstStyle/>
          <a:p>
            <a:fld id="{32EB5225-5EEE-4ACC-8F39-02FB50716DCC}" type="slidenum">
              <a:rPr lang="en-US" smtClean="0"/>
              <a:t>9</a:t>
            </a:fld>
            <a:endParaRPr lang="en-US"/>
          </a:p>
        </p:txBody>
      </p:sp>
    </p:spTree>
    <p:extLst>
      <p:ext uri="{BB962C8B-B14F-4D97-AF65-F5344CB8AC3E}">
        <p14:creationId xmlns:p14="http://schemas.microsoft.com/office/powerpoint/2010/main" val="147500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Filling all roles and distributing responsibilities among board members can ensure proper oversight and advance the organization’s work. By understanding how each board member fits into the picture and enhances the organization, board members can empower each other and better support the organization as a united group.</a:t>
            </a:r>
          </a:p>
        </p:txBody>
      </p:sp>
      <p:sp>
        <p:nvSpPr>
          <p:cNvPr id="4" name="Slide Number Placeholder 3"/>
          <p:cNvSpPr>
            <a:spLocks noGrp="1"/>
          </p:cNvSpPr>
          <p:nvPr>
            <p:ph type="sldNum" sz="quarter" idx="5"/>
          </p:nvPr>
        </p:nvSpPr>
        <p:spPr/>
        <p:txBody>
          <a:bodyPr/>
          <a:lstStyle/>
          <a:p>
            <a:fld id="{32EB5225-5EEE-4ACC-8F39-02FB50716DCC}" type="slidenum">
              <a:rPr lang="en-US" smtClean="0"/>
              <a:t>12</a:t>
            </a:fld>
            <a:endParaRPr lang="en-US"/>
          </a:p>
        </p:txBody>
      </p:sp>
    </p:spTree>
    <p:extLst>
      <p:ext uri="{BB962C8B-B14F-4D97-AF65-F5344CB8AC3E}">
        <p14:creationId xmlns:p14="http://schemas.microsoft.com/office/powerpoint/2010/main" val="1134982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 Governance documents should outline these positions along with duties</a:t>
            </a:r>
          </a:p>
          <a:p>
            <a:endParaRPr lang="en-US" dirty="0"/>
          </a:p>
          <a:p>
            <a:r>
              <a:rPr lang="en-US" dirty="0"/>
              <a:t>To support order and process, most bylaws include the following board officer positions, regardless of board size or type.</a:t>
            </a:r>
          </a:p>
        </p:txBody>
      </p:sp>
      <p:sp>
        <p:nvSpPr>
          <p:cNvPr id="4" name="Slide Number Placeholder 3"/>
          <p:cNvSpPr>
            <a:spLocks noGrp="1"/>
          </p:cNvSpPr>
          <p:nvPr>
            <p:ph type="sldNum" sz="quarter" idx="5"/>
          </p:nvPr>
        </p:nvSpPr>
        <p:spPr/>
        <p:txBody>
          <a:bodyPr/>
          <a:lstStyle/>
          <a:p>
            <a:fld id="{32EB5225-5EEE-4ACC-8F39-02FB50716DCC}" type="slidenum">
              <a:rPr lang="en-US" smtClean="0"/>
              <a:t>13</a:t>
            </a:fld>
            <a:endParaRPr lang="en-US"/>
          </a:p>
        </p:txBody>
      </p:sp>
    </p:spTree>
    <p:extLst>
      <p:ext uri="{BB962C8B-B14F-4D97-AF65-F5344CB8AC3E}">
        <p14:creationId xmlns:p14="http://schemas.microsoft.com/office/powerpoint/2010/main" val="2536104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Committees should have clear charters or written charges</a:t>
            </a:r>
          </a:p>
          <a:p>
            <a:pPr marL="0" indent="0">
              <a:buNone/>
            </a:pPr>
            <a:r>
              <a:rPr lang="en-US" sz="1200" dirty="0"/>
              <a:t>They should report regularly to the full board</a:t>
            </a:r>
          </a:p>
          <a:p>
            <a:pPr marL="0" indent="0">
              <a:buNone/>
            </a:pPr>
            <a:r>
              <a:rPr lang="en-US" sz="1200" dirty="0"/>
              <a:t>Composition should align with the board’s diversity and consumer control values</a:t>
            </a:r>
          </a:p>
          <a:p>
            <a:pPr marL="0" indent="0">
              <a:buNone/>
            </a:pPr>
            <a:r>
              <a:rPr lang="en-US" sz="1200" dirty="0"/>
              <a:t>Avoid forming a committee when a task force or time-limited work group would suffice</a:t>
            </a:r>
          </a:p>
          <a:p>
            <a:pPr marL="0" indent="0">
              <a:buNone/>
            </a:pPr>
            <a:r>
              <a:rPr lang="en-US" sz="1200" b="1" dirty="0"/>
              <a:t>Committees typically found in Boards and Primary Focus</a:t>
            </a:r>
          </a:p>
          <a:p>
            <a:r>
              <a:rPr lang="en-US" b="1" dirty="0"/>
              <a:t>Executive Committee</a:t>
            </a:r>
            <a:endParaRPr lang="en-US" dirty="0"/>
          </a:p>
          <a:p>
            <a:r>
              <a:rPr lang="en-US" dirty="0"/>
              <a:t>Acts on behalf of the board between meetings; often includes officers (Chair, Treasurer)</a:t>
            </a:r>
          </a:p>
          <a:p>
            <a:r>
              <a:rPr lang="en-US" b="1" dirty="0"/>
              <a:t>Finance Committee</a:t>
            </a:r>
            <a:endParaRPr lang="en-US" dirty="0"/>
          </a:p>
          <a:p>
            <a:r>
              <a:rPr lang="en-US" dirty="0"/>
              <a:t>Oversees budget development, audits, and financial health</a:t>
            </a:r>
          </a:p>
          <a:p>
            <a:r>
              <a:rPr lang="en-US" b="1" dirty="0"/>
              <a:t>Governance/Nominating</a:t>
            </a:r>
            <a:endParaRPr lang="en-US" dirty="0"/>
          </a:p>
          <a:p>
            <a:r>
              <a:rPr lang="en-US" dirty="0"/>
              <a:t>Recruits, orients, and evaluates board members; reviews bylaws</a:t>
            </a:r>
          </a:p>
          <a:p>
            <a:r>
              <a:rPr lang="en-US" b="1" dirty="0"/>
              <a:t>Development/Fundraising</a:t>
            </a:r>
            <a:endParaRPr lang="en-US" dirty="0"/>
          </a:p>
          <a:p>
            <a:r>
              <a:rPr lang="en-US" dirty="0"/>
              <a:t>Supports strategy for donor engagement, events, and campaigns</a:t>
            </a:r>
          </a:p>
          <a:p>
            <a:r>
              <a:rPr lang="en-US" b="1" dirty="0"/>
              <a:t>Program/Quality Committee</a:t>
            </a:r>
            <a:endParaRPr lang="en-US" dirty="0"/>
          </a:p>
          <a:p>
            <a:r>
              <a:rPr lang="en-US" dirty="0"/>
              <a:t>Monitors program effectiveness and mission alignment</a:t>
            </a:r>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15</a:t>
            </a:fld>
            <a:endParaRPr lang="en-US"/>
          </a:p>
        </p:txBody>
      </p:sp>
    </p:spTree>
    <p:extLst>
      <p:ext uri="{BB962C8B-B14F-4D97-AF65-F5344CB8AC3E}">
        <p14:creationId xmlns:p14="http://schemas.microsoft.com/office/powerpoint/2010/main" val="480269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t>
            </a:r>
          </a:p>
          <a:p>
            <a:r>
              <a:rPr lang="en-US" b="1" dirty="0"/>
              <a:t>Metrics to Evaluate Board Health</a:t>
            </a:r>
          </a:p>
          <a:p>
            <a:r>
              <a:rPr lang="en-US" dirty="0"/>
              <a:t> </a:t>
            </a:r>
          </a:p>
          <a:p>
            <a:r>
              <a:rPr lang="en-US" dirty="0"/>
              <a:t> </a:t>
            </a:r>
          </a:p>
          <a:p>
            <a:r>
              <a:rPr lang="en-US" dirty="0"/>
              <a:t> </a:t>
            </a:r>
          </a:p>
          <a:p>
            <a:r>
              <a:rPr lang="en-US" b="1" dirty="0"/>
              <a:t>🧭</a:t>
            </a:r>
          </a:p>
          <a:p>
            <a:r>
              <a:rPr lang="en-US" b="1" dirty="0"/>
              <a:t>Mission &amp; Values Alignment</a:t>
            </a:r>
          </a:p>
          <a:p>
            <a:r>
              <a:rPr lang="en-US" dirty="0"/>
              <a:t> </a:t>
            </a:r>
          </a:p>
          <a:p>
            <a:r>
              <a:rPr lang="en-US" b="1" dirty="0"/>
              <a:t>Indicator</a:t>
            </a:r>
            <a:endParaRPr lang="en-US" dirty="0"/>
          </a:p>
          <a:p>
            <a:r>
              <a:rPr lang="en-US" b="1" dirty="0"/>
              <a:t>Sample Metric</a:t>
            </a:r>
            <a:endParaRPr lang="en-US" dirty="0"/>
          </a:p>
          <a:p>
            <a:r>
              <a:rPr lang="en-US" dirty="0"/>
              <a:t>Understanding of mission</a:t>
            </a:r>
          </a:p>
          <a:p>
            <a:r>
              <a:rPr lang="en-US" dirty="0"/>
              <a:t>% of board members who can accurately describe the mission</a:t>
            </a:r>
          </a:p>
          <a:p>
            <a:r>
              <a:rPr lang="en-US" dirty="0"/>
              <a:t>Decision alignment</a:t>
            </a:r>
          </a:p>
          <a:p>
            <a:r>
              <a:rPr lang="en-US" dirty="0"/>
              <a:t># of major board decisions tied explicitly to mission/values</a:t>
            </a:r>
          </a:p>
          <a:p>
            <a:r>
              <a:rPr lang="en-US" dirty="0"/>
              <a:t>Consumer control</a:t>
            </a:r>
          </a:p>
          <a:p>
            <a:r>
              <a:rPr lang="en-US" dirty="0"/>
              <a:t>% of board members with significant disabilities</a:t>
            </a:r>
          </a:p>
          <a:p>
            <a:r>
              <a:rPr lang="en-US" dirty="0"/>
              <a:t> </a:t>
            </a:r>
          </a:p>
          <a:p>
            <a:r>
              <a:rPr lang="en-US" dirty="0"/>
              <a:t> </a:t>
            </a:r>
          </a:p>
          <a:p>
            <a:r>
              <a:rPr lang="en-US" dirty="0"/>
              <a:t> </a:t>
            </a:r>
          </a:p>
          <a:p>
            <a:r>
              <a:rPr lang="en-US" b="1" dirty="0"/>
              <a:t>🪞</a:t>
            </a:r>
          </a:p>
          <a:p>
            <a:r>
              <a:rPr lang="en-US" b="1" dirty="0"/>
              <a:t>Clarity of Roles &amp; Boundaries</a:t>
            </a:r>
          </a:p>
          <a:p>
            <a:r>
              <a:rPr lang="en-US" dirty="0"/>
              <a:t> </a:t>
            </a:r>
          </a:p>
          <a:p>
            <a:r>
              <a:rPr lang="en-US" b="1" dirty="0"/>
              <a:t>Indicator</a:t>
            </a:r>
            <a:endParaRPr lang="en-US" dirty="0"/>
          </a:p>
          <a:p>
            <a:r>
              <a:rPr lang="en-US" b="1" dirty="0"/>
              <a:t>Sample Metric</a:t>
            </a:r>
            <a:endParaRPr lang="en-US" dirty="0"/>
          </a:p>
          <a:p>
            <a:r>
              <a:rPr lang="en-US" dirty="0"/>
              <a:t>Role understanding</a:t>
            </a:r>
          </a:p>
          <a:p>
            <a:r>
              <a:rPr lang="en-US" dirty="0"/>
              <a:t>Survey: % of members who report confidence in their governance role</a:t>
            </a:r>
          </a:p>
          <a:p>
            <a:r>
              <a:rPr lang="en-US" dirty="0"/>
              <a:t>Boundary issues</a:t>
            </a:r>
          </a:p>
          <a:p>
            <a:r>
              <a:rPr lang="en-US" dirty="0"/>
              <a:t># of instances of board interference in operations (flagged by ED or Chair)</a:t>
            </a:r>
          </a:p>
          <a:p>
            <a:r>
              <a:rPr lang="en-US" dirty="0"/>
              <a:t>Board/ED relationship</a:t>
            </a:r>
          </a:p>
          <a:p>
            <a:r>
              <a:rPr lang="en-US" dirty="0"/>
              <a:t>Annual 360° review or mutual evaluation scores (trust, clarity, respect)</a:t>
            </a:r>
          </a:p>
          <a:p>
            <a:r>
              <a:rPr lang="en-US" dirty="0"/>
              <a:t> </a:t>
            </a:r>
          </a:p>
          <a:p>
            <a:r>
              <a:rPr lang="en-US" dirty="0"/>
              <a:t> </a:t>
            </a:r>
          </a:p>
          <a:p>
            <a:r>
              <a:rPr lang="en-US" dirty="0"/>
              <a:t> </a:t>
            </a:r>
          </a:p>
          <a:p>
            <a:r>
              <a:rPr lang="en-US" b="1" dirty="0"/>
              <a:t>💼</a:t>
            </a:r>
          </a:p>
          <a:p>
            <a:r>
              <a:rPr lang="en-US" b="1" dirty="0"/>
              <a:t>Engagement &amp; Meeting Participation</a:t>
            </a:r>
          </a:p>
          <a:p>
            <a:r>
              <a:rPr lang="en-US" dirty="0"/>
              <a:t> </a:t>
            </a:r>
          </a:p>
          <a:p>
            <a:r>
              <a:rPr lang="en-US" b="1" dirty="0"/>
              <a:t>Indicator</a:t>
            </a:r>
            <a:endParaRPr lang="en-US" dirty="0"/>
          </a:p>
          <a:p>
            <a:r>
              <a:rPr lang="en-US" b="1" dirty="0"/>
              <a:t>Sample Metric</a:t>
            </a:r>
            <a:endParaRPr lang="en-US" dirty="0"/>
          </a:p>
          <a:p>
            <a:r>
              <a:rPr lang="en-US" dirty="0"/>
              <a:t>Attendance</a:t>
            </a:r>
          </a:p>
          <a:p>
            <a:r>
              <a:rPr lang="en-US" dirty="0"/>
              <a:t>% of members attending at least 80% of meetings annually</a:t>
            </a:r>
          </a:p>
          <a:p>
            <a:r>
              <a:rPr lang="en-US" dirty="0"/>
              <a:t>Preparedness</a:t>
            </a:r>
          </a:p>
          <a:p>
            <a:r>
              <a:rPr lang="en-US" dirty="0"/>
              <a:t>Survey: % of members who “often” or “always” review materials beforehand</a:t>
            </a:r>
          </a:p>
          <a:p>
            <a:r>
              <a:rPr lang="en-US" dirty="0"/>
              <a:t>Participation</a:t>
            </a:r>
          </a:p>
          <a:p>
            <a:r>
              <a:rPr lang="en-US" dirty="0"/>
              <a:t># of members who actively contribute during meetings (tracked by Chair)</a:t>
            </a:r>
          </a:p>
          <a:p>
            <a:r>
              <a:rPr lang="en-US" dirty="0"/>
              <a:t> </a:t>
            </a:r>
          </a:p>
          <a:p>
            <a:r>
              <a:rPr lang="en-US" dirty="0"/>
              <a:t> </a:t>
            </a:r>
          </a:p>
          <a:p>
            <a:r>
              <a:rPr lang="en-US" dirty="0"/>
              <a:t> </a:t>
            </a:r>
          </a:p>
          <a:p>
            <a:r>
              <a:rPr lang="en-US" b="1" dirty="0"/>
              <a:t>🤝</a:t>
            </a:r>
          </a:p>
          <a:p>
            <a:r>
              <a:rPr lang="en-US" b="1" dirty="0"/>
              <a:t>Diversity &amp; Inclusion</a:t>
            </a:r>
          </a:p>
          <a:p>
            <a:r>
              <a:rPr lang="en-US" dirty="0"/>
              <a:t> </a:t>
            </a:r>
          </a:p>
          <a:p>
            <a:r>
              <a:rPr lang="en-US" b="1" dirty="0"/>
              <a:t>Indicator</a:t>
            </a:r>
            <a:endParaRPr lang="en-US" dirty="0"/>
          </a:p>
          <a:p>
            <a:r>
              <a:rPr lang="en-US" b="1" dirty="0"/>
              <a:t>Sample Metric</a:t>
            </a:r>
            <a:endParaRPr lang="en-US" dirty="0"/>
          </a:p>
          <a:p>
            <a:r>
              <a:rPr lang="en-US" dirty="0"/>
              <a:t>Consumer representation</a:t>
            </a:r>
          </a:p>
          <a:p>
            <a:r>
              <a:rPr lang="en-US" dirty="0"/>
              <a:t>% of board members with lived disability experience</a:t>
            </a:r>
          </a:p>
          <a:p>
            <a:r>
              <a:rPr lang="en-US" dirty="0"/>
              <a:t>Demographic diversity</a:t>
            </a:r>
          </a:p>
          <a:p>
            <a:r>
              <a:rPr lang="en-US" dirty="0"/>
              <a:t>Board composition breakdown by race, gender, geography, etc.</a:t>
            </a:r>
          </a:p>
          <a:p>
            <a:r>
              <a:rPr lang="en-US" dirty="0"/>
              <a:t>Inclusion climate</a:t>
            </a:r>
          </a:p>
          <a:p>
            <a:r>
              <a:rPr lang="en-US" dirty="0"/>
              <a:t>Survey: % of members who feel “valued” and “heard” in discussions</a:t>
            </a:r>
          </a:p>
          <a:p>
            <a:r>
              <a:rPr lang="en-US" dirty="0"/>
              <a:t> </a:t>
            </a:r>
          </a:p>
          <a:p>
            <a:r>
              <a:rPr lang="en-US" dirty="0"/>
              <a:t> </a:t>
            </a:r>
          </a:p>
          <a:p>
            <a:r>
              <a:rPr lang="en-US" dirty="0"/>
              <a:t> </a:t>
            </a:r>
          </a:p>
          <a:p>
            <a:r>
              <a:rPr lang="en-US" b="1" dirty="0"/>
              <a:t>📈</a:t>
            </a:r>
          </a:p>
          <a:p>
            <a:r>
              <a:rPr lang="en-US" b="1" dirty="0"/>
              <a:t>Strategic &amp; Governance Effectiveness</a:t>
            </a:r>
          </a:p>
          <a:p>
            <a:r>
              <a:rPr lang="en-US" dirty="0"/>
              <a:t> </a:t>
            </a:r>
          </a:p>
          <a:p>
            <a:r>
              <a:rPr lang="en-US" b="1" dirty="0"/>
              <a:t>Indicator</a:t>
            </a:r>
            <a:endParaRPr lang="en-US" dirty="0"/>
          </a:p>
          <a:p>
            <a:r>
              <a:rPr lang="en-US" b="1" dirty="0"/>
              <a:t>Sample Metric</a:t>
            </a:r>
            <a:endParaRPr lang="en-US" dirty="0"/>
          </a:p>
          <a:p>
            <a:r>
              <a:rPr lang="en-US" dirty="0"/>
              <a:t>Strategic engagement</a:t>
            </a:r>
          </a:p>
          <a:p>
            <a:r>
              <a:rPr lang="en-US" dirty="0"/>
              <a:t>% of meetings with strategic planning on the agenda</a:t>
            </a:r>
          </a:p>
          <a:p>
            <a:r>
              <a:rPr lang="en-US" dirty="0"/>
              <a:t>Goal tracking</a:t>
            </a:r>
          </a:p>
          <a:p>
            <a:r>
              <a:rPr lang="en-US" dirty="0"/>
              <a:t>% of strategic plan goals reviewed quarterly by the board</a:t>
            </a:r>
          </a:p>
          <a:p>
            <a:r>
              <a:rPr lang="en-US" dirty="0"/>
              <a:t>ED performance review</a:t>
            </a:r>
          </a:p>
          <a:p>
            <a:r>
              <a:rPr lang="en-US" dirty="0"/>
              <a:t>ED has been evaluated in the past 12 months (Yes/No)</a:t>
            </a:r>
          </a:p>
          <a:p>
            <a:r>
              <a:rPr lang="en-US" dirty="0"/>
              <a:t> </a:t>
            </a:r>
          </a:p>
          <a:p>
            <a:r>
              <a:rPr lang="en-US" dirty="0"/>
              <a:t> </a:t>
            </a:r>
          </a:p>
          <a:p>
            <a:r>
              <a:rPr lang="en-US" dirty="0"/>
              <a:t> </a:t>
            </a:r>
          </a:p>
          <a:p>
            <a:r>
              <a:rPr lang="en-US" b="1" dirty="0"/>
              <a:t>💰</a:t>
            </a:r>
          </a:p>
          <a:p>
            <a:r>
              <a:rPr lang="en-US" b="1" dirty="0"/>
              <a:t>Financial Oversight</a:t>
            </a:r>
          </a:p>
          <a:p>
            <a:r>
              <a:rPr lang="en-US" dirty="0"/>
              <a:t> </a:t>
            </a:r>
          </a:p>
          <a:p>
            <a:r>
              <a:rPr lang="en-US" b="1" dirty="0"/>
              <a:t>Indicator</a:t>
            </a:r>
            <a:endParaRPr lang="en-US" dirty="0"/>
          </a:p>
          <a:p>
            <a:r>
              <a:rPr lang="en-US" b="1" dirty="0"/>
              <a:t>Sample Metric</a:t>
            </a:r>
            <a:endParaRPr lang="en-US" dirty="0"/>
          </a:p>
          <a:p>
            <a:r>
              <a:rPr lang="en-US" dirty="0"/>
              <a:t>Budget literacy</a:t>
            </a:r>
          </a:p>
          <a:p>
            <a:r>
              <a:rPr lang="en-US" dirty="0"/>
              <a:t>% of board members who rate their comfort with financial reports ≥4/5</a:t>
            </a:r>
          </a:p>
          <a:p>
            <a:r>
              <a:rPr lang="en-US" dirty="0"/>
              <a:t>Timely review</a:t>
            </a:r>
          </a:p>
          <a:p>
            <a:r>
              <a:rPr lang="en-US" dirty="0"/>
              <a:t># of months financial reports are reviewed within 30 days</a:t>
            </a:r>
          </a:p>
          <a:p>
            <a:r>
              <a:rPr lang="en-US" dirty="0"/>
              <a:t>Audit engagement</a:t>
            </a:r>
          </a:p>
          <a:p>
            <a:r>
              <a:rPr lang="en-US" dirty="0"/>
              <a:t>Audit reviewed and accepted by full board (Yes/No, annual)</a:t>
            </a:r>
          </a:p>
          <a:p>
            <a:r>
              <a:rPr lang="en-US" dirty="0"/>
              <a:t> </a:t>
            </a:r>
          </a:p>
          <a:p>
            <a:r>
              <a:rPr lang="en-US" dirty="0"/>
              <a:t> </a:t>
            </a:r>
          </a:p>
          <a:p>
            <a:r>
              <a:rPr lang="en-US" dirty="0"/>
              <a:t> </a:t>
            </a:r>
          </a:p>
          <a:p>
            <a:r>
              <a:rPr lang="en-US" b="1" dirty="0"/>
              <a:t>🪴</a:t>
            </a:r>
          </a:p>
          <a:p>
            <a:r>
              <a:rPr lang="en-US" b="1" dirty="0"/>
              <a:t>Culture &amp; Board Relationships</a:t>
            </a:r>
          </a:p>
          <a:p>
            <a:r>
              <a:rPr lang="en-US" dirty="0"/>
              <a:t> </a:t>
            </a:r>
          </a:p>
          <a:p>
            <a:r>
              <a:rPr lang="en-US" b="1" dirty="0"/>
              <a:t>Indicator</a:t>
            </a:r>
            <a:endParaRPr lang="en-US" dirty="0"/>
          </a:p>
          <a:p>
            <a:r>
              <a:rPr lang="en-US" b="1" dirty="0"/>
              <a:t>Sample Metric</a:t>
            </a:r>
            <a:endParaRPr lang="en-US" dirty="0"/>
          </a:p>
          <a:p>
            <a:r>
              <a:rPr lang="en-US" dirty="0"/>
              <a:t>Board self-assessment</a:t>
            </a:r>
          </a:p>
          <a:p>
            <a:r>
              <a:rPr lang="en-US" dirty="0"/>
              <a:t>Board conducts annual self-evaluation (Yes/No)</a:t>
            </a:r>
          </a:p>
          <a:p>
            <a:r>
              <a:rPr lang="en-US" dirty="0"/>
              <a:t>Conflict resolution</a:t>
            </a:r>
          </a:p>
          <a:p>
            <a:r>
              <a:rPr lang="en-US" dirty="0"/>
              <a:t>% of members who feel conflicts are addressed constructively</a:t>
            </a:r>
          </a:p>
          <a:p>
            <a:r>
              <a:rPr lang="en-US" dirty="0"/>
              <a:t>Trust and collaboration</a:t>
            </a:r>
          </a:p>
          <a:p>
            <a:r>
              <a:rPr lang="en-US" dirty="0"/>
              <a:t>Average rating on trust-building survey question (e.g., 1–5 scale)</a:t>
            </a:r>
          </a:p>
          <a:p>
            <a:r>
              <a:rPr lang="en-US" dirty="0"/>
              <a:t> </a:t>
            </a:r>
          </a:p>
          <a:p>
            <a:r>
              <a:rPr lang="en-US" dirty="0"/>
              <a:t> </a:t>
            </a:r>
          </a:p>
          <a:p>
            <a:r>
              <a:rPr lang="en-US" dirty="0"/>
              <a:t> </a:t>
            </a:r>
          </a:p>
          <a:p>
            <a:r>
              <a:rPr lang="en-US" b="1" dirty="0"/>
              <a:t>🧰</a:t>
            </a:r>
          </a:p>
          <a:p>
            <a:r>
              <a:rPr lang="en-US" b="1" dirty="0"/>
              <a:t>Ongoing Learning &amp; Succession</a:t>
            </a:r>
          </a:p>
          <a:p>
            <a:r>
              <a:rPr lang="en-US" dirty="0"/>
              <a:t> </a:t>
            </a:r>
          </a:p>
          <a:p>
            <a:r>
              <a:rPr lang="en-US" b="1" dirty="0"/>
              <a:t>Indicator</a:t>
            </a:r>
            <a:endParaRPr lang="en-US" dirty="0"/>
          </a:p>
          <a:p>
            <a:r>
              <a:rPr lang="en-US" b="1" dirty="0"/>
              <a:t>Sample Metric</a:t>
            </a:r>
            <a:endParaRPr lang="en-US" dirty="0"/>
          </a:p>
          <a:p>
            <a:r>
              <a:rPr lang="en-US" dirty="0"/>
              <a:t>Onboarding completion</a:t>
            </a:r>
          </a:p>
          <a:p>
            <a:r>
              <a:rPr lang="en-US" dirty="0"/>
              <a:t>% of new members who complete orientation within 30 days</a:t>
            </a:r>
          </a:p>
          <a:p>
            <a:r>
              <a:rPr lang="en-US" dirty="0"/>
              <a:t>Ongoing development</a:t>
            </a:r>
          </a:p>
          <a:p>
            <a:r>
              <a:rPr lang="en-US" dirty="0"/>
              <a:t># of trainings attended per member per year</a:t>
            </a:r>
          </a:p>
          <a:p>
            <a:r>
              <a:rPr lang="en-US" dirty="0"/>
              <a:t>Leadership pipeline</a:t>
            </a:r>
          </a:p>
          <a:p>
            <a:r>
              <a:rPr lang="en-US" dirty="0"/>
              <a:t>Existence of documented succession plan (Yes/No)</a:t>
            </a:r>
          </a:p>
          <a:p>
            <a:r>
              <a:rPr lang="en-US" dirty="0"/>
              <a:t> </a:t>
            </a:r>
          </a:p>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16</a:t>
            </a:fld>
            <a:endParaRPr lang="en-US"/>
          </a:p>
        </p:txBody>
      </p:sp>
    </p:spTree>
    <p:extLst>
      <p:ext uri="{BB962C8B-B14F-4D97-AF65-F5344CB8AC3E}">
        <p14:creationId xmlns:p14="http://schemas.microsoft.com/office/powerpoint/2010/main" val="2983446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2A0F9-AF33-0ACE-1BFB-9E9C0000DE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4ADBF2-D024-8B90-8898-507D01987D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2EF90CD-D13A-FFEA-EB3C-B84316A12844}"/>
              </a:ext>
            </a:extLst>
          </p:cNvPr>
          <p:cNvSpPr>
            <a:spLocks noGrp="1"/>
          </p:cNvSpPr>
          <p:nvPr>
            <p:ph type="dt" sz="half" idx="10"/>
          </p:nvPr>
        </p:nvSpPr>
        <p:spPr/>
        <p:txBody>
          <a:bodyPr/>
          <a:lstStyle/>
          <a:p>
            <a:fld id="{27D0005A-281C-4D83-A333-2EA286E03A01}" type="datetime1">
              <a:rPr lang="en-US" smtClean="0"/>
              <a:t>6/20/2025</a:t>
            </a:fld>
            <a:endParaRPr lang="en-US"/>
          </a:p>
        </p:txBody>
      </p:sp>
      <p:sp>
        <p:nvSpPr>
          <p:cNvPr id="5" name="Footer Placeholder 4">
            <a:extLst>
              <a:ext uri="{FF2B5EF4-FFF2-40B4-BE49-F238E27FC236}">
                <a16:creationId xmlns:a16="http://schemas.microsoft.com/office/drawing/2014/main" id="{FB156E63-D069-DC1F-AD90-E0BD00F5A2A7}"/>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D7720685-CB22-3A90-EC8B-CC5B36FE7347}"/>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57385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F5809-C836-ED4F-4E00-0877E7626E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5EF28F-5A32-7FB2-CC1F-BC6CC30DA5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0FC47D-7BC1-2DC3-35FF-513536DC8942}"/>
              </a:ext>
            </a:extLst>
          </p:cNvPr>
          <p:cNvSpPr>
            <a:spLocks noGrp="1"/>
          </p:cNvSpPr>
          <p:nvPr>
            <p:ph type="dt" sz="half" idx="10"/>
          </p:nvPr>
        </p:nvSpPr>
        <p:spPr/>
        <p:txBody>
          <a:bodyPr/>
          <a:lstStyle/>
          <a:p>
            <a:fld id="{8D5D274F-8077-4B5E-9B99-2D16A204EFF2}" type="datetime1">
              <a:rPr lang="en-US" smtClean="0"/>
              <a:t>6/20/2025</a:t>
            </a:fld>
            <a:endParaRPr lang="en-US"/>
          </a:p>
        </p:txBody>
      </p:sp>
      <p:sp>
        <p:nvSpPr>
          <p:cNvPr id="5" name="Footer Placeholder 4">
            <a:extLst>
              <a:ext uri="{FF2B5EF4-FFF2-40B4-BE49-F238E27FC236}">
                <a16:creationId xmlns:a16="http://schemas.microsoft.com/office/drawing/2014/main" id="{F31559B6-8591-892C-A782-D9E4F3A9CCA8}"/>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CE206197-B580-03ED-7F87-CE0DF997EC1A}"/>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37644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26C6D9-BBCA-C0D0-37A8-3B5E711409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011807-5BD3-ECA2-D72E-8047CC2AEE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112DD-D126-1ED0-540B-3210FF80601B}"/>
              </a:ext>
            </a:extLst>
          </p:cNvPr>
          <p:cNvSpPr>
            <a:spLocks noGrp="1"/>
          </p:cNvSpPr>
          <p:nvPr>
            <p:ph type="dt" sz="half" idx="10"/>
          </p:nvPr>
        </p:nvSpPr>
        <p:spPr/>
        <p:txBody>
          <a:bodyPr/>
          <a:lstStyle/>
          <a:p>
            <a:fld id="{425460EE-30F7-41A8-833D-7CA4E7889203}" type="datetime1">
              <a:rPr lang="en-US" smtClean="0"/>
              <a:t>6/20/2025</a:t>
            </a:fld>
            <a:endParaRPr lang="en-US"/>
          </a:p>
        </p:txBody>
      </p:sp>
      <p:sp>
        <p:nvSpPr>
          <p:cNvPr id="5" name="Footer Placeholder 4">
            <a:extLst>
              <a:ext uri="{FF2B5EF4-FFF2-40B4-BE49-F238E27FC236}">
                <a16:creationId xmlns:a16="http://schemas.microsoft.com/office/drawing/2014/main" id="{FCBF8D10-47B7-D5B6-5FDA-B15B9E2DB70A}"/>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8765F322-C6A2-7698-2F24-8D3923983E62}"/>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3128380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E10EE-D293-9254-43E7-C224B868FA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DAB392-6062-EACD-93AB-00773D386825}"/>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9647068-4684-51AB-6475-EBAF68599A7C}"/>
              </a:ext>
            </a:extLst>
          </p:cNvPr>
          <p:cNvSpPr>
            <a:spLocks noGrp="1"/>
          </p:cNvSpPr>
          <p:nvPr>
            <p:ph type="dt" sz="half" idx="10"/>
          </p:nvPr>
        </p:nvSpPr>
        <p:spPr/>
        <p:txBody>
          <a:bodyPr/>
          <a:lstStyle/>
          <a:p>
            <a:fld id="{7293E850-0FB4-4D8C-A50C-2770749D52CD}" type="datetime1">
              <a:rPr lang="en-US" smtClean="0"/>
              <a:t>6/20/2025</a:t>
            </a:fld>
            <a:endParaRPr lang="en-US"/>
          </a:p>
        </p:txBody>
      </p:sp>
      <p:sp>
        <p:nvSpPr>
          <p:cNvPr id="5" name="Footer Placeholder 4">
            <a:extLst>
              <a:ext uri="{FF2B5EF4-FFF2-40B4-BE49-F238E27FC236}">
                <a16:creationId xmlns:a16="http://schemas.microsoft.com/office/drawing/2014/main" id="{B92910CA-C647-3EF8-1BD8-D64D24E46F25}"/>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452CB5B2-796D-7F75-2309-3EFD21F76CCE}"/>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1591805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C5D7F-9D85-3158-E31A-68B29647CB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2CBFB4-2895-F6A0-7A41-0D0F01873A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536437-8F93-60F6-7A49-9D41ACBE8BD3}"/>
              </a:ext>
            </a:extLst>
          </p:cNvPr>
          <p:cNvSpPr>
            <a:spLocks noGrp="1"/>
          </p:cNvSpPr>
          <p:nvPr>
            <p:ph type="dt" sz="half" idx="10"/>
          </p:nvPr>
        </p:nvSpPr>
        <p:spPr/>
        <p:txBody>
          <a:bodyPr/>
          <a:lstStyle/>
          <a:p>
            <a:fld id="{0EB5B89B-1C30-4752-B943-EC186AAD45D0}" type="datetime1">
              <a:rPr lang="en-US" smtClean="0"/>
              <a:t>6/20/2025</a:t>
            </a:fld>
            <a:endParaRPr lang="en-US"/>
          </a:p>
        </p:txBody>
      </p:sp>
      <p:sp>
        <p:nvSpPr>
          <p:cNvPr id="5" name="Footer Placeholder 4">
            <a:extLst>
              <a:ext uri="{FF2B5EF4-FFF2-40B4-BE49-F238E27FC236}">
                <a16:creationId xmlns:a16="http://schemas.microsoft.com/office/drawing/2014/main" id="{D90FEA26-1694-EA72-B946-458B8E0D3EF4}"/>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78389F01-CCD9-43CF-8E4F-EE9414E61FE2}"/>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24087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B7305-6BEA-FBA0-9261-D112A979E6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010744-2D36-EB46-1656-C9697A8603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405CC5-3D6F-C0C9-E82B-3AA685B894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A81A35-0EDF-887A-8752-27811F5FED00}"/>
              </a:ext>
            </a:extLst>
          </p:cNvPr>
          <p:cNvSpPr>
            <a:spLocks noGrp="1"/>
          </p:cNvSpPr>
          <p:nvPr>
            <p:ph type="dt" sz="half" idx="10"/>
          </p:nvPr>
        </p:nvSpPr>
        <p:spPr/>
        <p:txBody>
          <a:bodyPr/>
          <a:lstStyle/>
          <a:p>
            <a:fld id="{B4D5EE94-CD9E-471D-A7D7-F6A558533843}" type="datetime1">
              <a:rPr lang="en-US" smtClean="0"/>
              <a:t>6/20/2025</a:t>
            </a:fld>
            <a:endParaRPr lang="en-US"/>
          </a:p>
        </p:txBody>
      </p:sp>
      <p:sp>
        <p:nvSpPr>
          <p:cNvPr id="6" name="Footer Placeholder 5">
            <a:extLst>
              <a:ext uri="{FF2B5EF4-FFF2-40B4-BE49-F238E27FC236}">
                <a16:creationId xmlns:a16="http://schemas.microsoft.com/office/drawing/2014/main" id="{CB10B43F-059E-4C90-7010-C7014708C721}"/>
              </a:ext>
            </a:extLst>
          </p:cNvPr>
          <p:cNvSpPr>
            <a:spLocks noGrp="1"/>
          </p:cNvSpPr>
          <p:nvPr>
            <p:ph type="ftr" sz="quarter" idx="11"/>
          </p:nvPr>
        </p:nvSpPr>
        <p:spPr/>
        <p:txBody>
          <a:bodyPr/>
          <a:lstStyle/>
          <a:p>
            <a:r>
              <a:rPr lang="en-US"/>
              <a:t>Independent Living  Training and Technical Assistance Center</a:t>
            </a:r>
          </a:p>
        </p:txBody>
      </p:sp>
      <p:sp>
        <p:nvSpPr>
          <p:cNvPr id="7" name="Slide Number Placeholder 6">
            <a:extLst>
              <a:ext uri="{FF2B5EF4-FFF2-40B4-BE49-F238E27FC236}">
                <a16:creationId xmlns:a16="http://schemas.microsoft.com/office/drawing/2014/main" id="{AB30DA57-B955-4C50-859B-58EBBDF0F39B}"/>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3798334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1C0D0-2655-54ED-F381-FDC972972E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FC7F17-E851-570E-C273-A7CDA7E490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A17690-C833-5861-E113-BB424BBB00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F95542-F17D-E726-3BA8-5BB0EC2E68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2F1C09-AD40-6003-4681-BF39DE0289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3AD037-764F-6B6E-DC9D-39316C81F4C0}"/>
              </a:ext>
            </a:extLst>
          </p:cNvPr>
          <p:cNvSpPr>
            <a:spLocks noGrp="1"/>
          </p:cNvSpPr>
          <p:nvPr>
            <p:ph type="dt" sz="half" idx="10"/>
          </p:nvPr>
        </p:nvSpPr>
        <p:spPr/>
        <p:txBody>
          <a:bodyPr/>
          <a:lstStyle/>
          <a:p>
            <a:fld id="{307A3ADF-53FD-4F85-93C0-1A29A2E0203E}" type="datetime1">
              <a:rPr lang="en-US" smtClean="0"/>
              <a:t>6/20/2025</a:t>
            </a:fld>
            <a:endParaRPr lang="en-US"/>
          </a:p>
        </p:txBody>
      </p:sp>
      <p:sp>
        <p:nvSpPr>
          <p:cNvPr id="8" name="Footer Placeholder 7">
            <a:extLst>
              <a:ext uri="{FF2B5EF4-FFF2-40B4-BE49-F238E27FC236}">
                <a16:creationId xmlns:a16="http://schemas.microsoft.com/office/drawing/2014/main" id="{1A7D5D8C-573F-CC08-4C47-E8FA21F71AD8}"/>
              </a:ext>
            </a:extLst>
          </p:cNvPr>
          <p:cNvSpPr>
            <a:spLocks noGrp="1"/>
          </p:cNvSpPr>
          <p:nvPr>
            <p:ph type="ftr" sz="quarter" idx="11"/>
          </p:nvPr>
        </p:nvSpPr>
        <p:spPr/>
        <p:txBody>
          <a:bodyPr/>
          <a:lstStyle/>
          <a:p>
            <a:r>
              <a:rPr lang="en-US"/>
              <a:t>Independent Living  Training and Technical Assistance Center</a:t>
            </a:r>
          </a:p>
        </p:txBody>
      </p:sp>
      <p:sp>
        <p:nvSpPr>
          <p:cNvPr id="9" name="Slide Number Placeholder 8">
            <a:extLst>
              <a:ext uri="{FF2B5EF4-FFF2-40B4-BE49-F238E27FC236}">
                <a16:creationId xmlns:a16="http://schemas.microsoft.com/office/drawing/2014/main" id="{0FC504EF-C6DA-2386-B60D-2140819D37EB}"/>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1416398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60D63-B724-AA65-F3DD-A7B36E2107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071226-5671-BCDC-316B-FEBFE467284F}"/>
              </a:ext>
            </a:extLst>
          </p:cNvPr>
          <p:cNvSpPr>
            <a:spLocks noGrp="1"/>
          </p:cNvSpPr>
          <p:nvPr>
            <p:ph type="dt" sz="half" idx="10"/>
          </p:nvPr>
        </p:nvSpPr>
        <p:spPr/>
        <p:txBody>
          <a:bodyPr/>
          <a:lstStyle/>
          <a:p>
            <a:fld id="{E73668FE-1DC8-4029-AC54-7B613D1E2FB7}" type="datetime1">
              <a:rPr lang="en-US" smtClean="0"/>
              <a:t>6/20/2025</a:t>
            </a:fld>
            <a:endParaRPr lang="en-US"/>
          </a:p>
        </p:txBody>
      </p:sp>
      <p:sp>
        <p:nvSpPr>
          <p:cNvPr id="4" name="Footer Placeholder 3">
            <a:extLst>
              <a:ext uri="{FF2B5EF4-FFF2-40B4-BE49-F238E27FC236}">
                <a16:creationId xmlns:a16="http://schemas.microsoft.com/office/drawing/2014/main" id="{D8866649-2B84-4F9A-401D-BC6E2B133DFE}"/>
              </a:ext>
            </a:extLst>
          </p:cNvPr>
          <p:cNvSpPr>
            <a:spLocks noGrp="1"/>
          </p:cNvSpPr>
          <p:nvPr>
            <p:ph type="ftr" sz="quarter" idx="11"/>
          </p:nvPr>
        </p:nvSpPr>
        <p:spPr/>
        <p:txBody>
          <a:bodyPr/>
          <a:lstStyle/>
          <a:p>
            <a:r>
              <a:rPr lang="en-US"/>
              <a:t>Independent Living  Training and Technical Assistance Center</a:t>
            </a:r>
          </a:p>
        </p:txBody>
      </p:sp>
      <p:sp>
        <p:nvSpPr>
          <p:cNvPr id="5" name="Slide Number Placeholder 4">
            <a:extLst>
              <a:ext uri="{FF2B5EF4-FFF2-40B4-BE49-F238E27FC236}">
                <a16:creationId xmlns:a16="http://schemas.microsoft.com/office/drawing/2014/main" id="{BF89DE7D-458E-8E40-6FB0-0883D69C71A5}"/>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550995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1F0F6C-A280-744F-BA2F-D8753CACDC38}"/>
              </a:ext>
            </a:extLst>
          </p:cNvPr>
          <p:cNvSpPr>
            <a:spLocks noGrp="1"/>
          </p:cNvSpPr>
          <p:nvPr>
            <p:ph type="dt" sz="half" idx="10"/>
          </p:nvPr>
        </p:nvSpPr>
        <p:spPr/>
        <p:txBody>
          <a:bodyPr/>
          <a:lstStyle/>
          <a:p>
            <a:fld id="{8D02C286-5482-4C2D-8F58-318DE501AAF3}" type="datetime1">
              <a:rPr lang="en-US" smtClean="0"/>
              <a:t>6/20/2025</a:t>
            </a:fld>
            <a:endParaRPr lang="en-US"/>
          </a:p>
        </p:txBody>
      </p:sp>
      <p:sp>
        <p:nvSpPr>
          <p:cNvPr id="3" name="Footer Placeholder 2">
            <a:extLst>
              <a:ext uri="{FF2B5EF4-FFF2-40B4-BE49-F238E27FC236}">
                <a16:creationId xmlns:a16="http://schemas.microsoft.com/office/drawing/2014/main" id="{5DE60610-5A09-BCAD-BCD4-581DBE841A18}"/>
              </a:ext>
            </a:extLst>
          </p:cNvPr>
          <p:cNvSpPr>
            <a:spLocks noGrp="1"/>
          </p:cNvSpPr>
          <p:nvPr>
            <p:ph type="ftr" sz="quarter" idx="11"/>
          </p:nvPr>
        </p:nvSpPr>
        <p:spPr/>
        <p:txBody>
          <a:bodyPr/>
          <a:lstStyle/>
          <a:p>
            <a:r>
              <a:rPr lang="en-US"/>
              <a:t>Independent Living  Training and Technical Assistance Center</a:t>
            </a:r>
          </a:p>
        </p:txBody>
      </p:sp>
      <p:sp>
        <p:nvSpPr>
          <p:cNvPr id="4" name="Slide Number Placeholder 3">
            <a:extLst>
              <a:ext uri="{FF2B5EF4-FFF2-40B4-BE49-F238E27FC236}">
                <a16:creationId xmlns:a16="http://schemas.microsoft.com/office/drawing/2014/main" id="{3333340F-6809-FE68-7D07-A08C24180448}"/>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81294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D59A-738B-7C7D-FB75-9412026279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2AF2E7-3A3E-D68E-B30A-5D570EE6DE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D9C16-22C2-D9DD-C507-0981C66B5D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BD543F-330E-5B0A-CF96-016FB0F2F625}"/>
              </a:ext>
            </a:extLst>
          </p:cNvPr>
          <p:cNvSpPr>
            <a:spLocks noGrp="1"/>
          </p:cNvSpPr>
          <p:nvPr>
            <p:ph type="dt" sz="half" idx="10"/>
          </p:nvPr>
        </p:nvSpPr>
        <p:spPr/>
        <p:txBody>
          <a:bodyPr/>
          <a:lstStyle/>
          <a:p>
            <a:fld id="{C6DD01BC-DD32-4770-ABD5-2522D053BEA5}" type="datetime1">
              <a:rPr lang="en-US" smtClean="0"/>
              <a:pPr/>
              <a:t>6/20/2025</a:t>
            </a:fld>
            <a:endParaRPr lang="en-US" dirty="0"/>
          </a:p>
        </p:txBody>
      </p:sp>
      <p:sp>
        <p:nvSpPr>
          <p:cNvPr id="6" name="Footer Placeholder 5">
            <a:extLst>
              <a:ext uri="{FF2B5EF4-FFF2-40B4-BE49-F238E27FC236}">
                <a16:creationId xmlns:a16="http://schemas.microsoft.com/office/drawing/2014/main" id="{45956497-10B9-9F26-7E8A-14567833EF60}"/>
              </a:ext>
            </a:extLst>
          </p:cNvPr>
          <p:cNvSpPr>
            <a:spLocks noGrp="1"/>
          </p:cNvSpPr>
          <p:nvPr>
            <p:ph type="ftr" sz="quarter" idx="11"/>
          </p:nvPr>
        </p:nvSpPr>
        <p:spPr/>
        <p:txBody>
          <a:bodyPr/>
          <a:lstStyle/>
          <a:p>
            <a:r>
              <a:rPr lang="en-US"/>
              <a:t>Independent Living  Training and Technical Assistance Center</a:t>
            </a:r>
            <a:endParaRPr lang="en-US" dirty="0"/>
          </a:p>
        </p:txBody>
      </p:sp>
      <p:sp>
        <p:nvSpPr>
          <p:cNvPr id="7" name="Slide Number Placeholder 6">
            <a:extLst>
              <a:ext uri="{FF2B5EF4-FFF2-40B4-BE49-F238E27FC236}">
                <a16:creationId xmlns:a16="http://schemas.microsoft.com/office/drawing/2014/main" id="{1F1CECD5-F553-6FE5-8CBF-C9DA515CA94C}"/>
              </a:ext>
            </a:extLst>
          </p:cNvPr>
          <p:cNvSpPr>
            <a:spLocks noGrp="1"/>
          </p:cNvSpPr>
          <p:nvPr>
            <p:ph type="sldNum" sz="quarter" idx="12"/>
          </p:nvPr>
        </p:nvSpPr>
        <p:spPr/>
        <p:txBody>
          <a:bodyPr/>
          <a:lstStyle/>
          <a:p>
            <a:fld id="{181E4D21-DFBA-4BA9-A6C6-558C4B06F883}" type="slidenum">
              <a:rPr lang="en-US" smtClean="0"/>
              <a:pPr/>
              <a:t>‹#›</a:t>
            </a:fld>
            <a:endParaRPr lang="en-US" dirty="0"/>
          </a:p>
        </p:txBody>
      </p:sp>
    </p:spTree>
    <p:extLst>
      <p:ext uri="{BB962C8B-B14F-4D97-AF65-F5344CB8AC3E}">
        <p14:creationId xmlns:p14="http://schemas.microsoft.com/office/powerpoint/2010/main" val="2440110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2D67B-75E6-4587-3703-44EDC6E736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E63792-3F07-AF5B-CF2F-4FD4B6AB58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59218D-C8AA-68C5-8E0B-F647CF9A8D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2E1592-EE6F-2F0B-F997-73AF2132CD2E}"/>
              </a:ext>
            </a:extLst>
          </p:cNvPr>
          <p:cNvSpPr>
            <a:spLocks noGrp="1"/>
          </p:cNvSpPr>
          <p:nvPr>
            <p:ph type="dt" sz="half" idx="10"/>
          </p:nvPr>
        </p:nvSpPr>
        <p:spPr/>
        <p:txBody>
          <a:bodyPr/>
          <a:lstStyle/>
          <a:p>
            <a:fld id="{98117535-CC9E-4A0F-987E-EDB083BB64BF}" type="datetime1">
              <a:rPr lang="en-US" smtClean="0"/>
              <a:t>6/20/2025</a:t>
            </a:fld>
            <a:endParaRPr lang="en-US"/>
          </a:p>
        </p:txBody>
      </p:sp>
      <p:sp>
        <p:nvSpPr>
          <p:cNvPr id="6" name="Footer Placeholder 5">
            <a:extLst>
              <a:ext uri="{FF2B5EF4-FFF2-40B4-BE49-F238E27FC236}">
                <a16:creationId xmlns:a16="http://schemas.microsoft.com/office/drawing/2014/main" id="{CF3A5A8E-D55C-ECB0-284B-EBE57DFDAD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3EFB33-EE18-E6C8-2CBC-B24FF8784817}"/>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201471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F1DD5-3607-9FFE-6E17-F1C577BE96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9382503-2E6A-E211-B6DA-00BCA1AFFE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8F1A44-2BE6-4368-EE85-E3268233AE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00E6A5-32F6-4C2B-9C44-A43BDC094ABC}" type="datetime1">
              <a:rPr lang="en-US" smtClean="0"/>
              <a:pPr/>
              <a:t>6/20/2025</a:t>
            </a:fld>
            <a:endParaRPr lang="en-US" dirty="0"/>
          </a:p>
        </p:txBody>
      </p:sp>
      <p:sp>
        <p:nvSpPr>
          <p:cNvPr id="5" name="Footer Placeholder 4">
            <a:extLst>
              <a:ext uri="{FF2B5EF4-FFF2-40B4-BE49-F238E27FC236}">
                <a16:creationId xmlns:a16="http://schemas.microsoft.com/office/drawing/2014/main" id="{EB7A91FA-DF26-4706-F675-85DC8ECE64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Independent Living  Training and Technical Assistance Center</a:t>
            </a:r>
            <a:endParaRPr lang="en-US" dirty="0"/>
          </a:p>
        </p:txBody>
      </p:sp>
      <p:sp>
        <p:nvSpPr>
          <p:cNvPr id="6" name="Slide Number Placeholder 5">
            <a:extLst>
              <a:ext uri="{FF2B5EF4-FFF2-40B4-BE49-F238E27FC236}">
                <a16:creationId xmlns:a16="http://schemas.microsoft.com/office/drawing/2014/main" id="{31F5DB0E-240E-B72A-39DB-56D0D6ABBA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1E4D21-DFBA-4BA9-A6C6-558C4B06F883}" type="slidenum">
              <a:rPr lang="en-US" smtClean="0"/>
              <a:pPr/>
              <a:t>‹#›</a:t>
            </a:fld>
            <a:endParaRPr lang="en-US" dirty="0"/>
          </a:p>
        </p:txBody>
      </p:sp>
    </p:spTree>
    <p:extLst>
      <p:ext uri="{BB962C8B-B14F-4D97-AF65-F5344CB8AC3E}">
        <p14:creationId xmlns:p14="http://schemas.microsoft.com/office/powerpoint/2010/main" val="378872283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tinyurl.com/SignupILTTA" TargetMode="External"/><Relationship Id="rId2" Type="http://schemas.openxmlformats.org/officeDocument/2006/relationships/hyperlink" Target="http://www.ilttacenter.org/" TargetMode="External"/><Relationship Id="rId1" Type="http://schemas.openxmlformats.org/officeDocument/2006/relationships/slideLayout" Target="../slideLayouts/slideLayout2.xml"/><Relationship Id="rId6" Type="http://schemas.openxmlformats.org/officeDocument/2006/relationships/hyperlink" Target="http://www.instagram.com/ilttacenter" TargetMode="External"/><Relationship Id="rId5" Type="http://schemas.openxmlformats.org/officeDocument/2006/relationships/hyperlink" Target="http://www.linkedin.com/company/ilttacenter" TargetMode="External"/><Relationship Id="rId4" Type="http://schemas.openxmlformats.org/officeDocument/2006/relationships/hyperlink" Target="http://www.facebook.com/ilttacenter"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nam04.safelinks.protection.outlook.com/?url=https%3A%2F%2Fwww.ilru.org%2Fboard-and-staff-roles-and-responsibilities-centers-for-independent-living&amp;data=05%7C02%7CTyler.Morris%40mso.umt.edu%7Cd9c7bb6c08614620fef908ddaea00a3d%7C68407ce503da49ffaf0a724be0d37c9d%7C0%7C0%7C638858724563244422%7CUnknown%7CTWFpbGZsb3d8eyJFbXB0eU1hcGkiOnRydWUsIlYiOiIwLjAuMDAwMCIsIlAiOiJXaW4zMiIsIkFOIjoiTWFpbCIsIldUIjoyfQ%3D%3D%7C0%7C%7C%7C&amp;sdata=9ymX9srdpf2SXiXmbDoR%2BYzBhEDv3CFPo8UE5HD2IV0%3D&amp;reserved=0" TargetMode="External"/><Relationship Id="rId2" Type="http://schemas.openxmlformats.org/officeDocument/2006/relationships/hyperlink" Target="https://boardsource.org/fundamental-topics-of-nonprofit-board-service/roles-responsibiliti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outlook.office.com/bookwithme/user/f1a76ec8b01945a993a444e3e24d8b09%40mso.umt.edu?anonymous&amp;ismsaljsauthenabled=true" TargetMode="External"/><Relationship Id="rId2" Type="http://schemas.openxmlformats.org/officeDocument/2006/relationships/hyperlink" Target="mailto:Tyler.Morris@mso.umt.edu"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177BA86-AB8F-1EDF-43A5-7194DA07AA07}"/>
              </a:ext>
            </a:extLst>
          </p:cNvPr>
          <p:cNvSpPr>
            <a:spLocks noGrp="1"/>
          </p:cNvSpPr>
          <p:nvPr>
            <p:ph type="ctrTitle"/>
          </p:nvPr>
        </p:nvSpPr>
        <p:spPr>
          <a:xfrm>
            <a:off x="1314824" y="735106"/>
            <a:ext cx="10053763" cy="2928470"/>
          </a:xfrm>
        </p:spPr>
        <p:txBody>
          <a:bodyPr anchor="b">
            <a:normAutofit/>
          </a:bodyPr>
          <a:lstStyle/>
          <a:p>
            <a:pPr algn="l"/>
            <a:r>
              <a:rPr lang="en-US" sz="4800" dirty="0">
                <a:solidFill>
                  <a:srgbClr val="FFFFFF"/>
                </a:solidFill>
              </a:rPr>
              <a:t>Good Governance:</a:t>
            </a:r>
            <a:br>
              <a:rPr lang="en-US" sz="4800" dirty="0">
                <a:solidFill>
                  <a:srgbClr val="FFFFFF"/>
                </a:solidFill>
              </a:rPr>
            </a:br>
            <a:r>
              <a:rPr lang="en-US" sz="4800" dirty="0">
                <a:solidFill>
                  <a:srgbClr val="FFFFFF"/>
                </a:solidFill>
              </a:rPr>
              <a:t>Building Highly Effective Boards</a:t>
            </a:r>
          </a:p>
        </p:txBody>
      </p:sp>
      <p:pic>
        <p:nvPicPr>
          <p:cNvPr id="4" name="Logo 1 " descr="Logo of the Independent Living Training and Technical Assistance Center. ">
            <a:extLst>
              <a:ext uri="{FF2B5EF4-FFF2-40B4-BE49-F238E27FC236}">
                <a16:creationId xmlns:a16="http://schemas.microsoft.com/office/drawing/2014/main" id="{1F64761A-0169-4854-B3A4-21776143907B}"/>
              </a:ext>
            </a:extLst>
          </p:cNvPr>
          <p:cNvPicPr>
            <a:picLocks noChangeAspect="1"/>
          </p:cNvPicPr>
          <p:nvPr/>
        </p:nvPicPr>
        <p:blipFill>
          <a:blip r:embed="rId2"/>
          <a:stretch>
            <a:fillRect/>
          </a:stretch>
        </p:blipFill>
        <p:spPr>
          <a:xfrm>
            <a:off x="1314824" y="4712028"/>
            <a:ext cx="3712869" cy="1652227"/>
          </a:xfrm>
          <a:prstGeom prst="rect">
            <a:avLst/>
          </a:prstGeom>
        </p:spPr>
      </p:pic>
    </p:spTree>
    <p:extLst>
      <p:ext uri="{BB962C8B-B14F-4D97-AF65-F5344CB8AC3E}">
        <p14:creationId xmlns:p14="http://schemas.microsoft.com/office/powerpoint/2010/main" val="4245962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91275F-951D-7903-FDD4-6634106776F3}"/>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8F432F0A-4DEF-65F0-B175-5B72FF00B631}"/>
              </a:ext>
            </a:extLst>
          </p:cNvPr>
          <p:cNvSpPr>
            <a:spLocks noGrp="1"/>
          </p:cNvSpPr>
          <p:nvPr>
            <p:ph type="title"/>
          </p:nvPr>
        </p:nvSpPr>
        <p:spPr>
          <a:xfrm>
            <a:off x="1314824" y="735106"/>
            <a:ext cx="10053763" cy="2928470"/>
          </a:xfrm>
        </p:spPr>
        <p:txBody>
          <a:bodyPr vert="horz" lIns="91440" tIns="45720" rIns="91440" bIns="45720" rtlCol="0" anchor="b">
            <a:normAutofit fontScale="90000"/>
          </a:bodyPr>
          <a:lstStyle/>
          <a:p>
            <a:r>
              <a:rPr lang="en-US" sz="2400" dirty="0">
                <a:solidFill>
                  <a:srgbClr val="FFFFFF"/>
                </a:solidFill>
              </a:rPr>
              <a:t>Center for Independent Living means a consumer-controlled, community-based, cross-disability, nonresidential, private nonprofit agency for individuals with significant disabilities (regardless of age or income) that –</a:t>
            </a:r>
            <a:br>
              <a:rPr lang="en-US" sz="2400" dirty="0">
                <a:solidFill>
                  <a:srgbClr val="FFFFFF"/>
                </a:solidFill>
              </a:rPr>
            </a:br>
            <a:r>
              <a:rPr lang="en-US" sz="2400" dirty="0">
                <a:solidFill>
                  <a:srgbClr val="FFFFFF"/>
                </a:solidFill>
              </a:rPr>
              <a:t>(1) designed and operated within a local community by individuals with disabilities;  </a:t>
            </a:r>
            <a:br>
              <a:rPr lang="en-US" sz="2400" dirty="0">
                <a:solidFill>
                  <a:srgbClr val="FFFFFF"/>
                </a:solidFill>
              </a:rPr>
            </a:br>
            <a:r>
              <a:rPr lang="en-US" sz="2400" dirty="0">
                <a:solidFill>
                  <a:srgbClr val="FFFFFF"/>
                </a:solidFill>
              </a:rPr>
              <a:t>(2) provide an array of IL services as defined in Section 7(18) of the Act, including, at minimum, independent living core services as defined in this section; and </a:t>
            </a:r>
            <a:br>
              <a:rPr lang="en-US" sz="2400" dirty="0">
                <a:solidFill>
                  <a:srgbClr val="FFFFFF"/>
                </a:solidFill>
              </a:rPr>
            </a:br>
            <a:r>
              <a:rPr lang="en-US" sz="2400" dirty="0">
                <a:solidFill>
                  <a:srgbClr val="FFFFFF"/>
                </a:solidFill>
              </a:rPr>
              <a:t>(3) complies with the standards set out in Section 725(b) and provides and complies with the assurances in Section 725(c) of the Act and the regulations at § 1329.5</a:t>
            </a:r>
            <a:endParaRPr lang="en-US" sz="2400" kern="1200" dirty="0">
              <a:solidFill>
                <a:srgbClr val="FFFFFF"/>
              </a:solidFill>
              <a:latin typeface="+mj-lt"/>
              <a:ea typeface="+mj-ea"/>
              <a:cs typeface="+mj-cs"/>
            </a:endParaRPr>
          </a:p>
        </p:txBody>
      </p:sp>
      <p:sp>
        <p:nvSpPr>
          <p:cNvPr id="3" name="Text Placeholder 2">
            <a:extLst>
              <a:ext uri="{FF2B5EF4-FFF2-40B4-BE49-F238E27FC236}">
                <a16:creationId xmlns:a16="http://schemas.microsoft.com/office/drawing/2014/main" id="{4244EF94-F9C9-7E85-CF4E-284B5EADE723}"/>
              </a:ext>
            </a:extLst>
          </p:cNvPr>
          <p:cNvSpPr>
            <a:spLocks noGrp="1"/>
          </p:cNvSpPr>
          <p:nvPr>
            <p:ph type="body" idx="1"/>
          </p:nvPr>
        </p:nvSpPr>
        <p:spPr>
          <a:xfrm>
            <a:off x="1350682" y="4870824"/>
            <a:ext cx="10005951" cy="1458258"/>
          </a:xfrm>
        </p:spPr>
        <p:txBody>
          <a:bodyPr vert="horz" lIns="91440" tIns="45720" rIns="91440" bIns="45720" rtlCol="0" anchor="ctr">
            <a:normAutofit lnSpcReduction="10000"/>
          </a:bodyPr>
          <a:lstStyle/>
          <a:p>
            <a:pPr marL="342900" indent="-342900">
              <a:buFont typeface="Arial" panose="020B0604020202020204" pitchFamily="34" charset="0"/>
              <a:buChar char="•"/>
            </a:pPr>
            <a:r>
              <a:rPr lang="en-US" kern="1200" dirty="0">
                <a:solidFill>
                  <a:schemeClr val="tx1"/>
                </a:solidFill>
                <a:latin typeface="+mn-lt"/>
                <a:ea typeface="+mn-ea"/>
                <a:cs typeface="+mn-cs"/>
              </a:rPr>
              <a:t>More than 50% of the board of directors must be individuals with significant disabilities</a:t>
            </a:r>
          </a:p>
          <a:p>
            <a:pPr marL="342900" indent="-342900">
              <a:buFont typeface="Arial" panose="020B0604020202020204" pitchFamily="34" charset="0"/>
              <a:buChar char="•"/>
            </a:pPr>
            <a:r>
              <a:rPr lang="en-US" dirty="0">
                <a:solidFill>
                  <a:schemeClr val="tx1"/>
                </a:solidFill>
              </a:rPr>
              <a:t>The board must control decision-making, staffing, operations, and service provision.</a:t>
            </a:r>
            <a:endParaRPr lang="en-US" kern="1200" dirty="0">
              <a:solidFill>
                <a:schemeClr val="tx1"/>
              </a:solidFill>
              <a:latin typeface="+mn-lt"/>
              <a:ea typeface="+mn-ea"/>
              <a:cs typeface="+mn-cs"/>
            </a:endParaRPr>
          </a:p>
        </p:txBody>
      </p:sp>
      <p:sp>
        <p:nvSpPr>
          <p:cNvPr id="4" name="Footer Placeholder 3">
            <a:extLst>
              <a:ext uri="{FF2B5EF4-FFF2-40B4-BE49-F238E27FC236}">
                <a16:creationId xmlns:a16="http://schemas.microsoft.com/office/drawing/2014/main" id="{09128D96-AF70-5D18-B5C2-12BAD1226F42}"/>
              </a:ext>
            </a:extLst>
          </p:cNvPr>
          <p:cNvSpPr>
            <a:spLocks noGrp="1"/>
          </p:cNvSpPr>
          <p:nvPr>
            <p:ph type="ftr" sz="quarter" idx="11"/>
          </p:nvPr>
        </p:nvSpPr>
        <p:spPr>
          <a:xfrm rot="5400000">
            <a:off x="-1828800" y="1984248"/>
            <a:ext cx="4114800" cy="365125"/>
          </a:xfrm>
        </p:spPr>
        <p:txBody>
          <a:bodyPr vert="horz" lIns="91440" tIns="45720" rIns="91440" bIns="45720" rtlCol="0" anchor="ctr">
            <a:normAutofit/>
          </a:bodyPr>
          <a:lstStyle/>
          <a:p>
            <a:pPr algn="l">
              <a:spcAft>
                <a:spcPts val="600"/>
              </a:spcAft>
            </a:pPr>
            <a:r>
              <a:rPr lang="en-US" sz="1100" kern="1200">
                <a:solidFill>
                  <a:srgbClr val="FFFFFF"/>
                </a:solidFill>
                <a:latin typeface="+mn-lt"/>
                <a:ea typeface="+mn-ea"/>
                <a:cs typeface="+mn-cs"/>
              </a:rPr>
              <a:t>Independent Living  Training and Technical Assistance Center</a:t>
            </a:r>
          </a:p>
        </p:txBody>
      </p:sp>
      <p:sp>
        <p:nvSpPr>
          <p:cNvPr id="5" name="Slide Number Placeholder 4">
            <a:extLst>
              <a:ext uri="{FF2B5EF4-FFF2-40B4-BE49-F238E27FC236}">
                <a16:creationId xmlns:a16="http://schemas.microsoft.com/office/drawing/2014/main" id="{D9F82415-B1B1-69E6-BD33-3BADE3FB75A7}"/>
              </a:ext>
            </a:extLst>
          </p:cNvPr>
          <p:cNvSpPr>
            <a:spLocks noGrp="1"/>
          </p:cNvSpPr>
          <p:nvPr>
            <p:ph type="sldNum" sz="quarter" idx="12"/>
          </p:nvPr>
        </p:nvSpPr>
        <p:spPr>
          <a:xfrm>
            <a:off x="11704320" y="6446837"/>
            <a:ext cx="448056" cy="365125"/>
          </a:xfrm>
        </p:spPr>
        <p:txBody>
          <a:bodyPr vert="horz" lIns="91440" tIns="45720" rIns="91440" bIns="45720" rtlCol="0" anchor="ct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10</a:t>
            </a:fld>
            <a:endParaRPr lang="en-US" sz="1100">
              <a:solidFill>
                <a:schemeClr val="tx1">
                  <a:lumMod val="50000"/>
                  <a:lumOff val="50000"/>
                </a:schemeClr>
              </a:solidFill>
            </a:endParaRPr>
          </a:p>
        </p:txBody>
      </p:sp>
    </p:spTree>
    <p:extLst>
      <p:ext uri="{BB962C8B-B14F-4D97-AF65-F5344CB8AC3E}">
        <p14:creationId xmlns:p14="http://schemas.microsoft.com/office/powerpoint/2010/main" val="3462948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D4A76A2-FE26-2A4C-D956-B29193C5BC44}"/>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0" name="Rectangle 3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2" name="Rectangle 4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906692-194E-1393-0B97-DE2F3578B6E1}"/>
              </a:ext>
            </a:extLst>
          </p:cNvPr>
          <p:cNvSpPr>
            <a:spLocks noGrp="1"/>
          </p:cNvSpPr>
          <p:nvPr>
            <p:ph type="title"/>
          </p:nvPr>
        </p:nvSpPr>
        <p:spPr>
          <a:xfrm>
            <a:off x="1115568" y="548640"/>
            <a:ext cx="10168128" cy="1179576"/>
          </a:xfrm>
        </p:spPr>
        <p:txBody>
          <a:bodyPr>
            <a:normAutofit fontScale="90000"/>
          </a:bodyPr>
          <a:lstStyle/>
          <a:p>
            <a:r>
              <a:rPr lang="en-US" sz="6000" b="1" dirty="0"/>
              <a:t>Executive Director</a:t>
            </a:r>
            <a:br>
              <a:rPr lang="en-US" sz="6000" dirty="0"/>
            </a:br>
            <a:r>
              <a:rPr lang="en-US" sz="4000" dirty="0"/>
              <a:t>Definition and Key Functions</a:t>
            </a:r>
            <a:endParaRPr lang="en-US" sz="2200" dirty="0"/>
          </a:p>
        </p:txBody>
      </p:sp>
      <p:sp>
        <p:nvSpPr>
          <p:cNvPr id="44" name="Rectangle 4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D3E29E3-5E08-EE21-4550-7EE02CB71F50}"/>
              </a:ext>
            </a:extLst>
          </p:cNvPr>
          <p:cNvSpPr>
            <a:spLocks noGrp="1"/>
          </p:cNvSpPr>
          <p:nvPr>
            <p:ph idx="1"/>
          </p:nvPr>
        </p:nvSpPr>
        <p:spPr>
          <a:xfrm>
            <a:off x="1115568" y="2481943"/>
            <a:ext cx="10168128" cy="3695020"/>
          </a:xfrm>
        </p:spPr>
        <p:txBody>
          <a:bodyPr>
            <a:normAutofit/>
          </a:bodyPr>
          <a:lstStyle/>
          <a:p>
            <a:pPr marL="0" indent="0">
              <a:buNone/>
            </a:pPr>
            <a:r>
              <a:rPr lang="en-US" sz="2000" dirty="0"/>
              <a:t>The </a:t>
            </a:r>
            <a:r>
              <a:rPr lang="en-US" sz="2000" b="1" dirty="0"/>
              <a:t>Executive Director </a:t>
            </a:r>
            <a:r>
              <a:rPr lang="en-US" sz="2000" dirty="0"/>
              <a:t>is the CIL’s chief staff leader, responsible for the day-to-day operations, staff supervision, financial management, and implementing the board’s strategic vision. The ED acts as a bridge between the board and staff, translating board policy into action and bringing operational insight to board decisions.</a:t>
            </a:r>
          </a:p>
          <a:p>
            <a:pPr marL="0" indent="0">
              <a:buNone/>
            </a:pPr>
            <a:r>
              <a:rPr lang="en-US" sz="2000" b="1" dirty="0"/>
              <a:t>Key Functions</a:t>
            </a:r>
          </a:p>
          <a:p>
            <a:pPr>
              <a:buFontTx/>
              <a:buChar char="-"/>
            </a:pPr>
            <a:r>
              <a:rPr lang="en-US" sz="2000" dirty="0"/>
              <a:t>Leads and manages staff and programs</a:t>
            </a:r>
          </a:p>
          <a:p>
            <a:pPr>
              <a:buFontTx/>
              <a:buChar char="-"/>
            </a:pPr>
            <a:r>
              <a:rPr lang="en-US" sz="2000" dirty="0"/>
              <a:t>Develops and executes the strategic plan</a:t>
            </a:r>
          </a:p>
          <a:p>
            <a:pPr>
              <a:buFontTx/>
              <a:buChar char="-"/>
            </a:pPr>
            <a:r>
              <a:rPr lang="en-US" sz="2000" dirty="0"/>
              <a:t>Oversees budgets and financial reporting</a:t>
            </a:r>
          </a:p>
          <a:p>
            <a:pPr>
              <a:buFontTx/>
              <a:buChar char="-"/>
            </a:pPr>
            <a:r>
              <a:rPr lang="en-US" sz="2000" dirty="0"/>
              <a:t>Serves as spokesperson and liaison to the community</a:t>
            </a:r>
          </a:p>
          <a:p>
            <a:pPr>
              <a:buFontTx/>
              <a:buChar char="-"/>
            </a:pPr>
            <a:r>
              <a:rPr lang="en-US" sz="2000" dirty="0"/>
              <a:t>Partners with the Board Chair to prepare meetings and reports</a:t>
            </a:r>
          </a:p>
        </p:txBody>
      </p:sp>
      <p:sp>
        <p:nvSpPr>
          <p:cNvPr id="4" name="Footer Placeholder 3">
            <a:extLst>
              <a:ext uri="{FF2B5EF4-FFF2-40B4-BE49-F238E27FC236}">
                <a16:creationId xmlns:a16="http://schemas.microsoft.com/office/drawing/2014/main" id="{F38C5810-5BB3-15E3-50E7-CBA9347C1B17}"/>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FB593464-702F-DD5C-AE89-8DB91F8A5DC7}"/>
              </a:ext>
            </a:extLst>
          </p:cNvPr>
          <p:cNvSpPr>
            <a:spLocks noGrp="1"/>
          </p:cNvSpPr>
          <p:nvPr>
            <p:ph type="sldNum" sz="quarter" idx="12"/>
          </p:nvPr>
        </p:nvSpPr>
        <p:spPr>
          <a:xfrm>
            <a:off x="8540496" y="6356350"/>
            <a:ext cx="2743200" cy="365125"/>
          </a:xfrm>
        </p:spPr>
        <p:txBody>
          <a:bodyPr>
            <a:normAutofit/>
          </a:bodyPr>
          <a:lstStyle/>
          <a:p>
            <a:pPr>
              <a:spcAft>
                <a:spcPts val="600"/>
              </a:spcAft>
            </a:pPr>
            <a:fld id="{181E4D21-DFBA-4BA9-A6C6-558C4B06F883}" type="slidenum">
              <a:rPr lang="en-US">
                <a:solidFill>
                  <a:schemeClr val="tx1">
                    <a:lumMod val="50000"/>
                    <a:lumOff val="50000"/>
                  </a:schemeClr>
                </a:solidFill>
              </a:rPr>
              <a:pPr>
                <a:spcAft>
                  <a:spcPts val="600"/>
                </a:spcAft>
              </a:pPr>
              <a:t>11</a:t>
            </a:fld>
            <a:endParaRPr lang="en-US">
              <a:solidFill>
                <a:schemeClr val="tx1">
                  <a:lumMod val="50000"/>
                  <a:lumOff val="50000"/>
                </a:schemeClr>
              </a:solidFill>
            </a:endParaRPr>
          </a:p>
        </p:txBody>
      </p:sp>
    </p:spTree>
    <p:extLst>
      <p:ext uri="{BB962C8B-B14F-4D97-AF65-F5344CB8AC3E}">
        <p14:creationId xmlns:p14="http://schemas.microsoft.com/office/powerpoint/2010/main" val="983749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EC8E0F0-5589-0BB4-0828-751111894B89}"/>
            </a:ext>
          </a:extLst>
        </p:cNvPr>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2" name="Rectangle 3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F6FBE3A-C4EA-EF6F-4CA2-D15A391F8802}"/>
              </a:ext>
            </a:extLst>
          </p:cNvPr>
          <p:cNvSpPr>
            <a:spLocks noGrp="1"/>
          </p:cNvSpPr>
          <p:nvPr>
            <p:ph type="title"/>
          </p:nvPr>
        </p:nvSpPr>
        <p:spPr>
          <a:xfrm>
            <a:off x="1115568" y="548640"/>
            <a:ext cx="10168128" cy="1179576"/>
          </a:xfrm>
        </p:spPr>
        <p:txBody>
          <a:bodyPr>
            <a:normAutofit fontScale="90000"/>
          </a:bodyPr>
          <a:lstStyle/>
          <a:p>
            <a:r>
              <a:rPr lang="en-US" sz="6000" b="1" dirty="0"/>
              <a:t>Board of Directors</a:t>
            </a:r>
            <a:br>
              <a:rPr lang="en-US" sz="6000" dirty="0"/>
            </a:br>
            <a:r>
              <a:rPr lang="en-US" sz="4000" dirty="0"/>
              <a:t>Definition and Key Functions</a:t>
            </a:r>
          </a:p>
        </p:txBody>
      </p:sp>
      <p:sp>
        <p:nvSpPr>
          <p:cNvPr id="34" name="Rectangle 3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51594D34-64EA-9C0A-BC88-261332165FF2}"/>
              </a:ext>
            </a:extLst>
          </p:cNvPr>
          <p:cNvSpPr>
            <a:spLocks noGrp="1"/>
          </p:cNvSpPr>
          <p:nvPr>
            <p:ph idx="1"/>
          </p:nvPr>
        </p:nvSpPr>
        <p:spPr>
          <a:xfrm>
            <a:off x="1115568" y="2481943"/>
            <a:ext cx="10168128" cy="3695020"/>
          </a:xfrm>
        </p:spPr>
        <p:txBody>
          <a:bodyPr>
            <a:normAutofit/>
          </a:bodyPr>
          <a:lstStyle/>
          <a:p>
            <a:pPr marL="0" indent="0">
              <a:buNone/>
            </a:pPr>
            <a:r>
              <a:rPr lang="en-US" sz="2000" dirty="0"/>
              <a:t>The </a:t>
            </a:r>
            <a:r>
              <a:rPr lang="en-US" sz="2000" b="1" dirty="0"/>
              <a:t>Board of Directors </a:t>
            </a:r>
            <a:r>
              <a:rPr lang="en-US" sz="2000" dirty="0"/>
              <a:t>is the governing body ultimately responsible for a nonprofit and has specific legal and ethical responsibilities to the organization. Boards are comprised of different positions: board members, who may be called directors, committee chairs, and officers.</a:t>
            </a:r>
            <a:r>
              <a:rPr lang="en-US" sz="2000" baseline="30000" dirty="0"/>
              <a:t>1</a:t>
            </a:r>
            <a:r>
              <a:rPr lang="en-US" sz="2000" dirty="0"/>
              <a:t> In the IL movement, the board must also meet consumer control requirements.</a:t>
            </a:r>
          </a:p>
          <a:p>
            <a:pPr marL="0" indent="0">
              <a:buNone/>
            </a:pPr>
            <a:r>
              <a:rPr lang="en-US" sz="2000" b="1" dirty="0"/>
              <a:t>Key Functions</a:t>
            </a:r>
          </a:p>
          <a:p>
            <a:pPr>
              <a:buFontTx/>
              <a:buChar char="-"/>
            </a:pPr>
            <a:r>
              <a:rPr lang="en-US" sz="2000" dirty="0"/>
              <a:t>Sets mission, vision, and strategic direction</a:t>
            </a:r>
          </a:p>
          <a:p>
            <a:pPr>
              <a:buFontTx/>
              <a:buChar char="-"/>
            </a:pPr>
            <a:r>
              <a:rPr lang="en-US" sz="2000" dirty="0"/>
              <a:t>Approves annual budgets and monitors financial health</a:t>
            </a:r>
          </a:p>
          <a:p>
            <a:pPr>
              <a:buFontTx/>
              <a:buChar char="-"/>
            </a:pPr>
            <a:r>
              <a:rPr lang="en-US" sz="2000" dirty="0"/>
              <a:t>Hires, evaluates, and supports the Executive Director</a:t>
            </a:r>
          </a:p>
          <a:p>
            <a:pPr>
              <a:buFontTx/>
              <a:buChar char="-"/>
            </a:pPr>
            <a:r>
              <a:rPr lang="en-US" sz="2000" dirty="0"/>
              <a:t>Ensures organizational compliance and public accountability</a:t>
            </a:r>
          </a:p>
          <a:p>
            <a:pPr>
              <a:buFontTx/>
              <a:buChar char="-"/>
            </a:pPr>
            <a:r>
              <a:rPr lang="en-US" sz="2000" dirty="0"/>
              <a:t>Recruits and retains diverse, qualified board members</a:t>
            </a:r>
          </a:p>
        </p:txBody>
      </p:sp>
      <p:sp>
        <p:nvSpPr>
          <p:cNvPr id="4" name="Footer Placeholder 3">
            <a:extLst>
              <a:ext uri="{FF2B5EF4-FFF2-40B4-BE49-F238E27FC236}">
                <a16:creationId xmlns:a16="http://schemas.microsoft.com/office/drawing/2014/main" id="{D4090EDB-5F98-031F-2F0C-8114C780EBE1}"/>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D730FB11-5D7C-ECF3-69FF-5A8D9B5E18CF}"/>
              </a:ext>
            </a:extLst>
          </p:cNvPr>
          <p:cNvSpPr>
            <a:spLocks noGrp="1"/>
          </p:cNvSpPr>
          <p:nvPr>
            <p:ph type="sldNum" sz="quarter" idx="12"/>
          </p:nvPr>
        </p:nvSpPr>
        <p:spPr>
          <a:xfrm>
            <a:off x="8540496" y="6356350"/>
            <a:ext cx="2743200" cy="365125"/>
          </a:xfrm>
        </p:spPr>
        <p:txBody>
          <a:bodyPr>
            <a:normAutofit/>
          </a:bodyPr>
          <a:lstStyle/>
          <a:p>
            <a:pPr>
              <a:spcAft>
                <a:spcPts val="600"/>
              </a:spcAft>
            </a:pPr>
            <a:fld id="{181E4D21-DFBA-4BA9-A6C6-558C4B06F883}" type="slidenum">
              <a:rPr lang="en-US">
                <a:solidFill>
                  <a:schemeClr val="tx1">
                    <a:lumMod val="50000"/>
                    <a:lumOff val="50000"/>
                  </a:schemeClr>
                </a:solidFill>
              </a:rPr>
              <a:pPr>
                <a:spcAft>
                  <a:spcPts val="600"/>
                </a:spcAft>
              </a:pPr>
              <a:t>12</a:t>
            </a:fld>
            <a:endParaRPr lang="en-US">
              <a:solidFill>
                <a:schemeClr val="tx1">
                  <a:lumMod val="50000"/>
                  <a:lumOff val="50000"/>
                </a:schemeClr>
              </a:solidFill>
            </a:endParaRPr>
          </a:p>
        </p:txBody>
      </p:sp>
    </p:spTree>
    <p:extLst>
      <p:ext uri="{BB962C8B-B14F-4D97-AF65-F5344CB8AC3E}">
        <p14:creationId xmlns:p14="http://schemas.microsoft.com/office/powerpoint/2010/main" val="983526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31C0DB-246C-BE94-0486-006068E60D23}"/>
            </a:ext>
          </a:extLst>
        </p:cNvPr>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51694B1-968C-CB95-4C30-07F996827A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id="{A5527371-4898-4C32-8289-EAACFD6F01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2" name="Rectangle 31">
            <a:extLst>
              <a:ext uri="{FF2B5EF4-FFF2-40B4-BE49-F238E27FC236}">
                <a16:creationId xmlns:a16="http://schemas.microsoft.com/office/drawing/2014/main" id="{17D407B0-FFCC-ED38-F563-2C067E1F8C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1EFBFAE-2315-A2C0-7B45-E1283F6A15A9}"/>
              </a:ext>
            </a:extLst>
          </p:cNvPr>
          <p:cNvSpPr>
            <a:spLocks noGrp="1"/>
          </p:cNvSpPr>
          <p:nvPr>
            <p:ph type="title"/>
          </p:nvPr>
        </p:nvSpPr>
        <p:spPr>
          <a:xfrm>
            <a:off x="1115568" y="548640"/>
            <a:ext cx="10168128" cy="1179576"/>
          </a:xfrm>
        </p:spPr>
        <p:txBody>
          <a:bodyPr>
            <a:normAutofit fontScale="90000"/>
          </a:bodyPr>
          <a:lstStyle/>
          <a:p>
            <a:r>
              <a:rPr lang="en-US" sz="6000" b="1" dirty="0"/>
              <a:t>Board Officers</a:t>
            </a:r>
            <a:br>
              <a:rPr lang="en-US" sz="6000" dirty="0"/>
            </a:br>
            <a:r>
              <a:rPr lang="en-US" sz="4000" dirty="0"/>
              <a:t>Definition and Key Functions</a:t>
            </a:r>
          </a:p>
        </p:txBody>
      </p:sp>
      <p:sp>
        <p:nvSpPr>
          <p:cNvPr id="34" name="Rectangle 33">
            <a:extLst>
              <a:ext uri="{FF2B5EF4-FFF2-40B4-BE49-F238E27FC236}">
                <a16:creationId xmlns:a16="http://schemas.microsoft.com/office/drawing/2014/main" id="{BAD785D2-A5CC-9808-3C5E-767F5E57F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DB564CA-EA37-D069-A86C-A5DE59EC5202}"/>
              </a:ext>
            </a:extLst>
          </p:cNvPr>
          <p:cNvSpPr>
            <a:spLocks noGrp="1"/>
          </p:cNvSpPr>
          <p:nvPr>
            <p:ph idx="1"/>
          </p:nvPr>
        </p:nvSpPr>
        <p:spPr>
          <a:xfrm>
            <a:off x="1115568" y="2481943"/>
            <a:ext cx="10168128" cy="3695020"/>
          </a:xfrm>
        </p:spPr>
        <p:txBody>
          <a:bodyPr>
            <a:normAutofit fontScale="92500" lnSpcReduction="20000"/>
          </a:bodyPr>
          <a:lstStyle/>
          <a:p>
            <a:pPr marL="0" indent="0">
              <a:buNone/>
            </a:pPr>
            <a:r>
              <a:rPr lang="en-US" sz="2000" b="1" dirty="0"/>
              <a:t>Board Chair (or President)</a:t>
            </a:r>
          </a:p>
          <a:p>
            <a:pPr marL="0" indent="0">
              <a:buNone/>
            </a:pPr>
            <a:r>
              <a:rPr lang="en-US" sz="2000" dirty="0"/>
              <a:t>Responsible for leading the board, serving as the day-to-day supervisor and partner of the Executive Director, and facilitating board meetings</a:t>
            </a:r>
          </a:p>
          <a:p>
            <a:pPr marL="0" indent="0">
              <a:buNone/>
            </a:pPr>
            <a:r>
              <a:rPr lang="en-US" sz="2000" b="1" dirty="0"/>
              <a:t>Vice Chair (or Vice President)</a:t>
            </a:r>
          </a:p>
          <a:p>
            <a:pPr marL="0" indent="0">
              <a:buNone/>
            </a:pPr>
            <a:r>
              <a:rPr lang="en-US" sz="2000" dirty="0"/>
              <a:t>Fills in for the chair when necessary and may also be assigned particular work. This position provides expected succession for the chair.</a:t>
            </a:r>
          </a:p>
          <a:p>
            <a:pPr marL="0" indent="0">
              <a:buNone/>
            </a:pPr>
            <a:r>
              <a:rPr lang="en-US" sz="2000" b="1" dirty="0"/>
              <a:t>Board Secretary </a:t>
            </a:r>
          </a:p>
          <a:p>
            <a:pPr marL="0" indent="0">
              <a:buNone/>
            </a:pPr>
            <a:r>
              <a:rPr lang="en-US" sz="2000" dirty="0"/>
              <a:t>Responsible for keeping or overseeing the keeping of board meeting minutes and the board’s records</a:t>
            </a:r>
          </a:p>
          <a:p>
            <a:pPr marL="0" indent="0">
              <a:buNone/>
            </a:pPr>
            <a:r>
              <a:rPr lang="en-US" sz="2000" b="1" dirty="0"/>
              <a:t>Board Treasurer </a:t>
            </a:r>
          </a:p>
          <a:p>
            <a:pPr marL="0" indent="0">
              <a:buNone/>
            </a:pPr>
            <a:r>
              <a:rPr lang="en-US" sz="2000" dirty="0"/>
              <a:t>Oversees all matters related to the organization’s finances and budget, and usually serves as the chair of the finance committee</a:t>
            </a:r>
          </a:p>
          <a:p>
            <a:pPr marL="0" indent="0" algn="r">
              <a:buNone/>
            </a:pPr>
            <a:r>
              <a:rPr lang="en-US" sz="1400" i="1" dirty="0"/>
              <a:t>Source: </a:t>
            </a:r>
            <a:r>
              <a:rPr lang="en-US" sz="1400" i="1" dirty="0" err="1"/>
              <a:t>BoardSource</a:t>
            </a:r>
            <a:endParaRPr lang="en-US" sz="1400" i="1" dirty="0"/>
          </a:p>
        </p:txBody>
      </p:sp>
      <p:sp>
        <p:nvSpPr>
          <p:cNvPr id="4" name="Footer Placeholder 3">
            <a:extLst>
              <a:ext uri="{FF2B5EF4-FFF2-40B4-BE49-F238E27FC236}">
                <a16:creationId xmlns:a16="http://schemas.microsoft.com/office/drawing/2014/main" id="{A306DDE7-C4EB-AF9C-0847-01620E044BB7}"/>
              </a:ext>
            </a:extLst>
          </p:cNvPr>
          <p:cNvSpPr>
            <a:spLocks noGrp="1"/>
          </p:cNvSpPr>
          <p:nvPr>
            <p:ph type="ftr" sz="quarter" idx="11"/>
          </p:nvPr>
        </p:nvSpPr>
        <p:spPr>
          <a:xfrm>
            <a:off x="4038600" y="6356350"/>
            <a:ext cx="4114800" cy="365125"/>
          </a:xfrm>
        </p:spPr>
        <p:txBody>
          <a:bodyPr>
            <a:noAutofit/>
          </a:bodyPr>
          <a:lstStyle/>
          <a:p>
            <a:pPr>
              <a:spcAft>
                <a:spcPts val="600"/>
              </a:spcAft>
            </a:pPr>
            <a:r>
              <a:rPr lang="en-US" sz="1100" dirty="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4C110BAA-6977-81EE-A9DC-AC001C061C0B}"/>
              </a:ext>
            </a:extLst>
          </p:cNvPr>
          <p:cNvSpPr>
            <a:spLocks noGrp="1"/>
          </p:cNvSpPr>
          <p:nvPr>
            <p:ph type="sldNum" sz="quarter" idx="12"/>
          </p:nvPr>
        </p:nvSpPr>
        <p:spPr>
          <a:xfrm>
            <a:off x="8540496" y="6356350"/>
            <a:ext cx="2743200" cy="365125"/>
          </a:xfrm>
        </p:spPr>
        <p:txBody>
          <a:bodyPr>
            <a:normAutofit/>
          </a:bodyPr>
          <a:lstStyle/>
          <a:p>
            <a:pPr>
              <a:spcAft>
                <a:spcPts val="600"/>
              </a:spcAft>
            </a:pPr>
            <a:fld id="{181E4D21-DFBA-4BA9-A6C6-558C4B06F883}" type="slidenum">
              <a:rPr lang="en-US">
                <a:solidFill>
                  <a:schemeClr val="tx1">
                    <a:lumMod val="50000"/>
                    <a:lumOff val="50000"/>
                  </a:schemeClr>
                </a:solidFill>
              </a:rPr>
              <a:pPr>
                <a:spcAft>
                  <a:spcPts val="600"/>
                </a:spcAft>
              </a:pPr>
              <a:t>13</a:t>
            </a:fld>
            <a:endParaRPr lang="en-US" dirty="0">
              <a:solidFill>
                <a:schemeClr val="tx1">
                  <a:lumMod val="50000"/>
                  <a:lumOff val="50000"/>
                </a:schemeClr>
              </a:solidFill>
            </a:endParaRPr>
          </a:p>
        </p:txBody>
      </p:sp>
    </p:spTree>
    <p:extLst>
      <p:ext uri="{BB962C8B-B14F-4D97-AF65-F5344CB8AC3E}">
        <p14:creationId xmlns:p14="http://schemas.microsoft.com/office/powerpoint/2010/main" val="3997805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11F20A-F908-DE73-DE5E-8D29E101C6A8}"/>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 name="Rectangle 31">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4" name="Rectangle 33">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54CCEC0-E34F-679A-CD22-0C21582CC7D7}"/>
              </a:ext>
            </a:extLst>
          </p:cNvPr>
          <p:cNvSpPr>
            <a:spLocks noGrp="1"/>
          </p:cNvSpPr>
          <p:nvPr>
            <p:ph type="title"/>
          </p:nvPr>
        </p:nvSpPr>
        <p:spPr>
          <a:xfrm>
            <a:off x="1115568" y="548640"/>
            <a:ext cx="10168128" cy="1179576"/>
          </a:xfrm>
        </p:spPr>
        <p:txBody>
          <a:bodyPr>
            <a:normAutofit fontScale="90000"/>
          </a:bodyPr>
          <a:lstStyle/>
          <a:p>
            <a:r>
              <a:rPr lang="en-US" sz="6000" b="1" dirty="0"/>
              <a:t>Board Chair</a:t>
            </a:r>
            <a:br>
              <a:rPr lang="en-US" sz="6000" dirty="0"/>
            </a:br>
            <a:r>
              <a:rPr lang="en-US" sz="4000" dirty="0"/>
              <a:t>Definition and Key Functions</a:t>
            </a:r>
          </a:p>
        </p:txBody>
      </p:sp>
      <p:sp>
        <p:nvSpPr>
          <p:cNvPr id="36" name="Rectangle 35">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CB84D19-662C-AE4E-CC4F-5CE7FAF64EF8}"/>
              </a:ext>
            </a:extLst>
          </p:cNvPr>
          <p:cNvSpPr>
            <a:spLocks noGrp="1"/>
          </p:cNvSpPr>
          <p:nvPr>
            <p:ph idx="1"/>
          </p:nvPr>
        </p:nvSpPr>
        <p:spPr>
          <a:xfrm>
            <a:off x="1115568" y="2481943"/>
            <a:ext cx="10168128" cy="3695020"/>
          </a:xfrm>
        </p:spPr>
        <p:txBody>
          <a:bodyPr>
            <a:normAutofit/>
          </a:bodyPr>
          <a:lstStyle/>
          <a:p>
            <a:pPr marL="0" indent="0">
              <a:buNone/>
            </a:pPr>
            <a:r>
              <a:rPr lang="en-US" sz="2200" dirty="0"/>
              <a:t>The </a:t>
            </a:r>
            <a:r>
              <a:rPr lang="en-US" sz="2200" b="1" dirty="0"/>
              <a:t>Board Chair </a:t>
            </a:r>
            <a:r>
              <a:rPr lang="en-US" sz="2200" dirty="0"/>
              <a:t>is a volunteer leader elected by the Board of Directors to preside over the board meetings and guide the governance process. The Chair works closely with the Executive Director to ensure alignment between governance and operations, while maintaining the board’s independence and accountability.</a:t>
            </a:r>
          </a:p>
          <a:p>
            <a:pPr marL="0" indent="0">
              <a:buNone/>
            </a:pPr>
            <a:r>
              <a:rPr lang="en-US" sz="2200" b="1" dirty="0"/>
              <a:t>Key Functions</a:t>
            </a:r>
          </a:p>
          <a:p>
            <a:pPr>
              <a:buFontTx/>
              <a:buChar char="-"/>
            </a:pPr>
            <a:r>
              <a:rPr lang="en-US" sz="2200" dirty="0"/>
              <a:t>Presides over the board and executive committee meetings</a:t>
            </a:r>
          </a:p>
          <a:p>
            <a:pPr>
              <a:buFontTx/>
              <a:buChar char="-"/>
            </a:pPr>
            <a:r>
              <a:rPr lang="en-US" sz="2200" dirty="0"/>
              <a:t>Partners with the ED to set agendas and ensure follow-through</a:t>
            </a:r>
          </a:p>
          <a:p>
            <a:pPr>
              <a:buFontTx/>
              <a:buChar char="-"/>
            </a:pPr>
            <a:r>
              <a:rPr lang="en-US" sz="2200" dirty="0"/>
              <a:t>Supports board evaluations and performance oversight</a:t>
            </a:r>
          </a:p>
          <a:p>
            <a:pPr>
              <a:buFontTx/>
              <a:buChar char="-"/>
            </a:pPr>
            <a:r>
              <a:rPr lang="en-US" sz="2200" dirty="0"/>
              <a:t>Serves as a sounding board and advisor to the ED</a:t>
            </a:r>
          </a:p>
        </p:txBody>
      </p:sp>
      <p:sp>
        <p:nvSpPr>
          <p:cNvPr id="4" name="Footer Placeholder 3">
            <a:extLst>
              <a:ext uri="{FF2B5EF4-FFF2-40B4-BE49-F238E27FC236}">
                <a16:creationId xmlns:a16="http://schemas.microsoft.com/office/drawing/2014/main" id="{AED78CC1-36DC-20CC-419B-6A0389EF1A91}"/>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323C76BF-50BF-CC54-73B4-B69C0959A0F0}"/>
              </a:ext>
            </a:extLst>
          </p:cNvPr>
          <p:cNvSpPr>
            <a:spLocks noGrp="1"/>
          </p:cNvSpPr>
          <p:nvPr>
            <p:ph type="sldNum" sz="quarter" idx="12"/>
          </p:nvPr>
        </p:nvSpPr>
        <p:spPr>
          <a:xfrm>
            <a:off x="8540496" y="6356350"/>
            <a:ext cx="2743200" cy="365125"/>
          </a:xfrm>
        </p:spPr>
        <p:txBody>
          <a:bodyPr>
            <a:normAutofit/>
          </a:bodyPr>
          <a:lstStyle/>
          <a:p>
            <a:pPr>
              <a:spcAft>
                <a:spcPts val="600"/>
              </a:spcAft>
            </a:pPr>
            <a:fld id="{181E4D21-DFBA-4BA9-A6C6-558C4B06F883}" type="slidenum">
              <a:rPr lang="en-US">
                <a:solidFill>
                  <a:schemeClr val="tx1">
                    <a:lumMod val="50000"/>
                    <a:lumOff val="50000"/>
                  </a:schemeClr>
                </a:solidFill>
              </a:rPr>
              <a:pPr>
                <a:spcAft>
                  <a:spcPts val="600"/>
                </a:spcAft>
              </a:pPr>
              <a:t>14</a:t>
            </a:fld>
            <a:endParaRPr lang="en-US">
              <a:solidFill>
                <a:schemeClr val="tx1">
                  <a:lumMod val="50000"/>
                  <a:lumOff val="50000"/>
                </a:schemeClr>
              </a:solidFill>
            </a:endParaRPr>
          </a:p>
        </p:txBody>
      </p:sp>
    </p:spTree>
    <p:extLst>
      <p:ext uri="{BB962C8B-B14F-4D97-AF65-F5344CB8AC3E}">
        <p14:creationId xmlns:p14="http://schemas.microsoft.com/office/powerpoint/2010/main" val="1898298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B8A1F5-9B42-9851-2C89-4443F55D9FEE}"/>
            </a:ext>
          </a:extLst>
        </p:cNvPr>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1" name="Rectangle 5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3" name="Rectangle 5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46A92E5-30F3-EADE-4B97-4F92FD942AED}"/>
              </a:ext>
            </a:extLst>
          </p:cNvPr>
          <p:cNvSpPr>
            <a:spLocks noGrp="1"/>
          </p:cNvSpPr>
          <p:nvPr>
            <p:ph type="title"/>
          </p:nvPr>
        </p:nvSpPr>
        <p:spPr>
          <a:xfrm>
            <a:off x="1115568" y="548640"/>
            <a:ext cx="10168128" cy="1179576"/>
          </a:xfrm>
        </p:spPr>
        <p:txBody>
          <a:bodyPr>
            <a:normAutofit fontScale="90000"/>
          </a:bodyPr>
          <a:lstStyle/>
          <a:p>
            <a:r>
              <a:rPr lang="en-US" sz="6000" b="1" dirty="0"/>
              <a:t>Board Committees</a:t>
            </a:r>
            <a:br>
              <a:rPr lang="en-US" sz="6000" dirty="0"/>
            </a:br>
            <a:r>
              <a:rPr lang="en-US" sz="4000" dirty="0"/>
              <a:t>Definition and Key Functions</a:t>
            </a:r>
          </a:p>
        </p:txBody>
      </p:sp>
      <p:sp>
        <p:nvSpPr>
          <p:cNvPr id="55" name="Rectangle 5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3D5BFB77-13C0-5FA5-C96C-350A684F803A}"/>
              </a:ext>
            </a:extLst>
          </p:cNvPr>
          <p:cNvSpPr>
            <a:spLocks noGrp="1"/>
          </p:cNvSpPr>
          <p:nvPr>
            <p:ph idx="1"/>
          </p:nvPr>
        </p:nvSpPr>
        <p:spPr>
          <a:xfrm>
            <a:off x="1115568" y="2481943"/>
            <a:ext cx="10168128" cy="3695020"/>
          </a:xfrm>
        </p:spPr>
        <p:txBody>
          <a:bodyPr>
            <a:normAutofit/>
          </a:bodyPr>
          <a:lstStyle/>
          <a:p>
            <a:pPr marL="0" indent="0">
              <a:buNone/>
            </a:pPr>
            <a:r>
              <a:rPr lang="en-US" sz="2000" b="1" dirty="0"/>
              <a:t>Board Committees </a:t>
            </a:r>
            <a:r>
              <a:rPr lang="en-US" sz="2000" dirty="0"/>
              <a:t>are small working groups made up of members of the Board of Directors (and occasionally staff or community advisors) that are formed to focus on specific areas of governance, oversight, or strategic need. Committees allow the board to be more efficient, informed, and effective by dividing complex or ongoing tasks into manageable parts.</a:t>
            </a:r>
          </a:p>
          <a:p>
            <a:pPr marL="0" indent="0">
              <a:buNone/>
            </a:pPr>
            <a:r>
              <a:rPr lang="en-US" sz="2000" b="1" dirty="0"/>
              <a:t>Key Functions</a:t>
            </a:r>
          </a:p>
          <a:p>
            <a:pPr>
              <a:buFontTx/>
              <a:buChar char="-"/>
            </a:pPr>
            <a:r>
              <a:rPr lang="en-US" sz="2000" dirty="0"/>
              <a:t>Increase focus on key responsibilities like finance, fundraising, or governance</a:t>
            </a:r>
          </a:p>
          <a:p>
            <a:pPr>
              <a:buFontTx/>
              <a:buChar char="-"/>
            </a:pPr>
            <a:r>
              <a:rPr lang="en-US" sz="2000" dirty="0"/>
              <a:t>Build expertise by assigning board members to areas where they have skill or interest</a:t>
            </a:r>
          </a:p>
          <a:p>
            <a:pPr>
              <a:buFontTx/>
              <a:buChar char="-"/>
            </a:pPr>
            <a:r>
              <a:rPr lang="en-US" sz="2000" dirty="0"/>
              <a:t>Make recommendations to the full board after deeper exploration</a:t>
            </a:r>
          </a:p>
          <a:p>
            <a:pPr>
              <a:buFontTx/>
              <a:buChar char="-"/>
            </a:pPr>
            <a:r>
              <a:rPr lang="en-US" sz="2000" dirty="0"/>
              <a:t>Strengthen accountability by monitoring progress between full board meetings</a:t>
            </a:r>
          </a:p>
        </p:txBody>
      </p:sp>
      <p:sp>
        <p:nvSpPr>
          <p:cNvPr id="4" name="Footer Placeholder 3">
            <a:extLst>
              <a:ext uri="{FF2B5EF4-FFF2-40B4-BE49-F238E27FC236}">
                <a16:creationId xmlns:a16="http://schemas.microsoft.com/office/drawing/2014/main" id="{553F98CE-2BBE-629B-F1AA-5DA65C0049A6}"/>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6DC40A4D-E7FC-FD1A-891B-16AAD847BA5A}"/>
              </a:ext>
            </a:extLst>
          </p:cNvPr>
          <p:cNvSpPr>
            <a:spLocks noGrp="1"/>
          </p:cNvSpPr>
          <p:nvPr>
            <p:ph type="sldNum" sz="quarter" idx="12"/>
          </p:nvPr>
        </p:nvSpPr>
        <p:spPr>
          <a:xfrm>
            <a:off x="8540496" y="6356350"/>
            <a:ext cx="2743200" cy="365125"/>
          </a:xfrm>
        </p:spPr>
        <p:txBody>
          <a:bodyPr>
            <a:normAutofit/>
          </a:bodyPr>
          <a:lstStyle/>
          <a:p>
            <a:pPr>
              <a:spcAft>
                <a:spcPts val="600"/>
              </a:spcAft>
            </a:pPr>
            <a:fld id="{181E4D21-DFBA-4BA9-A6C6-558C4B06F883}" type="slidenum">
              <a:rPr lang="en-US">
                <a:solidFill>
                  <a:schemeClr val="tx1">
                    <a:lumMod val="50000"/>
                    <a:lumOff val="50000"/>
                  </a:schemeClr>
                </a:solidFill>
              </a:rPr>
              <a:pPr>
                <a:spcAft>
                  <a:spcPts val="600"/>
                </a:spcAft>
              </a:pPr>
              <a:t>15</a:t>
            </a:fld>
            <a:endParaRPr lang="en-US">
              <a:solidFill>
                <a:schemeClr val="tx1">
                  <a:lumMod val="50000"/>
                  <a:lumOff val="50000"/>
                </a:schemeClr>
              </a:solidFill>
            </a:endParaRPr>
          </a:p>
        </p:txBody>
      </p:sp>
    </p:spTree>
    <p:extLst>
      <p:ext uri="{BB962C8B-B14F-4D97-AF65-F5344CB8AC3E}">
        <p14:creationId xmlns:p14="http://schemas.microsoft.com/office/powerpoint/2010/main" val="3449565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B137B-49EC-569C-ECD3-1328F19D021F}"/>
              </a:ext>
            </a:extLst>
          </p:cNvPr>
          <p:cNvSpPr>
            <a:spLocks noGrp="1"/>
          </p:cNvSpPr>
          <p:nvPr>
            <p:ph type="title"/>
          </p:nvPr>
        </p:nvSpPr>
        <p:spPr/>
        <p:txBody>
          <a:bodyPr/>
          <a:lstStyle/>
          <a:p>
            <a:r>
              <a:rPr lang="en-US" dirty="0"/>
              <a:t>Functions: Side-by-Side Comparison Table</a:t>
            </a:r>
          </a:p>
        </p:txBody>
      </p:sp>
      <p:graphicFrame>
        <p:nvGraphicFramePr>
          <p:cNvPr id="6" name="Content Placeholder 5">
            <a:extLst>
              <a:ext uri="{FF2B5EF4-FFF2-40B4-BE49-F238E27FC236}">
                <a16:creationId xmlns:a16="http://schemas.microsoft.com/office/drawing/2014/main" id="{5CB4A850-0BDE-F4D5-293A-262788D44B14}"/>
              </a:ext>
            </a:extLst>
          </p:cNvPr>
          <p:cNvGraphicFramePr>
            <a:graphicFrameLocks noGrp="1"/>
          </p:cNvGraphicFramePr>
          <p:nvPr>
            <p:ph idx="1"/>
            <p:extLst>
              <p:ext uri="{D42A27DB-BD31-4B8C-83A1-F6EECF244321}">
                <p14:modId xmlns:p14="http://schemas.microsoft.com/office/powerpoint/2010/main" val="1837326152"/>
              </p:ext>
            </p:extLst>
          </p:nvPr>
        </p:nvGraphicFramePr>
        <p:xfrm>
          <a:off x="838200" y="1524542"/>
          <a:ext cx="10515598" cy="4856480"/>
        </p:xfrm>
        <a:graphic>
          <a:graphicData uri="http://schemas.openxmlformats.org/drawingml/2006/table">
            <a:tbl>
              <a:tblPr firstRow="1" bandRow="1">
                <a:tableStyleId>{5C22544A-7EE6-4342-B048-85BDC9FD1C3A}</a:tableStyleId>
              </a:tblPr>
              <a:tblGrid>
                <a:gridCol w="1403195">
                  <a:extLst>
                    <a:ext uri="{9D8B030D-6E8A-4147-A177-3AD203B41FA5}">
                      <a16:colId xmlns:a16="http://schemas.microsoft.com/office/drawing/2014/main" val="1694049403"/>
                    </a:ext>
                  </a:extLst>
                </a:gridCol>
                <a:gridCol w="2909725">
                  <a:extLst>
                    <a:ext uri="{9D8B030D-6E8A-4147-A177-3AD203B41FA5}">
                      <a16:colId xmlns:a16="http://schemas.microsoft.com/office/drawing/2014/main" val="2567925323"/>
                    </a:ext>
                  </a:extLst>
                </a:gridCol>
                <a:gridCol w="3204772">
                  <a:extLst>
                    <a:ext uri="{9D8B030D-6E8A-4147-A177-3AD203B41FA5}">
                      <a16:colId xmlns:a16="http://schemas.microsoft.com/office/drawing/2014/main" val="3362317446"/>
                    </a:ext>
                  </a:extLst>
                </a:gridCol>
                <a:gridCol w="2997906">
                  <a:extLst>
                    <a:ext uri="{9D8B030D-6E8A-4147-A177-3AD203B41FA5}">
                      <a16:colId xmlns:a16="http://schemas.microsoft.com/office/drawing/2014/main" val="1384206389"/>
                    </a:ext>
                  </a:extLst>
                </a:gridCol>
              </a:tblGrid>
              <a:tr h="370840">
                <a:tc>
                  <a:txBody>
                    <a:bodyPr/>
                    <a:lstStyle/>
                    <a:p>
                      <a:r>
                        <a:rPr lang="en-US" dirty="0"/>
                        <a:t>Function</a:t>
                      </a:r>
                    </a:p>
                  </a:txBody>
                  <a:tcPr/>
                </a:tc>
                <a:tc>
                  <a:txBody>
                    <a:bodyPr/>
                    <a:lstStyle/>
                    <a:p>
                      <a:r>
                        <a:rPr lang="en-US" dirty="0"/>
                        <a:t>Executive Director</a:t>
                      </a:r>
                    </a:p>
                  </a:txBody>
                  <a:tcPr/>
                </a:tc>
                <a:tc>
                  <a:txBody>
                    <a:bodyPr/>
                    <a:lstStyle/>
                    <a:p>
                      <a:r>
                        <a:rPr lang="en-US" dirty="0"/>
                        <a:t>Board Chair</a:t>
                      </a:r>
                    </a:p>
                  </a:txBody>
                  <a:tcPr/>
                </a:tc>
                <a:tc>
                  <a:txBody>
                    <a:bodyPr/>
                    <a:lstStyle/>
                    <a:p>
                      <a:r>
                        <a:rPr lang="en-US" dirty="0"/>
                        <a:t>Board of Directors</a:t>
                      </a:r>
                    </a:p>
                  </a:txBody>
                  <a:tcPr/>
                </a:tc>
                <a:extLst>
                  <a:ext uri="{0D108BD9-81ED-4DB2-BD59-A6C34878D82A}">
                    <a16:rowId xmlns:a16="http://schemas.microsoft.com/office/drawing/2014/main" val="2208993288"/>
                  </a:ext>
                </a:extLst>
              </a:tr>
              <a:tr h="370840">
                <a:tc>
                  <a:txBody>
                    <a:bodyPr/>
                    <a:lstStyle/>
                    <a:p>
                      <a:r>
                        <a:rPr lang="en-US" sz="1200" b="1" dirty="0"/>
                        <a:t>Primary Focus</a:t>
                      </a:r>
                    </a:p>
                  </a:txBody>
                  <a:tcPr/>
                </a:tc>
                <a:tc>
                  <a:txBody>
                    <a:bodyPr/>
                    <a:lstStyle/>
                    <a:p>
                      <a:r>
                        <a:rPr lang="en-US" sz="1200" dirty="0"/>
                        <a:t>Day-to-day operations, staff leadership, program implementation</a:t>
                      </a:r>
                    </a:p>
                  </a:txBody>
                  <a:tcPr/>
                </a:tc>
                <a:tc>
                  <a:txBody>
                    <a:bodyPr/>
                    <a:lstStyle/>
                    <a:p>
                      <a:r>
                        <a:rPr lang="en-US" sz="1200" dirty="0"/>
                        <a:t>Board governance, meeting leadership, partnership with the ED</a:t>
                      </a:r>
                    </a:p>
                  </a:txBody>
                  <a:tcPr/>
                </a:tc>
                <a:tc>
                  <a:txBody>
                    <a:bodyPr/>
                    <a:lstStyle/>
                    <a:p>
                      <a:r>
                        <a:rPr lang="en-US" sz="1200" dirty="0"/>
                        <a:t>Mission, strategy, oversight, and accountability</a:t>
                      </a:r>
                    </a:p>
                  </a:txBody>
                  <a:tcPr/>
                </a:tc>
                <a:extLst>
                  <a:ext uri="{0D108BD9-81ED-4DB2-BD59-A6C34878D82A}">
                    <a16:rowId xmlns:a16="http://schemas.microsoft.com/office/drawing/2014/main" val="1521545694"/>
                  </a:ext>
                </a:extLst>
              </a:tr>
              <a:tr h="370840">
                <a:tc>
                  <a:txBody>
                    <a:bodyPr/>
                    <a:lstStyle/>
                    <a:p>
                      <a:r>
                        <a:rPr lang="en-US" sz="1200" b="1" dirty="0"/>
                        <a:t>Leadership Type</a:t>
                      </a:r>
                    </a:p>
                  </a:txBody>
                  <a:tcPr/>
                </a:tc>
                <a:tc>
                  <a:txBody>
                    <a:bodyPr/>
                    <a:lstStyle/>
                    <a:p>
                      <a:r>
                        <a:rPr lang="en-US" sz="1200" dirty="0"/>
                        <a:t>Operational leader (staff role)</a:t>
                      </a:r>
                    </a:p>
                  </a:txBody>
                  <a:tcPr/>
                </a:tc>
                <a:tc>
                  <a:txBody>
                    <a:bodyPr/>
                    <a:lstStyle/>
                    <a:p>
                      <a:r>
                        <a:rPr lang="en-US" sz="1200" dirty="0"/>
                        <a:t>Governance leader (volunteer role)</a:t>
                      </a:r>
                    </a:p>
                  </a:txBody>
                  <a:tcPr/>
                </a:tc>
                <a:tc>
                  <a:txBody>
                    <a:bodyPr/>
                    <a:lstStyle/>
                    <a:p>
                      <a:r>
                        <a:rPr lang="en-US" sz="1200" dirty="0"/>
                        <a:t>Governing body (volunteer role)</a:t>
                      </a:r>
                    </a:p>
                  </a:txBody>
                  <a:tcPr/>
                </a:tc>
                <a:extLst>
                  <a:ext uri="{0D108BD9-81ED-4DB2-BD59-A6C34878D82A}">
                    <a16:rowId xmlns:a16="http://schemas.microsoft.com/office/drawing/2014/main" val="104253247"/>
                  </a:ext>
                </a:extLst>
              </a:tr>
              <a:tr h="370840">
                <a:tc>
                  <a:txBody>
                    <a:bodyPr/>
                    <a:lstStyle/>
                    <a:p>
                      <a:r>
                        <a:rPr lang="en-US" sz="1200" b="1" dirty="0"/>
                        <a:t>Decision-Making Role</a:t>
                      </a:r>
                    </a:p>
                  </a:txBody>
                  <a:tcPr/>
                </a:tc>
                <a:tc>
                  <a:txBody>
                    <a:bodyPr/>
                    <a:lstStyle/>
                    <a:p>
                      <a:r>
                        <a:rPr lang="en-US" sz="1200" dirty="0"/>
                        <a:t>Advises; implements board-approved decisions</a:t>
                      </a:r>
                    </a:p>
                  </a:txBody>
                  <a:tcPr/>
                </a:tc>
                <a:tc>
                  <a:txBody>
                    <a:bodyPr/>
                    <a:lstStyle/>
                    <a:p>
                      <a:r>
                        <a:rPr lang="en-US" sz="1200" dirty="0"/>
                        <a:t>Facilitates board decision-making; does not act independently</a:t>
                      </a:r>
                    </a:p>
                  </a:txBody>
                  <a:tcPr/>
                </a:tc>
                <a:tc>
                  <a:txBody>
                    <a:bodyPr/>
                    <a:lstStyle/>
                    <a:p>
                      <a:r>
                        <a:rPr lang="en-US" sz="1200" dirty="0"/>
                        <a:t>Makes major decisions (budget, strategic plan, hiring ED)</a:t>
                      </a:r>
                    </a:p>
                  </a:txBody>
                  <a:tcPr/>
                </a:tc>
                <a:extLst>
                  <a:ext uri="{0D108BD9-81ED-4DB2-BD59-A6C34878D82A}">
                    <a16:rowId xmlns:a16="http://schemas.microsoft.com/office/drawing/2014/main" val="3786765085"/>
                  </a:ext>
                </a:extLst>
              </a:tr>
              <a:tr h="370840">
                <a:tc>
                  <a:txBody>
                    <a:bodyPr/>
                    <a:lstStyle/>
                    <a:p>
                      <a:r>
                        <a:rPr lang="en-US" sz="1200" b="1" dirty="0"/>
                        <a:t>Relationship to Staff</a:t>
                      </a:r>
                    </a:p>
                  </a:txBody>
                  <a:tcPr/>
                </a:tc>
                <a:tc>
                  <a:txBody>
                    <a:bodyPr/>
                    <a:lstStyle/>
                    <a:p>
                      <a:r>
                        <a:rPr lang="en-US" sz="1200" dirty="0"/>
                        <a:t>Supervises all staff, including hiring and evaluation</a:t>
                      </a:r>
                    </a:p>
                  </a:txBody>
                  <a:tcPr/>
                </a:tc>
                <a:tc>
                  <a:txBody>
                    <a:bodyPr/>
                    <a:lstStyle/>
                    <a:p>
                      <a:r>
                        <a:rPr lang="en-US" sz="1200" dirty="0"/>
                        <a:t>No supervisory role over staff (except ED)</a:t>
                      </a:r>
                    </a:p>
                  </a:txBody>
                  <a:tcPr/>
                </a:tc>
                <a:tc>
                  <a:txBody>
                    <a:bodyPr/>
                    <a:lstStyle/>
                    <a:p>
                      <a:r>
                        <a:rPr lang="en-US" sz="1200" dirty="0"/>
                        <a:t>No direct role in supervising staff (except ED oversight)</a:t>
                      </a:r>
                    </a:p>
                  </a:txBody>
                  <a:tcPr/>
                </a:tc>
                <a:extLst>
                  <a:ext uri="{0D108BD9-81ED-4DB2-BD59-A6C34878D82A}">
                    <a16:rowId xmlns:a16="http://schemas.microsoft.com/office/drawing/2014/main" val="1920567962"/>
                  </a:ext>
                </a:extLst>
              </a:tr>
              <a:tr h="370840">
                <a:tc>
                  <a:txBody>
                    <a:bodyPr/>
                    <a:lstStyle/>
                    <a:p>
                      <a:r>
                        <a:rPr lang="en-US" sz="1200" b="1" dirty="0"/>
                        <a:t>Relationship to Board</a:t>
                      </a:r>
                    </a:p>
                  </a:txBody>
                  <a:tcPr/>
                </a:tc>
                <a:tc>
                  <a:txBody>
                    <a:bodyPr/>
                    <a:lstStyle/>
                    <a:p>
                      <a:r>
                        <a:rPr lang="en-US" sz="1200" dirty="0"/>
                        <a:t>Reports to the Board; collaborates with the Board Chair</a:t>
                      </a:r>
                    </a:p>
                  </a:txBody>
                  <a:tcPr/>
                </a:tc>
                <a:tc>
                  <a:txBody>
                    <a:bodyPr/>
                    <a:lstStyle/>
                    <a:p>
                      <a:r>
                        <a:rPr lang="en-US" sz="1200" dirty="0"/>
                        <a:t>Supports and evaluates ED; guides board performance</a:t>
                      </a:r>
                    </a:p>
                  </a:txBody>
                  <a:tcPr/>
                </a:tc>
                <a:tc>
                  <a:txBody>
                    <a:bodyPr/>
                    <a:lstStyle/>
                    <a:p>
                      <a:r>
                        <a:rPr lang="en-US" sz="1200" dirty="0"/>
                        <a:t>Hires, supports, and evaluates the Executive Director</a:t>
                      </a:r>
                    </a:p>
                  </a:txBody>
                  <a:tcPr/>
                </a:tc>
                <a:extLst>
                  <a:ext uri="{0D108BD9-81ED-4DB2-BD59-A6C34878D82A}">
                    <a16:rowId xmlns:a16="http://schemas.microsoft.com/office/drawing/2014/main" val="876794561"/>
                  </a:ext>
                </a:extLst>
              </a:tr>
              <a:tr h="370840">
                <a:tc>
                  <a:txBody>
                    <a:bodyPr/>
                    <a:lstStyle/>
                    <a:p>
                      <a:r>
                        <a:rPr lang="en-US" sz="1200" b="1"/>
                        <a:t>Meeting Responsibilities</a:t>
                      </a:r>
                      <a:endParaRPr lang="en-US" sz="1200" b="1" dirty="0"/>
                    </a:p>
                  </a:txBody>
                  <a:tcPr/>
                </a:tc>
                <a:tc>
                  <a:txBody>
                    <a:bodyPr/>
                    <a:lstStyle/>
                    <a:p>
                      <a:r>
                        <a:rPr lang="en-US" sz="1200" dirty="0"/>
                        <a:t>Prepares materials; attends all meetings but does not vote</a:t>
                      </a:r>
                    </a:p>
                  </a:txBody>
                  <a:tcPr/>
                </a:tc>
                <a:tc>
                  <a:txBody>
                    <a:bodyPr/>
                    <a:lstStyle/>
                    <a:p>
                      <a:r>
                        <a:rPr lang="en-US" sz="1200" dirty="0"/>
                        <a:t>Presides over the board and executive committee meetings</a:t>
                      </a:r>
                    </a:p>
                  </a:txBody>
                  <a:tcPr/>
                </a:tc>
                <a:tc>
                  <a:txBody>
                    <a:bodyPr/>
                    <a:lstStyle/>
                    <a:p>
                      <a:r>
                        <a:rPr lang="en-US" sz="1200" dirty="0"/>
                        <a:t>Attends and participates in board and committee meetings</a:t>
                      </a:r>
                    </a:p>
                  </a:txBody>
                  <a:tcPr/>
                </a:tc>
                <a:extLst>
                  <a:ext uri="{0D108BD9-81ED-4DB2-BD59-A6C34878D82A}">
                    <a16:rowId xmlns:a16="http://schemas.microsoft.com/office/drawing/2014/main" val="346241320"/>
                  </a:ext>
                </a:extLst>
              </a:tr>
              <a:tr h="370840">
                <a:tc>
                  <a:txBody>
                    <a:bodyPr/>
                    <a:lstStyle/>
                    <a:p>
                      <a:r>
                        <a:rPr lang="en-US" sz="1200" b="1" dirty="0"/>
                        <a:t>Strategic Planning</a:t>
                      </a:r>
                    </a:p>
                  </a:txBody>
                  <a:tcPr/>
                </a:tc>
                <a:tc>
                  <a:txBody>
                    <a:bodyPr/>
                    <a:lstStyle/>
                    <a:p>
                      <a:r>
                        <a:rPr lang="en-US" sz="1200" dirty="0"/>
                        <a:t>Executes strategic plan and reports progress to board</a:t>
                      </a:r>
                    </a:p>
                  </a:txBody>
                  <a:tcPr/>
                </a:tc>
                <a:tc>
                  <a:txBody>
                    <a:bodyPr/>
                    <a:lstStyle/>
                    <a:p>
                      <a:r>
                        <a:rPr lang="en-US" sz="1200" dirty="0"/>
                        <a:t>Leads board in setting strategic direction</a:t>
                      </a:r>
                    </a:p>
                  </a:txBody>
                  <a:tcPr/>
                </a:tc>
                <a:tc>
                  <a:txBody>
                    <a:bodyPr/>
                    <a:lstStyle/>
                    <a:p>
                      <a:r>
                        <a:rPr lang="en-US" sz="1200" dirty="0"/>
                        <a:t>Approves and monitors strategic goals</a:t>
                      </a:r>
                    </a:p>
                  </a:txBody>
                  <a:tcPr/>
                </a:tc>
                <a:extLst>
                  <a:ext uri="{0D108BD9-81ED-4DB2-BD59-A6C34878D82A}">
                    <a16:rowId xmlns:a16="http://schemas.microsoft.com/office/drawing/2014/main" val="2016067100"/>
                  </a:ext>
                </a:extLst>
              </a:tr>
              <a:tr h="370840">
                <a:tc>
                  <a:txBody>
                    <a:bodyPr/>
                    <a:lstStyle/>
                    <a:p>
                      <a:r>
                        <a:rPr lang="en-US" sz="1200" b="1" dirty="0"/>
                        <a:t>Financial Oversight</a:t>
                      </a:r>
                    </a:p>
                  </a:txBody>
                  <a:tcPr/>
                </a:tc>
                <a:tc>
                  <a:txBody>
                    <a:bodyPr/>
                    <a:lstStyle/>
                    <a:p>
                      <a:r>
                        <a:rPr lang="en-US" sz="1200" dirty="0"/>
                        <a:t>Prepares budget; monitors and reports on finances</a:t>
                      </a:r>
                    </a:p>
                  </a:txBody>
                  <a:tcPr/>
                </a:tc>
                <a:tc>
                  <a:txBody>
                    <a:bodyPr/>
                    <a:lstStyle/>
                    <a:p>
                      <a:r>
                        <a:rPr lang="en-US" sz="1200" dirty="0"/>
                        <a:t>Ensures board reviews budget and financial reports</a:t>
                      </a:r>
                    </a:p>
                  </a:txBody>
                  <a:tcPr/>
                </a:tc>
                <a:tc>
                  <a:txBody>
                    <a:bodyPr/>
                    <a:lstStyle/>
                    <a:p>
                      <a:r>
                        <a:rPr lang="en-US" sz="1200" dirty="0"/>
                        <a:t>Develops sound fiscal policy; ensures adequate </a:t>
                      </a:r>
                      <a:r>
                        <a:rPr lang="en-US" sz="1200"/>
                        <a:t>internal controls</a:t>
                      </a:r>
                      <a:endParaRPr lang="en-US" sz="1200" dirty="0"/>
                    </a:p>
                  </a:txBody>
                  <a:tcPr/>
                </a:tc>
                <a:extLst>
                  <a:ext uri="{0D108BD9-81ED-4DB2-BD59-A6C34878D82A}">
                    <a16:rowId xmlns:a16="http://schemas.microsoft.com/office/drawing/2014/main" val="1226855560"/>
                  </a:ext>
                </a:extLst>
              </a:tr>
              <a:tr h="370840">
                <a:tc>
                  <a:txBody>
                    <a:bodyPr/>
                    <a:lstStyle/>
                    <a:p>
                      <a:r>
                        <a:rPr lang="en-US" sz="1200" b="1" dirty="0"/>
                        <a:t>Public Representation</a:t>
                      </a:r>
                    </a:p>
                  </a:txBody>
                  <a:tcPr/>
                </a:tc>
                <a:tc>
                  <a:txBody>
                    <a:bodyPr/>
                    <a:lstStyle/>
                    <a:p>
                      <a:r>
                        <a:rPr lang="en-US" sz="1200" dirty="0"/>
                        <a:t>Often serves as public spokesperson</a:t>
                      </a:r>
                    </a:p>
                  </a:txBody>
                  <a:tcPr/>
                </a:tc>
                <a:tc>
                  <a:txBody>
                    <a:bodyPr/>
                    <a:lstStyle/>
                    <a:p>
                      <a:r>
                        <a:rPr lang="en-US" sz="1200" dirty="0"/>
                        <a:t>Represents board when needed in partnership with ED</a:t>
                      </a:r>
                    </a:p>
                  </a:txBody>
                  <a:tcPr/>
                </a:tc>
                <a:tc>
                  <a:txBody>
                    <a:bodyPr/>
                    <a:lstStyle/>
                    <a:p>
                      <a:r>
                        <a:rPr lang="en-US" sz="1200" dirty="0"/>
                        <a:t>Champions the mission; some members may speak publicly</a:t>
                      </a:r>
                    </a:p>
                  </a:txBody>
                  <a:tcPr/>
                </a:tc>
                <a:extLst>
                  <a:ext uri="{0D108BD9-81ED-4DB2-BD59-A6C34878D82A}">
                    <a16:rowId xmlns:a16="http://schemas.microsoft.com/office/drawing/2014/main" val="3451650459"/>
                  </a:ext>
                </a:extLst>
              </a:tr>
              <a:tr h="370840">
                <a:tc>
                  <a:txBody>
                    <a:bodyPr/>
                    <a:lstStyle/>
                    <a:p>
                      <a:r>
                        <a:rPr lang="en-US" sz="1200" b="1" dirty="0"/>
                        <a:t>Evaluation Responsibilities</a:t>
                      </a:r>
                    </a:p>
                  </a:txBody>
                  <a:tcPr/>
                </a:tc>
                <a:tc>
                  <a:txBody>
                    <a:bodyPr/>
                    <a:lstStyle/>
                    <a:p>
                      <a:r>
                        <a:rPr lang="en-US" sz="1200" dirty="0"/>
                        <a:t>Evaluate annually by the Board of Directors</a:t>
                      </a:r>
                    </a:p>
                  </a:txBody>
                  <a:tcPr/>
                </a:tc>
                <a:tc>
                  <a:txBody>
                    <a:bodyPr/>
                    <a:lstStyle/>
                    <a:p>
                      <a:r>
                        <a:rPr lang="en-US" sz="1200" dirty="0"/>
                        <a:t>Leads evaluation of ED and board effectiveness</a:t>
                      </a:r>
                    </a:p>
                  </a:txBody>
                  <a:tcPr/>
                </a:tc>
                <a:tc>
                  <a:txBody>
                    <a:bodyPr/>
                    <a:lstStyle/>
                    <a:p>
                      <a:r>
                        <a:rPr lang="en-US" sz="1200" dirty="0"/>
                        <a:t>Evaluates strategic plan, ED performance, and conducts board self-assessment</a:t>
                      </a:r>
                    </a:p>
                  </a:txBody>
                  <a:tcPr/>
                </a:tc>
                <a:extLst>
                  <a:ext uri="{0D108BD9-81ED-4DB2-BD59-A6C34878D82A}">
                    <a16:rowId xmlns:a16="http://schemas.microsoft.com/office/drawing/2014/main" val="235423904"/>
                  </a:ext>
                </a:extLst>
              </a:tr>
            </a:tbl>
          </a:graphicData>
        </a:graphic>
      </p:graphicFrame>
      <p:sp>
        <p:nvSpPr>
          <p:cNvPr id="4" name="Footer Placeholder 3">
            <a:extLst>
              <a:ext uri="{FF2B5EF4-FFF2-40B4-BE49-F238E27FC236}">
                <a16:creationId xmlns:a16="http://schemas.microsoft.com/office/drawing/2014/main" id="{589028BA-7DF9-736D-3CBA-7A8EAF8C53D6}"/>
              </a:ext>
            </a:extLst>
          </p:cNvPr>
          <p:cNvSpPr>
            <a:spLocks noGrp="1"/>
          </p:cNvSpPr>
          <p:nvPr>
            <p:ph type="ftr" sz="quarter" idx="11"/>
          </p:nvPr>
        </p:nvSpPr>
        <p:spPr/>
        <p:txBody>
          <a:bodyPr/>
          <a:lstStyle/>
          <a:p>
            <a:r>
              <a:rPr lang="en-US" sz="1100" dirty="0"/>
              <a:t>Independent Living  Training and Technical Assistance Center</a:t>
            </a:r>
          </a:p>
        </p:txBody>
      </p:sp>
      <p:sp>
        <p:nvSpPr>
          <p:cNvPr id="5" name="Slide Number Placeholder 4">
            <a:extLst>
              <a:ext uri="{FF2B5EF4-FFF2-40B4-BE49-F238E27FC236}">
                <a16:creationId xmlns:a16="http://schemas.microsoft.com/office/drawing/2014/main" id="{DC8A0BFE-9B0B-716F-569D-B81626E3A592}"/>
              </a:ext>
            </a:extLst>
          </p:cNvPr>
          <p:cNvSpPr>
            <a:spLocks noGrp="1"/>
          </p:cNvSpPr>
          <p:nvPr>
            <p:ph type="sldNum" sz="quarter" idx="12"/>
          </p:nvPr>
        </p:nvSpPr>
        <p:spPr/>
        <p:txBody>
          <a:bodyPr/>
          <a:lstStyle/>
          <a:p>
            <a:fld id="{181E4D21-DFBA-4BA9-A6C6-558C4B06F883}" type="slidenum">
              <a:rPr lang="en-US" smtClean="0"/>
              <a:t>16</a:t>
            </a:fld>
            <a:endParaRPr lang="en-US"/>
          </a:p>
        </p:txBody>
      </p:sp>
    </p:spTree>
    <p:extLst>
      <p:ext uri="{BB962C8B-B14F-4D97-AF65-F5344CB8AC3E}">
        <p14:creationId xmlns:p14="http://schemas.microsoft.com/office/powerpoint/2010/main" val="980133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AA85C1-CCC6-F803-4B26-521A981C9E1E}"/>
              </a:ext>
            </a:extLst>
          </p:cNvPr>
          <p:cNvSpPr>
            <a:spLocks noGrp="1"/>
          </p:cNvSpPr>
          <p:nvPr>
            <p:ph type="title"/>
          </p:nvPr>
        </p:nvSpPr>
        <p:spPr>
          <a:xfrm>
            <a:off x="656823" y="962166"/>
            <a:ext cx="3103808" cy="4421876"/>
          </a:xfrm>
        </p:spPr>
        <p:txBody>
          <a:bodyPr anchor="t">
            <a:normAutofit/>
          </a:bodyPr>
          <a:lstStyle/>
          <a:p>
            <a:pPr algn="r"/>
            <a:r>
              <a:rPr lang="en-US" sz="4000" dirty="0"/>
              <a:t>How Key Leadership Roles Interrelate in Practice</a:t>
            </a:r>
          </a:p>
        </p:txBody>
      </p:sp>
      <p:sp>
        <p:nvSpPr>
          <p:cNvPr id="3" name="Content Placeholder 2">
            <a:extLst>
              <a:ext uri="{FF2B5EF4-FFF2-40B4-BE49-F238E27FC236}">
                <a16:creationId xmlns:a16="http://schemas.microsoft.com/office/drawing/2014/main" id="{66E5CA04-EEBF-19E5-F3DB-B628040C7012}"/>
              </a:ext>
            </a:extLst>
          </p:cNvPr>
          <p:cNvSpPr>
            <a:spLocks noGrp="1"/>
          </p:cNvSpPr>
          <p:nvPr>
            <p:ph idx="1"/>
          </p:nvPr>
        </p:nvSpPr>
        <p:spPr>
          <a:xfrm>
            <a:off x="4088929" y="962167"/>
            <a:ext cx="6858113" cy="4743174"/>
          </a:xfrm>
        </p:spPr>
        <p:txBody>
          <a:bodyPr anchor="t">
            <a:normAutofit/>
          </a:bodyPr>
          <a:lstStyle/>
          <a:p>
            <a:pPr marL="0" indent="0">
              <a:buNone/>
            </a:pPr>
            <a:r>
              <a:rPr lang="en-US" sz="1700" dirty="0"/>
              <a:t>Leadership roles work together – not in isolations – to drive governance, strategic action, and accountability. Effective leadership relies on mutual trust, communication, and clearly defined roles.</a:t>
            </a:r>
          </a:p>
          <a:p>
            <a:pPr marL="0" indent="0">
              <a:buNone/>
            </a:pPr>
            <a:endParaRPr lang="en-US" sz="1700" dirty="0"/>
          </a:p>
          <a:p>
            <a:pPr>
              <a:buFontTx/>
              <a:buChar char="-"/>
            </a:pPr>
            <a:r>
              <a:rPr lang="en-US" sz="1700" dirty="0"/>
              <a:t>Leadership is shared – no single role governs alone</a:t>
            </a:r>
            <a:endParaRPr lang="en-US" sz="1300" dirty="0"/>
          </a:p>
          <a:p>
            <a:pPr>
              <a:buFontTx/>
              <a:buChar char="-"/>
            </a:pPr>
            <a:r>
              <a:rPr lang="en-US" sz="1700" dirty="0"/>
              <a:t>Governance leads, operations execute</a:t>
            </a:r>
          </a:p>
          <a:p>
            <a:pPr>
              <a:buFontTx/>
              <a:buChar char="-"/>
            </a:pPr>
            <a:r>
              <a:rPr lang="en-US" sz="1700" dirty="0"/>
              <a:t>The Board Chair and Executive Director are bridges</a:t>
            </a:r>
          </a:p>
          <a:p>
            <a:pPr>
              <a:buFontTx/>
              <a:buChar char="-"/>
            </a:pPr>
            <a:r>
              <a:rPr lang="en-US" sz="1700" dirty="0"/>
              <a:t>Committees strengthen – not replace – the board</a:t>
            </a:r>
          </a:p>
          <a:p>
            <a:pPr>
              <a:buFontTx/>
              <a:buChar char="-"/>
            </a:pPr>
            <a:r>
              <a:rPr lang="en-US" sz="1700" dirty="0"/>
              <a:t>The ED informs decisions, not drives them</a:t>
            </a:r>
          </a:p>
          <a:p>
            <a:pPr>
              <a:buFontTx/>
              <a:buChar char="-"/>
            </a:pPr>
            <a:r>
              <a:rPr lang="en-US" sz="1700" dirty="0"/>
              <a:t>Ongoing communication prevents confusion</a:t>
            </a:r>
          </a:p>
        </p:txBody>
      </p:sp>
      <p:sp>
        <p:nvSpPr>
          <p:cNvPr id="12" name="Rectangle 1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24FF484D-8770-AB0C-046B-C66034A5E04A}"/>
              </a:ext>
            </a:extLst>
          </p:cNvPr>
          <p:cNvSpPr>
            <a:spLocks noGrp="1"/>
          </p:cNvSpPr>
          <p:nvPr>
            <p:ph type="ftr" sz="quarter" idx="11"/>
          </p:nvPr>
        </p:nvSpPr>
        <p:spPr>
          <a:xfrm rot="5400000">
            <a:off x="-1827726" y="1983972"/>
            <a:ext cx="4114800" cy="365125"/>
          </a:xfrm>
        </p:spPr>
        <p:txBody>
          <a:bodyPr>
            <a:normAutofit/>
          </a:bodyPr>
          <a:lstStyle/>
          <a:p>
            <a:pPr algn="l">
              <a:spcAft>
                <a:spcPts val="600"/>
              </a:spcAft>
            </a:pPr>
            <a:r>
              <a:rPr lang="en-US" sz="110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46F8FCB6-D611-6141-960B-0C47460AE036}"/>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rgbClr val="FFFFFF"/>
                </a:solidFill>
              </a:rPr>
              <a:pPr>
                <a:spcAft>
                  <a:spcPts val="600"/>
                </a:spcAft>
              </a:pPr>
              <a:t>17</a:t>
            </a:fld>
            <a:endParaRPr lang="en-US" sz="1100">
              <a:solidFill>
                <a:srgbClr val="FFFFFF"/>
              </a:solidFill>
            </a:endParaRPr>
          </a:p>
        </p:txBody>
      </p:sp>
    </p:spTree>
    <p:extLst>
      <p:ext uri="{BB962C8B-B14F-4D97-AF65-F5344CB8AC3E}">
        <p14:creationId xmlns:p14="http://schemas.microsoft.com/office/powerpoint/2010/main" val="2725370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Graphic 38" descr="Fingerprint">
            <a:extLst>
              <a:ext uri="{FF2B5EF4-FFF2-40B4-BE49-F238E27FC236}">
                <a16:creationId xmlns:a16="http://schemas.microsoft.com/office/drawing/2014/main" id="{4E372C93-9D95-5343-4B46-6618120E6D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6948" y="2694018"/>
            <a:ext cx="1198532" cy="1198532"/>
          </a:xfrm>
          <a:prstGeom prst="rect">
            <a:avLst/>
          </a:prstGeom>
        </p:spPr>
      </p:pic>
      <p:sp>
        <p:nvSpPr>
          <p:cNvPr id="2" name="Title 1">
            <a:extLst>
              <a:ext uri="{FF2B5EF4-FFF2-40B4-BE49-F238E27FC236}">
                <a16:creationId xmlns:a16="http://schemas.microsoft.com/office/drawing/2014/main" id="{49B0A9F1-D299-05E4-CFC7-953DC509506C}"/>
              </a:ext>
            </a:extLst>
          </p:cNvPr>
          <p:cNvSpPr>
            <a:spLocks noGrp="1"/>
          </p:cNvSpPr>
          <p:nvPr>
            <p:ph type="title"/>
          </p:nvPr>
        </p:nvSpPr>
        <p:spPr>
          <a:xfrm>
            <a:off x="2187363" y="1671568"/>
            <a:ext cx="5801917" cy="1757431"/>
          </a:xfrm>
        </p:spPr>
        <p:txBody>
          <a:bodyPr anchor="b">
            <a:normAutofit/>
          </a:bodyPr>
          <a:lstStyle/>
          <a:p>
            <a:r>
              <a:rPr lang="en-US" sz="4000" b="1" dirty="0"/>
              <a:t>Scenario One</a:t>
            </a:r>
          </a:p>
        </p:txBody>
      </p:sp>
      <p:sp>
        <p:nvSpPr>
          <p:cNvPr id="3" name="Content Placeholder 2">
            <a:extLst>
              <a:ext uri="{FF2B5EF4-FFF2-40B4-BE49-F238E27FC236}">
                <a16:creationId xmlns:a16="http://schemas.microsoft.com/office/drawing/2014/main" id="{4A70284B-FD8C-7143-15AD-86D586895125}"/>
              </a:ext>
            </a:extLst>
          </p:cNvPr>
          <p:cNvSpPr>
            <a:spLocks noGrp="1"/>
          </p:cNvSpPr>
          <p:nvPr>
            <p:ph idx="1"/>
          </p:nvPr>
        </p:nvSpPr>
        <p:spPr>
          <a:xfrm>
            <a:off x="2187364" y="3566160"/>
            <a:ext cx="5801917" cy="2562930"/>
          </a:xfrm>
        </p:spPr>
        <p:txBody>
          <a:bodyPr>
            <a:normAutofit/>
          </a:bodyPr>
          <a:lstStyle/>
          <a:p>
            <a:pPr marL="0" indent="0">
              <a:buNone/>
            </a:pPr>
            <a:r>
              <a:rPr lang="en-US" sz="2000" dirty="0"/>
              <a:t>The Executive Director has started attending all committee meetings, giving direction to board members, and making final decisions on fundraising plans without board input.</a:t>
            </a:r>
          </a:p>
          <a:p>
            <a:pPr marL="0" indent="0">
              <a:buNone/>
            </a:pPr>
            <a:r>
              <a:rPr lang="en-US" sz="2000" dirty="0"/>
              <a:t>The board meets quarterly with little discussion before decisions.</a:t>
            </a:r>
          </a:p>
        </p:txBody>
      </p:sp>
      <p:pic>
        <p:nvPicPr>
          <p:cNvPr id="41" name="Graphic 40" descr="Fingerprint">
            <a:extLst>
              <a:ext uri="{FF2B5EF4-FFF2-40B4-BE49-F238E27FC236}">
                <a16:creationId xmlns:a16="http://schemas.microsoft.com/office/drawing/2014/main" id="{F2EF38FD-7C67-434D-9BDE-B9D64D825D2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1431" y="816337"/>
            <a:ext cx="5225327" cy="5225327"/>
          </a:xfrm>
          <a:prstGeom prst="rect">
            <a:avLst/>
          </a:prstGeom>
        </p:spPr>
      </p:pic>
      <p:sp>
        <p:nvSpPr>
          <p:cNvPr id="5" name="Footer Placeholder 4">
            <a:extLst>
              <a:ext uri="{FF2B5EF4-FFF2-40B4-BE49-F238E27FC236}">
                <a16:creationId xmlns:a16="http://schemas.microsoft.com/office/drawing/2014/main" id="{BEEDC391-B356-4FBB-FC60-653D57B25874}"/>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dirty="0"/>
              <a:t>Independent Living  Training and Technical Assistance Center</a:t>
            </a:r>
          </a:p>
        </p:txBody>
      </p:sp>
      <p:sp>
        <p:nvSpPr>
          <p:cNvPr id="6" name="Slide Number Placeholder 5">
            <a:extLst>
              <a:ext uri="{FF2B5EF4-FFF2-40B4-BE49-F238E27FC236}">
                <a16:creationId xmlns:a16="http://schemas.microsoft.com/office/drawing/2014/main" id="{104A1B67-30B7-3C78-09B3-A63003D1DB4A}"/>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smtClean="0"/>
              <a:pPr>
                <a:spcAft>
                  <a:spcPts val="600"/>
                </a:spcAft>
              </a:pPr>
              <a:t>18</a:t>
            </a:fld>
            <a:endParaRPr lang="en-US"/>
          </a:p>
        </p:txBody>
      </p:sp>
    </p:spTree>
    <p:extLst>
      <p:ext uri="{BB962C8B-B14F-4D97-AF65-F5344CB8AC3E}">
        <p14:creationId xmlns:p14="http://schemas.microsoft.com/office/powerpoint/2010/main" val="57136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DEC9F3-B966-A209-E4F6-808659B19EDF}"/>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73658E17-E9E2-8A81-2642-E9AD2D9BD9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Graphic 38" descr="Fingerprint">
            <a:extLst>
              <a:ext uri="{FF2B5EF4-FFF2-40B4-BE49-F238E27FC236}">
                <a16:creationId xmlns:a16="http://schemas.microsoft.com/office/drawing/2014/main" id="{4783114C-97AC-787E-6353-492F9932B2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6948" y="2694018"/>
            <a:ext cx="1198532" cy="1198532"/>
          </a:xfrm>
          <a:prstGeom prst="rect">
            <a:avLst/>
          </a:prstGeom>
        </p:spPr>
      </p:pic>
      <p:sp>
        <p:nvSpPr>
          <p:cNvPr id="8" name="Title 1">
            <a:extLst>
              <a:ext uri="{FF2B5EF4-FFF2-40B4-BE49-F238E27FC236}">
                <a16:creationId xmlns:a16="http://schemas.microsoft.com/office/drawing/2014/main" id="{FB918B63-5D56-EA6B-1646-8546D658C308}"/>
              </a:ext>
            </a:extLst>
          </p:cNvPr>
          <p:cNvSpPr txBox="1">
            <a:spLocks noGrp="1"/>
          </p:cNvSpPr>
          <p:nvPr>
            <p:ph type="title" idx="4294967295"/>
          </p:nvPr>
        </p:nvSpPr>
        <p:spPr>
          <a:xfrm>
            <a:off x="2187363" y="1671568"/>
            <a:ext cx="5801917" cy="17574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Scenario Two</a:t>
            </a:r>
          </a:p>
        </p:txBody>
      </p:sp>
      <p:sp>
        <p:nvSpPr>
          <p:cNvPr id="3" name="Content Placeholder 2">
            <a:extLst>
              <a:ext uri="{FF2B5EF4-FFF2-40B4-BE49-F238E27FC236}">
                <a16:creationId xmlns:a16="http://schemas.microsoft.com/office/drawing/2014/main" id="{E91AAB84-A675-B53B-0FC8-A9730BD902DF}"/>
              </a:ext>
            </a:extLst>
          </p:cNvPr>
          <p:cNvSpPr>
            <a:spLocks noGrp="1"/>
          </p:cNvSpPr>
          <p:nvPr>
            <p:ph idx="1"/>
          </p:nvPr>
        </p:nvSpPr>
        <p:spPr>
          <a:xfrm>
            <a:off x="2187364" y="3657600"/>
            <a:ext cx="5801917" cy="2471489"/>
          </a:xfrm>
        </p:spPr>
        <p:txBody>
          <a:bodyPr>
            <a:normAutofit fontScale="92500" lnSpcReduction="10000"/>
          </a:bodyPr>
          <a:lstStyle/>
          <a:p>
            <a:pPr marL="0" indent="0">
              <a:buNone/>
            </a:pPr>
            <a:r>
              <a:rPr lang="en-US" sz="2000" dirty="0"/>
              <a:t>The Board Chair has begun meeting directly with staff – without the Executive Director present – to ask about program performance, request reports, and give feedback on operations.</a:t>
            </a:r>
          </a:p>
          <a:p>
            <a:pPr marL="0" indent="0">
              <a:buNone/>
            </a:pPr>
            <a:r>
              <a:rPr lang="en-US" sz="2000" dirty="0"/>
              <a:t>Staff are unsure whether to treat these meetings as directives or informal check-ins. The ED feels bypassed and undermined but is hesitant to address it directly, fearing it will appear defensive or uncooperative.</a:t>
            </a:r>
          </a:p>
        </p:txBody>
      </p:sp>
      <p:pic>
        <p:nvPicPr>
          <p:cNvPr id="41" name="Graphic 40" descr="Fingerprint">
            <a:extLst>
              <a:ext uri="{FF2B5EF4-FFF2-40B4-BE49-F238E27FC236}">
                <a16:creationId xmlns:a16="http://schemas.microsoft.com/office/drawing/2014/main" id="{B302A281-EC51-DCB0-49BA-0795DD66CDE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1431" y="816337"/>
            <a:ext cx="5225327" cy="5225327"/>
          </a:xfrm>
          <a:prstGeom prst="rect">
            <a:avLst/>
          </a:prstGeom>
        </p:spPr>
      </p:pic>
      <p:sp>
        <p:nvSpPr>
          <p:cNvPr id="5" name="Footer Placeholder 4">
            <a:extLst>
              <a:ext uri="{FF2B5EF4-FFF2-40B4-BE49-F238E27FC236}">
                <a16:creationId xmlns:a16="http://schemas.microsoft.com/office/drawing/2014/main" id="{63A721BB-AFA8-910B-C568-52131E79AAFF}"/>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a:t>Independent Living  Training and Technical Assistance Center</a:t>
            </a:r>
          </a:p>
        </p:txBody>
      </p:sp>
      <p:sp>
        <p:nvSpPr>
          <p:cNvPr id="6" name="Slide Number Placeholder 5">
            <a:extLst>
              <a:ext uri="{FF2B5EF4-FFF2-40B4-BE49-F238E27FC236}">
                <a16:creationId xmlns:a16="http://schemas.microsoft.com/office/drawing/2014/main" id="{0E8DF765-9F38-8A7C-BD22-2487BCE86F00}"/>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smtClean="0"/>
              <a:pPr>
                <a:spcAft>
                  <a:spcPts val="600"/>
                </a:spcAft>
              </a:pPr>
              <a:t>19</a:t>
            </a:fld>
            <a:endParaRPr lang="en-US"/>
          </a:p>
        </p:txBody>
      </p:sp>
    </p:spTree>
    <p:extLst>
      <p:ext uri="{BB962C8B-B14F-4D97-AF65-F5344CB8AC3E}">
        <p14:creationId xmlns:p14="http://schemas.microsoft.com/office/powerpoint/2010/main" val="195553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B0DE7B-BA04-E7E5-D585-6BE059249626}"/>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Before We Begin </a:t>
            </a:r>
            <a:r>
              <a:rPr lang="en-US" sz="4000" dirty="0">
                <a:solidFill>
                  <a:srgbClr val="FFFFFF"/>
                </a:solidFill>
              </a:rPr>
              <a:t>- Accessibility</a:t>
            </a:r>
          </a:p>
        </p:txBody>
      </p:sp>
      <p:sp>
        <p:nvSpPr>
          <p:cNvPr id="15" name="Content Placeholder 2">
            <a:extLst>
              <a:ext uri="{FF2B5EF4-FFF2-40B4-BE49-F238E27FC236}">
                <a16:creationId xmlns:a16="http://schemas.microsoft.com/office/drawing/2014/main" id="{B783E281-7B63-6D3B-2B79-5E2A0AE17207}"/>
              </a:ext>
            </a:extLst>
          </p:cNvPr>
          <p:cNvSpPr>
            <a:spLocks noGrp="1"/>
          </p:cNvSpPr>
          <p:nvPr>
            <p:ph idx="1"/>
          </p:nvPr>
        </p:nvSpPr>
        <p:spPr>
          <a:xfrm>
            <a:off x="1371599" y="2318197"/>
            <a:ext cx="9724031" cy="3683358"/>
          </a:xfrm>
        </p:spPr>
        <p:txBody>
          <a:bodyPr anchor="ctr">
            <a:normAutofit/>
          </a:bodyPr>
          <a:lstStyle/>
          <a:p>
            <a:pPr fontAlgn="base">
              <a:buFont typeface="Wingdings" panose="05000000000000000000" pitchFamily="2" charset="2"/>
              <a:buChar char="§"/>
            </a:pPr>
            <a:r>
              <a:rPr lang="en-US" sz="2000" dirty="0"/>
              <a:t>ASL &amp; Spanish Interpreters are available and labeled.</a:t>
            </a:r>
          </a:p>
          <a:p>
            <a:pPr fontAlgn="base">
              <a:buFont typeface="Wingdings" panose="05000000000000000000" pitchFamily="2" charset="2"/>
              <a:buChar char="§"/>
            </a:pPr>
            <a:r>
              <a:rPr lang="en-US" sz="2000" dirty="0"/>
              <a:t>Access Closed Captioning by clicking the CC button located at the bottom of your Zoom window.</a:t>
            </a:r>
          </a:p>
          <a:p>
            <a:pPr fontAlgn="base">
              <a:buFont typeface="Wingdings" panose="05000000000000000000" pitchFamily="2" charset="2"/>
              <a:buChar char="§"/>
            </a:pPr>
            <a:r>
              <a:rPr lang="en-US" sz="2000" dirty="0"/>
              <a:t>Use Zoom's Raise Hand or Chat features to ask questions.</a:t>
            </a:r>
          </a:p>
          <a:p>
            <a:pPr fontAlgn="base">
              <a:buFont typeface="Wingdings" panose="05000000000000000000" pitchFamily="2" charset="2"/>
              <a:buChar char="§"/>
            </a:pPr>
            <a:r>
              <a:rPr lang="en-US" sz="2000" dirty="0"/>
              <a:t>Remember to state your name before speaking.</a:t>
            </a:r>
          </a:p>
          <a:p>
            <a:pPr fontAlgn="base">
              <a:buFont typeface="Wingdings" panose="05000000000000000000" pitchFamily="2" charset="2"/>
              <a:buChar char="§"/>
            </a:pPr>
            <a:r>
              <a:rPr lang="en-US" sz="2000" dirty="0"/>
              <a:t>Message our IL T&amp;TA team using the Chat feature if you have difficulties with today's call.</a:t>
            </a:r>
          </a:p>
          <a:p>
            <a:pPr fontAlgn="base">
              <a:buFont typeface="Wingdings" panose="05000000000000000000" pitchFamily="2" charset="2"/>
              <a:buChar char="§"/>
            </a:pPr>
            <a:r>
              <a:rPr lang="en-US" sz="2000" dirty="0"/>
              <a:t>Please complete the survey at the end of today's training</a:t>
            </a:r>
          </a:p>
        </p:txBody>
      </p:sp>
      <p:sp>
        <p:nvSpPr>
          <p:cNvPr id="5" name="Slide Number Placeholder 4">
            <a:extLst>
              <a:ext uri="{FF2B5EF4-FFF2-40B4-BE49-F238E27FC236}">
                <a16:creationId xmlns:a16="http://schemas.microsoft.com/office/drawing/2014/main" id="{12C92541-5A1B-9D5F-FFEC-42E78960AB84}"/>
              </a:ext>
            </a:extLst>
          </p:cNvPr>
          <p:cNvSpPr>
            <a:spLocks noGrp="1"/>
          </p:cNvSpPr>
          <p:nvPr>
            <p:ph type="sldNum" sz="quarter" idx="12"/>
          </p:nvPr>
        </p:nvSpPr>
        <p:spPr>
          <a:xfrm>
            <a:off x="11704320" y="6455431"/>
            <a:ext cx="445913"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2</a:t>
            </a:fld>
            <a:endParaRPr lang="en-US" sz="1100">
              <a:solidFill>
                <a:schemeClr val="tx1">
                  <a:lumMod val="50000"/>
                  <a:lumOff val="50000"/>
                </a:schemeClr>
              </a:solidFill>
            </a:endParaRPr>
          </a:p>
        </p:txBody>
      </p:sp>
      <p:sp>
        <p:nvSpPr>
          <p:cNvPr id="3" name="Footer Placeholder 3">
            <a:extLst>
              <a:ext uri="{FF2B5EF4-FFF2-40B4-BE49-F238E27FC236}">
                <a16:creationId xmlns:a16="http://schemas.microsoft.com/office/drawing/2014/main" id="{A9D103D1-5D0A-3A39-4830-B96EC9D15745}"/>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a:t>Independent Living  Training and Technical Assistance Center</a:t>
            </a:r>
            <a:endParaRPr lang="en-US" sz="1100" dirty="0"/>
          </a:p>
        </p:txBody>
      </p:sp>
    </p:spTree>
    <p:extLst>
      <p:ext uri="{BB962C8B-B14F-4D97-AF65-F5344CB8AC3E}">
        <p14:creationId xmlns:p14="http://schemas.microsoft.com/office/powerpoint/2010/main" val="2091199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01FD5F-3694-7200-3520-A10D0773E85F}"/>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34604AA7-DDB5-A32D-6976-88B456E0F289}"/>
              </a:ext>
            </a:extLst>
          </p:cNvPr>
          <p:cNvSpPr>
            <a:spLocks noGrp="1"/>
          </p:cNvSpPr>
          <p:nvPr>
            <p:ph type="title"/>
          </p:nvPr>
        </p:nvSpPr>
        <p:spPr>
          <a:xfrm>
            <a:off x="1188069" y="381935"/>
            <a:ext cx="4008583" cy="5974414"/>
          </a:xfrm>
        </p:spPr>
        <p:txBody>
          <a:bodyPr anchor="ctr">
            <a:normAutofit/>
          </a:bodyPr>
          <a:lstStyle/>
          <a:p>
            <a:r>
              <a:rPr lang="en-US" sz="6800" dirty="0">
                <a:solidFill>
                  <a:srgbClr val="FFFFFF"/>
                </a:solidFill>
              </a:rPr>
              <a:t>Example Steps for Correcting Role Confusion</a:t>
            </a:r>
          </a:p>
        </p:txBody>
      </p:sp>
      <p:grpSp>
        <p:nvGrpSpPr>
          <p:cNvPr id="9" name="Group 8">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11403E4B-8FE6-B8BF-8C94-4E6C9EB264B7}"/>
              </a:ext>
            </a:extLst>
          </p:cNvPr>
          <p:cNvSpPr>
            <a:spLocks noGrp="1"/>
          </p:cNvSpPr>
          <p:nvPr>
            <p:ph idx="1"/>
          </p:nvPr>
        </p:nvSpPr>
        <p:spPr>
          <a:xfrm>
            <a:off x="6297233" y="518400"/>
            <a:ext cx="4771607" cy="5837949"/>
          </a:xfrm>
        </p:spPr>
        <p:txBody>
          <a:bodyPr anchor="ctr">
            <a:normAutofit/>
          </a:bodyPr>
          <a:lstStyle/>
          <a:p>
            <a:pPr marL="0" indent="0">
              <a:buNone/>
            </a:pPr>
            <a:r>
              <a:rPr lang="en-US" sz="1800" b="1" dirty="0">
                <a:solidFill>
                  <a:schemeClr val="tx1">
                    <a:alpha val="80000"/>
                  </a:schemeClr>
                </a:solidFill>
              </a:rPr>
              <a:t>Step 1 </a:t>
            </a:r>
            <a:r>
              <a:rPr lang="en-US" sz="1800" dirty="0">
                <a:solidFill>
                  <a:schemeClr val="tx1">
                    <a:alpha val="80000"/>
                  </a:schemeClr>
                </a:solidFill>
              </a:rPr>
              <a:t>Acknowledge the Breakdown</a:t>
            </a:r>
          </a:p>
          <a:p>
            <a:pPr marL="0" indent="0">
              <a:buNone/>
            </a:pPr>
            <a:r>
              <a:rPr lang="en-US" sz="1800" b="1" dirty="0">
                <a:solidFill>
                  <a:schemeClr val="tx1">
                    <a:alpha val="80000"/>
                  </a:schemeClr>
                </a:solidFill>
              </a:rPr>
              <a:t>Step 2 </a:t>
            </a:r>
            <a:r>
              <a:rPr lang="en-US" sz="1800" dirty="0">
                <a:solidFill>
                  <a:schemeClr val="tx1">
                    <a:alpha val="80000"/>
                  </a:schemeClr>
                </a:solidFill>
              </a:rPr>
              <a:t>Revisit Roles &amp; Responsibilities</a:t>
            </a:r>
          </a:p>
          <a:p>
            <a:pPr marL="0" indent="0">
              <a:buNone/>
            </a:pPr>
            <a:r>
              <a:rPr lang="en-US" sz="1800" b="1" dirty="0">
                <a:solidFill>
                  <a:schemeClr val="tx1">
                    <a:alpha val="80000"/>
                  </a:schemeClr>
                </a:solidFill>
              </a:rPr>
              <a:t>Step 3 </a:t>
            </a:r>
            <a:r>
              <a:rPr lang="en-US" sz="1800" dirty="0">
                <a:solidFill>
                  <a:schemeClr val="tx1">
                    <a:alpha val="80000"/>
                  </a:schemeClr>
                </a:solidFill>
              </a:rPr>
              <a:t>Reset Communication Norms</a:t>
            </a:r>
          </a:p>
          <a:p>
            <a:pPr marL="0" indent="0">
              <a:buNone/>
            </a:pPr>
            <a:r>
              <a:rPr lang="en-US" sz="1800" b="1" dirty="0">
                <a:solidFill>
                  <a:schemeClr val="tx1">
                    <a:alpha val="80000"/>
                  </a:schemeClr>
                </a:solidFill>
              </a:rPr>
              <a:t>Step 4 </a:t>
            </a:r>
            <a:r>
              <a:rPr lang="en-US" sz="1800" dirty="0">
                <a:solidFill>
                  <a:schemeClr val="tx1">
                    <a:alpha val="80000"/>
                  </a:schemeClr>
                </a:solidFill>
              </a:rPr>
              <a:t>Provide Training or Support</a:t>
            </a:r>
          </a:p>
          <a:p>
            <a:pPr marL="0" indent="0">
              <a:buNone/>
            </a:pPr>
            <a:r>
              <a:rPr lang="en-US" sz="1800" b="1" dirty="0">
                <a:solidFill>
                  <a:schemeClr val="tx1">
                    <a:alpha val="80000"/>
                  </a:schemeClr>
                </a:solidFill>
              </a:rPr>
              <a:t>Step 5 </a:t>
            </a:r>
            <a:r>
              <a:rPr lang="en-US" sz="1800" dirty="0">
                <a:solidFill>
                  <a:schemeClr val="tx1">
                    <a:alpha val="80000"/>
                  </a:schemeClr>
                </a:solidFill>
              </a:rPr>
              <a:t>Update Governance Documents</a:t>
            </a:r>
          </a:p>
          <a:p>
            <a:pPr marL="0" indent="0">
              <a:buNone/>
            </a:pPr>
            <a:r>
              <a:rPr lang="en-US" sz="1800" b="1" dirty="0">
                <a:solidFill>
                  <a:schemeClr val="tx1">
                    <a:alpha val="80000"/>
                  </a:schemeClr>
                </a:solidFill>
              </a:rPr>
              <a:t>Step 6 </a:t>
            </a:r>
            <a:r>
              <a:rPr lang="en-US" sz="1800" dirty="0">
                <a:solidFill>
                  <a:schemeClr val="tx1">
                    <a:alpha val="80000"/>
                  </a:schemeClr>
                </a:solidFill>
              </a:rPr>
              <a:t>Monitor and Reassess</a:t>
            </a:r>
          </a:p>
        </p:txBody>
      </p:sp>
      <p:sp>
        <p:nvSpPr>
          <p:cNvPr id="4" name="Footer Placeholder 3">
            <a:extLst>
              <a:ext uri="{FF2B5EF4-FFF2-40B4-BE49-F238E27FC236}">
                <a16:creationId xmlns:a16="http://schemas.microsoft.com/office/drawing/2014/main" id="{8FCDBCEF-3B23-0A31-6926-8774F22A3AA0}"/>
              </a:ext>
            </a:extLst>
          </p:cNvPr>
          <p:cNvSpPr>
            <a:spLocks noGrp="1"/>
          </p:cNvSpPr>
          <p:nvPr>
            <p:ph type="ftr" sz="quarter" idx="11"/>
          </p:nvPr>
        </p:nvSpPr>
        <p:spPr>
          <a:xfrm rot="16200000">
            <a:off x="9812115" y="1591485"/>
            <a:ext cx="3548094" cy="365125"/>
          </a:xfrm>
        </p:spPr>
        <p:txBody>
          <a:bodyPr>
            <a:normAutofit/>
          </a:bodyPr>
          <a:lstStyle/>
          <a:p>
            <a:pPr>
              <a:lnSpc>
                <a:spcPct val="90000"/>
              </a:lnSpc>
              <a:spcAft>
                <a:spcPts val="600"/>
              </a:spcAft>
            </a:pPr>
            <a:r>
              <a:rPr lang="en-US" sz="1000">
                <a:solidFill>
                  <a:schemeClr val="tx1">
                    <a:alpha val="6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2AF69DBB-E48C-81F2-F480-7C7D47853327}"/>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a:solidFill>
                  <a:schemeClr val="tx1">
                    <a:alpha val="60000"/>
                  </a:schemeClr>
                </a:solidFill>
              </a:rPr>
              <a:pPr>
                <a:spcAft>
                  <a:spcPts val="600"/>
                </a:spcAft>
              </a:pPr>
              <a:t>20</a:t>
            </a:fld>
            <a:endParaRPr lang="en-US">
              <a:solidFill>
                <a:schemeClr val="tx1">
                  <a:alpha val="60000"/>
                </a:schemeClr>
              </a:solidFill>
            </a:endParaRPr>
          </a:p>
        </p:txBody>
      </p:sp>
      <p:cxnSp>
        <p:nvCxnSpPr>
          <p:cNvPr id="19" name="Straight Connector 18">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3533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A526D14-51D0-0DDE-D70B-0B1C5F27E631}"/>
              </a:ext>
            </a:extLst>
          </p:cNvPr>
          <p:cNvSpPr>
            <a:spLocks noGrp="1"/>
          </p:cNvSpPr>
          <p:nvPr>
            <p:ph type="title"/>
          </p:nvPr>
        </p:nvSpPr>
        <p:spPr>
          <a:xfrm>
            <a:off x="1383564" y="348865"/>
            <a:ext cx="9718111" cy="1576446"/>
          </a:xfrm>
        </p:spPr>
        <p:txBody>
          <a:bodyPr anchor="ctr">
            <a:normAutofit/>
          </a:bodyPr>
          <a:lstStyle/>
          <a:p>
            <a:r>
              <a:rPr lang="en-US" sz="4000" dirty="0">
                <a:solidFill>
                  <a:srgbClr val="FFFFFF"/>
                </a:solidFill>
              </a:rPr>
              <a:t>Indicators of a Healthy Board of Directors</a:t>
            </a:r>
          </a:p>
        </p:txBody>
      </p:sp>
      <p:graphicFrame>
        <p:nvGraphicFramePr>
          <p:cNvPr id="7" name="Content Placeholder 2" descr="Icons representing the topics">
            <a:extLst>
              <a:ext uri="{FF2B5EF4-FFF2-40B4-BE49-F238E27FC236}">
                <a16:creationId xmlns:a16="http://schemas.microsoft.com/office/drawing/2014/main" id="{11778814-0458-33A7-DB0F-8C6D65AD868A}"/>
              </a:ext>
            </a:extLst>
          </p:cNvPr>
          <p:cNvGraphicFramePr>
            <a:graphicFrameLocks noGrp="1"/>
          </p:cNvGraphicFramePr>
          <p:nvPr>
            <p:ph idx="1"/>
            <p:extLst>
              <p:ext uri="{D42A27DB-BD31-4B8C-83A1-F6EECF244321}">
                <p14:modId xmlns:p14="http://schemas.microsoft.com/office/powerpoint/2010/main" val="395147653"/>
              </p:ext>
            </p:extLst>
          </p:nvPr>
        </p:nvGraphicFramePr>
        <p:xfrm>
          <a:off x="1395073" y="2091011"/>
          <a:ext cx="8914174" cy="4547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3">
            <a:extLst>
              <a:ext uri="{FF2B5EF4-FFF2-40B4-BE49-F238E27FC236}">
                <a16:creationId xmlns:a16="http://schemas.microsoft.com/office/drawing/2014/main" id="{F1907976-9A9D-9691-8342-3C00EE0D0F9B}"/>
              </a:ext>
            </a:extLst>
          </p:cNvPr>
          <p:cNvSpPr>
            <a:spLocks noGrp="1"/>
          </p:cNvSpPr>
          <p:nvPr>
            <p:ph type="ftr" sz="quarter" idx="11"/>
          </p:nvPr>
        </p:nvSpPr>
        <p:spPr>
          <a:xfrm>
            <a:off x="4038600" y="6356350"/>
            <a:ext cx="4114800" cy="365125"/>
          </a:xfrm>
        </p:spPr>
        <p:txBody>
          <a:bodyPr/>
          <a:lstStyle/>
          <a:p>
            <a:r>
              <a:rPr lang="en-US" sz="1100" dirty="0"/>
              <a:t>Independent Living  Training and Technical Assistance Center</a:t>
            </a:r>
          </a:p>
        </p:txBody>
      </p:sp>
      <p:sp>
        <p:nvSpPr>
          <p:cNvPr id="5" name="Slide Number Placeholder 4">
            <a:extLst>
              <a:ext uri="{FF2B5EF4-FFF2-40B4-BE49-F238E27FC236}">
                <a16:creationId xmlns:a16="http://schemas.microsoft.com/office/drawing/2014/main" id="{A02BA67D-9A39-D308-FD99-634E81FBBA9F}"/>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smtClean="0">
                <a:solidFill>
                  <a:schemeClr val="tx1">
                    <a:lumMod val="50000"/>
                    <a:lumOff val="50000"/>
                  </a:schemeClr>
                </a:solidFill>
              </a:rPr>
              <a:pPr>
                <a:spcAft>
                  <a:spcPts val="600"/>
                </a:spcAft>
              </a:pPr>
              <a:t>21</a:t>
            </a:fld>
            <a:endParaRPr lang="en-US" sz="1100">
              <a:solidFill>
                <a:schemeClr val="tx1">
                  <a:lumMod val="50000"/>
                  <a:lumOff val="50000"/>
                </a:schemeClr>
              </a:solidFill>
            </a:endParaRPr>
          </a:p>
        </p:txBody>
      </p:sp>
    </p:spTree>
    <p:extLst>
      <p:ext uri="{BB962C8B-B14F-4D97-AF65-F5344CB8AC3E}">
        <p14:creationId xmlns:p14="http://schemas.microsoft.com/office/powerpoint/2010/main" val="3773220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D9712-417B-59AF-7E43-4E81142D45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7705FC-24C5-E7A6-9F5A-78D2B5A7876C}"/>
              </a:ext>
            </a:extLst>
          </p:cNvPr>
          <p:cNvSpPr>
            <a:spLocks noGrp="1"/>
          </p:cNvSpPr>
          <p:nvPr>
            <p:ph type="title"/>
          </p:nvPr>
        </p:nvSpPr>
        <p:spPr/>
        <p:txBody>
          <a:bodyPr/>
          <a:lstStyle/>
          <a:p>
            <a:r>
              <a:rPr lang="en-US" dirty="0"/>
              <a:t>Sample Metrics to Evaluate Board Health</a:t>
            </a:r>
          </a:p>
        </p:txBody>
      </p:sp>
      <p:graphicFrame>
        <p:nvGraphicFramePr>
          <p:cNvPr id="6" name="Content Placeholder 5">
            <a:extLst>
              <a:ext uri="{FF2B5EF4-FFF2-40B4-BE49-F238E27FC236}">
                <a16:creationId xmlns:a16="http://schemas.microsoft.com/office/drawing/2014/main" id="{F95D5234-7512-154D-E912-3342262C656E}"/>
              </a:ext>
            </a:extLst>
          </p:cNvPr>
          <p:cNvGraphicFramePr>
            <a:graphicFrameLocks noGrp="1"/>
          </p:cNvGraphicFramePr>
          <p:nvPr>
            <p:ph idx="1"/>
            <p:extLst>
              <p:ext uri="{D42A27DB-BD31-4B8C-83A1-F6EECF244321}">
                <p14:modId xmlns:p14="http://schemas.microsoft.com/office/powerpoint/2010/main" val="2638863385"/>
              </p:ext>
            </p:extLst>
          </p:nvPr>
        </p:nvGraphicFramePr>
        <p:xfrm>
          <a:off x="838200" y="1825625"/>
          <a:ext cx="10515600" cy="4348480"/>
        </p:xfrm>
        <a:graphic>
          <a:graphicData uri="http://schemas.openxmlformats.org/drawingml/2006/table">
            <a:tbl>
              <a:tblPr firstRow="1" bandRow="1">
                <a:tableStyleId>{5C22544A-7EE6-4342-B048-85BDC9FD1C3A}</a:tableStyleId>
              </a:tblPr>
              <a:tblGrid>
                <a:gridCol w="3540760">
                  <a:extLst>
                    <a:ext uri="{9D8B030D-6E8A-4147-A177-3AD203B41FA5}">
                      <a16:colId xmlns:a16="http://schemas.microsoft.com/office/drawing/2014/main" val="1694049403"/>
                    </a:ext>
                  </a:extLst>
                </a:gridCol>
                <a:gridCol w="6974840">
                  <a:extLst>
                    <a:ext uri="{9D8B030D-6E8A-4147-A177-3AD203B41FA5}">
                      <a16:colId xmlns:a16="http://schemas.microsoft.com/office/drawing/2014/main" val="2567925323"/>
                    </a:ext>
                  </a:extLst>
                </a:gridCol>
              </a:tblGrid>
              <a:tr h="370840">
                <a:tc>
                  <a:txBody>
                    <a:bodyPr/>
                    <a:lstStyle/>
                    <a:p>
                      <a:r>
                        <a:rPr lang="en-US" dirty="0"/>
                        <a:t>Indicator</a:t>
                      </a:r>
                    </a:p>
                  </a:txBody>
                  <a:tcPr/>
                </a:tc>
                <a:tc>
                  <a:txBody>
                    <a:bodyPr/>
                    <a:lstStyle/>
                    <a:p>
                      <a:r>
                        <a:rPr lang="en-US" dirty="0"/>
                        <a:t>Sample Metric</a:t>
                      </a:r>
                    </a:p>
                  </a:txBody>
                  <a:tcPr/>
                </a:tc>
                <a:extLst>
                  <a:ext uri="{0D108BD9-81ED-4DB2-BD59-A6C34878D82A}">
                    <a16:rowId xmlns:a16="http://schemas.microsoft.com/office/drawing/2014/main" val="2208993288"/>
                  </a:ext>
                </a:extLst>
              </a:tr>
              <a:tr h="370840">
                <a:tc>
                  <a:txBody>
                    <a:bodyPr/>
                    <a:lstStyle/>
                    <a:p>
                      <a:r>
                        <a:rPr lang="en-US" dirty="0"/>
                        <a:t>Understanding of the Mission and its connection to IL</a:t>
                      </a:r>
                    </a:p>
                  </a:txBody>
                  <a:tcPr/>
                </a:tc>
                <a:tc>
                  <a:txBody>
                    <a:bodyPr/>
                    <a:lstStyle/>
                    <a:p>
                      <a:r>
                        <a:rPr lang="en-US" dirty="0"/>
                        <a:t>Can the member share an example of your mission in action and its connection to the Independent Living movement?</a:t>
                      </a:r>
                    </a:p>
                  </a:txBody>
                  <a:tcPr/>
                </a:tc>
                <a:extLst>
                  <a:ext uri="{0D108BD9-81ED-4DB2-BD59-A6C34878D82A}">
                    <a16:rowId xmlns:a16="http://schemas.microsoft.com/office/drawing/2014/main" val="1521545694"/>
                  </a:ext>
                </a:extLst>
              </a:tr>
              <a:tr h="370840">
                <a:tc>
                  <a:txBody>
                    <a:bodyPr/>
                    <a:lstStyle/>
                    <a:p>
                      <a:r>
                        <a:rPr lang="en-US" dirty="0"/>
                        <a:t>Consumer Control</a:t>
                      </a:r>
                    </a:p>
                  </a:txBody>
                  <a:tcPr/>
                </a:tc>
                <a:tc>
                  <a:txBody>
                    <a:bodyPr/>
                    <a:lstStyle/>
                    <a:p>
                      <a:r>
                        <a:rPr lang="en-US" dirty="0"/>
                        <a:t>% of members with significant disabilities</a:t>
                      </a:r>
                    </a:p>
                  </a:txBody>
                  <a:tcPr/>
                </a:tc>
                <a:extLst>
                  <a:ext uri="{0D108BD9-81ED-4DB2-BD59-A6C34878D82A}">
                    <a16:rowId xmlns:a16="http://schemas.microsoft.com/office/drawing/2014/main" val="104253247"/>
                  </a:ext>
                </a:extLst>
              </a:tr>
              <a:tr h="370840">
                <a:tc>
                  <a:txBody>
                    <a:bodyPr/>
                    <a:lstStyle/>
                    <a:p>
                      <a:r>
                        <a:rPr lang="en-US" dirty="0"/>
                        <a:t>Role Understanding</a:t>
                      </a:r>
                    </a:p>
                  </a:txBody>
                  <a:tcPr/>
                </a:tc>
                <a:tc>
                  <a:txBody>
                    <a:bodyPr/>
                    <a:lstStyle/>
                    <a:p>
                      <a:r>
                        <a:rPr lang="en-US" dirty="0"/>
                        <a:t>% of members who report confidence in their federal requirements</a:t>
                      </a:r>
                    </a:p>
                  </a:txBody>
                  <a:tcPr/>
                </a:tc>
                <a:extLst>
                  <a:ext uri="{0D108BD9-81ED-4DB2-BD59-A6C34878D82A}">
                    <a16:rowId xmlns:a16="http://schemas.microsoft.com/office/drawing/2014/main" val="3786765085"/>
                  </a:ext>
                </a:extLst>
              </a:tr>
              <a:tr h="370840">
                <a:tc>
                  <a:txBody>
                    <a:bodyPr/>
                    <a:lstStyle/>
                    <a:p>
                      <a:r>
                        <a:rPr lang="en-US" dirty="0"/>
                        <a:t>Attendance</a:t>
                      </a:r>
                    </a:p>
                  </a:txBody>
                  <a:tcPr/>
                </a:tc>
                <a:tc>
                  <a:txBody>
                    <a:bodyPr/>
                    <a:lstStyle/>
                    <a:p>
                      <a:r>
                        <a:rPr lang="en-US" dirty="0"/>
                        <a:t>% of members attending meetings</a:t>
                      </a:r>
                    </a:p>
                  </a:txBody>
                  <a:tcPr/>
                </a:tc>
                <a:extLst>
                  <a:ext uri="{0D108BD9-81ED-4DB2-BD59-A6C34878D82A}">
                    <a16:rowId xmlns:a16="http://schemas.microsoft.com/office/drawing/2014/main" val="1920567962"/>
                  </a:ext>
                </a:extLst>
              </a:tr>
              <a:tr h="370840">
                <a:tc>
                  <a:txBody>
                    <a:bodyPr/>
                    <a:lstStyle/>
                    <a:p>
                      <a:r>
                        <a:rPr lang="en-US" dirty="0"/>
                        <a:t>Demographics</a:t>
                      </a:r>
                    </a:p>
                  </a:txBody>
                  <a:tcPr/>
                </a:tc>
                <a:tc>
                  <a:txBody>
                    <a:bodyPr/>
                    <a:lstStyle/>
                    <a:p>
                      <a:r>
                        <a:rPr lang="en-US" dirty="0"/>
                        <a:t>Does your board represent your community?</a:t>
                      </a:r>
                    </a:p>
                  </a:txBody>
                  <a:tcPr/>
                </a:tc>
                <a:extLst>
                  <a:ext uri="{0D108BD9-81ED-4DB2-BD59-A6C34878D82A}">
                    <a16:rowId xmlns:a16="http://schemas.microsoft.com/office/drawing/2014/main" val="876794561"/>
                  </a:ext>
                </a:extLst>
              </a:tr>
              <a:tr h="370840">
                <a:tc>
                  <a:txBody>
                    <a:bodyPr/>
                    <a:lstStyle/>
                    <a:p>
                      <a:r>
                        <a:rPr lang="en-US" dirty="0"/>
                        <a:t>ED performance review</a:t>
                      </a:r>
                    </a:p>
                  </a:txBody>
                  <a:tcPr/>
                </a:tc>
                <a:tc>
                  <a:txBody>
                    <a:bodyPr/>
                    <a:lstStyle/>
                    <a:p>
                      <a:r>
                        <a:rPr lang="en-US" dirty="0"/>
                        <a:t>Has the ED been evaluated in the past 12 months?</a:t>
                      </a:r>
                    </a:p>
                  </a:txBody>
                  <a:tcPr/>
                </a:tc>
                <a:extLst>
                  <a:ext uri="{0D108BD9-81ED-4DB2-BD59-A6C34878D82A}">
                    <a16:rowId xmlns:a16="http://schemas.microsoft.com/office/drawing/2014/main" val="346241320"/>
                  </a:ext>
                </a:extLst>
              </a:tr>
              <a:tr h="370840">
                <a:tc>
                  <a:txBody>
                    <a:bodyPr/>
                    <a:lstStyle/>
                    <a:p>
                      <a:r>
                        <a:rPr lang="en-US" dirty="0"/>
                        <a:t>Buy In</a:t>
                      </a:r>
                    </a:p>
                  </a:txBody>
                  <a:tcPr/>
                </a:tc>
                <a:tc>
                  <a:txBody>
                    <a:bodyPr/>
                    <a:lstStyle/>
                    <a:p>
                      <a:r>
                        <a:rPr lang="en-US" dirty="0"/>
                        <a:t># of members giving at a level meaningful to them</a:t>
                      </a:r>
                    </a:p>
                  </a:txBody>
                  <a:tcPr/>
                </a:tc>
                <a:extLst>
                  <a:ext uri="{0D108BD9-81ED-4DB2-BD59-A6C34878D82A}">
                    <a16:rowId xmlns:a16="http://schemas.microsoft.com/office/drawing/2014/main" val="2016067100"/>
                  </a:ext>
                </a:extLst>
              </a:tr>
              <a:tr h="370840">
                <a:tc>
                  <a:txBody>
                    <a:bodyPr/>
                    <a:lstStyle/>
                    <a:p>
                      <a:r>
                        <a:rPr lang="en-US" dirty="0"/>
                        <a:t>Board Performance</a:t>
                      </a:r>
                    </a:p>
                  </a:txBody>
                  <a:tcPr/>
                </a:tc>
                <a:tc>
                  <a:txBody>
                    <a:bodyPr/>
                    <a:lstStyle/>
                    <a:p>
                      <a:r>
                        <a:rPr lang="en-US" dirty="0"/>
                        <a:t>Has the board conducted an annual self-evaluation?</a:t>
                      </a:r>
                    </a:p>
                  </a:txBody>
                  <a:tcPr/>
                </a:tc>
                <a:extLst>
                  <a:ext uri="{0D108BD9-81ED-4DB2-BD59-A6C34878D82A}">
                    <a16:rowId xmlns:a16="http://schemas.microsoft.com/office/drawing/2014/main" val="1226855560"/>
                  </a:ext>
                </a:extLst>
              </a:tr>
              <a:tr h="370840">
                <a:tc>
                  <a:txBody>
                    <a:bodyPr/>
                    <a:lstStyle/>
                    <a:p>
                      <a:r>
                        <a:rPr lang="en-US" dirty="0"/>
                        <a:t>Ongoing Development</a:t>
                      </a:r>
                    </a:p>
                  </a:txBody>
                  <a:tcPr/>
                </a:tc>
                <a:tc>
                  <a:txBody>
                    <a:bodyPr/>
                    <a:lstStyle/>
                    <a:p>
                      <a:r>
                        <a:rPr lang="en-US" dirty="0"/>
                        <a:t># of trainings attended per member per year</a:t>
                      </a:r>
                    </a:p>
                  </a:txBody>
                  <a:tcPr/>
                </a:tc>
                <a:extLst>
                  <a:ext uri="{0D108BD9-81ED-4DB2-BD59-A6C34878D82A}">
                    <a16:rowId xmlns:a16="http://schemas.microsoft.com/office/drawing/2014/main" val="3451650459"/>
                  </a:ext>
                </a:extLst>
              </a:tr>
              <a:tr h="370840">
                <a:tc>
                  <a:txBody>
                    <a:bodyPr/>
                    <a:lstStyle/>
                    <a:p>
                      <a:r>
                        <a:rPr lang="en-US" dirty="0"/>
                        <a:t>Succession</a:t>
                      </a:r>
                    </a:p>
                  </a:txBody>
                  <a:tcPr/>
                </a:tc>
                <a:tc>
                  <a:txBody>
                    <a:bodyPr/>
                    <a:lstStyle/>
                    <a:p>
                      <a:r>
                        <a:rPr lang="en-US" dirty="0"/>
                        <a:t>Is there an established pipeline of future board members?</a:t>
                      </a:r>
                    </a:p>
                  </a:txBody>
                  <a:tcPr/>
                </a:tc>
                <a:extLst>
                  <a:ext uri="{0D108BD9-81ED-4DB2-BD59-A6C34878D82A}">
                    <a16:rowId xmlns:a16="http://schemas.microsoft.com/office/drawing/2014/main" val="235423904"/>
                  </a:ext>
                </a:extLst>
              </a:tr>
            </a:tbl>
          </a:graphicData>
        </a:graphic>
      </p:graphicFrame>
      <p:sp>
        <p:nvSpPr>
          <p:cNvPr id="4" name="Footer Placeholder 3">
            <a:extLst>
              <a:ext uri="{FF2B5EF4-FFF2-40B4-BE49-F238E27FC236}">
                <a16:creationId xmlns:a16="http://schemas.microsoft.com/office/drawing/2014/main" id="{1FD13AF1-D2D9-DC66-CFC6-3B863C244BFA}"/>
              </a:ext>
            </a:extLst>
          </p:cNvPr>
          <p:cNvSpPr>
            <a:spLocks noGrp="1"/>
          </p:cNvSpPr>
          <p:nvPr>
            <p:ph type="ftr" sz="quarter" idx="11"/>
          </p:nvPr>
        </p:nvSpPr>
        <p:spPr/>
        <p:txBody>
          <a:bodyPr/>
          <a:lstStyle/>
          <a:p>
            <a:r>
              <a:rPr lang="en-US" sz="1100" dirty="0"/>
              <a:t>Independent Living  Training and Technical Assistance Center</a:t>
            </a:r>
          </a:p>
        </p:txBody>
      </p:sp>
      <p:sp>
        <p:nvSpPr>
          <p:cNvPr id="5" name="Slide Number Placeholder 4">
            <a:extLst>
              <a:ext uri="{FF2B5EF4-FFF2-40B4-BE49-F238E27FC236}">
                <a16:creationId xmlns:a16="http://schemas.microsoft.com/office/drawing/2014/main" id="{4E313DB5-36CB-64C9-1A73-1D30510111D9}"/>
              </a:ext>
            </a:extLst>
          </p:cNvPr>
          <p:cNvSpPr>
            <a:spLocks noGrp="1"/>
          </p:cNvSpPr>
          <p:nvPr>
            <p:ph type="sldNum" sz="quarter" idx="12"/>
          </p:nvPr>
        </p:nvSpPr>
        <p:spPr/>
        <p:txBody>
          <a:bodyPr/>
          <a:lstStyle/>
          <a:p>
            <a:fld id="{181E4D21-DFBA-4BA9-A6C6-558C4B06F883}" type="slidenum">
              <a:rPr lang="en-US" smtClean="0"/>
              <a:t>22</a:t>
            </a:fld>
            <a:endParaRPr lang="en-US"/>
          </a:p>
        </p:txBody>
      </p:sp>
    </p:spTree>
    <p:extLst>
      <p:ext uri="{BB962C8B-B14F-4D97-AF65-F5344CB8AC3E}">
        <p14:creationId xmlns:p14="http://schemas.microsoft.com/office/powerpoint/2010/main" val="1836012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A5794C-6750-9C5C-E47A-8F2176E871A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D3A4BA5-AA9E-94ED-90BD-6087DB9747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383CB2A5-33EA-0D7C-DE1D-026734000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017C709-F34C-83D8-FEB0-EC5C68AD9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FBF33D5-4BB2-766C-EFEE-215B9B4578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440215F-EBC0-69DC-4147-0A2297325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13D3904B-13A1-71C1-1033-04D3D5AB17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90D5F080-6335-F6C6-8736-DD27D50731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F56407-855C-A364-E4C8-EA52F1994323}"/>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Questions for Discussion</a:t>
            </a:r>
          </a:p>
        </p:txBody>
      </p:sp>
      <p:sp>
        <p:nvSpPr>
          <p:cNvPr id="3" name="Content Placeholder 2">
            <a:extLst>
              <a:ext uri="{FF2B5EF4-FFF2-40B4-BE49-F238E27FC236}">
                <a16:creationId xmlns:a16="http://schemas.microsoft.com/office/drawing/2014/main" id="{FDACA645-05A2-FC9D-D69E-4E84BF6F0C58}"/>
              </a:ext>
            </a:extLst>
          </p:cNvPr>
          <p:cNvSpPr>
            <a:spLocks noGrp="1"/>
          </p:cNvSpPr>
          <p:nvPr>
            <p:ph idx="1"/>
          </p:nvPr>
        </p:nvSpPr>
        <p:spPr>
          <a:xfrm>
            <a:off x="4810259" y="649480"/>
            <a:ext cx="6555347" cy="5546047"/>
          </a:xfrm>
        </p:spPr>
        <p:txBody>
          <a:bodyPr anchor="ctr">
            <a:normAutofit/>
          </a:bodyPr>
          <a:lstStyle/>
          <a:p>
            <a:pPr>
              <a:buFont typeface="Wingdings" panose="05000000000000000000" pitchFamily="2" charset="2"/>
              <a:buChar char="§"/>
            </a:pPr>
            <a:r>
              <a:rPr lang="en-US" sz="2000" dirty="0"/>
              <a:t>What’s a strength you bring to your role that you hadn’t named before this session?</a:t>
            </a:r>
          </a:p>
          <a:p>
            <a:pPr>
              <a:buFont typeface="Wingdings" panose="05000000000000000000" pitchFamily="2" charset="2"/>
              <a:buChar char="§"/>
            </a:pPr>
            <a:r>
              <a:rPr lang="en-US" sz="2000" dirty="0"/>
              <a:t>What would you need to feel more confident in your own leadership role?</a:t>
            </a:r>
          </a:p>
          <a:p>
            <a:pPr>
              <a:buFont typeface="Wingdings" panose="05000000000000000000" pitchFamily="2" charset="2"/>
              <a:buChar char="§"/>
            </a:pPr>
            <a:r>
              <a:rPr lang="en-US" sz="2000" dirty="0"/>
              <a:t>Where have you experienced role confusion in your own leadership journey – and how did it feel?</a:t>
            </a:r>
          </a:p>
          <a:p>
            <a:pPr>
              <a:buFont typeface="Wingdings" panose="05000000000000000000" pitchFamily="2" charset="2"/>
              <a:buChar char="§"/>
            </a:pPr>
            <a:r>
              <a:rPr lang="en-US" sz="2000" dirty="0"/>
              <a:t>What would you share with a board member who missed today’s training?</a:t>
            </a:r>
          </a:p>
          <a:p>
            <a:pPr>
              <a:buFont typeface="Wingdings" panose="05000000000000000000" pitchFamily="2" charset="2"/>
              <a:buChar char="§"/>
            </a:pPr>
            <a:r>
              <a:rPr lang="en-US" sz="2000" dirty="0"/>
              <a:t>How do the roles discussed today show up (or blur) in your organization?</a:t>
            </a:r>
          </a:p>
          <a:p>
            <a:pPr>
              <a:buFont typeface="Wingdings" panose="05000000000000000000" pitchFamily="2" charset="2"/>
              <a:buChar char="§"/>
            </a:pPr>
            <a:r>
              <a:rPr lang="en-US" sz="2000" dirty="0"/>
              <a:t>What’s one action you’ll take to strengthen leadership alignment in your CIL?</a:t>
            </a:r>
          </a:p>
          <a:p>
            <a:pPr>
              <a:buFont typeface="Wingdings" panose="05000000000000000000" pitchFamily="2" charset="2"/>
              <a:buChar char="§"/>
            </a:pPr>
            <a:r>
              <a:rPr lang="en-US" sz="2000" dirty="0"/>
              <a:t>What’s one boundary or expectation you could help define or reinforce in your role?</a:t>
            </a:r>
          </a:p>
        </p:txBody>
      </p:sp>
      <p:sp>
        <p:nvSpPr>
          <p:cNvPr id="4" name="Footer Placeholder 3">
            <a:extLst>
              <a:ext uri="{FF2B5EF4-FFF2-40B4-BE49-F238E27FC236}">
                <a16:creationId xmlns:a16="http://schemas.microsoft.com/office/drawing/2014/main" id="{59D3A018-46E2-EFEE-092F-6790C8C42075}"/>
              </a:ext>
            </a:extLst>
          </p:cNvPr>
          <p:cNvSpPr>
            <a:spLocks noGrp="1"/>
          </p:cNvSpPr>
          <p:nvPr>
            <p:ph type="ftr" sz="quarter" idx="11"/>
          </p:nvPr>
        </p:nvSpPr>
        <p:spPr>
          <a:xfrm rot="5400000">
            <a:off x="-1828800" y="1984248"/>
            <a:ext cx="4114800" cy="365125"/>
          </a:xfrm>
        </p:spPr>
        <p:txBody>
          <a:bodyPr>
            <a:normAutofit/>
          </a:bodyPr>
          <a:lstStyle/>
          <a:p>
            <a:pPr algn="l">
              <a:spcAft>
                <a:spcPts val="600"/>
              </a:spcAft>
            </a:pPr>
            <a:r>
              <a:rPr lang="en-US" sz="1100" dirty="0">
                <a:solidFill>
                  <a:srgbClr val="FFFFFF"/>
                </a:solidFill>
              </a:rPr>
              <a:t>Independent Living  Training and Technical Assistance Center</a:t>
            </a:r>
          </a:p>
        </p:txBody>
      </p:sp>
      <p:sp>
        <p:nvSpPr>
          <p:cNvPr id="5" name="Slide Number Placeholder 4">
            <a:extLst>
              <a:ext uri="{FF2B5EF4-FFF2-40B4-BE49-F238E27FC236}">
                <a16:creationId xmlns:a16="http://schemas.microsoft.com/office/drawing/2014/main" id="{F49E12A5-F639-4B88-0D97-2B99A0C3B200}"/>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23</a:t>
            </a:fld>
            <a:endParaRPr lang="en-US" sz="1100">
              <a:solidFill>
                <a:schemeClr val="tx1">
                  <a:lumMod val="50000"/>
                  <a:lumOff val="50000"/>
                </a:schemeClr>
              </a:solidFill>
            </a:endParaRPr>
          </a:p>
        </p:txBody>
      </p:sp>
    </p:spTree>
    <p:extLst>
      <p:ext uri="{BB962C8B-B14F-4D97-AF65-F5344CB8AC3E}">
        <p14:creationId xmlns:p14="http://schemas.microsoft.com/office/powerpoint/2010/main" val="3081778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1E02DF-2F5B-98F1-B089-BE146CFFA4FC}"/>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E99698C-0575-068D-4074-248EE254C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28CD0AF-0E75-B5C8-7032-DCE54173D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C7BF628-8587-3CE1-3868-B4E79726BC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5BF4916-45E2-9DAB-A61A-3A93CABB7E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FBA702A2-441E-A9E1-543D-015840F7F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0F5ABE-A33E-F291-D77F-26727A1C35F6}"/>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Contact Information</a:t>
            </a:r>
            <a:endParaRPr lang="en-US" sz="4000" dirty="0">
              <a:solidFill>
                <a:srgbClr val="FFFFFF"/>
              </a:solidFill>
            </a:endParaRPr>
          </a:p>
        </p:txBody>
      </p:sp>
      <p:sp>
        <p:nvSpPr>
          <p:cNvPr id="15" name="Content Placeholder 2">
            <a:extLst>
              <a:ext uri="{FF2B5EF4-FFF2-40B4-BE49-F238E27FC236}">
                <a16:creationId xmlns:a16="http://schemas.microsoft.com/office/drawing/2014/main" id="{B814D220-CE53-1DF7-B3A7-45433BA84AB7}"/>
              </a:ext>
            </a:extLst>
          </p:cNvPr>
          <p:cNvSpPr>
            <a:spLocks noGrp="1"/>
          </p:cNvSpPr>
          <p:nvPr>
            <p:ph idx="1"/>
          </p:nvPr>
        </p:nvSpPr>
        <p:spPr>
          <a:xfrm>
            <a:off x="1371599" y="2318197"/>
            <a:ext cx="9724031" cy="3683358"/>
          </a:xfrm>
        </p:spPr>
        <p:txBody>
          <a:bodyPr anchor="ctr">
            <a:noAutofit/>
          </a:bodyPr>
          <a:lstStyle/>
          <a:p>
            <a:pPr marL="0" indent="0" fontAlgn="base">
              <a:buNone/>
            </a:pPr>
            <a:r>
              <a:rPr lang="en-US" sz="2400" b="1" dirty="0"/>
              <a:t>Independent Living Training &amp; Technical Assistance Center</a:t>
            </a:r>
          </a:p>
          <a:p>
            <a:pPr marL="0" indent="0" fontAlgn="base">
              <a:buNone/>
            </a:pPr>
            <a:r>
              <a:rPr lang="en-US" sz="1800" dirty="0"/>
              <a:t>Rural Institute for Inclusive Communities at the University of Montana</a:t>
            </a:r>
          </a:p>
          <a:p>
            <a:pPr marL="0" indent="0" fontAlgn="base">
              <a:buNone/>
            </a:pPr>
            <a:r>
              <a:rPr lang="en-US" sz="1800" dirty="0"/>
              <a:t>📞 (406) 243-5300</a:t>
            </a:r>
          </a:p>
          <a:p>
            <a:pPr marL="0" indent="0" fontAlgn="base">
              <a:buNone/>
            </a:pPr>
            <a:r>
              <a:rPr lang="en-US" sz="1800" dirty="0"/>
              <a:t>✉️ ilttacenter@mso.umt.edu </a:t>
            </a:r>
          </a:p>
          <a:p>
            <a:pPr marL="0" indent="0" fontAlgn="base">
              <a:buNone/>
            </a:pPr>
            <a:r>
              <a:rPr lang="en-US" sz="1800" dirty="0"/>
              <a:t>🌐 </a:t>
            </a:r>
            <a:r>
              <a:rPr lang="en-US" sz="1800" dirty="0">
                <a:hlinkClick r:id="rId2"/>
              </a:rPr>
              <a:t>www.ILTTACenter.org</a:t>
            </a:r>
            <a:endParaRPr lang="en-US" sz="1800" dirty="0"/>
          </a:p>
          <a:p>
            <a:pPr marL="0" indent="0" fontAlgn="base">
              <a:buNone/>
            </a:pPr>
            <a:r>
              <a:rPr lang="en-US" sz="1800" dirty="0"/>
              <a:t>👉 Stay Connected </a:t>
            </a:r>
            <a:r>
              <a:rPr lang="en-US" sz="1800" dirty="0">
                <a:hlinkClick r:id="rId3"/>
              </a:rPr>
              <a:t>Email Sign Up</a:t>
            </a:r>
            <a:r>
              <a:rPr lang="en-US" sz="1800" dirty="0"/>
              <a:t> | </a:t>
            </a:r>
            <a:r>
              <a:rPr lang="en-US" sz="1800" u="sng" dirty="0">
                <a:hlinkClick r:id="rId4"/>
              </a:rPr>
              <a:t>Facebook</a:t>
            </a:r>
            <a:r>
              <a:rPr lang="en-US" sz="1800" dirty="0"/>
              <a:t> | </a:t>
            </a:r>
            <a:r>
              <a:rPr lang="en-US" sz="1800" dirty="0">
                <a:hlinkClick r:id="rId5"/>
              </a:rPr>
              <a:t>LinkedIn</a:t>
            </a:r>
            <a:r>
              <a:rPr lang="en-US" sz="1800" dirty="0"/>
              <a:t> | </a:t>
            </a:r>
            <a:r>
              <a:rPr lang="en-US" sz="1800" dirty="0">
                <a:hlinkClick r:id="rId6"/>
              </a:rPr>
              <a:t>Instagram</a:t>
            </a:r>
            <a:endParaRPr lang="en-US" sz="1800" dirty="0"/>
          </a:p>
          <a:p>
            <a:pPr marL="0" indent="0" fontAlgn="base">
              <a:buNone/>
            </a:pPr>
            <a:endParaRPr lang="en-US" sz="1800" dirty="0"/>
          </a:p>
          <a:p>
            <a:pPr marL="0" indent="0" fontAlgn="base">
              <a:buNone/>
            </a:pPr>
            <a:r>
              <a:rPr lang="en-US" sz="1800" i="1" dirty="0"/>
              <a:t>The Independent Living Training &amp; Technical Assistance Center is on assignment with the U.S. Department of Health and Human Services, Administration for Community Living.</a:t>
            </a:r>
          </a:p>
        </p:txBody>
      </p:sp>
      <p:sp>
        <p:nvSpPr>
          <p:cNvPr id="3" name="Footer Placeholder 3">
            <a:extLst>
              <a:ext uri="{FF2B5EF4-FFF2-40B4-BE49-F238E27FC236}">
                <a16:creationId xmlns:a16="http://schemas.microsoft.com/office/drawing/2014/main" id="{80E7F39A-5417-5F83-4FDB-D8FBC980A994}"/>
              </a:ext>
            </a:extLst>
          </p:cNvPr>
          <p:cNvSpPr>
            <a:spLocks noGrp="1"/>
          </p:cNvSpPr>
          <p:nvPr>
            <p:ph type="ftr" sz="quarter" idx="11"/>
          </p:nvPr>
        </p:nvSpPr>
        <p:spPr>
          <a:xfrm>
            <a:off x="4038600" y="6356350"/>
            <a:ext cx="4114800" cy="365125"/>
          </a:xfrm>
        </p:spPr>
        <p:txBody>
          <a:bodyPr/>
          <a:lstStyle/>
          <a:p>
            <a:r>
              <a:rPr lang="en-US" sz="1100" dirty="0"/>
              <a:t>Independent Living  Training and Technical Assistance Center</a:t>
            </a:r>
          </a:p>
        </p:txBody>
      </p:sp>
      <p:sp>
        <p:nvSpPr>
          <p:cNvPr id="5" name="Slide Number Placeholder 4">
            <a:extLst>
              <a:ext uri="{FF2B5EF4-FFF2-40B4-BE49-F238E27FC236}">
                <a16:creationId xmlns:a16="http://schemas.microsoft.com/office/drawing/2014/main" id="{5FB21B80-3C6F-F280-6E36-9454C26B0CE5}"/>
              </a:ext>
            </a:extLst>
          </p:cNvPr>
          <p:cNvSpPr>
            <a:spLocks noGrp="1"/>
          </p:cNvSpPr>
          <p:nvPr>
            <p:ph type="sldNum" sz="quarter" idx="12"/>
          </p:nvPr>
        </p:nvSpPr>
        <p:spPr>
          <a:xfrm>
            <a:off x="11704320" y="6455431"/>
            <a:ext cx="445913"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24</a:t>
            </a:fld>
            <a:endParaRPr lang="en-US" sz="1100">
              <a:solidFill>
                <a:schemeClr val="tx1">
                  <a:lumMod val="50000"/>
                  <a:lumOff val="50000"/>
                </a:schemeClr>
              </a:solidFill>
            </a:endParaRPr>
          </a:p>
        </p:txBody>
      </p:sp>
    </p:spTree>
    <p:extLst>
      <p:ext uri="{BB962C8B-B14F-4D97-AF65-F5344CB8AC3E}">
        <p14:creationId xmlns:p14="http://schemas.microsoft.com/office/powerpoint/2010/main" val="3642078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B5D9E-0B4D-D62A-CE76-B8B801754254}"/>
              </a:ext>
            </a:extLst>
          </p:cNvPr>
          <p:cNvSpPr>
            <a:spLocks noGrp="1"/>
          </p:cNvSpPr>
          <p:nvPr>
            <p:ph type="title"/>
          </p:nvPr>
        </p:nvSpPr>
        <p:spPr/>
        <p:txBody>
          <a:bodyPr/>
          <a:lstStyle/>
          <a:p>
            <a:r>
              <a:rPr lang="en-US" dirty="0"/>
              <a:t>References &amp; Resources</a:t>
            </a:r>
          </a:p>
        </p:txBody>
      </p:sp>
      <p:sp>
        <p:nvSpPr>
          <p:cNvPr id="3" name="Content Placeholder 2">
            <a:extLst>
              <a:ext uri="{FF2B5EF4-FFF2-40B4-BE49-F238E27FC236}">
                <a16:creationId xmlns:a16="http://schemas.microsoft.com/office/drawing/2014/main" id="{A08959D8-9463-AC9E-CE1D-2FDA85DA3A3B}"/>
              </a:ext>
            </a:extLst>
          </p:cNvPr>
          <p:cNvSpPr>
            <a:spLocks noGrp="1"/>
          </p:cNvSpPr>
          <p:nvPr>
            <p:ph idx="1"/>
          </p:nvPr>
        </p:nvSpPr>
        <p:spPr/>
        <p:txBody>
          <a:bodyPr>
            <a:normAutofit/>
          </a:bodyPr>
          <a:lstStyle/>
          <a:p>
            <a:pPr marL="0" indent="0">
              <a:buNone/>
            </a:pPr>
            <a:r>
              <a:rPr lang="en-US" sz="1800" b="1" dirty="0"/>
              <a:t>1 </a:t>
            </a:r>
            <a:r>
              <a:rPr lang="en-US" sz="1800" b="1" dirty="0" err="1"/>
              <a:t>BoardSource</a:t>
            </a:r>
            <a:r>
              <a:rPr lang="en-US" sz="1800" b="1" dirty="0"/>
              <a:t>.</a:t>
            </a:r>
            <a:r>
              <a:rPr lang="en-US" sz="1800" dirty="0"/>
              <a:t> "Roles and Responsibilities." </a:t>
            </a:r>
            <a:r>
              <a:rPr lang="en-US" sz="1800" i="1" dirty="0" err="1"/>
              <a:t>BoardSource</a:t>
            </a:r>
            <a:r>
              <a:rPr lang="en-US" sz="1800" dirty="0"/>
              <a:t>, </a:t>
            </a:r>
            <a:r>
              <a:rPr lang="en-US" sz="1800" dirty="0">
                <a:hlinkClick r:id="rId2"/>
              </a:rPr>
              <a:t>https://boardsource.org/fundamental-topics-of-nonprofit-board-service/roles-responsibilities/</a:t>
            </a:r>
            <a:r>
              <a:rPr lang="en-US" sz="1800" dirty="0"/>
              <a:t>. </a:t>
            </a:r>
          </a:p>
          <a:p>
            <a:pPr marL="0" indent="0">
              <a:buNone/>
            </a:pPr>
            <a:endParaRPr lang="en-US" sz="1800" dirty="0"/>
          </a:p>
          <a:p>
            <a:pPr marL="0" indent="0" fontAlgn="base">
              <a:buNone/>
            </a:pPr>
            <a:r>
              <a:rPr lang="en-US" sz="1800" b="1" dirty="0"/>
              <a:t>Board Governance of Centers for Independent Living</a:t>
            </a:r>
            <a:endParaRPr lang="en-US" sz="1800" b="1" dirty="0">
              <a:hlinkClick r:id="rId3" tooltip="Original URL: https://www.ilru.org/board-and-staff-roles-and-responsibilities-centers-for-independent-living. Click or tap if you trust this link."/>
            </a:endParaRPr>
          </a:p>
          <a:p>
            <a:pPr marL="0" indent="0" fontAlgn="base">
              <a:buNone/>
            </a:pPr>
            <a:r>
              <a:rPr lang="en-US" sz="1800" dirty="0">
                <a:hlinkClick r:id="rId3" tooltip="Original URL: https://www.ilru.org/board-and-staff-roles-and-responsibilities-centers-for-independent-living. Click or tap if you trust this link."/>
              </a:rPr>
              <a:t>www.ilru.org/board-and-staff-roles-and-responsibilities-centers-for-independent-living</a:t>
            </a:r>
            <a:br>
              <a:rPr lang="en-US" sz="1800" dirty="0"/>
            </a:br>
            <a:endParaRPr lang="en-US" sz="1800" dirty="0"/>
          </a:p>
        </p:txBody>
      </p:sp>
      <p:sp>
        <p:nvSpPr>
          <p:cNvPr id="4" name="Footer Placeholder 3">
            <a:extLst>
              <a:ext uri="{FF2B5EF4-FFF2-40B4-BE49-F238E27FC236}">
                <a16:creationId xmlns:a16="http://schemas.microsoft.com/office/drawing/2014/main" id="{EB97848D-D923-480E-6D17-8D8059EAF06E}"/>
              </a:ext>
            </a:extLst>
          </p:cNvPr>
          <p:cNvSpPr>
            <a:spLocks noGrp="1"/>
          </p:cNvSpPr>
          <p:nvPr>
            <p:ph type="ftr" sz="quarter" idx="11"/>
          </p:nvPr>
        </p:nvSpPr>
        <p:spPr/>
        <p:txBody>
          <a:bodyPr/>
          <a:lstStyle/>
          <a:p>
            <a:r>
              <a:rPr lang="en-US" sz="1100" dirty="0"/>
              <a:t>Independent Living  Training and Technical Assistance Center</a:t>
            </a:r>
          </a:p>
        </p:txBody>
      </p:sp>
      <p:sp>
        <p:nvSpPr>
          <p:cNvPr id="5" name="Slide Number Placeholder 4">
            <a:extLst>
              <a:ext uri="{FF2B5EF4-FFF2-40B4-BE49-F238E27FC236}">
                <a16:creationId xmlns:a16="http://schemas.microsoft.com/office/drawing/2014/main" id="{24E45FDC-99A8-A13A-B924-7AC3E0EEB35C}"/>
              </a:ext>
            </a:extLst>
          </p:cNvPr>
          <p:cNvSpPr>
            <a:spLocks noGrp="1"/>
          </p:cNvSpPr>
          <p:nvPr>
            <p:ph type="sldNum" sz="quarter" idx="12"/>
          </p:nvPr>
        </p:nvSpPr>
        <p:spPr/>
        <p:txBody>
          <a:bodyPr/>
          <a:lstStyle/>
          <a:p>
            <a:fld id="{181E4D21-DFBA-4BA9-A6C6-558C4B06F883}" type="slidenum">
              <a:rPr lang="en-US" smtClean="0"/>
              <a:t>25</a:t>
            </a:fld>
            <a:endParaRPr lang="en-US"/>
          </a:p>
        </p:txBody>
      </p:sp>
    </p:spTree>
    <p:extLst>
      <p:ext uri="{BB962C8B-B14F-4D97-AF65-F5344CB8AC3E}">
        <p14:creationId xmlns:p14="http://schemas.microsoft.com/office/powerpoint/2010/main" val="2555733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522200-7E40-25EB-D237-1DACE0F187B5}"/>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9EB94161-A666-90DD-D3E5-559064ACA703}"/>
              </a:ext>
            </a:extLst>
          </p:cNvPr>
          <p:cNvSpPr>
            <a:spLocks noGrp="1"/>
          </p:cNvSpPr>
          <p:nvPr>
            <p:ph type="title"/>
          </p:nvPr>
        </p:nvSpPr>
        <p:spPr>
          <a:xfrm>
            <a:off x="1136396" y="457201"/>
            <a:ext cx="5814240" cy="155687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defTabSz="914400" rtl="0" eaLnBrk="1" fontAlgn="auto" latinLnBrk="0" hangingPunct="1">
              <a:spcBef>
                <a:spcPts val="0"/>
              </a:spcBef>
              <a:spcAft>
                <a:spcPts val="0"/>
              </a:spcAft>
              <a:buClrTx/>
              <a:buSzTx/>
              <a:buFontTx/>
              <a:buNone/>
              <a:tabLst/>
              <a:defRPr/>
            </a:pPr>
            <a:r>
              <a:rPr kumimoji="0" lang="en-US" sz="3400" i="0" u="none" strike="noStrike" kern="1200" cap="none" spc="0" normalizeH="0" baseline="0" noProof="0" dirty="0">
                <a:ln>
                  <a:noFill/>
                </a:ln>
                <a:effectLst/>
                <a:uLnTx/>
                <a:uFillTx/>
                <a:latin typeface="+mn-lt"/>
                <a:ea typeface="+mn-ea"/>
                <a:cs typeface="+mn-cs"/>
              </a:rPr>
              <a:t>Independent Living  Training and Technical Assistance Center</a:t>
            </a:r>
          </a:p>
        </p:txBody>
      </p:sp>
      <p:sp>
        <p:nvSpPr>
          <p:cNvPr id="3" name="Text">
            <a:extLst>
              <a:ext uri="{FF2B5EF4-FFF2-40B4-BE49-F238E27FC236}">
                <a16:creationId xmlns:a16="http://schemas.microsoft.com/office/drawing/2014/main" id="{061CB36C-6703-FA60-EA7E-DD5D402C8BEA}"/>
              </a:ext>
            </a:extLst>
          </p:cNvPr>
          <p:cNvSpPr>
            <a:spLocks noGrp="1"/>
          </p:cNvSpPr>
          <p:nvPr>
            <p:ph idx="1"/>
          </p:nvPr>
        </p:nvSpPr>
        <p:spPr>
          <a:xfrm>
            <a:off x="1136396" y="2277036"/>
            <a:ext cx="5814239" cy="3461155"/>
          </a:xfrm>
        </p:spPr>
        <p:txBody>
          <a:bodyPr vert="horz" lIns="91440" tIns="45720" rIns="91440" bIns="45720" rtlCol="0">
            <a:normAutofit/>
          </a:bodyPr>
          <a:lstStyle/>
          <a:p>
            <a:pPr marL="0" indent="0">
              <a:spcBef>
                <a:spcPts val="0"/>
              </a:spcBef>
              <a:spcAft>
                <a:spcPts val="2400"/>
              </a:spcAft>
              <a:buNone/>
            </a:pPr>
            <a:r>
              <a:rPr lang="en-US" sz="1900">
                <a:latin typeface="Aptos"/>
                <a:cs typeface="Arial"/>
              </a:rPr>
              <a:t>The Independent Living Training and Technical Assistance Center (IL T&amp;TA Center) is available to you through a </a:t>
            </a:r>
            <a:r>
              <a:rPr lang="en-US" sz="1900" b="1">
                <a:latin typeface="Aptos"/>
                <a:cs typeface="Arial"/>
              </a:rPr>
              <a:t>contract with the US Department of Health and Human Services</a:t>
            </a:r>
            <a:r>
              <a:rPr lang="en-US" sz="1900">
                <a:latin typeface="Aptos"/>
                <a:cs typeface="Arial"/>
              </a:rPr>
              <a:t>. </a:t>
            </a:r>
          </a:p>
          <a:p>
            <a:pPr marL="0" indent="0">
              <a:spcBef>
                <a:spcPts val="0"/>
              </a:spcBef>
              <a:spcAft>
                <a:spcPts val="2400"/>
              </a:spcAft>
              <a:buNone/>
            </a:pPr>
            <a:r>
              <a:rPr lang="en-US" sz="1900">
                <a:latin typeface="Aptos"/>
                <a:cs typeface="Arial"/>
              </a:rPr>
              <a:t>The IL T&amp;TA Center provides </a:t>
            </a:r>
            <a:r>
              <a:rPr lang="en-US" sz="1900" b="1">
                <a:latin typeface="Aptos"/>
                <a:cs typeface="Arial"/>
              </a:rPr>
              <a:t>expert training and technical assistance</a:t>
            </a:r>
            <a:r>
              <a:rPr lang="en-US" sz="1900">
                <a:latin typeface="Aptos"/>
                <a:cs typeface="Arial"/>
              </a:rPr>
              <a:t> to Centers for Independent Living (CILs), State Independent Living Councils (SILCs), and Designated State Entities (DSEs). </a:t>
            </a:r>
            <a:endParaRPr lang="en-US" sz="1900" b="1">
              <a:latin typeface="Aptos"/>
              <a:cs typeface="Arial"/>
            </a:endParaRPr>
          </a:p>
          <a:p>
            <a:pPr marL="0" indent="0">
              <a:spcBef>
                <a:spcPts val="0"/>
              </a:spcBef>
              <a:spcAft>
                <a:spcPts val="2400"/>
              </a:spcAft>
              <a:buNone/>
            </a:pPr>
            <a:r>
              <a:rPr lang="en-US" sz="1900">
                <a:latin typeface="Aptos"/>
                <a:cs typeface="Arial"/>
              </a:rPr>
              <a:t>The Center is operated by the University of Montana's </a:t>
            </a:r>
            <a:r>
              <a:rPr lang="en-US" sz="1900" b="1">
                <a:latin typeface="Aptos"/>
                <a:cs typeface="Arial"/>
              </a:rPr>
              <a:t>Rural Institute for Inclusive Communities. </a:t>
            </a:r>
            <a:endParaRPr lang="en-US" sz="1900" b="1">
              <a:latin typeface="Aptos"/>
              <a:cs typeface="Arial" panose="020B0604020202020204" pitchFamily="34" charset="0"/>
            </a:endParaRPr>
          </a:p>
        </p:txBody>
      </p:sp>
      <p:pic>
        <p:nvPicPr>
          <p:cNvPr id="8" name="Logo 2" descr="Logo: University of Montana. Graphic features a mountain with two peaks. ">
            <a:extLst>
              <a:ext uri="{FF2B5EF4-FFF2-40B4-BE49-F238E27FC236}">
                <a16:creationId xmlns:a16="http://schemas.microsoft.com/office/drawing/2014/main" id="{272D76E7-54E1-F3D4-1B69-8914C30764E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679764" y="2695708"/>
            <a:ext cx="3712869" cy="733292"/>
          </a:xfrm>
          <a:prstGeom prst="rect">
            <a:avLst/>
          </a:prstGeom>
        </p:spPr>
      </p:pic>
      <p:pic>
        <p:nvPicPr>
          <p:cNvPr id="13" name="Logo 1 " descr="Logo of the Independent Living Training and Technical Assistance Center. ">
            <a:extLst>
              <a:ext uri="{FF2B5EF4-FFF2-40B4-BE49-F238E27FC236}">
                <a16:creationId xmlns:a16="http://schemas.microsoft.com/office/drawing/2014/main" id="{9D4069F2-5A17-E750-48E4-A5A915949E8F}"/>
              </a:ext>
            </a:extLst>
          </p:cNvPr>
          <p:cNvPicPr>
            <a:picLocks noChangeAspect="1"/>
          </p:cNvPicPr>
          <p:nvPr/>
        </p:nvPicPr>
        <p:blipFill>
          <a:blip r:embed="rId3"/>
          <a:stretch>
            <a:fillRect/>
          </a:stretch>
        </p:blipFill>
        <p:spPr>
          <a:xfrm>
            <a:off x="7679765" y="3922458"/>
            <a:ext cx="3712869" cy="1652227"/>
          </a:xfrm>
          <a:prstGeom prst="rect">
            <a:avLst/>
          </a:prstGeom>
        </p:spPr>
      </p:pic>
      <p:sp>
        <p:nvSpPr>
          <p:cNvPr id="36" name="Rectangle 35">
            <a:extLst>
              <a:ext uri="{FF2B5EF4-FFF2-40B4-BE49-F238E27FC236}">
                <a16:creationId xmlns:a16="http://schemas.microsoft.com/office/drawing/2014/main" id="{5A65989E-BBD5-44D7-AA86-7AFD5D46B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66000">
                <a:srgbClr val="000000"/>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231A2881-D8D7-4A7D-ACA3-E9F849F853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0800"/>
            <a:ext cx="8153398" cy="456772"/>
          </a:xfrm>
          <a:prstGeom prst="rect">
            <a:avLst/>
          </a:prstGeom>
          <a:gradFill>
            <a:gsLst>
              <a:gs pos="0">
                <a:srgbClr val="000000">
                  <a:alpha val="63000"/>
                </a:srgbClr>
              </a:gs>
              <a:gs pos="100000">
                <a:schemeClr val="accent1">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
            <a:extLst>
              <a:ext uri="{FF2B5EF4-FFF2-40B4-BE49-F238E27FC236}">
                <a16:creationId xmlns:a16="http://schemas.microsoft.com/office/drawing/2014/main" id="{FBCF95F5-0E44-576D-DCAC-27B3787EF68B}"/>
              </a:ext>
            </a:extLst>
          </p:cNvPr>
          <p:cNvSpPr>
            <a:spLocks noGrp="1"/>
          </p:cNvSpPr>
          <p:nvPr>
            <p:ph type="sldNum" sz="quarter" idx="12"/>
          </p:nvPr>
        </p:nvSpPr>
        <p:spPr>
          <a:xfrm>
            <a:off x="11704320" y="6455664"/>
            <a:ext cx="448056" cy="365125"/>
          </a:xfrm>
        </p:spPr>
        <p:txBody>
          <a:bodyPr>
            <a:normAutofit/>
          </a:bodyPr>
          <a:lstStyle/>
          <a:p>
            <a:pPr>
              <a:spcAft>
                <a:spcPts val="600"/>
              </a:spcAft>
            </a:pPr>
            <a:fld id="{5D16CCA7-A32B-44D2-BAC0-8216F98A92EE}" type="slidenum">
              <a:rPr lang="en-US" sz="1100">
                <a:solidFill>
                  <a:srgbClr val="FFFFFF"/>
                </a:solidFill>
              </a:rPr>
              <a:pPr>
                <a:spcAft>
                  <a:spcPts val="600"/>
                </a:spcAft>
              </a:pPr>
              <a:t>3</a:t>
            </a:fld>
            <a:endParaRPr lang="en-US" sz="1100">
              <a:solidFill>
                <a:srgbClr val="FFFFFF"/>
              </a:solidFill>
            </a:endParaRPr>
          </a:p>
        </p:txBody>
      </p:sp>
    </p:spTree>
    <p:extLst>
      <p:ext uri="{BB962C8B-B14F-4D97-AF65-F5344CB8AC3E}">
        <p14:creationId xmlns:p14="http://schemas.microsoft.com/office/powerpoint/2010/main" val="2936878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252098-0B86-CEED-524C-31B86E2D0818}"/>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2778ED18-A7D2-9BAA-72BA-3E657CCD02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32F5F263-358D-F072-8233-C271A931B80E}"/>
              </a:ext>
            </a:extLst>
          </p:cNvPr>
          <p:cNvSpPr>
            <a:spLocks noGrp="1"/>
          </p:cNvSpPr>
          <p:nvPr>
            <p:ph type="title"/>
          </p:nvPr>
        </p:nvSpPr>
        <p:spPr>
          <a:xfrm>
            <a:off x="1136396" y="457201"/>
            <a:ext cx="5814240" cy="155687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lvl="0">
              <a:spcBef>
                <a:spcPts val="0"/>
              </a:spcBef>
              <a:defRPr/>
            </a:pPr>
            <a:r>
              <a:rPr lang="en-US" sz="3400" dirty="0"/>
              <a:t>Small Cohort Facilitator</a:t>
            </a:r>
            <a:endParaRPr kumimoji="0" lang="en-US" sz="3400" i="0" u="none" strike="noStrike" kern="1200" cap="none" spc="0" normalizeH="0" baseline="0" noProof="0" dirty="0">
              <a:ln>
                <a:noFill/>
              </a:ln>
              <a:effectLst/>
              <a:uLnTx/>
              <a:uFillTx/>
              <a:ea typeface="+mn-ea"/>
              <a:cs typeface="+mn-cs"/>
            </a:endParaRPr>
          </a:p>
        </p:txBody>
      </p:sp>
      <p:sp>
        <p:nvSpPr>
          <p:cNvPr id="3" name="Text">
            <a:extLst>
              <a:ext uri="{FF2B5EF4-FFF2-40B4-BE49-F238E27FC236}">
                <a16:creationId xmlns:a16="http://schemas.microsoft.com/office/drawing/2014/main" id="{AE91F1EF-A493-B630-98DC-0CC9E3174B66}"/>
              </a:ext>
            </a:extLst>
          </p:cNvPr>
          <p:cNvSpPr>
            <a:spLocks noGrp="1"/>
          </p:cNvSpPr>
          <p:nvPr>
            <p:ph idx="1"/>
          </p:nvPr>
        </p:nvSpPr>
        <p:spPr>
          <a:xfrm>
            <a:off x="1136396" y="2277036"/>
            <a:ext cx="5814239" cy="3461155"/>
          </a:xfrm>
        </p:spPr>
        <p:txBody>
          <a:bodyPr vert="horz" lIns="91440" tIns="45720" rIns="91440" bIns="45720" rtlCol="0">
            <a:normAutofit/>
          </a:bodyPr>
          <a:lstStyle/>
          <a:p>
            <a:pPr marL="0" indent="0">
              <a:spcBef>
                <a:spcPts val="0"/>
              </a:spcBef>
              <a:spcAft>
                <a:spcPts val="2400"/>
              </a:spcAft>
              <a:buNone/>
            </a:pPr>
            <a:r>
              <a:rPr lang="en-US" sz="2000" dirty="0">
                <a:cs typeface="Arial"/>
              </a:rPr>
              <a:t>Tyler Lasher Morris, MBA</a:t>
            </a:r>
            <a:br>
              <a:rPr lang="en-US" sz="2000" dirty="0">
                <a:cs typeface="Arial"/>
              </a:rPr>
            </a:br>
            <a:r>
              <a:rPr lang="en-US" sz="2000" dirty="0">
                <a:cs typeface="Arial"/>
              </a:rPr>
              <a:t>Director of Training </a:t>
            </a:r>
            <a:br>
              <a:rPr lang="en-US" sz="1900" dirty="0">
                <a:cs typeface="Arial"/>
              </a:rPr>
            </a:br>
            <a:r>
              <a:rPr lang="en-US" sz="1600" dirty="0">
                <a:cs typeface="Arial"/>
              </a:rPr>
              <a:t>Independent Living Training and Technical Assistance Center</a:t>
            </a:r>
            <a:br>
              <a:rPr lang="en-US" sz="1600" dirty="0">
                <a:cs typeface="Arial"/>
              </a:rPr>
            </a:br>
            <a:r>
              <a:rPr lang="en-US" sz="1600" dirty="0">
                <a:cs typeface="Arial"/>
              </a:rPr>
              <a:t>Rural Institute for Inclusive Communities</a:t>
            </a:r>
            <a:br>
              <a:rPr lang="en-US" sz="1600" dirty="0">
                <a:cs typeface="Arial"/>
              </a:rPr>
            </a:br>
            <a:r>
              <a:rPr lang="en-US" sz="1600" dirty="0">
                <a:cs typeface="Arial"/>
              </a:rPr>
              <a:t>University of Montana</a:t>
            </a:r>
            <a:endParaRPr lang="en-US" sz="1600" dirty="0">
              <a:cs typeface="Arial"/>
              <a:hlinkClick r:id="rId2"/>
            </a:endParaRPr>
          </a:p>
          <a:p>
            <a:pPr marL="0" indent="0">
              <a:spcBef>
                <a:spcPts val="0"/>
              </a:spcBef>
              <a:spcAft>
                <a:spcPts val="2400"/>
              </a:spcAft>
              <a:buNone/>
            </a:pPr>
            <a:r>
              <a:rPr lang="en-US" sz="1900" dirty="0">
                <a:cs typeface="Arial"/>
                <a:hlinkClick r:id="rId2"/>
              </a:rPr>
              <a:t>Tyler.Morris@mso.umt.edu</a:t>
            </a:r>
            <a:br>
              <a:rPr lang="en-US" sz="1900" dirty="0">
                <a:cs typeface="Arial" panose="020B0604020202020204" pitchFamily="34" charset="0"/>
              </a:rPr>
            </a:br>
            <a:r>
              <a:rPr lang="en-US" sz="1900" dirty="0">
                <a:cs typeface="Arial" panose="020B0604020202020204" pitchFamily="34" charset="0"/>
              </a:rPr>
              <a:t>(406) 243-5301</a:t>
            </a:r>
            <a:br>
              <a:rPr lang="en-US" sz="1900" dirty="0">
                <a:cs typeface="Arial" panose="020B0604020202020204" pitchFamily="34" charset="0"/>
              </a:rPr>
            </a:br>
            <a:r>
              <a:rPr lang="en-US" sz="1900" dirty="0">
                <a:cs typeface="Arial" panose="020B0604020202020204" pitchFamily="34" charset="0"/>
                <a:hlinkClick r:id="rId3"/>
              </a:rPr>
              <a:t>Book Time to Meet with Me</a:t>
            </a:r>
            <a:endParaRPr lang="en-US" sz="1900" dirty="0">
              <a:cs typeface="Arial"/>
            </a:endParaRPr>
          </a:p>
        </p:txBody>
      </p:sp>
      <p:pic>
        <p:nvPicPr>
          <p:cNvPr id="8" name="Logo 2" descr="Logo: University of Montana. Graphic features a mountain with two peaks. ">
            <a:extLst>
              <a:ext uri="{FF2B5EF4-FFF2-40B4-BE49-F238E27FC236}">
                <a16:creationId xmlns:a16="http://schemas.microsoft.com/office/drawing/2014/main" id="{891B08C8-E7F1-5283-3451-91EDF79A63A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36395" y="5150936"/>
            <a:ext cx="3712869" cy="733292"/>
          </a:xfrm>
          <a:prstGeom prst="rect">
            <a:avLst/>
          </a:prstGeom>
        </p:spPr>
      </p:pic>
      <p:pic>
        <p:nvPicPr>
          <p:cNvPr id="13" name="Logo 1 " descr="Logo of the Independent Living Training and Technical Assistance Center. ">
            <a:extLst>
              <a:ext uri="{FF2B5EF4-FFF2-40B4-BE49-F238E27FC236}">
                <a16:creationId xmlns:a16="http://schemas.microsoft.com/office/drawing/2014/main" id="{7481A169-7EC0-97D7-527B-C9B9DE049E5A}"/>
              </a:ext>
            </a:extLst>
          </p:cNvPr>
          <p:cNvPicPr>
            <a:picLocks noChangeAspect="1"/>
          </p:cNvPicPr>
          <p:nvPr/>
        </p:nvPicPr>
        <p:blipFill>
          <a:blip r:embed="rId5"/>
          <a:stretch>
            <a:fillRect/>
          </a:stretch>
        </p:blipFill>
        <p:spPr>
          <a:xfrm>
            <a:off x="5262715" y="4381979"/>
            <a:ext cx="3375839" cy="1502249"/>
          </a:xfrm>
          <a:prstGeom prst="rect">
            <a:avLst/>
          </a:prstGeom>
        </p:spPr>
      </p:pic>
      <p:sp>
        <p:nvSpPr>
          <p:cNvPr id="36" name="Rectangle 35">
            <a:extLst>
              <a:ext uri="{FF2B5EF4-FFF2-40B4-BE49-F238E27FC236}">
                <a16:creationId xmlns:a16="http://schemas.microsoft.com/office/drawing/2014/main" id="{18690F99-960A-5AC3-AF32-A9BFF4D04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66000">
                <a:srgbClr val="000000"/>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86308F48-9F41-C2B8-88E7-FDF63C7DD9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0800"/>
            <a:ext cx="8153398" cy="456772"/>
          </a:xfrm>
          <a:prstGeom prst="rect">
            <a:avLst/>
          </a:prstGeom>
          <a:gradFill>
            <a:gsLst>
              <a:gs pos="0">
                <a:srgbClr val="000000">
                  <a:alpha val="63000"/>
                </a:srgbClr>
              </a:gs>
              <a:gs pos="100000">
                <a:schemeClr val="accent1">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
            <a:extLst>
              <a:ext uri="{FF2B5EF4-FFF2-40B4-BE49-F238E27FC236}">
                <a16:creationId xmlns:a16="http://schemas.microsoft.com/office/drawing/2014/main" id="{C351EE27-2781-2817-070F-AEB6FC0E2BBB}"/>
              </a:ext>
            </a:extLst>
          </p:cNvPr>
          <p:cNvSpPr>
            <a:spLocks noGrp="1"/>
          </p:cNvSpPr>
          <p:nvPr>
            <p:ph type="sldNum" sz="quarter" idx="12"/>
          </p:nvPr>
        </p:nvSpPr>
        <p:spPr>
          <a:xfrm>
            <a:off x="11704320" y="6455664"/>
            <a:ext cx="448056" cy="365125"/>
          </a:xfrm>
        </p:spPr>
        <p:txBody>
          <a:bodyPr>
            <a:normAutofit/>
          </a:bodyPr>
          <a:lstStyle/>
          <a:p>
            <a:pPr>
              <a:spcAft>
                <a:spcPts val="600"/>
              </a:spcAft>
            </a:pPr>
            <a:fld id="{5D16CCA7-A32B-44D2-BAC0-8216F98A92EE}" type="slidenum">
              <a:rPr lang="en-US" sz="1100">
                <a:solidFill>
                  <a:srgbClr val="FFFFFF"/>
                </a:solidFill>
              </a:rPr>
              <a:pPr>
                <a:spcAft>
                  <a:spcPts val="600"/>
                </a:spcAft>
              </a:pPr>
              <a:t>4</a:t>
            </a:fld>
            <a:endParaRPr lang="en-US" sz="1100">
              <a:solidFill>
                <a:srgbClr val="FFFFFF"/>
              </a:solidFill>
            </a:endParaRPr>
          </a:p>
        </p:txBody>
      </p:sp>
    </p:spTree>
    <p:extLst>
      <p:ext uri="{BB962C8B-B14F-4D97-AF65-F5344CB8AC3E}">
        <p14:creationId xmlns:p14="http://schemas.microsoft.com/office/powerpoint/2010/main" val="15751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848F8-641F-66B6-7614-F359026F50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D49360-DFEB-27F0-D19A-7D970F0A99EA}"/>
              </a:ext>
            </a:extLst>
          </p:cNvPr>
          <p:cNvSpPr>
            <a:spLocks noGrp="1"/>
          </p:cNvSpPr>
          <p:nvPr>
            <p:ph type="title"/>
          </p:nvPr>
        </p:nvSpPr>
        <p:spPr/>
        <p:txBody>
          <a:bodyPr>
            <a:normAutofit/>
          </a:bodyPr>
          <a:lstStyle/>
          <a:p>
            <a:r>
              <a:rPr lang="en-US" sz="5200" b="1" dirty="0"/>
              <a:t>Cohort Overview</a:t>
            </a:r>
          </a:p>
        </p:txBody>
      </p:sp>
      <p:graphicFrame>
        <p:nvGraphicFramePr>
          <p:cNvPr id="7" name="Content Placeholder 2">
            <a:extLst>
              <a:ext uri="{FF2B5EF4-FFF2-40B4-BE49-F238E27FC236}">
                <a16:creationId xmlns:a16="http://schemas.microsoft.com/office/drawing/2014/main" id="{07042BD9-970E-6453-27E1-DE2D25D8E366}"/>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44428000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36505D73-694F-802B-73B9-9F7507EEFFF1}"/>
              </a:ext>
            </a:extLst>
          </p:cNvPr>
          <p:cNvSpPr>
            <a:spLocks noGrp="1"/>
          </p:cNvSpPr>
          <p:nvPr>
            <p:ph type="sldNum" sz="quarter" idx="12"/>
          </p:nvPr>
        </p:nvSpPr>
        <p:spPr/>
        <p:txBody>
          <a:bodyPr/>
          <a:lstStyle/>
          <a:p>
            <a:fld id="{181E4D21-DFBA-4BA9-A6C6-558C4B06F883}" type="slidenum">
              <a:rPr lang="en-US" smtClean="0"/>
              <a:t>5</a:t>
            </a:fld>
            <a:endParaRPr lang="en-US" dirty="0"/>
          </a:p>
        </p:txBody>
      </p:sp>
      <p:sp>
        <p:nvSpPr>
          <p:cNvPr id="4" name="Footer Placeholder 3">
            <a:extLst>
              <a:ext uri="{FF2B5EF4-FFF2-40B4-BE49-F238E27FC236}">
                <a16:creationId xmlns:a16="http://schemas.microsoft.com/office/drawing/2014/main" id="{325F356C-D64F-46BB-46F2-61BD480AF80E}"/>
              </a:ext>
            </a:extLst>
          </p:cNvPr>
          <p:cNvSpPr>
            <a:spLocks noGrp="1"/>
          </p:cNvSpPr>
          <p:nvPr>
            <p:ph type="ftr" sz="quarter" idx="11"/>
          </p:nvPr>
        </p:nvSpPr>
        <p:spPr/>
        <p:txBody>
          <a:bodyPr/>
          <a:lstStyle/>
          <a:p>
            <a:r>
              <a:rPr lang="en-US" sz="1100" dirty="0"/>
              <a:t>Independent Living  Training and Technical Assistance Center</a:t>
            </a:r>
          </a:p>
        </p:txBody>
      </p:sp>
    </p:spTree>
    <p:extLst>
      <p:ext uri="{BB962C8B-B14F-4D97-AF65-F5344CB8AC3E}">
        <p14:creationId xmlns:p14="http://schemas.microsoft.com/office/powerpoint/2010/main" val="1969933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CEDB66-BB84-06E4-753C-2030028BD555}"/>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B0103-E1DF-0C75-474A-FCDAD66DCCB8}"/>
              </a:ext>
            </a:extLst>
          </p:cNvPr>
          <p:cNvSpPr>
            <a:spLocks noGrp="1"/>
          </p:cNvSpPr>
          <p:nvPr>
            <p:ph type="title"/>
          </p:nvPr>
        </p:nvSpPr>
        <p:spPr>
          <a:xfrm>
            <a:off x="838200" y="557189"/>
            <a:ext cx="3374136" cy="5567891"/>
          </a:xfrm>
        </p:spPr>
        <p:txBody>
          <a:bodyPr>
            <a:normAutofit/>
          </a:bodyPr>
          <a:lstStyle/>
          <a:p>
            <a:r>
              <a:rPr lang="en-US" sz="5200" b="1" dirty="0"/>
              <a:t>Cohort</a:t>
            </a:r>
            <a:br>
              <a:rPr lang="en-US" sz="5200" b="1" dirty="0"/>
            </a:br>
            <a:r>
              <a:rPr lang="en-US" sz="5200" b="1" dirty="0"/>
              <a:t>Learning Objectives</a:t>
            </a:r>
          </a:p>
        </p:txBody>
      </p:sp>
      <p:graphicFrame>
        <p:nvGraphicFramePr>
          <p:cNvPr id="7" name="Content Placeholder 2">
            <a:extLst>
              <a:ext uri="{FF2B5EF4-FFF2-40B4-BE49-F238E27FC236}">
                <a16:creationId xmlns:a16="http://schemas.microsoft.com/office/drawing/2014/main" id="{11BA8471-C66B-6FE0-85BF-608B14767B5D}"/>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505923627"/>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70A3935B-B413-0451-C2DD-B82C8233E52F}"/>
              </a:ext>
            </a:extLst>
          </p:cNvPr>
          <p:cNvSpPr txBox="1"/>
          <p:nvPr/>
        </p:nvSpPr>
        <p:spPr>
          <a:xfrm>
            <a:off x="5358631" y="1028253"/>
            <a:ext cx="3677920" cy="923330"/>
          </a:xfrm>
          <a:prstGeom prst="rect">
            <a:avLst/>
          </a:prstGeom>
          <a:noFill/>
        </p:spPr>
        <p:txBody>
          <a:bodyPr wrap="square">
            <a:spAutoFit/>
          </a:bodyPr>
          <a:lstStyle/>
          <a:p>
            <a:r>
              <a:rPr lang="en-US" sz="1400" dirty="0">
                <a:solidFill>
                  <a:schemeClr val="bg1"/>
                </a:solidFill>
              </a:rPr>
              <a:t>WEEK</a:t>
            </a:r>
          </a:p>
          <a:p>
            <a:r>
              <a:rPr lang="en-US" sz="4000" b="1" dirty="0">
                <a:solidFill>
                  <a:schemeClr val="bg1"/>
                </a:solidFill>
              </a:rPr>
              <a:t>ONE</a:t>
            </a:r>
          </a:p>
        </p:txBody>
      </p:sp>
      <p:sp>
        <p:nvSpPr>
          <p:cNvPr id="6" name="TextBox 5">
            <a:extLst>
              <a:ext uri="{FF2B5EF4-FFF2-40B4-BE49-F238E27FC236}">
                <a16:creationId xmlns:a16="http://schemas.microsoft.com/office/drawing/2014/main" id="{97C292F1-C3B9-D8B9-E418-E40760B87B0E}"/>
              </a:ext>
            </a:extLst>
          </p:cNvPr>
          <p:cNvSpPr txBox="1"/>
          <p:nvPr/>
        </p:nvSpPr>
        <p:spPr>
          <a:xfrm>
            <a:off x="7498080" y="974263"/>
            <a:ext cx="3677920" cy="1169551"/>
          </a:xfrm>
          <a:prstGeom prst="rect">
            <a:avLst/>
          </a:prstGeom>
          <a:noFill/>
        </p:spPr>
        <p:txBody>
          <a:bodyPr wrap="square">
            <a:spAutoFit/>
          </a:bodyPr>
          <a:lstStyle/>
          <a:p>
            <a:pPr marL="171450" indent="-171450">
              <a:buFont typeface="Arial" panose="020B0604020202020204" pitchFamily="34" charset="0"/>
              <a:buChar char="•"/>
            </a:pPr>
            <a:r>
              <a:rPr lang="en-US" sz="1400" dirty="0"/>
              <a:t>Define the roles of the Executive Director, Board Chair, and Board of Directors</a:t>
            </a:r>
          </a:p>
          <a:p>
            <a:pPr marL="171450" indent="-171450">
              <a:buFont typeface="Arial" panose="020B0604020202020204" pitchFamily="34" charset="0"/>
              <a:buChar char="•"/>
            </a:pPr>
            <a:r>
              <a:rPr lang="en-US" sz="1400" dirty="0"/>
              <a:t>Understand how roles interrelate in practice to foster effective leadership</a:t>
            </a:r>
          </a:p>
          <a:p>
            <a:pPr marL="171450" indent="-171450">
              <a:buFont typeface="Arial" panose="020B0604020202020204" pitchFamily="34" charset="0"/>
              <a:buChar char="•"/>
            </a:pPr>
            <a:r>
              <a:rPr lang="en-US" sz="1400" dirty="0"/>
              <a:t>Indicators of a healthy board</a:t>
            </a:r>
          </a:p>
        </p:txBody>
      </p:sp>
      <p:sp>
        <p:nvSpPr>
          <p:cNvPr id="13" name="TextBox 12">
            <a:extLst>
              <a:ext uri="{FF2B5EF4-FFF2-40B4-BE49-F238E27FC236}">
                <a16:creationId xmlns:a16="http://schemas.microsoft.com/office/drawing/2014/main" id="{8219A1CA-7F1E-7F1D-9B5E-FB3FB3D527D1}"/>
              </a:ext>
            </a:extLst>
          </p:cNvPr>
          <p:cNvSpPr txBox="1"/>
          <p:nvPr/>
        </p:nvSpPr>
        <p:spPr>
          <a:xfrm>
            <a:off x="5358631" y="2844224"/>
            <a:ext cx="3677920" cy="923330"/>
          </a:xfrm>
          <a:prstGeom prst="rect">
            <a:avLst/>
          </a:prstGeom>
          <a:noFill/>
        </p:spPr>
        <p:txBody>
          <a:bodyPr wrap="square">
            <a:spAutoFit/>
          </a:bodyPr>
          <a:lstStyle/>
          <a:p>
            <a:r>
              <a:rPr lang="en-US" sz="1400" dirty="0">
                <a:solidFill>
                  <a:schemeClr val="bg1"/>
                </a:solidFill>
              </a:rPr>
              <a:t>WEEK</a:t>
            </a:r>
          </a:p>
          <a:p>
            <a:r>
              <a:rPr lang="en-US" sz="4000" b="1" dirty="0">
                <a:solidFill>
                  <a:schemeClr val="bg1"/>
                </a:solidFill>
              </a:rPr>
              <a:t>TWO</a:t>
            </a:r>
          </a:p>
        </p:txBody>
      </p:sp>
      <p:sp>
        <p:nvSpPr>
          <p:cNvPr id="11" name="TextBox 10">
            <a:extLst>
              <a:ext uri="{FF2B5EF4-FFF2-40B4-BE49-F238E27FC236}">
                <a16:creationId xmlns:a16="http://schemas.microsoft.com/office/drawing/2014/main" id="{088139E5-77DE-17DB-5394-77126FF24EE3}"/>
              </a:ext>
            </a:extLst>
          </p:cNvPr>
          <p:cNvSpPr txBox="1"/>
          <p:nvPr/>
        </p:nvSpPr>
        <p:spPr>
          <a:xfrm>
            <a:off x="7498080" y="2844224"/>
            <a:ext cx="3677920" cy="738664"/>
          </a:xfrm>
          <a:prstGeom prst="rect">
            <a:avLst/>
          </a:prstGeom>
          <a:noFill/>
        </p:spPr>
        <p:txBody>
          <a:bodyPr wrap="square">
            <a:spAutoFit/>
          </a:bodyPr>
          <a:lstStyle/>
          <a:p>
            <a:pPr marL="171450" indent="-171450">
              <a:buFont typeface="Arial" panose="020B0604020202020204" pitchFamily="34" charset="0"/>
              <a:buChar char="•"/>
            </a:pPr>
            <a:r>
              <a:rPr lang="en-US" sz="1400" dirty="0"/>
              <a:t>Apply the Independent Living Philosophy in board composition and decision making</a:t>
            </a:r>
          </a:p>
          <a:p>
            <a:pPr marL="171450" indent="-171450">
              <a:buFont typeface="Arial" panose="020B0604020202020204" pitchFamily="34" charset="0"/>
              <a:buChar char="•"/>
            </a:pPr>
            <a:r>
              <a:rPr lang="en-US" sz="1400" dirty="0"/>
              <a:t>Understand CIL standards and assurances</a:t>
            </a:r>
          </a:p>
        </p:txBody>
      </p:sp>
      <p:sp>
        <p:nvSpPr>
          <p:cNvPr id="14" name="TextBox 13">
            <a:extLst>
              <a:ext uri="{FF2B5EF4-FFF2-40B4-BE49-F238E27FC236}">
                <a16:creationId xmlns:a16="http://schemas.microsoft.com/office/drawing/2014/main" id="{319144C4-6214-5E14-290E-AB207D04418B}"/>
              </a:ext>
            </a:extLst>
          </p:cNvPr>
          <p:cNvSpPr txBox="1"/>
          <p:nvPr/>
        </p:nvSpPr>
        <p:spPr>
          <a:xfrm>
            <a:off x="5358631" y="4662881"/>
            <a:ext cx="3677920" cy="923330"/>
          </a:xfrm>
          <a:prstGeom prst="rect">
            <a:avLst/>
          </a:prstGeom>
          <a:noFill/>
        </p:spPr>
        <p:txBody>
          <a:bodyPr wrap="square">
            <a:spAutoFit/>
          </a:bodyPr>
          <a:lstStyle/>
          <a:p>
            <a:r>
              <a:rPr lang="en-US" sz="1400" dirty="0">
                <a:solidFill>
                  <a:schemeClr val="bg1"/>
                </a:solidFill>
              </a:rPr>
              <a:t>WEEK</a:t>
            </a:r>
          </a:p>
          <a:p>
            <a:r>
              <a:rPr lang="en-US" sz="4000" b="1" dirty="0">
                <a:solidFill>
                  <a:schemeClr val="bg1"/>
                </a:solidFill>
              </a:rPr>
              <a:t>THREE</a:t>
            </a:r>
          </a:p>
        </p:txBody>
      </p:sp>
      <p:sp>
        <p:nvSpPr>
          <p:cNvPr id="10" name="TextBox 9">
            <a:extLst>
              <a:ext uri="{FF2B5EF4-FFF2-40B4-BE49-F238E27FC236}">
                <a16:creationId xmlns:a16="http://schemas.microsoft.com/office/drawing/2014/main" id="{1DCC65B6-A392-5D48-6097-40CF5E906DF7}"/>
              </a:ext>
            </a:extLst>
          </p:cNvPr>
          <p:cNvSpPr txBox="1"/>
          <p:nvPr/>
        </p:nvSpPr>
        <p:spPr>
          <a:xfrm>
            <a:off x="7498080" y="4668093"/>
            <a:ext cx="3677920" cy="1169551"/>
          </a:xfrm>
          <a:prstGeom prst="rect">
            <a:avLst/>
          </a:prstGeom>
          <a:noFill/>
        </p:spPr>
        <p:txBody>
          <a:bodyPr wrap="square">
            <a:spAutoFit/>
          </a:bodyPr>
          <a:lstStyle/>
          <a:p>
            <a:pPr marL="171450" indent="-171450">
              <a:buFont typeface="Arial" panose="020B0604020202020204" pitchFamily="34" charset="0"/>
              <a:buChar char="•"/>
            </a:pPr>
            <a:r>
              <a:rPr lang="en-US" sz="1400" dirty="0"/>
              <a:t>Understand board responsibilities for strategic planning, financial oversight, and organizational accountability</a:t>
            </a:r>
          </a:p>
          <a:p>
            <a:pPr marL="171450" indent="-171450">
              <a:buFont typeface="Arial" panose="020B0604020202020204" pitchFamily="34" charset="0"/>
              <a:buChar char="•"/>
            </a:pPr>
            <a:r>
              <a:rPr lang="en-US" sz="1400" dirty="0"/>
              <a:t>Apply tools and resources to enhance governance and oversight</a:t>
            </a:r>
          </a:p>
        </p:txBody>
      </p:sp>
      <p:sp>
        <p:nvSpPr>
          <p:cNvPr id="4" name="Footer Placeholder 3">
            <a:extLst>
              <a:ext uri="{FF2B5EF4-FFF2-40B4-BE49-F238E27FC236}">
                <a16:creationId xmlns:a16="http://schemas.microsoft.com/office/drawing/2014/main" id="{C57EEBA5-1056-4EDA-F804-F26CB553457E}"/>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sz="1100"/>
              <a:t>Independent Living  Training and Technical Assistance Center</a:t>
            </a:r>
            <a:endParaRPr lang="en-US" sz="1100" dirty="0"/>
          </a:p>
        </p:txBody>
      </p:sp>
      <p:sp>
        <p:nvSpPr>
          <p:cNvPr id="5" name="Slide Number Placeholder 4">
            <a:extLst>
              <a:ext uri="{FF2B5EF4-FFF2-40B4-BE49-F238E27FC236}">
                <a16:creationId xmlns:a16="http://schemas.microsoft.com/office/drawing/2014/main" id="{97723318-F148-3C37-67C0-B95C48461C5B}"/>
              </a:ext>
            </a:extLst>
          </p:cNvPr>
          <p:cNvSpPr>
            <a:spLocks noGrp="1"/>
          </p:cNvSpPr>
          <p:nvPr>
            <p:ph type="sldNum" sz="quarter" idx="12"/>
          </p:nvPr>
        </p:nvSpPr>
        <p:spPr>
          <a:xfrm>
            <a:off x="8610600" y="6356350"/>
            <a:ext cx="2743200" cy="365125"/>
          </a:xfrm>
        </p:spPr>
        <p:txBody>
          <a:bodyPr>
            <a:normAutofit/>
          </a:bodyPr>
          <a:lstStyle/>
          <a:p>
            <a:pPr>
              <a:spcAft>
                <a:spcPts val="600"/>
              </a:spcAft>
            </a:pPr>
            <a:fld id="{181E4D21-DFBA-4BA9-A6C6-558C4B06F883}" type="slidenum">
              <a:rPr lang="en-US" smtClean="0"/>
              <a:pPr>
                <a:spcAft>
                  <a:spcPts val="600"/>
                </a:spcAft>
              </a:pPr>
              <a:t>6</a:t>
            </a:fld>
            <a:endParaRPr lang="en-US" dirty="0"/>
          </a:p>
        </p:txBody>
      </p:sp>
    </p:spTree>
    <p:extLst>
      <p:ext uri="{BB962C8B-B14F-4D97-AF65-F5344CB8AC3E}">
        <p14:creationId xmlns:p14="http://schemas.microsoft.com/office/powerpoint/2010/main" val="646952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A51DA5-D926-D68F-53B9-F583AFAFAAD9}"/>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07CC57-984C-445C-CC30-0A7D54DCC043}"/>
              </a:ext>
            </a:extLst>
          </p:cNvPr>
          <p:cNvSpPr>
            <a:spLocks noGrp="1"/>
          </p:cNvSpPr>
          <p:nvPr>
            <p:ph type="title"/>
          </p:nvPr>
        </p:nvSpPr>
        <p:spPr>
          <a:xfrm>
            <a:off x="1136397" y="502021"/>
            <a:ext cx="9688296" cy="1642969"/>
          </a:xfrm>
        </p:spPr>
        <p:txBody>
          <a:bodyPr anchor="b">
            <a:normAutofit/>
          </a:bodyPr>
          <a:lstStyle/>
          <a:p>
            <a:r>
              <a:rPr lang="en-US" sz="5200" b="1" dirty="0"/>
              <a:t>Cohort Norms</a:t>
            </a:r>
          </a:p>
        </p:txBody>
      </p:sp>
      <p:sp>
        <p:nvSpPr>
          <p:cNvPr id="15" name="Content Placeholder 2">
            <a:extLst>
              <a:ext uri="{FF2B5EF4-FFF2-40B4-BE49-F238E27FC236}">
                <a16:creationId xmlns:a16="http://schemas.microsoft.com/office/drawing/2014/main" id="{8D9D3E39-64B7-BB67-F0AF-682FDA69FD54}"/>
              </a:ext>
            </a:extLst>
          </p:cNvPr>
          <p:cNvSpPr>
            <a:spLocks noGrp="1"/>
          </p:cNvSpPr>
          <p:nvPr>
            <p:ph idx="1"/>
          </p:nvPr>
        </p:nvSpPr>
        <p:spPr>
          <a:xfrm>
            <a:off x="1136397" y="2418409"/>
            <a:ext cx="9688296" cy="3454358"/>
          </a:xfrm>
        </p:spPr>
        <p:txBody>
          <a:bodyPr anchor="t">
            <a:normAutofit/>
          </a:bodyPr>
          <a:lstStyle/>
          <a:p>
            <a:pPr fontAlgn="base"/>
            <a:r>
              <a:rPr lang="en-US" sz="2000" dirty="0"/>
              <a:t>Participation and Presence</a:t>
            </a:r>
          </a:p>
          <a:p>
            <a:pPr fontAlgn="base"/>
            <a:r>
              <a:rPr lang="en-US" sz="2000" dirty="0"/>
              <a:t>Learning Together</a:t>
            </a:r>
          </a:p>
          <a:p>
            <a:pPr fontAlgn="base"/>
            <a:r>
              <a:rPr lang="en-US" sz="2000" dirty="0"/>
              <a:t>Respect and Inclusion</a:t>
            </a:r>
          </a:p>
          <a:p>
            <a:pPr fontAlgn="base"/>
            <a:r>
              <a:rPr lang="en-US" sz="2000" dirty="0"/>
              <a:t>Confidentiality and Trust</a:t>
            </a:r>
          </a:p>
          <a:p>
            <a:pPr fontAlgn="base"/>
            <a:r>
              <a:rPr lang="en-US" sz="2000" dirty="0"/>
              <a:t>Time and Structure</a:t>
            </a:r>
          </a:p>
          <a:p>
            <a:pPr marL="0" indent="0" fontAlgn="base">
              <a:buNone/>
            </a:pPr>
            <a:endParaRPr lang="en-US" sz="2000" dirty="0"/>
          </a:p>
        </p:txBody>
      </p:sp>
      <p:sp>
        <p:nvSpPr>
          <p:cNvPr id="35" name="Rectangle 34">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68519FC8-D30C-E6E7-1F40-026AC624E716}"/>
              </a:ext>
            </a:extLst>
          </p:cNvPr>
          <p:cNvSpPr>
            <a:spLocks noGrp="1"/>
          </p:cNvSpPr>
          <p:nvPr>
            <p:ph type="ftr" sz="quarter" idx="11"/>
          </p:nvPr>
        </p:nvSpPr>
        <p:spPr>
          <a:xfrm rot="5400000">
            <a:off x="-1827726" y="1983972"/>
            <a:ext cx="4114800" cy="365125"/>
          </a:xfrm>
        </p:spPr>
        <p:txBody>
          <a:bodyPr>
            <a:normAutofit/>
          </a:bodyPr>
          <a:lstStyle/>
          <a:p>
            <a:pPr algn="l">
              <a:spcAft>
                <a:spcPts val="600"/>
              </a:spcAft>
            </a:pPr>
            <a:r>
              <a:rPr lang="en-US" sz="1100">
                <a:solidFill>
                  <a:schemeClr val="tx1">
                    <a:lumMod val="50000"/>
                    <a:lumOff val="50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5EAD66BD-22E4-AFAF-D244-169CE910022E}"/>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rgbClr val="FFFFFF"/>
                </a:solidFill>
              </a:rPr>
              <a:pPr>
                <a:spcAft>
                  <a:spcPts val="600"/>
                </a:spcAft>
              </a:pPr>
              <a:t>7</a:t>
            </a:fld>
            <a:endParaRPr lang="en-US" sz="1100">
              <a:solidFill>
                <a:srgbClr val="FFFFFF"/>
              </a:solidFill>
            </a:endParaRPr>
          </a:p>
        </p:txBody>
      </p:sp>
    </p:spTree>
    <p:extLst>
      <p:ext uri="{BB962C8B-B14F-4D97-AF65-F5344CB8AC3E}">
        <p14:creationId xmlns:p14="http://schemas.microsoft.com/office/powerpoint/2010/main" val="196138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384FF6-0FDA-8E22-9713-93827A36828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1FF97-B7FD-79A7-FEC9-C2214008BC7F}"/>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Learning Objectives</a:t>
            </a:r>
          </a:p>
        </p:txBody>
      </p:sp>
      <p:sp>
        <p:nvSpPr>
          <p:cNvPr id="3" name="Content Placeholder 2">
            <a:extLst>
              <a:ext uri="{FF2B5EF4-FFF2-40B4-BE49-F238E27FC236}">
                <a16:creationId xmlns:a16="http://schemas.microsoft.com/office/drawing/2014/main" id="{19D61E1A-4DCA-2837-0514-08F69C70EDE2}"/>
              </a:ext>
            </a:extLst>
          </p:cNvPr>
          <p:cNvSpPr>
            <a:spLocks noGrp="1"/>
          </p:cNvSpPr>
          <p:nvPr>
            <p:ph idx="1"/>
          </p:nvPr>
        </p:nvSpPr>
        <p:spPr>
          <a:xfrm>
            <a:off x="4810259" y="649480"/>
            <a:ext cx="6555347" cy="5546047"/>
          </a:xfrm>
        </p:spPr>
        <p:txBody>
          <a:bodyPr anchor="ctr">
            <a:normAutofit/>
          </a:bodyPr>
          <a:lstStyle/>
          <a:p>
            <a:pPr marL="0" indent="0">
              <a:buNone/>
            </a:pPr>
            <a:r>
              <a:rPr lang="en-US" sz="4800" b="1" dirty="0"/>
              <a:t>Week One </a:t>
            </a:r>
          </a:p>
          <a:p>
            <a:pPr marL="0" indent="0">
              <a:buNone/>
            </a:pPr>
            <a:r>
              <a:rPr lang="en-US" sz="2000" b="1" dirty="0"/>
              <a:t>Defining Leadership: Who Does What</a:t>
            </a:r>
          </a:p>
          <a:p>
            <a:r>
              <a:rPr lang="en-US" sz="2000" dirty="0"/>
              <a:t>Define the roles of the Executive Director, Board Chair, and Board of Directors</a:t>
            </a:r>
          </a:p>
          <a:p>
            <a:r>
              <a:rPr lang="en-US" sz="2000" dirty="0"/>
              <a:t>Understand how these roles interrelate in practice to foster effective leadership</a:t>
            </a:r>
          </a:p>
        </p:txBody>
      </p:sp>
      <p:sp>
        <p:nvSpPr>
          <p:cNvPr id="4" name="Footer Placeholder 3">
            <a:extLst>
              <a:ext uri="{FF2B5EF4-FFF2-40B4-BE49-F238E27FC236}">
                <a16:creationId xmlns:a16="http://schemas.microsoft.com/office/drawing/2014/main" id="{B7ADC76D-19B4-0012-ACFA-D9953D05D12A}"/>
              </a:ext>
            </a:extLst>
          </p:cNvPr>
          <p:cNvSpPr>
            <a:spLocks noGrp="1"/>
          </p:cNvSpPr>
          <p:nvPr>
            <p:ph type="ftr" sz="quarter" idx="11"/>
          </p:nvPr>
        </p:nvSpPr>
        <p:spPr>
          <a:xfrm rot="5400000">
            <a:off x="-1828800" y="1984248"/>
            <a:ext cx="4114800" cy="365125"/>
          </a:xfrm>
        </p:spPr>
        <p:txBody>
          <a:bodyPr>
            <a:normAutofit/>
          </a:bodyPr>
          <a:lstStyle/>
          <a:p>
            <a:pPr algn="l">
              <a:spcAft>
                <a:spcPts val="600"/>
              </a:spcAft>
            </a:pPr>
            <a:r>
              <a:rPr lang="en-US" sz="1100" dirty="0">
                <a:solidFill>
                  <a:srgbClr val="FFFFFF"/>
                </a:solidFill>
              </a:rPr>
              <a:t>Independent Living  Training and Technical Assistance Center</a:t>
            </a:r>
          </a:p>
        </p:txBody>
      </p:sp>
      <p:sp>
        <p:nvSpPr>
          <p:cNvPr id="5" name="Slide Number Placeholder 4">
            <a:extLst>
              <a:ext uri="{FF2B5EF4-FFF2-40B4-BE49-F238E27FC236}">
                <a16:creationId xmlns:a16="http://schemas.microsoft.com/office/drawing/2014/main" id="{F1E481D1-343D-67D3-4316-34AF0E188089}"/>
              </a:ext>
            </a:extLst>
          </p:cNvPr>
          <p:cNvSpPr>
            <a:spLocks noGrp="1"/>
          </p:cNvSpPr>
          <p:nvPr>
            <p:ph type="sldNum" sz="quarter" idx="12"/>
          </p:nvPr>
        </p:nvSpPr>
        <p:spPr>
          <a:xfrm>
            <a:off x="11704320" y="6455664"/>
            <a:ext cx="448056" cy="365125"/>
          </a:xfrm>
        </p:spPr>
        <p:txBody>
          <a:bodyP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8</a:t>
            </a:fld>
            <a:endParaRPr lang="en-US" sz="1100">
              <a:solidFill>
                <a:schemeClr val="tx1">
                  <a:lumMod val="50000"/>
                  <a:lumOff val="50000"/>
                </a:schemeClr>
              </a:solidFill>
            </a:endParaRPr>
          </a:p>
        </p:txBody>
      </p:sp>
    </p:spTree>
    <p:extLst>
      <p:ext uri="{BB962C8B-B14F-4D97-AF65-F5344CB8AC3E}">
        <p14:creationId xmlns:p14="http://schemas.microsoft.com/office/powerpoint/2010/main" val="46806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2680CC-1CE1-C556-82AF-66EAA13B7F9C}"/>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B6D5ACC2-793E-061B-D415-62115ED019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B968DC5D-0F10-5321-C95C-62BE7A969C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A845FED8-95D4-D5EB-B807-756F9ED28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729D98C9-07F3-0C28-6569-5474472AFC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3A060A73-8892-C89E-3326-7D58B4012B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238CE473-5612-F10A-1E2D-D517D742F5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FB55B3EC-F403-C7F8-22C0-54FEDE56FA6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The function of leadership is to </a:t>
            </a:r>
            <a:br>
              <a:rPr lang="en-US" sz="4800" kern="1200">
                <a:solidFill>
                  <a:srgbClr val="FFFFFF"/>
                </a:solidFill>
                <a:latin typeface="+mj-lt"/>
                <a:ea typeface="+mj-ea"/>
                <a:cs typeface="+mj-cs"/>
              </a:rPr>
            </a:br>
            <a:r>
              <a:rPr lang="en-US" sz="4800" kern="1200">
                <a:solidFill>
                  <a:srgbClr val="FFFFFF"/>
                </a:solidFill>
                <a:latin typeface="+mj-lt"/>
                <a:ea typeface="+mj-ea"/>
                <a:cs typeface="+mj-cs"/>
              </a:rPr>
              <a:t>produce more leaders, not more followers.</a:t>
            </a:r>
          </a:p>
        </p:txBody>
      </p:sp>
      <p:sp>
        <p:nvSpPr>
          <p:cNvPr id="3" name="Text Placeholder 2">
            <a:extLst>
              <a:ext uri="{FF2B5EF4-FFF2-40B4-BE49-F238E27FC236}">
                <a16:creationId xmlns:a16="http://schemas.microsoft.com/office/drawing/2014/main" id="{0C2A6857-5FD0-F010-0E80-8BB2B691DB51}"/>
              </a:ext>
            </a:extLst>
          </p:cNvPr>
          <p:cNvSpPr>
            <a:spLocks noGrp="1"/>
          </p:cNvSpPr>
          <p:nvPr>
            <p:ph type="body" idx="1"/>
          </p:nvPr>
        </p:nvSpPr>
        <p:spPr>
          <a:xfrm>
            <a:off x="1350682" y="4870824"/>
            <a:ext cx="10005951" cy="1458258"/>
          </a:xfrm>
        </p:spPr>
        <p:txBody>
          <a:bodyPr vert="horz" lIns="91440" tIns="45720" rIns="91440" bIns="45720" rtlCol="0" anchor="ctr">
            <a:normAutofit/>
          </a:bodyPr>
          <a:lstStyle/>
          <a:p>
            <a:r>
              <a:rPr lang="en-US" kern="1200" dirty="0">
                <a:solidFill>
                  <a:schemeClr val="tx1"/>
                </a:solidFill>
                <a:latin typeface="+mn-lt"/>
                <a:ea typeface="+mn-ea"/>
                <a:cs typeface="+mn-cs"/>
              </a:rPr>
              <a:t>- Ralph Nader</a:t>
            </a:r>
            <a:endParaRPr lang="en-US" kern="1200">
              <a:solidFill>
                <a:schemeClr val="tx1"/>
              </a:solidFill>
              <a:latin typeface="+mn-lt"/>
              <a:ea typeface="+mn-ea"/>
              <a:cs typeface="+mn-cs"/>
            </a:endParaRPr>
          </a:p>
        </p:txBody>
      </p:sp>
      <p:sp>
        <p:nvSpPr>
          <p:cNvPr id="4" name="Footer Placeholder 3">
            <a:extLst>
              <a:ext uri="{FF2B5EF4-FFF2-40B4-BE49-F238E27FC236}">
                <a16:creationId xmlns:a16="http://schemas.microsoft.com/office/drawing/2014/main" id="{FE94777A-E345-0ECF-7B41-FB897F851030}"/>
              </a:ext>
            </a:extLst>
          </p:cNvPr>
          <p:cNvSpPr>
            <a:spLocks noGrp="1"/>
          </p:cNvSpPr>
          <p:nvPr>
            <p:ph type="ftr" sz="quarter" idx="11"/>
          </p:nvPr>
        </p:nvSpPr>
        <p:spPr>
          <a:xfrm rot="5400000">
            <a:off x="-1828800" y="1984248"/>
            <a:ext cx="4114800" cy="365125"/>
          </a:xfrm>
        </p:spPr>
        <p:txBody>
          <a:bodyPr vert="horz" lIns="91440" tIns="45720" rIns="91440" bIns="45720" rtlCol="0" anchor="ctr">
            <a:normAutofit/>
          </a:bodyPr>
          <a:lstStyle/>
          <a:p>
            <a:pPr algn="l">
              <a:spcAft>
                <a:spcPts val="600"/>
              </a:spcAft>
            </a:pPr>
            <a:r>
              <a:rPr lang="en-US" sz="1100" kern="1200">
                <a:solidFill>
                  <a:srgbClr val="FFFFFF"/>
                </a:solidFill>
                <a:latin typeface="+mn-lt"/>
                <a:ea typeface="+mn-ea"/>
                <a:cs typeface="+mn-cs"/>
              </a:rPr>
              <a:t>Independent Living  Training and Technical Assistance Center</a:t>
            </a:r>
          </a:p>
        </p:txBody>
      </p:sp>
      <p:sp>
        <p:nvSpPr>
          <p:cNvPr id="5" name="Slide Number Placeholder 4">
            <a:extLst>
              <a:ext uri="{FF2B5EF4-FFF2-40B4-BE49-F238E27FC236}">
                <a16:creationId xmlns:a16="http://schemas.microsoft.com/office/drawing/2014/main" id="{AE720777-2B60-4E61-EDF6-DC106A55AD63}"/>
              </a:ext>
            </a:extLst>
          </p:cNvPr>
          <p:cNvSpPr>
            <a:spLocks noGrp="1"/>
          </p:cNvSpPr>
          <p:nvPr>
            <p:ph type="sldNum" sz="quarter" idx="12"/>
          </p:nvPr>
        </p:nvSpPr>
        <p:spPr>
          <a:xfrm>
            <a:off x="11704320" y="6446837"/>
            <a:ext cx="448056" cy="365125"/>
          </a:xfrm>
        </p:spPr>
        <p:txBody>
          <a:bodyPr vert="horz" lIns="91440" tIns="45720" rIns="91440" bIns="45720" rtlCol="0" anchor="ctr">
            <a:normAutofit/>
          </a:bodyPr>
          <a:lstStyle/>
          <a:p>
            <a:pPr>
              <a:spcAft>
                <a:spcPts val="600"/>
              </a:spcAft>
            </a:pPr>
            <a:fld id="{181E4D21-DFBA-4BA9-A6C6-558C4B06F883}" type="slidenum">
              <a:rPr lang="en-US" sz="1100">
                <a:solidFill>
                  <a:schemeClr val="tx1">
                    <a:lumMod val="50000"/>
                    <a:lumOff val="50000"/>
                  </a:schemeClr>
                </a:solidFill>
              </a:rPr>
              <a:pPr>
                <a:spcAft>
                  <a:spcPts val="600"/>
                </a:spcAft>
              </a:pPr>
              <a:t>9</a:t>
            </a:fld>
            <a:endParaRPr lang="en-US" sz="1100">
              <a:solidFill>
                <a:schemeClr val="tx1">
                  <a:lumMod val="50000"/>
                  <a:lumOff val="50000"/>
                </a:schemeClr>
              </a:solidFill>
            </a:endParaRPr>
          </a:p>
        </p:txBody>
      </p:sp>
    </p:spTree>
    <p:extLst>
      <p:ext uri="{BB962C8B-B14F-4D97-AF65-F5344CB8AC3E}">
        <p14:creationId xmlns:p14="http://schemas.microsoft.com/office/powerpoint/2010/main" val="3709201594"/>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E2841"/>
      </a:dk2>
      <a:lt2>
        <a:srgbClr val="E8E8E8"/>
      </a:lt2>
      <a:accent1>
        <a:srgbClr val="F9423A"/>
      </a:accent1>
      <a:accent2>
        <a:srgbClr val="70002E"/>
      </a:accent2>
      <a:accent3>
        <a:srgbClr val="ED8B00"/>
      </a:accent3>
      <a:accent4>
        <a:srgbClr val="EFE8D4"/>
      </a:accent4>
      <a:accent5>
        <a:srgbClr val="DFD1A7"/>
      </a:accent5>
      <a:accent6>
        <a:srgbClr val="1D3C34"/>
      </a:accent6>
      <a:hlink>
        <a:srgbClr val="467886"/>
      </a:hlink>
      <a:folHlink>
        <a:srgbClr val="96607D"/>
      </a:folHlink>
    </a:clrScheme>
    <a:fontScheme name="IL T&amp;TA Center">
      <a:majorFont>
        <a:latin typeface="Aptos Display"/>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3">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DF87070-2B64-4FE5-97C2-7ECE085ED546}">
  <we:reference id="wa200005566" version="1.0.0.0" store="en-US" storeType="omex"/>
  <we:alternateReferences>
    <we:reference id="wa200005566" version="1.0.0.0" store="omex"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2840C16AA27049A15B2E6DA0DA37A8" ma:contentTypeVersion="11" ma:contentTypeDescription="Create a new document." ma:contentTypeScope="" ma:versionID="cc363b37da35aa26f6d9748022be23d5">
  <xsd:schema xmlns:xsd="http://www.w3.org/2001/XMLSchema" xmlns:xs="http://www.w3.org/2001/XMLSchema" xmlns:p="http://schemas.microsoft.com/office/2006/metadata/properties" xmlns:ns2="220b110f-eed8-496d-ae22-1e6fd336ef0a" xmlns:ns3="0cfdd377-bca2-4e70-84ab-90b90dfd61a5" targetNamespace="http://schemas.microsoft.com/office/2006/metadata/properties" ma:root="true" ma:fieldsID="8b13f132338cbc3647961b1e8d753f0b" ns2:_="" ns3:_="">
    <xsd:import namespace="220b110f-eed8-496d-ae22-1e6fd336ef0a"/>
    <xsd:import namespace="0cfdd377-bca2-4e70-84ab-90b90dfd61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0b110f-eed8-496d-ae22-1e6fd336ef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c2dd9a6-8483-4555-a8f4-00fbe5822b5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fdd377-bca2-4e70-84ab-90b90dfd6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3fbb9c-a345-44c5-903d-f4b5a9b7271a}" ma:internalName="TaxCatchAll" ma:showField="CatchAllData" ma:web="0cfdd377-bca2-4e70-84ab-90b90dfd61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20b110f-eed8-496d-ae22-1e6fd336ef0a">
      <Terms xmlns="http://schemas.microsoft.com/office/infopath/2007/PartnerControls"/>
    </lcf76f155ced4ddcb4097134ff3c332f>
    <TaxCatchAll xmlns="0cfdd377-bca2-4e70-84ab-90b90dfd61a5" xsi:nil="true"/>
  </documentManagement>
</p:properties>
</file>

<file path=customXml/itemProps1.xml><?xml version="1.0" encoding="utf-8"?>
<ds:datastoreItem xmlns:ds="http://schemas.openxmlformats.org/officeDocument/2006/customXml" ds:itemID="{E55F958D-BBC1-47BC-A16B-88123FFC7C5A}">
  <ds:schemaRefs>
    <ds:schemaRef ds:uri="0cfdd377-bca2-4e70-84ab-90b90dfd61a5"/>
    <ds:schemaRef ds:uri="220b110f-eed8-496d-ae22-1e6fd336ef0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316EC7C-E1A8-4467-B962-0DF38542B3AB}">
  <ds:schemaRefs>
    <ds:schemaRef ds:uri="http://schemas.microsoft.com/sharepoint/v3/contenttype/forms"/>
  </ds:schemaRefs>
</ds:datastoreItem>
</file>

<file path=customXml/itemProps3.xml><?xml version="1.0" encoding="utf-8"?>
<ds:datastoreItem xmlns:ds="http://schemas.openxmlformats.org/officeDocument/2006/customXml" ds:itemID="{21308286-F1B5-40FD-9C15-55A11A30363C}">
  <ds:schemaRefs>
    <ds:schemaRef ds:uri="0cfdd377-bca2-4e70-84ab-90b90dfd61a5"/>
    <ds:schemaRef ds:uri="220b110f-eed8-496d-ae22-1e6fd336ef0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1682</TotalTime>
  <Words>4628</Words>
  <Application>Microsoft Office PowerPoint</Application>
  <PresentationFormat>Widescreen</PresentationFormat>
  <Paragraphs>650</Paragraphs>
  <Slides>25</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vt:lpstr>
      <vt:lpstr>Aptos Display</vt:lpstr>
      <vt:lpstr>Arial</vt:lpstr>
      <vt:lpstr>Calibri</vt:lpstr>
      <vt:lpstr>Wingdings</vt:lpstr>
      <vt:lpstr>Office Theme</vt:lpstr>
      <vt:lpstr>Good Governance: Building Highly Effective Boards</vt:lpstr>
      <vt:lpstr>Before We Begin - Accessibility</vt:lpstr>
      <vt:lpstr>Independent Living  Training and Technical Assistance Center</vt:lpstr>
      <vt:lpstr>Small Cohort Facilitator</vt:lpstr>
      <vt:lpstr>Cohort Overview</vt:lpstr>
      <vt:lpstr>Cohort Learning Objectives</vt:lpstr>
      <vt:lpstr>Cohort Norms</vt:lpstr>
      <vt:lpstr>Learning Objectives</vt:lpstr>
      <vt:lpstr>The function of leadership is to  produce more leaders, not more followers.</vt:lpstr>
      <vt:lpstr>Center for Independent Living means a consumer-controlled, community-based, cross-disability, nonresidential, private nonprofit agency for individuals with significant disabilities (regardless of age or income) that – (1) designed and operated within a local community by individuals with disabilities;   (2) provide an array of IL services as defined in Section 7(18) of the Act, including, at minimum, independent living core services as defined in this section; and  (3) complies with the standards set out in Section 725(b) and provides and complies with the assurances in Section 725(c) of the Act and the regulations at § 1329.5</vt:lpstr>
      <vt:lpstr>Executive Director Definition and Key Functions</vt:lpstr>
      <vt:lpstr>Board of Directors Definition and Key Functions</vt:lpstr>
      <vt:lpstr>Board Officers Definition and Key Functions</vt:lpstr>
      <vt:lpstr>Board Chair Definition and Key Functions</vt:lpstr>
      <vt:lpstr>Board Committees Definition and Key Functions</vt:lpstr>
      <vt:lpstr>Functions: Side-by-Side Comparison Table</vt:lpstr>
      <vt:lpstr>How Key Leadership Roles Interrelate in Practice</vt:lpstr>
      <vt:lpstr>Scenario One</vt:lpstr>
      <vt:lpstr>Scenario Two</vt:lpstr>
      <vt:lpstr>Example Steps for Correcting Role Confusion</vt:lpstr>
      <vt:lpstr>Indicators of a Healthy Board of Directors</vt:lpstr>
      <vt:lpstr>Sample Metrics to Evaluate Board Health</vt:lpstr>
      <vt:lpstr>Questions for Discussion</vt:lpstr>
      <vt:lpstr>Contact Information</vt:lpstr>
      <vt:lpstr>References &amp;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McElwee, Paula</dc:creator>
  <cp:lastModifiedBy>Morris, Tyler</cp:lastModifiedBy>
  <cp:revision>4</cp:revision>
  <dcterms:created xsi:type="dcterms:W3CDTF">2025-02-13T18:27:01Z</dcterms:created>
  <dcterms:modified xsi:type="dcterms:W3CDTF">2025-06-20T18:46:19Z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0x010100992840C16AA27049A15B2E6DA0DA37A8</vt:lpwstr>
  </property>
  <property fmtid="{D5CDD505-2E9C-101B-9397-08002B2CF9AE}" pid="3" name="MediaServiceImageTags">
    <vt:lpwstr/>
  </property>
</Properties>
</file>