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3" r:id="rId4"/>
  </p:sldMasterIdLst>
  <p:notesMasterIdLst>
    <p:notesMasterId r:id="rId30"/>
  </p:notesMasterIdLst>
  <p:sldIdLst>
    <p:sldId id="1264" r:id="rId5"/>
    <p:sldId id="1265" r:id="rId6"/>
    <p:sldId id="1235" r:id="rId7"/>
    <p:sldId id="1306" r:id="rId8"/>
    <p:sldId id="1273" r:id="rId9"/>
    <p:sldId id="1268" r:id="rId10"/>
    <p:sldId id="1295" r:id="rId11"/>
    <p:sldId id="1277" r:id="rId12"/>
    <p:sldId id="1300" r:id="rId13"/>
    <p:sldId id="1289" r:id="rId14"/>
    <p:sldId id="1280" r:id="rId15"/>
    <p:sldId id="1282" r:id="rId16"/>
    <p:sldId id="1304" r:id="rId17"/>
    <p:sldId id="1281" r:id="rId18"/>
    <p:sldId id="1284" r:id="rId19"/>
    <p:sldId id="1288" r:id="rId20"/>
    <p:sldId id="1290" r:id="rId21"/>
    <p:sldId id="1274" r:id="rId22"/>
    <p:sldId id="1301" r:id="rId23"/>
    <p:sldId id="1291" r:id="rId24"/>
    <p:sldId id="1287" r:id="rId25"/>
    <p:sldId id="1305" r:id="rId26"/>
    <p:sldId id="1299" r:id="rId27"/>
    <p:sldId id="1307" r:id="rId28"/>
    <p:sldId id="1302" r:id="rId29"/>
  </p:sldIdLst>
  <p:sldSz cx="12192000" cy="6858000"/>
  <p:notesSz cx="6858000" cy="9144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E23860B-D0A4-2CCE-6941-6DE2A5C8BE5E}" name="McElwee, Paula" initials="MP" userId="S::paula.mcelwee@umt.edu::3a4b01bf-3380-4f8b-919d-79f9d70bf02d" providerId="AD"/>
  <p188:author id="{429B2844-F677-5C43-4684-DE65B4C6A7BE}" name="Morris, Tyler" initials="TM" userId="S::Tyler.Morris@umt.edu::554caaac-c7ab-40ad-bdf6-8fcdd8c2266c" providerId="AD"/>
  <p188:author id="{1C571C87-0F5D-9FF5-DB5B-B5E0B2C0DC35}" name="Breitengross, Sandra" initials="BS" userId="S::sandra.breitengross@umt.edu::8a2b71e1-db95-4c6a-aa4c-9e61c04b1f1b" providerId="AD"/>
  <p188:author id="{D2568B88-6D64-1E86-FEBD-F1E7F5E93A09}" name="Wolinsky, Emily" initials="WE" userId="S::emily.wolinsky@umt.edu::5eba5e5f-315f-4d7f-aaaf-497b11fec99f" providerId="AD"/>
  <p188:author id="{29A53BDF-71C0-2C51-E4BF-DEBCC73266E6}" name="Morris, Tyler" initials="MT" userId="S::tyler.morris@umt.edu::554caaac-c7ab-40ad-bdf6-8fcdd8c2266c" providerId="AD"/>
  <p188:author id="{264403E8-53C1-EDA9-C5E6-B2F371A256CB}" name="Wolinsky, Emily" initials="" userId="S::Emily.Wolinsky@umt.edu::5eba5e5f-315f-4d7f-aaaf-497b11fec99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E8D4"/>
    <a:srgbClr val="70002E"/>
    <a:srgbClr val="750518"/>
    <a:srgbClr val="BCDD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607E0F-E42E-43B7-8683-7566AFCC4801}" v="22" dt="2025-06-18T20:03:22.3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359" autoAdjust="0"/>
  </p:normalViewPr>
  <p:slideViewPr>
    <p:cSldViewPr snapToGrid="0">
      <p:cViewPr varScale="1">
        <p:scale>
          <a:sx n="58" d="100"/>
          <a:sy n="58" d="100"/>
        </p:scale>
        <p:origin x="78" y="4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4.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3.xml.rels><?xml version="1.0" encoding="UTF-8" standalone="yes"?>
<Relationships xmlns="http://schemas.openxmlformats.org/package/2006/relationships"><Relationship Id="rId8" Type="http://schemas.openxmlformats.org/officeDocument/2006/relationships/image" Target="../media/image20.svg"/><Relationship Id="rId13" Type="http://schemas.openxmlformats.org/officeDocument/2006/relationships/image" Target="../media/image25.png"/><Relationship Id="rId3" Type="http://schemas.openxmlformats.org/officeDocument/2006/relationships/image" Target="../media/image15.png"/><Relationship Id="rId7" Type="http://schemas.openxmlformats.org/officeDocument/2006/relationships/image" Target="../media/image19.png"/><Relationship Id="rId12" Type="http://schemas.openxmlformats.org/officeDocument/2006/relationships/image" Target="../media/image24.svg"/><Relationship Id="rId2" Type="http://schemas.openxmlformats.org/officeDocument/2006/relationships/image" Target="../media/image14.svg"/><Relationship Id="rId16" Type="http://schemas.openxmlformats.org/officeDocument/2006/relationships/image" Target="../media/image28.svg"/><Relationship Id="rId1" Type="http://schemas.openxmlformats.org/officeDocument/2006/relationships/image" Target="../media/image13.png"/><Relationship Id="rId6" Type="http://schemas.openxmlformats.org/officeDocument/2006/relationships/image" Target="../media/image18.svg"/><Relationship Id="rId11" Type="http://schemas.openxmlformats.org/officeDocument/2006/relationships/image" Target="../media/image23.png"/><Relationship Id="rId5" Type="http://schemas.openxmlformats.org/officeDocument/2006/relationships/image" Target="../media/image17.png"/><Relationship Id="rId15" Type="http://schemas.openxmlformats.org/officeDocument/2006/relationships/image" Target="../media/image27.png"/><Relationship Id="rId10" Type="http://schemas.openxmlformats.org/officeDocument/2006/relationships/image" Target="../media/image22.svg"/><Relationship Id="rId4" Type="http://schemas.openxmlformats.org/officeDocument/2006/relationships/image" Target="../media/image16.svg"/><Relationship Id="rId9" Type="http://schemas.openxmlformats.org/officeDocument/2006/relationships/image" Target="../media/image21.png"/><Relationship Id="rId14" Type="http://schemas.openxmlformats.org/officeDocument/2006/relationships/image" Target="../media/image2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3.xml.rels><?xml version="1.0" encoding="UTF-8" standalone="yes"?>
<Relationships xmlns="http://schemas.openxmlformats.org/package/2006/relationships"><Relationship Id="rId8" Type="http://schemas.openxmlformats.org/officeDocument/2006/relationships/image" Target="../media/image20.svg"/><Relationship Id="rId13" Type="http://schemas.openxmlformats.org/officeDocument/2006/relationships/image" Target="../media/image25.png"/><Relationship Id="rId3" Type="http://schemas.openxmlformats.org/officeDocument/2006/relationships/image" Target="../media/image15.png"/><Relationship Id="rId7" Type="http://schemas.openxmlformats.org/officeDocument/2006/relationships/image" Target="../media/image19.png"/><Relationship Id="rId12" Type="http://schemas.openxmlformats.org/officeDocument/2006/relationships/image" Target="../media/image24.svg"/><Relationship Id="rId2" Type="http://schemas.openxmlformats.org/officeDocument/2006/relationships/image" Target="../media/image14.svg"/><Relationship Id="rId16" Type="http://schemas.openxmlformats.org/officeDocument/2006/relationships/image" Target="../media/image28.svg"/><Relationship Id="rId1" Type="http://schemas.openxmlformats.org/officeDocument/2006/relationships/image" Target="../media/image13.png"/><Relationship Id="rId6" Type="http://schemas.openxmlformats.org/officeDocument/2006/relationships/image" Target="../media/image18.svg"/><Relationship Id="rId11" Type="http://schemas.openxmlformats.org/officeDocument/2006/relationships/image" Target="../media/image23.png"/><Relationship Id="rId5" Type="http://schemas.openxmlformats.org/officeDocument/2006/relationships/image" Target="../media/image17.png"/><Relationship Id="rId15" Type="http://schemas.openxmlformats.org/officeDocument/2006/relationships/image" Target="../media/image27.png"/><Relationship Id="rId10" Type="http://schemas.openxmlformats.org/officeDocument/2006/relationships/image" Target="../media/image22.svg"/><Relationship Id="rId4" Type="http://schemas.openxmlformats.org/officeDocument/2006/relationships/image" Target="../media/image16.svg"/><Relationship Id="rId9" Type="http://schemas.openxmlformats.org/officeDocument/2006/relationships/image" Target="../media/image21.png"/><Relationship Id="rId14" Type="http://schemas.openxmlformats.org/officeDocument/2006/relationships/image" Target="../media/image2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B17B5D-D0DD-4853-86AE-591731C06CD3}" type="doc">
      <dgm:prSet loTypeId="urn:microsoft.com/office/officeart/2018/2/layout/IconVerticalSolidList" loCatId="icon" qsTypeId="urn:microsoft.com/office/officeart/2005/8/quickstyle/simple1" qsCatId="simple" csTypeId="urn:microsoft.com/office/officeart/2005/8/colors/accent1_2" csCatId="accent1" phldr="1"/>
      <dgm:spPr/>
      <dgm:t>
        <a:bodyPr rtlCol="0"/>
        <a:lstStyle/>
        <a:p>
          <a:pPr rtl="0"/>
          <a:endParaRPr lang="en-US"/>
        </a:p>
      </dgm:t>
    </dgm:pt>
    <dgm:pt modelId="{78CD4662-3209-4BBC-8F69-B1ADD72E2220}">
      <dgm:prSet/>
      <dgm:spPr/>
      <dgm:t>
        <a:bodyPr rtlCol="0"/>
        <a:lstStyle/>
        <a:p>
          <a:pPr rtl="0">
            <a:lnSpc>
              <a:spcPct val="100000"/>
            </a:lnSpc>
          </a:pPr>
          <a:r>
            <a:rPr lang="es"/>
            <a:t>Fechas: 24 de junio, 1 de julio, 8 de julio, 2025</a:t>
          </a:r>
        </a:p>
      </dgm:t>
    </dgm:pt>
    <dgm:pt modelId="{015699D9-4A30-4A12-85FE-A0A04A451AD0}" type="parTrans" cxnId="{82D7FBEA-96EC-4128-911A-695444CEDAAB}">
      <dgm:prSet/>
      <dgm:spPr/>
      <dgm:t>
        <a:bodyPr rtlCol="0"/>
        <a:lstStyle/>
        <a:p>
          <a:pPr rtl="0"/>
          <a:endParaRPr lang="en-US"/>
        </a:p>
      </dgm:t>
    </dgm:pt>
    <dgm:pt modelId="{FC78509A-25D0-433C-A0F5-AA965978D42C}" type="sibTrans" cxnId="{82D7FBEA-96EC-4128-911A-695444CEDAAB}">
      <dgm:prSet/>
      <dgm:spPr/>
      <dgm:t>
        <a:bodyPr rtlCol="0"/>
        <a:lstStyle/>
        <a:p>
          <a:pPr rtl="0"/>
          <a:endParaRPr lang="en-US"/>
        </a:p>
      </dgm:t>
    </dgm:pt>
    <dgm:pt modelId="{603521A2-2BFC-4DDF-80E0-BDE693E9AB89}">
      <dgm:prSet/>
      <dgm:spPr/>
      <dgm:t>
        <a:bodyPr rtlCol="0"/>
        <a:lstStyle/>
        <a:p>
          <a:pPr rtl="0">
            <a:lnSpc>
              <a:spcPct val="100000"/>
            </a:lnSpc>
          </a:pPr>
          <a:r>
            <a:rPr lang="es"/>
            <a:t>Formato: sesiones semanales por Zoom de 90 minutos (60 minutos de instrucción + 30 minutos de aprendizaje entre pares)</a:t>
          </a:r>
        </a:p>
      </dgm:t>
    </dgm:pt>
    <dgm:pt modelId="{D86A8D59-E079-43BF-BB15-33F7A0916D3C}" type="parTrans" cxnId="{4EFB72C8-6341-4780-8541-B0C8E5495F69}">
      <dgm:prSet/>
      <dgm:spPr/>
      <dgm:t>
        <a:bodyPr rtlCol="0"/>
        <a:lstStyle/>
        <a:p>
          <a:pPr rtl="0"/>
          <a:endParaRPr lang="en-US"/>
        </a:p>
      </dgm:t>
    </dgm:pt>
    <dgm:pt modelId="{4A6ECEA7-8717-44F6-A15F-1FFD67F82EFC}" type="sibTrans" cxnId="{4EFB72C8-6341-4780-8541-B0C8E5495F69}">
      <dgm:prSet/>
      <dgm:spPr/>
      <dgm:t>
        <a:bodyPr rtlCol="0"/>
        <a:lstStyle/>
        <a:p>
          <a:pPr rtl="0"/>
          <a:endParaRPr lang="en-US"/>
        </a:p>
      </dgm:t>
    </dgm:pt>
    <dgm:pt modelId="{3027AECE-2786-4B4F-ADA1-45FB9F1AC79B}">
      <dgm:prSet/>
      <dgm:spPr/>
      <dgm:t>
        <a:bodyPr rtlCol="0"/>
        <a:lstStyle/>
        <a:p>
          <a:pPr rtl="0">
            <a:lnSpc>
              <a:spcPct val="100000"/>
            </a:lnSpc>
          </a:pPr>
          <a:r>
            <a:rPr lang="es"/>
            <a:t>Audiencia: presidentes de la junta, miembros de la junta, directores ejecutivos y liderazgo</a:t>
          </a:r>
        </a:p>
      </dgm:t>
    </dgm:pt>
    <dgm:pt modelId="{DACD0BDB-766D-4980-8A1B-09B32E9B442A}" type="parTrans" cxnId="{225947D4-999D-4C4C-8ABE-F28F493081E8}">
      <dgm:prSet/>
      <dgm:spPr/>
      <dgm:t>
        <a:bodyPr rtlCol="0"/>
        <a:lstStyle/>
        <a:p>
          <a:pPr rtl="0"/>
          <a:endParaRPr lang="en-US"/>
        </a:p>
      </dgm:t>
    </dgm:pt>
    <dgm:pt modelId="{FA00AC6F-399C-4125-B72D-1E71397F5922}" type="sibTrans" cxnId="{225947D4-999D-4C4C-8ABE-F28F493081E8}">
      <dgm:prSet/>
      <dgm:spPr/>
      <dgm:t>
        <a:bodyPr rtlCol="0"/>
        <a:lstStyle/>
        <a:p>
          <a:pPr rtl="0"/>
          <a:endParaRPr lang="en-US"/>
        </a:p>
      </dgm:t>
    </dgm:pt>
    <dgm:pt modelId="{9C63D32B-4D0D-4449-991E-D60CDEED91F2}">
      <dgm:prSet/>
      <dgm:spPr/>
      <dgm:t>
        <a:bodyPr rtlCol="0"/>
        <a:lstStyle/>
        <a:p>
          <a:pPr rtl="0">
            <a:lnSpc>
              <a:spcPct val="100000"/>
            </a:lnSpc>
          </a:pPr>
          <a:r>
            <a:rPr lang="es"/>
            <a:t>Estilo: interactivo, impulsado por pares, conversacional</a:t>
          </a:r>
        </a:p>
      </dgm:t>
    </dgm:pt>
    <dgm:pt modelId="{FD08F0D9-F3E0-4677-887A-A578C663D7CB}" type="parTrans" cxnId="{3799218D-398D-4B81-B6DC-3FB490DA1715}">
      <dgm:prSet/>
      <dgm:spPr/>
      <dgm:t>
        <a:bodyPr rtlCol="0"/>
        <a:lstStyle/>
        <a:p>
          <a:pPr rtl="0"/>
          <a:endParaRPr lang="en-US"/>
        </a:p>
      </dgm:t>
    </dgm:pt>
    <dgm:pt modelId="{9281AA6B-7E7F-43D3-ACAA-6418B76FC548}" type="sibTrans" cxnId="{3799218D-398D-4B81-B6DC-3FB490DA1715}">
      <dgm:prSet/>
      <dgm:spPr/>
      <dgm:t>
        <a:bodyPr rtlCol="0"/>
        <a:lstStyle/>
        <a:p>
          <a:pPr rtl="0"/>
          <a:endParaRPr lang="en-US"/>
        </a:p>
      </dgm:t>
    </dgm:pt>
    <dgm:pt modelId="{A63EAB45-0B07-4FCA-9DFF-780F20E7278D}" type="pres">
      <dgm:prSet presAssocID="{42B17B5D-D0DD-4853-86AE-591731C06CD3}" presName="root" presStyleCnt="0">
        <dgm:presLayoutVars>
          <dgm:dir/>
          <dgm:resizeHandles val="exact"/>
        </dgm:presLayoutVars>
      </dgm:prSet>
      <dgm:spPr/>
    </dgm:pt>
    <dgm:pt modelId="{AA2B881A-A352-4C02-BC79-F93A7D9E07E7}" type="pres">
      <dgm:prSet presAssocID="{78CD4662-3209-4BBC-8F69-B1ADD72E2220}" presName="compNode" presStyleCnt="0"/>
      <dgm:spPr/>
    </dgm:pt>
    <dgm:pt modelId="{3DAB113E-768B-499E-8DE9-C62527C9A63D}" type="pres">
      <dgm:prSet presAssocID="{78CD4662-3209-4BBC-8F69-B1ADD72E2220}" presName="bgRect" presStyleLbl="bgShp" presStyleIdx="0" presStyleCnt="4"/>
      <dgm:spPr/>
    </dgm:pt>
    <dgm:pt modelId="{FD27105B-5A32-4CF4-9C23-66DE8145C063}" type="pres">
      <dgm:prSet presAssocID="{78CD4662-3209-4BBC-8F69-B1ADD72E2220}"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Flip Calendar"/>
        </a:ext>
      </dgm:extLst>
    </dgm:pt>
    <dgm:pt modelId="{4E7FF2CE-E05F-4848-AD69-024D83518D6D}" type="pres">
      <dgm:prSet presAssocID="{78CD4662-3209-4BBC-8F69-B1ADD72E2220}" presName="spaceRect" presStyleCnt="0"/>
      <dgm:spPr/>
    </dgm:pt>
    <dgm:pt modelId="{43682935-4134-4D8A-B489-F43AFFB03DA8}" type="pres">
      <dgm:prSet presAssocID="{78CD4662-3209-4BBC-8F69-B1ADD72E2220}" presName="parTx" presStyleLbl="revTx" presStyleIdx="0" presStyleCnt="4">
        <dgm:presLayoutVars>
          <dgm:chMax val="0"/>
          <dgm:chPref val="0"/>
        </dgm:presLayoutVars>
      </dgm:prSet>
      <dgm:spPr/>
    </dgm:pt>
    <dgm:pt modelId="{6BE7568F-DC86-4104-8990-E53AF45DAEEC}" type="pres">
      <dgm:prSet presAssocID="{FC78509A-25D0-433C-A0F5-AA965978D42C}" presName="sibTrans" presStyleCnt="0"/>
      <dgm:spPr/>
    </dgm:pt>
    <dgm:pt modelId="{6CA9E3E8-CC97-4627-910D-F5FBA4372D75}" type="pres">
      <dgm:prSet presAssocID="{603521A2-2BFC-4DDF-80E0-BDE693E9AB89}" presName="compNode" presStyleCnt="0"/>
      <dgm:spPr/>
    </dgm:pt>
    <dgm:pt modelId="{BF85E566-2D21-4E1E-BB69-A2DE133CE60B}" type="pres">
      <dgm:prSet presAssocID="{603521A2-2BFC-4DDF-80E0-BDE693E9AB89}" presName="bgRect" presStyleLbl="bgShp" presStyleIdx="1" presStyleCnt="4"/>
      <dgm:spPr/>
    </dgm:pt>
    <dgm:pt modelId="{750706D1-E75F-4706-AF45-70DC67E4D81E}" type="pres">
      <dgm:prSet presAssocID="{603521A2-2BFC-4DDF-80E0-BDE693E9AB8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Zoom In"/>
        </a:ext>
      </dgm:extLst>
    </dgm:pt>
    <dgm:pt modelId="{53036E20-D47B-4BD3-A01D-769998AED7D1}" type="pres">
      <dgm:prSet presAssocID="{603521A2-2BFC-4DDF-80E0-BDE693E9AB89}" presName="spaceRect" presStyleCnt="0"/>
      <dgm:spPr/>
    </dgm:pt>
    <dgm:pt modelId="{46B8D879-611A-4BDE-BDAC-A15C7E84D39C}" type="pres">
      <dgm:prSet presAssocID="{603521A2-2BFC-4DDF-80E0-BDE693E9AB89}" presName="parTx" presStyleLbl="revTx" presStyleIdx="1" presStyleCnt="4">
        <dgm:presLayoutVars>
          <dgm:chMax val="0"/>
          <dgm:chPref val="0"/>
        </dgm:presLayoutVars>
      </dgm:prSet>
      <dgm:spPr/>
    </dgm:pt>
    <dgm:pt modelId="{59ECCD0D-20E0-42D1-AF7D-DA881F8E3CDB}" type="pres">
      <dgm:prSet presAssocID="{4A6ECEA7-8717-44F6-A15F-1FFD67F82EFC}" presName="sibTrans" presStyleCnt="0"/>
      <dgm:spPr/>
    </dgm:pt>
    <dgm:pt modelId="{E8CFC407-892A-4E8E-B3B3-88D71E1C715C}" type="pres">
      <dgm:prSet presAssocID="{3027AECE-2786-4B4F-ADA1-45FB9F1AC79B}" presName="compNode" presStyleCnt="0"/>
      <dgm:spPr/>
    </dgm:pt>
    <dgm:pt modelId="{74A6BB5E-5954-44EA-8CF7-904F9EAEB781}" type="pres">
      <dgm:prSet presAssocID="{3027AECE-2786-4B4F-ADA1-45FB9F1AC79B}" presName="bgRect" presStyleLbl="bgShp" presStyleIdx="2" presStyleCnt="4"/>
      <dgm:spPr/>
    </dgm:pt>
    <dgm:pt modelId="{A036BD18-FB62-413E-BFAA-896B2AFE3EE4}" type="pres">
      <dgm:prSet presAssocID="{3027AECE-2786-4B4F-ADA1-45FB9F1AC79B}"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Meeting"/>
        </a:ext>
      </dgm:extLst>
    </dgm:pt>
    <dgm:pt modelId="{8E0D8ED0-1975-4D31-A7AB-1E5419BC2320}" type="pres">
      <dgm:prSet presAssocID="{3027AECE-2786-4B4F-ADA1-45FB9F1AC79B}" presName="spaceRect" presStyleCnt="0"/>
      <dgm:spPr/>
    </dgm:pt>
    <dgm:pt modelId="{47069F78-0485-4B6A-8CD7-3FE04B79BA0F}" type="pres">
      <dgm:prSet presAssocID="{3027AECE-2786-4B4F-ADA1-45FB9F1AC79B}" presName="parTx" presStyleLbl="revTx" presStyleIdx="2" presStyleCnt="4">
        <dgm:presLayoutVars>
          <dgm:chMax val="0"/>
          <dgm:chPref val="0"/>
        </dgm:presLayoutVars>
      </dgm:prSet>
      <dgm:spPr/>
    </dgm:pt>
    <dgm:pt modelId="{EA29720E-8F24-4EE5-9934-F2B8CA39641F}" type="pres">
      <dgm:prSet presAssocID="{FA00AC6F-399C-4125-B72D-1E71397F5922}" presName="sibTrans" presStyleCnt="0"/>
      <dgm:spPr/>
    </dgm:pt>
    <dgm:pt modelId="{D2D58C1F-ED39-4240-8A24-FA0AC88D7323}" type="pres">
      <dgm:prSet presAssocID="{9C63D32B-4D0D-4449-991E-D60CDEED91F2}" presName="compNode" presStyleCnt="0"/>
      <dgm:spPr/>
    </dgm:pt>
    <dgm:pt modelId="{F1045B8C-B8F4-4ABA-A0CF-DF01869132F4}" type="pres">
      <dgm:prSet presAssocID="{9C63D32B-4D0D-4449-991E-D60CDEED91F2}" presName="bgRect" presStyleLbl="bgShp" presStyleIdx="3" presStyleCnt="4"/>
      <dgm:spPr/>
    </dgm:pt>
    <dgm:pt modelId="{37C837F9-0EF5-4AF3-B161-18B0B8F43FE4}" type="pres">
      <dgm:prSet presAssocID="{9C63D32B-4D0D-4449-991E-D60CDEED91F2}"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Chat"/>
        </a:ext>
      </dgm:extLst>
    </dgm:pt>
    <dgm:pt modelId="{8601BD95-9726-443E-8940-BCC2F3E466A3}" type="pres">
      <dgm:prSet presAssocID="{9C63D32B-4D0D-4449-991E-D60CDEED91F2}" presName="spaceRect" presStyleCnt="0"/>
      <dgm:spPr/>
    </dgm:pt>
    <dgm:pt modelId="{8AD10CCA-F06C-419A-A34B-4F00A0ACF80A}" type="pres">
      <dgm:prSet presAssocID="{9C63D32B-4D0D-4449-991E-D60CDEED91F2}" presName="parTx" presStyleLbl="revTx" presStyleIdx="3" presStyleCnt="4">
        <dgm:presLayoutVars>
          <dgm:chMax val="0"/>
          <dgm:chPref val="0"/>
        </dgm:presLayoutVars>
      </dgm:prSet>
      <dgm:spPr/>
    </dgm:pt>
  </dgm:ptLst>
  <dgm:cxnLst>
    <dgm:cxn modelId="{A6DDDB0E-73CA-4DF3-B23A-7DA7B3A99473}" type="presOf" srcId="{3027AECE-2786-4B4F-ADA1-45FB9F1AC79B}" destId="{47069F78-0485-4B6A-8CD7-3FE04B79BA0F}" srcOrd="0" destOrd="0" presId="urn:microsoft.com/office/officeart/2018/2/layout/IconVerticalSolidList"/>
    <dgm:cxn modelId="{9DAC856C-5C78-4BA6-B9E0-965C3BE1B310}" type="presOf" srcId="{42B17B5D-D0DD-4853-86AE-591731C06CD3}" destId="{A63EAB45-0B07-4FCA-9DFF-780F20E7278D}" srcOrd="0" destOrd="0" presId="urn:microsoft.com/office/officeart/2018/2/layout/IconVerticalSolidList"/>
    <dgm:cxn modelId="{3799218D-398D-4B81-B6DC-3FB490DA1715}" srcId="{42B17B5D-D0DD-4853-86AE-591731C06CD3}" destId="{9C63D32B-4D0D-4449-991E-D60CDEED91F2}" srcOrd="3" destOrd="0" parTransId="{FD08F0D9-F3E0-4677-887A-A578C663D7CB}" sibTransId="{9281AA6B-7E7F-43D3-ACAA-6418B76FC548}"/>
    <dgm:cxn modelId="{232DA3AC-BA0A-4AD2-B1F3-CFEF91FFF327}" type="presOf" srcId="{78CD4662-3209-4BBC-8F69-B1ADD72E2220}" destId="{43682935-4134-4D8A-B489-F43AFFB03DA8}" srcOrd="0" destOrd="0" presId="urn:microsoft.com/office/officeart/2018/2/layout/IconVerticalSolidList"/>
    <dgm:cxn modelId="{4EFB72C8-6341-4780-8541-B0C8E5495F69}" srcId="{42B17B5D-D0DD-4853-86AE-591731C06CD3}" destId="{603521A2-2BFC-4DDF-80E0-BDE693E9AB89}" srcOrd="1" destOrd="0" parTransId="{D86A8D59-E079-43BF-BB15-33F7A0916D3C}" sibTransId="{4A6ECEA7-8717-44F6-A15F-1FFD67F82EFC}"/>
    <dgm:cxn modelId="{225947D4-999D-4C4C-8ABE-F28F493081E8}" srcId="{42B17B5D-D0DD-4853-86AE-591731C06CD3}" destId="{3027AECE-2786-4B4F-ADA1-45FB9F1AC79B}" srcOrd="2" destOrd="0" parTransId="{DACD0BDB-766D-4980-8A1B-09B32E9B442A}" sibTransId="{FA00AC6F-399C-4125-B72D-1E71397F5922}"/>
    <dgm:cxn modelId="{24443ADD-DE83-4C3F-9F09-7AFB3DD5C5E3}" type="presOf" srcId="{9C63D32B-4D0D-4449-991E-D60CDEED91F2}" destId="{8AD10CCA-F06C-419A-A34B-4F00A0ACF80A}" srcOrd="0" destOrd="0" presId="urn:microsoft.com/office/officeart/2018/2/layout/IconVerticalSolidList"/>
    <dgm:cxn modelId="{82D7FBEA-96EC-4128-911A-695444CEDAAB}" srcId="{42B17B5D-D0DD-4853-86AE-591731C06CD3}" destId="{78CD4662-3209-4BBC-8F69-B1ADD72E2220}" srcOrd="0" destOrd="0" parTransId="{015699D9-4A30-4A12-85FE-A0A04A451AD0}" sibTransId="{FC78509A-25D0-433C-A0F5-AA965978D42C}"/>
    <dgm:cxn modelId="{B1F5A9F7-CF86-4CD7-B4C3-9F563989CCFE}" type="presOf" srcId="{603521A2-2BFC-4DDF-80E0-BDE693E9AB89}" destId="{46B8D879-611A-4BDE-BDAC-A15C7E84D39C}" srcOrd="0" destOrd="0" presId="urn:microsoft.com/office/officeart/2018/2/layout/IconVerticalSolidList"/>
    <dgm:cxn modelId="{EB3CA467-A46A-48BA-806D-1E86A15ADE58}" type="presParOf" srcId="{A63EAB45-0B07-4FCA-9DFF-780F20E7278D}" destId="{AA2B881A-A352-4C02-BC79-F93A7D9E07E7}" srcOrd="0" destOrd="0" presId="urn:microsoft.com/office/officeart/2018/2/layout/IconVerticalSolidList"/>
    <dgm:cxn modelId="{80CFAF6F-39EF-44D4-965F-FF69D8222F07}" type="presParOf" srcId="{AA2B881A-A352-4C02-BC79-F93A7D9E07E7}" destId="{3DAB113E-768B-499E-8DE9-C62527C9A63D}" srcOrd="0" destOrd="0" presId="urn:microsoft.com/office/officeart/2018/2/layout/IconVerticalSolidList"/>
    <dgm:cxn modelId="{A59227F2-7EF3-477A-8E55-810460C2A4BD}" type="presParOf" srcId="{AA2B881A-A352-4C02-BC79-F93A7D9E07E7}" destId="{FD27105B-5A32-4CF4-9C23-66DE8145C063}" srcOrd="1" destOrd="0" presId="urn:microsoft.com/office/officeart/2018/2/layout/IconVerticalSolidList"/>
    <dgm:cxn modelId="{4FA2D70B-5928-41DF-986F-4FE74A76AB02}" type="presParOf" srcId="{AA2B881A-A352-4C02-BC79-F93A7D9E07E7}" destId="{4E7FF2CE-E05F-4848-AD69-024D83518D6D}" srcOrd="2" destOrd="0" presId="urn:microsoft.com/office/officeart/2018/2/layout/IconVerticalSolidList"/>
    <dgm:cxn modelId="{ADCE90CB-075C-44B8-8744-AD0F53365242}" type="presParOf" srcId="{AA2B881A-A352-4C02-BC79-F93A7D9E07E7}" destId="{43682935-4134-4D8A-B489-F43AFFB03DA8}" srcOrd="3" destOrd="0" presId="urn:microsoft.com/office/officeart/2018/2/layout/IconVerticalSolidList"/>
    <dgm:cxn modelId="{F8A1C9B9-EBDD-4982-92AF-E3BDA16315B7}" type="presParOf" srcId="{A63EAB45-0B07-4FCA-9DFF-780F20E7278D}" destId="{6BE7568F-DC86-4104-8990-E53AF45DAEEC}" srcOrd="1" destOrd="0" presId="urn:microsoft.com/office/officeart/2018/2/layout/IconVerticalSolidList"/>
    <dgm:cxn modelId="{9DF1E4D6-A2D9-424A-A7E4-59097845B601}" type="presParOf" srcId="{A63EAB45-0B07-4FCA-9DFF-780F20E7278D}" destId="{6CA9E3E8-CC97-4627-910D-F5FBA4372D75}" srcOrd="2" destOrd="0" presId="urn:microsoft.com/office/officeart/2018/2/layout/IconVerticalSolidList"/>
    <dgm:cxn modelId="{5C332242-508A-4AD7-9489-E789EDCD6DB2}" type="presParOf" srcId="{6CA9E3E8-CC97-4627-910D-F5FBA4372D75}" destId="{BF85E566-2D21-4E1E-BB69-A2DE133CE60B}" srcOrd="0" destOrd="0" presId="urn:microsoft.com/office/officeart/2018/2/layout/IconVerticalSolidList"/>
    <dgm:cxn modelId="{FC7CA14D-ECF1-47A4-9172-2700F2EF940D}" type="presParOf" srcId="{6CA9E3E8-CC97-4627-910D-F5FBA4372D75}" destId="{750706D1-E75F-4706-AF45-70DC67E4D81E}" srcOrd="1" destOrd="0" presId="urn:microsoft.com/office/officeart/2018/2/layout/IconVerticalSolidList"/>
    <dgm:cxn modelId="{4A54EDFA-7FA1-43E3-B9BC-1F4A22D2FD40}" type="presParOf" srcId="{6CA9E3E8-CC97-4627-910D-F5FBA4372D75}" destId="{53036E20-D47B-4BD3-A01D-769998AED7D1}" srcOrd="2" destOrd="0" presId="urn:microsoft.com/office/officeart/2018/2/layout/IconVerticalSolidList"/>
    <dgm:cxn modelId="{7C191D7D-81B5-44FA-A60A-1078FEC25DF0}" type="presParOf" srcId="{6CA9E3E8-CC97-4627-910D-F5FBA4372D75}" destId="{46B8D879-611A-4BDE-BDAC-A15C7E84D39C}" srcOrd="3" destOrd="0" presId="urn:microsoft.com/office/officeart/2018/2/layout/IconVerticalSolidList"/>
    <dgm:cxn modelId="{4C749FC0-023E-4241-88BC-0EF9589F3B7F}" type="presParOf" srcId="{A63EAB45-0B07-4FCA-9DFF-780F20E7278D}" destId="{59ECCD0D-20E0-42D1-AF7D-DA881F8E3CDB}" srcOrd="3" destOrd="0" presId="urn:microsoft.com/office/officeart/2018/2/layout/IconVerticalSolidList"/>
    <dgm:cxn modelId="{87715F95-B546-4DDC-B7C4-4912FAE5ADC1}" type="presParOf" srcId="{A63EAB45-0B07-4FCA-9DFF-780F20E7278D}" destId="{E8CFC407-892A-4E8E-B3B3-88D71E1C715C}" srcOrd="4" destOrd="0" presId="urn:microsoft.com/office/officeart/2018/2/layout/IconVerticalSolidList"/>
    <dgm:cxn modelId="{89524106-90E4-414D-AE6D-925B5B391789}" type="presParOf" srcId="{E8CFC407-892A-4E8E-B3B3-88D71E1C715C}" destId="{74A6BB5E-5954-44EA-8CF7-904F9EAEB781}" srcOrd="0" destOrd="0" presId="urn:microsoft.com/office/officeart/2018/2/layout/IconVerticalSolidList"/>
    <dgm:cxn modelId="{538C650F-F55B-4F4A-86FE-F7D8198F1E5B}" type="presParOf" srcId="{E8CFC407-892A-4E8E-B3B3-88D71E1C715C}" destId="{A036BD18-FB62-413E-BFAA-896B2AFE3EE4}" srcOrd="1" destOrd="0" presId="urn:microsoft.com/office/officeart/2018/2/layout/IconVerticalSolidList"/>
    <dgm:cxn modelId="{F258EFF3-4AB4-4AFB-9895-BA88A125C7A9}" type="presParOf" srcId="{E8CFC407-892A-4E8E-B3B3-88D71E1C715C}" destId="{8E0D8ED0-1975-4D31-A7AB-1E5419BC2320}" srcOrd="2" destOrd="0" presId="urn:microsoft.com/office/officeart/2018/2/layout/IconVerticalSolidList"/>
    <dgm:cxn modelId="{BEB6380C-95AB-4B8F-B0D3-0B49054014B0}" type="presParOf" srcId="{E8CFC407-892A-4E8E-B3B3-88D71E1C715C}" destId="{47069F78-0485-4B6A-8CD7-3FE04B79BA0F}" srcOrd="3" destOrd="0" presId="urn:microsoft.com/office/officeart/2018/2/layout/IconVerticalSolidList"/>
    <dgm:cxn modelId="{8E24C851-441E-46FD-81CB-CBE727682267}" type="presParOf" srcId="{A63EAB45-0B07-4FCA-9DFF-780F20E7278D}" destId="{EA29720E-8F24-4EE5-9934-F2B8CA39641F}" srcOrd="5" destOrd="0" presId="urn:microsoft.com/office/officeart/2018/2/layout/IconVerticalSolidList"/>
    <dgm:cxn modelId="{FA72D747-C9B3-4083-A029-D363D83B8774}" type="presParOf" srcId="{A63EAB45-0B07-4FCA-9DFF-780F20E7278D}" destId="{D2D58C1F-ED39-4240-8A24-FA0AC88D7323}" srcOrd="6" destOrd="0" presId="urn:microsoft.com/office/officeart/2018/2/layout/IconVerticalSolidList"/>
    <dgm:cxn modelId="{CCFD53CE-FD22-4D4D-87D6-5EDDF3C733FF}" type="presParOf" srcId="{D2D58C1F-ED39-4240-8A24-FA0AC88D7323}" destId="{F1045B8C-B8F4-4ABA-A0CF-DF01869132F4}" srcOrd="0" destOrd="0" presId="urn:microsoft.com/office/officeart/2018/2/layout/IconVerticalSolidList"/>
    <dgm:cxn modelId="{5A98C2B9-5FAC-4075-A53F-5063A905EF2D}" type="presParOf" srcId="{D2D58C1F-ED39-4240-8A24-FA0AC88D7323}" destId="{37C837F9-0EF5-4AF3-B161-18B0B8F43FE4}" srcOrd="1" destOrd="0" presId="urn:microsoft.com/office/officeart/2018/2/layout/IconVerticalSolidList"/>
    <dgm:cxn modelId="{CA00D91C-5D8D-45E2-A424-18D5F77070B4}" type="presParOf" srcId="{D2D58C1F-ED39-4240-8A24-FA0AC88D7323}" destId="{8601BD95-9726-443E-8940-BCC2F3E466A3}" srcOrd="2" destOrd="0" presId="urn:microsoft.com/office/officeart/2018/2/layout/IconVerticalSolidList"/>
    <dgm:cxn modelId="{9D8D9C7B-F176-4E90-9A71-E5089FC4C634}" type="presParOf" srcId="{D2D58C1F-ED39-4240-8A24-FA0AC88D7323}" destId="{8AD10CCA-F06C-419A-A34B-4F00A0ACF80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12DF0E-DE7B-4351-878F-42EDEB0705DB}" type="doc">
      <dgm:prSet loTypeId="urn:microsoft.com/office/officeart/2005/8/layout/vList5" loCatId="list" qsTypeId="urn:microsoft.com/office/officeart/2005/8/quickstyle/simple1" qsCatId="simple" csTypeId="urn:microsoft.com/office/officeart/2005/8/colors/accent0_3" csCatId="mainScheme" phldr="1"/>
      <dgm:spPr/>
      <dgm:t>
        <a:bodyPr rtlCol="0"/>
        <a:lstStyle/>
        <a:p>
          <a:pPr rtl="0"/>
          <a:endParaRPr lang="en-US"/>
        </a:p>
      </dgm:t>
    </dgm:pt>
    <dgm:pt modelId="{5052AF3A-234C-441A-9C61-12438DDA0B03}">
      <dgm:prSet/>
      <dgm:spPr/>
      <dgm:t>
        <a:bodyPr rtlCol="0"/>
        <a:lstStyle/>
        <a:p>
          <a:pPr rtl="0"/>
          <a:endParaRPr lang="en-US" dirty="0"/>
        </a:p>
      </dgm:t>
    </dgm:pt>
    <dgm:pt modelId="{FDC197BF-1A37-4E7C-9ADF-B1B87583BAA3}" type="parTrans" cxnId="{84BB9655-F114-43AB-97F5-69B5D212B668}">
      <dgm:prSet/>
      <dgm:spPr/>
      <dgm:t>
        <a:bodyPr rtlCol="0"/>
        <a:lstStyle/>
        <a:p>
          <a:pPr rtl="0"/>
          <a:endParaRPr lang="en-US"/>
        </a:p>
      </dgm:t>
    </dgm:pt>
    <dgm:pt modelId="{48B3DAE2-DACF-472C-A6A8-9F39604DDF6B}" type="sibTrans" cxnId="{84BB9655-F114-43AB-97F5-69B5D212B668}">
      <dgm:prSet/>
      <dgm:spPr/>
      <dgm:t>
        <a:bodyPr rtlCol="0"/>
        <a:lstStyle/>
        <a:p>
          <a:pPr rtl="0"/>
          <a:endParaRPr lang="en-US"/>
        </a:p>
      </dgm:t>
    </dgm:pt>
    <dgm:pt modelId="{93054EEC-BB29-4937-9A70-9C522D9FE4EA}">
      <dgm:prSet/>
      <dgm:spPr/>
      <dgm:t>
        <a:bodyPr rtlCol="0"/>
        <a:lstStyle/>
        <a:p>
          <a:pPr rtl="0"/>
          <a:endParaRPr lang="en-US" dirty="0"/>
        </a:p>
      </dgm:t>
    </dgm:pt>
    <dgm:pt modelId="{FB3F2D0A-B3A9-4D66-A296-860C637D2448}" type="parTrans" cxnId="{D8D66F6D-69AD-4D64-991A-7E77184991DC}">
      <dgm:prSet/>
      <dgm:spPr/>
      <dgm:t>
        <a:bodyPr rtlCol="0"/>
        <a:lstStyle/>
        <a:p>
          <a:pPr rtl="0"/>
          <a:endParaRPr lang="en-US"/>
        </a:p>
      </dgm:t>
    </dgm:pt>
    <dgm:pt modelId="{CA275573-8A3A-47F8-8085-EDA2917EFEE0}" type="sibTrans" cxnId="{D8D66F6D-69AD-4D64-991A-7E77184991DC}">
      <dgm:prSet/>
      <dgm:spPr/>
      <dgm:t>
        <a:bodyPr rtlCol="0"/>
        <a:lstStyle/>
        <a:p>
          <a:pPr rtl="0"/>
          <a:endParaRPr lang="en-US"/>
        </a:p>
      </dgm:t>
    </dgm:pt>
    <dgm:pt modelId="{0561A91D-6584-4B67-92DE-795CD83CBE3E}">
      <dgm:prSet/>
      <dgm:spPr/>
      <dgm:t>
        <a:bodyPr rtlCol="0"/>
        <a:lstStyle/>
        <a:p>
          <a:pPr rtl="0"/>
          <a:endParaRPr lang="en-US" dirty="0"/>
        </a:p>
      </dgm:t>
    </dgm:pt>
    <dgm:pt modelId="{7C63B929-23A0-493F-9364-1C524063719F}" type="parTrans" cxnId="{4F96B758-BDFA-4558-B26D-93E2801D3515}">
      <dgm:prSet/>
      <dgm:spPr/>
      <dgm:t>
        <a:bodyPr rtlCol="0"/>
        <a:lstStyle/>
        <a:p>
          <a:pPr rtl="0"/>
          <a:endParaRPr lang="en-US"/>
        </a:p>
      </dgm:t>
    </dgm:pt>
    <dgm:pt modelId="{D2428BA9-C229-49E5-B76A-509EFED254D2}" type="sibTrans" cxnId="{4F96B758-BDFA-4558-B26D-93E2801D3515}">
      <dgm:prSet/>
      <dgm:spPr/>
      <dgm:t>
        <a:bodyPr rtlCol="0"/>
        <a:lstStyle/>
        <a:p>
          <a:pPr rtl="0"/>
          <a:endParaRPr lang="en-US"/>
        </a:p>
      </dgm:t>
    </dgm:pt>
    <dgm:pt modelId="{20F16995-2CCD-482D-8E1A-A93E90538ED1}">
      <dgm:prSet/>
      <dgm:spPr/>
      <dgm:t>
        <a:bodyPr rtlCol="0"/>
        <a:lstStyle/>
        <a:p>
          <a:pPr rtl="0"/>
          <a:endParaRPr lang="en-US" dirty="0"/>
        </a:p>
      </dgm:t>
    </dgm:pt>
    <dgm:pt modelId="{17B280BD-49AC-4FCD-B0B1-1BD37AF12044}" type="parTrans" cxnId="{BCE887C4-8ADA-4D47-8D8D-2CE28386358D}">
      <dgm:prSet/>
      <dgm:spPr/>
      <dgm:t>
        <a:bodyPr rtlCol="0"/>
        <a:lstStyle/>
        <a:p>
          <a:pPr rtl="0"/>
          <a:endParaRPr lang="en-US"/>
        </a:p>
      </dgm:t>
    </dgm:pt>
    <dgm:pt modelId="{60DDF80B-2731-46F3-B84C-39DDBDB72A10}" type="sibTrans" cxnId="{BCE887C4-8ADA-4D47-8D8D-2CE28386358D}">
      <dgm:prSet/>
      <dgm:spPr/>
      <dgm:t>
        <a:bodyPr rtlCol="0"/>
        <a:lstStyle/>
        <a:p>
          <a:pPr rtl="0"/>
          <a:endParaRPr lang="en-US"/>
        </a:p>
      </dgm:t>
    </dgm:pt>
    <dgm:pt modelId="{D98D755A-209C-4CB4-BAC0-DAEBB36AF76D}">
      <dgm:prSet/>
      <dgm:spPr/>
      <dgm:t>
        <a:bodyPr rtlCol="0"/>
        <a:lstStyle/>
        <a:p>
          <a:pPr rtl="0"/>
          <a:endParaRPr lang="en-US" dirty="0"/>
        </a:p>
      </dgm:t>
    </dgm:pt>
    <dgm:pt modelId="{D75CEDC9-7EB9-45F0-B0AB-1A560B008412}" type="parTrans" cxnId="{D302BE69-95BA-4EC4-8B6F-C55AE93538BE}">
      <dgm:prSet/>
      <dgm:spPr/>
      <dgm:t>
        <a:bodyPr rtlCol="0"/>
        <a:lstStyle/>
        <a:p>
          <a:pPr rtl="0"/>
          <a:endParaRPr lang="en-US"/>
        </a:p>
      </dgm:t>
    </dgm:pt>
    <dgm:pt modelId="{6AEF0CE8-DD3D-4157-A025-D02E1FE84ECA}" type="sibTrans" cxnId="{D302BE69-95BA-4EC4-8B6F-C55AE93538BE}">
      <dgm:prSet/>
      <dgm:spPr/>
      <dgm:t>
        <a:bodyPr rtlCol="0"/>
        <a:lstStyle/>
        <a:p>
          <a:pPr rtl="0"/>
          <a:endParaRPr lang="en-US"/>
        </a:p>
      </dgm:t>
    </dgm:pt>
    <dgm:pt modelId="{6ABAD9DC-D3E3-4F23-A492-8E8AE18DB09B}">
      <dgm:prSet/>
      <dgm:spPr/>
      <dgm:t>
        <a:bodyPr rtlCol="0"/>
        <a:lstStyle/>
        <a:p>
          <a:pPr rtl="0"/>
          <a:endParaRPr lang="en-US" dirty="0"/>
        </a:p>
      </dgm:t>
    </dgm:pt>
    <dgm:pt modelId="{B2BE1695-64FF-4F8C-B995-7BBE2FAAE054}" type="sibTrans" cxnId="{1B698059-A889-462B-AA21-171596AAE42B}">
      <dgm:prSet/>
      <dgm:spPr/>
      <dgm:t>
        <a:bodyPr rtlCol="0"/>
        <a:lstStyle/>
        <a:p>
          <a:pPr rtl="0"/>
          <a:endParaRPr lang="en-US"/>
        </a:p>
      </dgm:t>
    </dgm:pt>
    <dgm:pt modelId="{38289536-E25C-4576-A5AC-CB545C449855}" type="parTrans" cxnId="{1B698059-A889-462B-AA21-171596AAE42B}">
      <dgm:prSet/>
      <dgm:spPr/>
      <dgm:t>
        <a:bodyPr rtlCol="0"/>
        <a:lstStyle/>
        <a:p>
          <a:pPr rtl="0"/>
          <a:endParaRPr lang="en-US"/>
        </a:p>
      </dgm:t>
    </dgm:pt>
    <dgm:pt modelId="{0ADD3C15-2CC0-42F9-B64F-4042FA877914}" type="pres">
      <dgm:prSet presAssocID="{3E12DF0E-DE7B-4351-878F-42EDEB0705DB}" presName="Name0" presStyleCnt="0">
        <dgm:presLayoutVars>
          <dgm:dir/>
          <dgm:animLvl val="lvl"/>
          <dgm:resizeHandles val="exact"/>
        </dgm:presLayoutVars>
      </dgm:prSet>
      <dgm:spPr/>
    </dgm:pt>
    <dgm:pt modelId="{8CF3C3F9-AF2B-42D8-9C1C-EE41D72D3CAC}" type="pres">
      <dgm:prSet presAssocID="{5052AF3A-234C-441A-9C61-12438DDA0B03}" presName="linNode" presStyleCnt="0"/>
      <dgm:spPr/>
    </dgm:pt>
    <dgm:pt modelId="{1D67D482-2B5A-458A-9F7B-2D21A479764D}" type="pres">
      <dgm:prSet presAssocID="{5052AF3A-234C-441A-9C61-12438DDA0B03}" presName="parentText" presStyleLbl="node1" presStyleIdx="0" presStyleCnt="3">
        <dgm:presLayoutVars>
          <dgm:chMax val="1"/>
          <dgm:bulletEnabled val="1"/>
        </dgm:presLayoutVars>
      </dgm:prSet>
      <dgm:spPr/>
    </dgm:pt>
    <dgm:pt modelId="{1D8D89A3-0C0F-4BF9-AF2D-75F58A1944C2}" type="pres">
      <dgm:prSet presAssocID="{5052AF3A-234C-441A-9C61-12438DDA0B03}" presName="descendantText" presStyleLbl="alignAccFollowNode1" presStyleIdx="0" presStyleCnt="3">
        <dgm:presLayoutVars>
          <dgm:bulletEnabled val="1"/>
        </dgm:presLayoutVars>
      </dgm:prSet>
      <dgm:spPr/>
    </dgm:pt>
    <dgm:pt modelId="{EBF855E7-3891-49DB-8099-D19B86E8BE90}" type="pres">
      <dgm:prSet presAssocID="{48B3DAE2-DACF-472C-A6A8-9F39604DDF6B}" presName="sp" presStyleCnt="0"/>
      <dgm:spPr/>
    </dgm:pt>
    <dgm:pt modelId="{7413F46C-6200-4DB7-B394-84D0D7C1F986}" type="pres">
      <dgm:prSet presAssocID="{6ABAD9DC-D3E3-4F23-A492-8E8AE18DB09B}" presName="linNode" presStyleCnt="0"/>
      <dgm:spPr/>
    </dgm:pt>
    <dgm:pt modelId="{7FE27AF0-7B38-4B0C-A32E-FAF5B3B9DDE8}" type="pres">
      <dgm:prSet presAssocID="{6ABAD9DC-D3E3-4F23-A492-8E8AE18DB09B}" presName="parentText" presStyleLbl="node1" presStyleIdx="1" presStyleCnt="3">
        <dgm:presLayoutVars>
          <dgm:chMax val="1"/>
          <dgm:bulletEnabled val="1"/>
        </dgm:presLayoutVars>
      </dgm:prSet>
      <dgm:spPr/>
    </dgm:pt>
    <dgm:pt modelId="{DC10014A-00C6-4153-84A9-19C1FBB4D871}" type="pres">
      <dgm:prSet presAssocID="{6ABAD9DC-D3E3-4F23-A492-8E8AE18DB09B}" presName="descendantText" presStyleLbl="alignAccFollowNode1" presStyleIdx="1" presStyleCnt="3">
        <dgm:presLayoutVars>
          <dgm:bulletEnabled val="1"/>
        </dgm:presLayoutVars>
      </dgm:prSet>
      <dgm:spPr/>
    </dgm:pt>
    <dgm:pt modelId="{573B6361-4373-4F56-AF05-F2B8A8DF0A37}" type="pres">
      <dgm:prSet presAssocID="{B2BE1695-64FF-4F8C-B995-7BBE2FAAE054}" presName="sp" presStyleCnt="0"/>
      <dgm:spPr/>
    </dgm:pt>
    <dgm:pt modelId="{2F37CFB7-C9E9-46F7-8FED-07DC10B6A4C5}" type="pres">
      <dgm:prSet presAssocID="{20F16995-2CCD-482D-8E1A-A93E90538ED1}" presName="linNode" presStyleCnt="0"/>
      <dgm:spPr/>
    </dgm:pt>
    <dgm:pt modelId="{B3A29226-0BBA-475C-8FC3-64EF80081779}" type="pres">
      <dgm:prSet presAssocID="{20F16995-2CCD-482D-8E1A-A93E90538ED1}" presName="parentText" presStyleLbl="node1" presStyleIdx="2" presStyleCnt="3">
        <dgm:presLayoutVars>
          <dgm:chMax val="1"/>
          <dgm:bulletEnabled val="1"/>
        </dgm:presLayoutVars>
      </dgm:prSet>
      <dgm:spPr/>
    </dgm:pt>
    <dgm:pt modelId="{C8D1BAFE-EBB9-44A8-841F-6798FA4FBAFF}" type="pres">
      <dgm:prSet presAssocID="{20F16995-2CCD-482D-8E1A-A93E90538ED1}" presName="descendantText" presStyleLbl="alignAccFollowNode1" presStyleIdx="2" presStyleCnt="3">
        <dgm:presLayoutVars>
          <dgm:bulletEnabled val="1"/>
        </dgm:presLayoutVars>
      </dgm:prSet>
      <dgm:spPr/>
    </dgm:pt>
  </dgm:ptLst>
  <dgm:cxnLst>
    <dgm:cxn modelId="{9F324F16-9E17-4839-A73B-67BFEDF141AF}" type="presOf" srcId="{5052AF3A-234C-441A-9C61-12438DDA0B03}" destId="{1D67D482-2B5A-458A-9F7B-2D21A479764D}" srcOrd="0" destOrd="0" presId="urn:microsoft.com/office/officeart/2005/8/layout/vList5"/>
    <dgm:cxn modelId="{69C9D732-5E1A-40B3-9AD5-C9E7516B83DD}" type="presOf" srcId="{D98D755A-209C-4CB4-BAC0-DAEBB36AF76D}" destId="{C8D1BAFE-EBB9-44A8-841F-6798FA4FBAFF}" srcOrd="0" destOrd="0" presId="urn:microsoft.com/office/officeart/2005/8/layout/vList5"/>
    <dgm:cxn modelId="{E1A2CF36-7532-4B47-BDD5-0B8BFB632E31}" type="presOf" srcId="{93054EEC-BB29-4937-9A70-9C522D9FE4EA}" destId="{1D8D89A3-0C0F-4BF9-AF2D-75F58A1944C2}" srcOrd="0" destOrd="0" presId="urn:microsoft.com/office/officeart/2005/8/layout/vList5"/>
    <dgm:cxn modelId="{D302BE69-95BA-4EC4-8B6F-C55AE93538BE}" srcId="{20F16995-2CCD-482D-8E1A-A93E90538ED1}" destId="{D98D755A-209C-4CB4-BAC0-DAEBB36AF76D}" srcOrd="0" destOrd="0" parTransId="{D75CEDC9-7EB9-45F0-B0AB-1A560B008412}" sibTransId="{6AEF0CE8-DD3D-4157-A025-D02E1FE84ECA}"/>
    <dgm:cxn modelId="{15B9B86A-8AED-4FF2-B6D4-8F38EFFFB110}" type="presOf" srcId="{0561A91D-6584-4B67-92DE-795CD83CBE3E}" destId="{DC10014A-00C6-4153-84A9-19C1FBB4D871}" srcOrd="0" destOrd="0" presId="urn:microsoft.com/office/officeart/2005/8/layout/vList5"/>
    <dgm:cxn modelId="{D8D66F6D-69AD-4D64-991A-7E77184991DC}" srcId="{5052AF3A-234C-441A-9C61-12438DDA0B03}" destId="{93054EEC-BB29-4937-9A70-9C522D9FE4EA}" srcOrd="0" destOrd="0" parTransId="{FB3F2D0A-B3A9-4D66-A296-860C637D2448}" sibTransId="{CA275573-8A3A-47F8-8085-EDA2917EFEE0}"/>
    <dgm:cxn modelId="{84BB9655-F114-43AB-97F5-69B5D212B668}" srcId="{3E12DF0E-DE7B-4351-878F-42EDEB0705DB}" destId="{5052AF3A-234C-441A-9C61-12438DDA0B03}" srcOrd="0" destOrd="0" parTransId="{FDC197BF-1A37-4E7C-9ADF-B1B87583BAA3}" sibTransId="{48B3DAE2-DACF-472C-A6A8-9F39604DDF6B}"/>
    <dgm:cxn modelId="{4F96B758-BDFA-4558-B26D-93E2801D3515}" srcId="{6ABAD9DC-D3E3-4F23-A492-8E8AE18DB09B}" destId="{0561A91D-6584-4B67-92DE-795CD83CBE3E}" srcOrd="0" destOrd="0" parTransId="{7C63B929-23A0-493F-9364-1C524063719F}" sibTransId="{D2428BA9-C229-49E5-B76A-509EFED254D2}"/>
    <dgm:cxn modelId="{1B698059-A889-462B-AA21-171596AAE42B}" srcId="{3E12DF0E-DE7B-4351-878F-42EDEB0705DB}" destId="{6ABAD9DC-D3E3-4F23-A492-8E8AE18DB09B}" srcOrd="1" destOrd="0" parTransId="{38289536-E25C-4576-A5AC-CB545C449855}" sibTransId="{B2BE1695-64FF-4F8C-B995-7BBE2FAAE054}"/>
    <dgm:cxn modelId="{D9405DA0-AA7D-4FA9-8266-F9703851375A}" type="presOf" srcId="{6ABAD9DC-D3E3-4F23-A492-8E8AE18DB09B}" destId="{7FE27AF0-7B38-4B0C-A32E-FAF5B3B9DDE8}" srcOrd="0" destOrd="0" presId="urn:microsoft.com/office/officeart/2005/8/layout/vList5"/>
    <dgm:cxn modelId="{BCE887C4-8ADA-4D47-8D8D-2CE28386358D}" srcId="{3E12DF0E-DE7B-4351-878F-42EDEB0705DB}" destId="{20F16995-2CCD-482D-8E1A-A93E90538ED1}" srcOrd="2" destOrd="0" parTransId="{17B280BD-49AC-4FCD-B0B1-1BD37AF12044}" sibTransId="{60DDF80B-2731-46F3-B84C-39DDBDB72A10}"/>
    <dgm:cxn modelId="{BE7C6DEC-3220-4F6C-8B30-3281DC8D9E4C}" type="presOf" srcId="{20F16995-2CCD-482D-8E1A-A93E90538ED1}" destId="{B3A29226-0BBA-475C-8FC3-64EF80081779}" srcOrd="0" destOrd="0" presId="urn:microsoft.com/office/officeart/2005/8/layout/vList5"/>
    <dgm:cxn modelId="{C48624FD-5B4E-479B-893E-CA5B0CACE414}" type="presOf" srcId="{3E12DF0E-DE7B-4351-878F-42EDEB0705DB}" destId="{0ADD3C15-2CC0-42F9-B64F-4042FA877914}" srcOrd="0" destOrd="0" presId="urn:microsoft.com/office/officeart/2005/8/layout/vList5"/>
    <dgm:cxn modelId="{9B3648B9-8D6B-46F4-A0A0-2E7C8B8E93E2}" type="presParOf" srcId="{0ADD3C15-2CC0-42F9-B64F-4042FA877914}" destId="{8CF3C3F9-AF2B-42D8-9C1C-EE41D72D3CAC}" srcOrd="0" destOrd="0" presId="urn:microsoft.com/office/officeart/2005/8/layout/vList5"/>
    <dgm:cxn modelId="{6664DC0E-13EB-41F4-B235-B7D2A71B67F7}" type="presParOf" srcId="{8CF3C3F9-AF2B-42D8-9C1C-EE41D72D3CAC}" destId="{1D67D482-2B5A-458A-9F7B-2D21A479764D}" srcOrd="0" destOrd="0" presId="urn:microsoft.com/office/officeart/2005/8/layout/vList5"/>
    <dgm:cxn modelId="{0F71F0B2-7966-4090-8083-D93C21F9F485}" type="presParOf" srcId="{8CF3C3F9-AF2B-42D8-9C1C-EE41D72D3CAC}" destId="{1D8D89A3-0C0F-4BF9-AF2D-75F58A1944C2}" srcOrd="1" destOrd="0" presId="urn:microsoft.com/office/officeart/2005/8/layout/vList5"/>
    <dgm:cxn modelId="{C50DCDEE-D06A-4828-90FE-7DC4C0D3CCE9}" type="presParOf" srcId="{0ADD3C15-2CC0-42F9-B64F-4042FA877914}" destId="{EBF855E7-3891-49DB-8099-D19B86E8BE90}" srcOrd="1" destOrd="0" presId="urn:microsoft.com/office/officeart/2005/8/layout/vList5"/>
    <dgm:cxn modelId="{F068B419-50EF-4F35-9F23-6F0E29EF327C}" type="presParOf" srcId="{0ADD3C15-2CC0-42F9-B64F-4042FA877914}" destId="{7413F46C-6200-4DB7-B394-84D0D7C1F986}" srcOrd="2" destOrd="0" presId="urn:microsoft.com/office/officeart/2005/8/layout/vList5"/>
    <dgm:cxn modelId="{B77478FE-D2D3-46E5-9BE0-E099D36071AB}" type="presParOf" srcId="{7413F46C-6200-4DB7-B394-84D0D7C1F986}" destId="{7FE27AF0-7B38-4B0C-A32E-FAF5B3B9DDE8}" srcOrd="0" destOrd="0" presId="urn:microsoft.com/office/officeart/2005/8/layout/vList5"/>
    <dgm:cxn modelId="{ACF6AB74-1B1A-4A42-BCE0-F210CAE6C0C4}" type="presParOf" srcId="{7413F46C-6200-4DB7-B394-84D0D7C1F986}" destId="{DC10014A-00C6-4153-84A9-19C1FBB4D871}" srcOrd="1" destOrd="0" presId="urn:microsoft.com/office/officeart/2005/8/layout/vList5"/>
    <dgm:cxn modelId="{993AC238-4FC2-4CDF-BB82-F5C1ADB9DD4D}" type="presParOf" srcId="{0ADD3C15-2CC0-42F9-B64F-4042FA877914}" destId="{573B6361-4373-4F56-AF05-F2B8A8DF0A37}" srcOrd="3" destOrd="0" presId="urn:microsoft.com/office/officeart/2005/8/layout/vList5"/>
    <dgm:cxn modelId="{157386C0-72C1-4BBD-82C8-9B30F8596B89}" type="presParOf" srcId="{0ADD3C15-2CC0-42F9-B64F-4042FA877914}" destId="{2F37CFB7-C9E9-46F7-8FED-07DC10B6A4C5}" srcOrd="4" destOrd="0" presId="urn:microsoft.com/office/officeart/2005/8/layout/vList5"/>
    <dgm:cxn modelId="{69D8C021-B79D-4ECB-B5F8-E0B48E8B5847}" type="presParOf" srcId="{2F37CFB7-C9E9-46F7-8FED-07DC10B6A4C5}" destId="{B3A29226-0BBA-475C-8FC3-64EF80081779}" srcOrd="0" destOrd="0" presId="urn:microsoft.com/office/officeart/2005/8/layout/vList5"/>
    <dgm:cxn modelId="{52A5EAEF-9E11-4F0F-892C-101CEE119599}" type="presParOf" srcId="{2F37CFB7-C9E9-46F7-8FED-07DC10B6A4C5}" destId="{C8D1BAFE-EBB9-44A8-841F-6798FA4FBAF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5F7F7ED-982A-4C95-966A-AB558E7E2D42}" type="doc">
      <dgm:prSet loTypeId="urn:microsoft.com/office/officeart/2018/2/layout/IconLabelList" loCatId="icon" qsTypeId="urn:microsoft.com/office/officeart/2005/8/quickstyle/simple1" qsCatId="simple" csTypeId="urn:microsoft.com/office/officeart/2005/8/colors/accent3_2" csCatId="accent3" phldr="1"/>
      <dgm:spPr/>
      <dgm:t>
        <a:bodyPr rtlCol="0"/>
        <a:lstStyle/>
        <a:p>
          <a:pPr rtl="0"/>
          <a:endParaRPr lang="en-US"/>
        </a:p>
      </dgm:t>
    </dgm:pt>
    <dgm:pt modelId="{A1393DBB-F30D-49AD-B635-341AC967AB71}">
      <dgm:prSet/>
      <dgm:spPr/>
      <dgm:t>
        <a:bodyPr rtlCol="0"/>
        <a:lstStyle/>
        <a:p>
          <a:pPr rtl="0">
            <a:lnSpc>
              <a:spcPct val="100000"/>
            </a:lnSpc>
          </a:pPr>
          <a:r>
            <a:rPr lang="es"/>
            <a:t>Misiones y valores alineados</a:t>
          </a:r>
        </a:p>
      </dgm:t>
    </dgm:pt>
    <dgm:pt modelId="{35A1D9CD-EA2F-46CB-847B-688E0E6541AA}" type="parTrans" cxnId="{A6779D0B-8760-4222-939E-D605BB776616}">
      <dgm:prSet/>
      <dgm:spPr/>
      <dgm:t>
        <a:bodyPr rtlCol="0"/>
        <a:lstStyle/>
        <a:p>
          <a:pPr rtl="0"/>
          <a:endParaRPr lang="en-US"/>
        </a:p>
      </dgm:t>
    </dgm:pt>
    <dgm:pt modelId="{9AE7E3C3-8198-41B0-9C4C-283ABABDA351}" type="sibTrans" cxnId="{A6779D0B-8760-4222-939E-D605BB776616}">
      <dgm:prSet/>
      <dgm:spPr/>
      <dgm:t>
        <a:bodyPr rtlCol="0"/>
        <a:lstStyle/>
        <a:p>
          <a:pPr rtl="0"/>
          <a:endParaRPr lang="en-US"/>
        </a:p>
      </dgm:t>
    </dgm:pt>
    <dgm:pt modelId="{9373B652-78D1-41BB-B65C-68E01C0CD926}">
      <dgm:prSet/>
      <dgm:spPr/>
      <dgm:t>
        <a:bodyPr rtlCol="0"/>
        <a:lstStyle/>
        <a:p>
          <a:pPr rtl="0">
            <a:lnSpc>
              <a:spcPct val="100000"/>
            </a:lnSpc>
          </a:pPr>
          <a:r>
            <a:rPr lang="es"/>
            <a:t>Roles y responsabilidades claros</a:t>
          </a:r>
        </a:p>
      </dgm:t>
    </dgm:pt>
    <dgm:pt modelId="{E5E3BAB4-F2BD-47A9-B185-F14B48B5865E}" type="parTrans" cxnId="{0FA051EB-1106-4CB5-8171-D9CA186335CF}">
      <dgm:prSet/>
      <dgm:spPr/>
      <dgm:t>
        <a:bodyPr rtlCol="0"/>
        <a:lstStyle/>
        <a:p>
          <a:pPr rtl="0"/>
          <a:endParaRPr lang="en-US"/>
        </a:p>
      </dgm:t>
    </dgm:pt>
    <dgm:pt modelId="{71AE40AC-A532-4F76-8908-5D32D059B073}" type="sibTrans" cxnId="{0FA051EB-1106-4CB5-8171-D9CA186335CF}">
      <dgm:prSet/>
      <dgm:spPr/>
      <dgm:t>
        <a:bodyPr rtlCol="0"/>
        <a:lstStyle/>
        <a:p>
          <a:pPr rtl="0"/>
          <a:endParaRPr lang="en-US"/>
        </a:p>
      </dgm:t>
    </dgm:pt>
    <dgm:pt modelId="{3B137E66-A343-4FCF-9A92-B2CC255091F2}">
      <dgm:prSet/>
      <dgm:spPr/>
      <dgm:t>
        <a:bodyPr rtlCol="0"/>
        <a:lstStyle/>
        <a:p>
          <a:pPr rtl="0">
            <a:lnSpc>
              <a:spcPct val="100000"/>
            </a:lnSpc>
          </a:pPr>
          <a:r>
            <a:rPr lang="es"/>
            <a:t>Participación activa e informada</a:t>
          </a:r>
        </a:p>
      </dgm:t>
    </dgm:pt>
    <dgm:pt modelId="{399711FF-0A56-4D35-AAB3-65F973F5A5CA}" type="parTrans" cxnId="{89FD131F-1940-4F09-8E83-3A92FEE3752F}">
      <dgm:prSet/>
      <dgm:spPr/>
      <dgm:t>
        <a:bodyPr rtlCol="0"/>
        <a:lstStyle/>
        <a:p>
          <a:pPr rtl="0"/>
          <a:endParaRPr lang="en-US"/>
        </a:p>
      </dgm:t>
    </dgm:pt>
    <dgm:pt modelId="{BD7BEC2F-A253-4DAA-9AA2-D55BBEF1628D}" type="sibTrans" cxnId="{89FD131F-1940-4F09-8E83-3A92FEE3752F}">
      <dgm:prSet/>
      <dgm:spPr/>
      <dgm:t>
        <a:bodyPr rtlCol="0"/>
        <a:lstStyle/>
        <a:p>
          <a:pPr rtl="0"/>
          <a:endParaRPr lang="en-US"/>
        </a:p>
      </dgm:t>
    </dgm:pt>
    <dgm:pt modelId="{B841FF8C-1657-4D20-861C-0BC411A7966C}">
      <dgm:prSet/>
      <dgm:spPr/>
      <dgm:t>
        <a:bodyPr rtlCol="0"/>
        <a:lstStyle/>
        <a:p>
          <a:pPr rtl="0">
            <a:lnSpc>
              <a:spcPct val="100000"/>
            </a:lnSpc>
          </a:pPr>
          <a:r>
            <a:rPr lang="es"/>
            <a:t>Basado en la filosofía de IL</a:t>
          </a:r>
        </a:p>
      </dgm:t>
    </dgm:pt>
    <dgm:pt modelId="{F4967E36-2761-4BA5-B5F5-6A5966914686}" type="parTrans" cxnId="{D0B34455-5101-41EA-939D-836A7D558C43}">
      <dgm:prSet/>
      <dgm:spPr/>
      <dgm:t>
        <a:bodyPr rtlCol="0"/>
        <a:lstStyle/>
        <a:p>
          <a:pPr rtl="0"/>
          <a:endParaRPr lang="en-US"/>
        </a:p>
      </dgm:t>
    </dgm:pt>
    <dgm:pt modelId="{F8D3EAB9-21EB-4B4B-BFF0-46C08DD607F3}" type="sibTrans" cxnId="{D0B34455-5101-41EA-939D-836A7D558C43}">
      <dgm:prSet/>
      <dgm:spPr/>
      <dgm:t>
        <a:bodyPr rtlCol="0"/>
        <a:lstStyle/>
        <a:p>
          <a:pPr rtl="0"/>
          <a:endParaRPr lang="en-US"/>
        </a:p>
      </dgm:t>
    </dgm:pt>
    <dgm:pt modelId="{256F67FB-3342-42B8-8B34-1CBAE15EFE3B}">
      <dgm:prSet/>
      <dgm:spPr/>
      <dgm:t>
        <a:bodyPr rtlCol="0"/>
        <a:lstStyle/>
        <a:p>
          <a:pPr rtl="0">
            <a:lnSpc>
              <a:spcPct val="100000"/>
            </a:lnSpc>
          </a:pPr>
          <a:r>
            <a:rPr lang="es"/>
            <a:t>Estratégico y enfocado en el futuro</a:t>
          </a:r>
        </a:p>
      </dgm:t>
    </dgm:pt>
    <dgm:pt modelId="{71CE85D5-D175-4A7F-B014-AD8F94CADE5F}" type="parTrans" cxnId="{24404024-7526-4166-94F8-AC7F827F9F1D}">
      <dgm:prSet/>
      <dgm:spPr/>
      <dgm:t>
        <a:bodyPr rtlCol="0"/>
        <a:lstStyle/>
        <a:p>
          <a:pPr rtl="0"/>
          <a:endParaRPr lang="en-US"/>
        </a:p>
      </dgm:t>
    </dgm:pt>
    <dgm:pt modelId="{A3DE9F1E-0F06-4A10-83F4-3A8F2750714F}" type="sibTrans" cxnId="{24404024-7526-4166-94F8-AC7F827F9F1D}">
      <dgm:prSet/>
      <dgm:spPr/>
      <dgm:t>
        <a:bodyPr rtlCol="0"/>
        <a:lstStyle/>
        <a:p>
          <a:pPr rtl="0"/>
          <a:endParaRPr lang="en-US"/>
        </a:p>
      </dgm:t>
    </dgm:pt>
    <dgm:pt modelId="{E65357A8-E3A9-4BF3-8A59-A086E798AC5E}">
      <dgm:prSet/>
      <dgm:spPr/>
      <dgm:t>
        <a:bodyPr rtlCol="0"/>
        <a:lstStyle/>
        <a:p>
          <a:pPr rtl="0">
            <a:lnSpc>
              <a:spcPct val="100000"/>
            </a:lnSpc>
          </a:pPr>
          <a:r>
            <a:rPr lang="es"/>
            <a:t>Educación financiera y supervisión</a:t>
          </a:r>
        </a:p>
      </dgm:t>
    </dgm:pt>
    <dgm:pt modelId="{47600467-06B1-4F0A-92F5-7C1C5616ADC0}" type="parTrans" cxnId="{7CB02D42-5E53-436F-B0A6-4FCB609AC5FE}">
      <dgm:prSet/>
      <dgm:spPr/>
      <dgm:t>
        <a:bodyPr rtlCol="0"/>
        <a:lstStyle/>
        <a:p>
          <a:pPr rtl="0"/>
          <a:endParaRPr lang="en-US"/>
        </a:p>
      </dgm:t>
    </dgm:pt>
    <dgm:pt modelId="{51D2795E-E442-49F9-B361-1570F2B52905}" type="sibTrans" cxnId="{7CB02D42-5E53-436F-B0A6-4FCB609AC5FE}">
      <dgm:prSet/>
      <dgm:spPr/>
      <dgm:t>
        <a:bodyPr rtlCol="0"/>
        <a:lstStyle/>
        <a:p>
          <a:pPr rtl="0"/>
          <a:endParaRPr lang="en-US"/>
        </a:p>
      </dgm:t>
    </dgm:pt>
    <dgm:pt modelId="{0DA7182A-E255-4241-A8CF-CF4754D47F37}">
      <dgm:prSet/>
      <dgm:spPr/>
      <dgm:t>
        <a:bodyPr rtlCol="0"/>
        <a:lstStyle/>
        <a:p>
          <a:pPr rtl="0">
            <a:lnSpc>
              <a:spcPct val="100000"/>
            </a:lnSpc>
          </a:pPr>
          <a:r>
            <a:rPr lang="es"/>
            <a:t>Cultura y relaciones sólidas</a:t>
          </a:r>
        </a:p>
      </dgm:t>
    </dgm:pt>
    <dgm:pt modelId="{8FC82789-F53E-4A0D-A848-6726E4AC1ABF}" type="parTrans" cxnId="{0FC48A2F-2864-48FD-AD87-AB2F3A248746}">
      <dgm:prSet/>
      <dgm:spPr/>
      <dgm:t>
        <a:bodyPr rtlCol="0"/>
        <a:lstStyle/>
        <a:p>
          <a:pPr rtl="0"/>
          <a:endParaRPr lang="en-US"/>
        </a:p>
      </dgm:t>
    </dgm:pt>
    <dgm:pt modelId="{DDA185EA-BD31-4EA0-AD68-41BE0D2141C9}" type="sibTrans" cxnId="{0FC48A2F-2864-48FD-AD87-AB2F3A248746}">
      <dgm:prSet/>
      <dgm:spPr/>
      <dgm:t>
        <a:bodyPr rtlCol="0"/>
        <a:lstStyle/>
        <a:p>
          <a:pPr rtl="0"/>
          <a:endParaRPr lang="en-US"/>
        </a:p>
      </dgm:t>
    </dgm:pt>
    <dgm:pt modelId="{F5557879-24B9-4CB7-A3AB-780BE3B245E3}">
      <dgm:prSet/>
      <dgm:spPr/>
      <dgm:t>
        <a:bodyPr rtlCol="0"/>
        <a:lstStyle/>
        <a:p>
          <a:pPr rtl="0">
            <a:lnSpc>
              <a:spcPct val="100000"/>
            </a:lnSpc>
          </a:pPr>
          <a:r>
            <a:rPr lang="es"/>
            <a:t>Aprendizaje continuo y sucesión</a:t>
          </a:r>
        </a:p>
      </dgm:t>
    </dgm:pt>
    <dgm:pt modelId="{31A77CE0-31E7-4616-B6DC-D84CC0AB812A}" type="parTrans" cxnId="{7EF87B79-7418-4102-904F-44F22CD98177}">
      <dgm:prSet/>
      <dgm:spPr/>
      <dgm:t>
        <a:bodyPr rtlCol="0"/>
        <a:lstStyle/>
        <a:p>
          <a:pPr rtl="0"/>
          <a:endParaRPr lang="en-US"/>
        </a:p>
      </dgm:t>
    </dgm:pt>
    <dgm:pt modelId="{4FC2A6EC-97C6-4B50-823E-DAFAA5416F2A}" type="sibTrans" cxnId="{7EF87B79-7418-4102-904F-44F22CD98177}">
      <dgm:prSet/>
      <dgm:spPr/>
      <dgm:t>
        <a:bodyPr rtlCol="0"/>
        <a:lstStyle/>
        <a:p>
          <a:pPr rtl="0"/>
          <a:endParaRPr lang="en-US"/>
        </a:p>
      </dgm:t>
    </dgm:pt>
    <dgm:pt modelId="{D8788F16-3019-46DE-B038-605F4A2BF987}" type="pres">
      <dgm:prSet presAssocID="{E5F7F7ED-982A-4C95-966A-AB558E7E2D42}" presName="root" presStyleCnt="0">
        <dgm:presLayoutVars>
          <dgm:dir/>
          <dgm:resizeHandles val="exact"/>
        </dgm:presLayoutVars>
      </dgm:prSet>
      <dgm:spPr/>
    </dgm:pt>
    <dgm:pt modelId="{278E3939-1151-403B-84D9-8C13081B382E}" type="pres">
      <dgm:prSet presAssocID="{A1393DBB-F30D-49AD-B635-341AC967AB71}" presName="compNode" presStyleCnt="0"/>
      <dgm:spPr/>
    </dgm:pt>
    <dgm:pt modelId="{92001037-FDFD-4E08-8B89-8E546DA23C22}" type="pres">
      <dgm:prSet presAssocID="{A1393DBB-F30D-49AD-B635-341AC967AB71}" presName="iconRect" presStyleLbl="node1" presStyleIdx="0" presStyleCnt="8"/>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Handshake"/>
        </a:ext>
      </dgm:extLst>
    </dgm:pt>
    <dgm:pt modelId="{04899211-EB59-4A92-AB87-2B999AE8362E}" type="pres">
      <dgm:prSet presAssocID="{A1393DBB-F30D-49AD-B635-341AC967AB71}" presName="spaceRect" presStyleCnt="0"/>
      <dgm:spPr/>
    </dgm:pt>
    <dgm:pt modelId="{9F4AC83D-1E1C-4085-9332-67EAED2EDCE3}" type="pres">
      <dgm:prSet presAssocID="{A1393DBB-F30D-49AD-B635-341AC967AB71}" presName="textRect" presStyleLbl="revTx" presStyleIdx="0" presStyleCnt="8">
        <dgm:presLayoutVars>
          <dgm:chMax val="1"/>
          <dgm:chPref val="1"/>
        </dgm:presLayoutVars>
      </dgm:prSet>
      <dgm:spPr/>
    </dgm:pt>
    <dgm:pt modelId="{C4AAFE70-3533-4462-AB97-DCE9AFF579FD}" type="pres">
      <dgm:prSet presAssocID="{9AE7E3C3-8198-41B0-9C4C-283ABABDA351}" presName="sibTrans" presStyleCnt="0"/>
      <dgm:spPr/>
    </dgm:pt>
    <dgm:pt modelId="{49343EFF-7B00-46BE-B638-A2F7E130571B}" type="pres">
      <dgm:prSet presAssocID="{9373B652-78D1-41BB-B65C-68E01C0CD926}" presName="compNode" presStyleCnt="0"/>
      <dgm:spPr/>
    </dgm:pt>
    <dgm:pt modelId="{8AD3D4A8-E2E1-48F2-8C39-30DBDBD623AD}" type="pres">
      <dgm:prSet presAssocID="{9373B652-78D1-41BB-B65C-68E01C0CD926}" presName="iconRect" presStyleLbl="node1" presStyleIdx="1" presStyleCnt="8"/>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Users"/>
        </a:ext>
      </dgm:extLst>
    </dgm:pt>
    <dgm:pt modelId="{59B27856-9BED-4009-A8E6-5095092B92DA}" type="pres">
      <dgm:prSet presAssocID="{9373B652-78D1-41BB-B65C-68E01C0CD926}" presName="spaceRect" presStyleCnt="0"/>
      <dgm:spPr/>
    </dgm:pt>
    <dgm:pt modelId="{9CA9EDEB-6E72-491E-BFBE-730EF3623E36}" type="pres">
      <dgm:prSet presAssocID="{9373B652-78D1-41BB-B65C-68E01C0CD926}" presName="textRect" presStyleLbl="revTx" presStyleIdx="1" presStyleCnt="8">
        <dgm:presLayoutVars>
          <dgm:chMax val="1"/>
          <dgm:chPref val="1"/>
        </dgm:presLayoutVars>
      </dgm:prSet>
      <dgm:spPr/>
    </dgm:pt>
    <dgm:pt modelId="{835CCE88-BF79-4928-B659-EAC2B5888E57}" type="pres">
      <dgm:prSet presAssocID="{71AE40AC-A532-4F76-8908-5D32D059B073}" presName="sibTrans" presStyleCnt="0"/>
      <dgm:spPr/>
    </dgm:pt>
    <dgm:pt modelId="{84780394-D68F-4219-B903-817FDC71945B}" type="pres">
      <dgm:prSet presAssocID="{3B137E66-A343-4FCF-9A92-B2CC255091F2}" presName="compNode" presStyleCnt="0"/>
      <dgm:spPr/>
    </dgm:pt>
    <dgm:pt modelId="{56B40689-B953-4C43-A932-A9DFB710EFF8}" type="pres">
      <dgm:prSet presAssocID="{3B137E66-A343-4FCF-9A92-B2CC255091F2}" presName="iconRect" presStyleLbl="node1" presStyleIdx="2" presStyleCnt="8"/>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Megaphone"/>
        </a:ext>
      </dgm:extLst>
    </dgm:pt>
    <dgm:pt modelId="{BF6B1C13-BA64-44F5-AB03-BA0A2D7E3E0D}" type="pres">
      <dgm:prSet presAssocID="{3B137E66-A343-4FCF-9A92-B2CC255091F2}" presName="spaceRect" presStyleCnt="0"/>
      <dgm:spPr/>
    </dgm:pt>
    <dgm:pt modelId="{59D05296-92F9-40B7-85E1-924A9CDFA22F}" type="pres">
      <dgm:prSet presAssocID="{3B137E66-A343-4FCF-9A92-B2CC255091F2}" presName="textRect" presStyleLbl="revTx" presStyleIdx="2" presStyleCnt="8">
        <dgm:presLayoutVars>
          <dgm:chMax val="1"/>
          <dgm:chPref val="1"/>
        </dgm:presLayoutVars>
      </dgm:prSet>
      <dgm:spPr/>
    </dgm:pt>
    <dgm:pt modelId="{1CE018AE-2147-495E-9B03-1ABE49CC27A7}" type="pres">
      <dgm:prSet presAssocID="{BD7BEC2F-A253-4DAA-9AA2-D55BBEF1628D}" presName="sibTrans" presStyleCnt="0"/>
      <dgm:spPr/>
    </dgm:pt>
    <dgm:pt modelId="{CDD43F17-027B-4D19-B690-2F5970F70FF4}" type="pres">
      <dgm:prSet presAssocID="{B841FF8C-1657-4D20-861C-0BC411A7966C}" presName="compNode" presStyleCnt="0"/>
      <dgm:spPr/>
    </dgm:pt>
    <dgm:pt modelId="{EBE376BB-B892-45BA-A0EC-09196A45E474}" type="pres">
      <dgm:prSet presAssocID="{B841FF8C-1657-4D20-861C-0BC411A7966C}" presName="iconRect" presStyleLbl="node1" presStyleIdx="3" presStyleCnt="8"/>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Head with Gears"/>
        </a:ext>
      </dgm:extLst>
    </dgm:pt>
    <dgm:pt modelId="{8939B906-0B47-4579-B813-A72316DA7803}" type="pres">
      <dgm:prSet presAssocID="{B841FF8C-1657-4D20-861C-0BC411A7966C}" presName="spaceRect" presStyleCnt="0"/>
      <dgm:spPr/>
    </dgm:pt>
    <dgm:pt modelId="{4A81B5B7-C23D-43F3-B0CD-9EA35E51B15D}" type="pres">
      <dgm:prSet presAssocID="{B841FF8C-1657-4D20-861C-0BC411A7966C}" presName="textRect" presStyleLbl="revTx" presStyleIdx="3" presStyleCnt="8">
        <dgm:presLayoutVars>
          <dgm:chMax val="1"/>
          <dgm:chPref val="1"/>
        </dgm:presLayoutVars>
      </dgm:prSet>
      <dgm:spPr/>
    </dgm:pt>
    <dgm:pt modelId="{BC63F4E2-8BE6-4C1F-A03F-4BA6F351ACFA}" type="pres">
      <dgm:prSet presAssocID="{F8D3EAB9-21EB-4B4B-BFF0-46C08DD607F3}" presName="sibTrans" presStyleCnt="0"/>
      <dgm:spPr/>
    </dgm:pt>
    <dgm:pt modelId="{46DB31DE-71F9-44D0-BB8D-96E0DE5C4C26}" type="pres">
      <dgm:prSet presAssocID="{256F67FB-3342-42B8-8B34-1CBAE15EFE3B}" presName="compNode" presStyleCnt="0"/>
      <dgm:spPr/>
    </dgm:pt>
    <dgm:pt modelId="{8CBBDA8A-42E0-438C-B3B0-5B127A2DFE07}" type="pres">
      <dgm:prSet presAssocID="{256F67FB-3342-42B8-8B34-1CBAE15EFE3B}" presName="iconRect" presStyleLbl="node1" presStyleIdx="4" presStyleCnt="8"/>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Playbook"/>
        </a:ext>
      </dgm:extLst>
    </dgm:pt>
    <dgm:pt modelId="{AF91C418-0951-45AA-BE0F-18868E2B2CCE}" type="pres">
      <dgm:prSet presAssocID="{256F67FB-3342-42B8-8B34-1CBAE15EFE3B}" presName="spaceRect" presStyleCnt="0"/>
      <dgm:spPr/>
    </dgm:pt>
    <dgm:pt modelId="{A6D323A9-2BA8-408D-B8B3-572D952890C8}" type="pres">
      <dgm:prSet presAssocID="{256F67FB-3342-42B8-8B34-1CBAE15EFE3B}" presName="textRect" presStyleLbl="revTx" presStyleIdx="4" presStyleCnt="8">
        <dgm:presLayoutVars>
          <dgm:chMax val="1"/>
          <dgm:chPref val="1"/>
        </dgm:presLayoutVars>
      </dgm:prSet>
      <dgm:spPr/>
    </dgm:pt>
    <dgm:pt modelId="{583E1859-73ED-4764-A36E-5691B52DD89B}" type="pres">
      <dgm:prSet presAssocID="{A3DE9F1E-0F06-4A10-83F4-3A8F2750714F}" presName="sibTrans" presStyleCnt="0"/>
      <dgm:spPr/>
    </dgm:pt>
    <dgm:pt modelId="{CB2E4ADF-1370-4333-973B-772434785717}" type="pres">
      <dgm:prSet presAssocID="{E65357A8-E3A9-4BF3-8A59-A086E798AC5E}" presName="compNode" presStyleCnt="0"/>
      <dgm:spPr/>
    </dgm:pt>
    <dgm:pt modelId="{CDC66019-5634-46B8-9785-14F71588C1EF}" type="pres">
      <dgm:prSet presAssocID="{E65357A8-E3A9-4BF3-8A59-A086E798AC5E}" presName="iconRect" presStyleLbl="node1" presStyleIdx="5" presStyleCnt="8"/>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dgm:spPr>
      <dgm:extLst>
        <a:ext uri="{E40237B7-FDA0-4F09-8148-C483321AD2D9}">
          <dgm14:cNvPr xmlns:dgm14="http://schemas.microsoft.com/office/drawing/2010/diagram" id="0" name="" descr="Money"/>
        </a:ext>
      </dgm:extLst>
    </dgm:pt>
    <dgm:pt modelId="{70BF24B7-2DE5-429A-997F-B1A3BFE47DC7}" type="pres">
      <dgm:prSet presAssocID="{E65357A8-E3A9-4BF3-8A59-A086E798AC5E}" presName="spaceRect" presStyleCnt="0"/>
      <dgm:spPr/>
    </dgm:pt>
    <dgm:pt modelId="{2846B587-5FE1-4AD3-BB28-CD5180562579}" type="pres">
      <dgm:prSet presAssocID="{E65357A8-E3A9-4BF3-8A59-A086E798AC5E}" presName="textRect" presStyleLbl="revTx" presStyleIdx="5" presStyleCnt="8">
        <dgm:presLayoutVars>
          <dgm:chMax val="1"/>
          <dgm:chPref val="1"/>
        </dgm:presLayoutVars>
      </dgm:prSet>
      <dgm:spPr/>
    </dgm:pt>
    <dgm:pt modelId="{EC24FBF1-20E1-46BD-AF3B-009B6C5C34E9}" type="pres">
      <dgm:prSet presAssocID="{51D2795E-E442-49F9-B361-1570F2B52905}" presName="sibTrans" presStyleCnt="0"/>
      <dgm:spPr/>
    </dgm:pt>
    <dgm:pt modelId="{9AC07190-53A1-4EE1-ACB4-006096993A7D}" type="pres">
      <dgm:prSet presAssocID="{0DA7182A-E255-4241-A8CF-CF4754D47F37}" presName="compNode" presStyleCnt="0"/>
      <dgm:spPr/>
    </dgm:pt>
    <dgm:pt modelId="{4C884272-28A3-45AF-9BE2-8A4170F4F3A7}" type="pres">
      <dgm:prSet presAssocID="{0DA7182A-E255-4241-A8CF-CF4754D47F37}" presName="iconRect" presStyleLbl="node1" presStyleIdx="6" presStyleCnt="8"/>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dgm:spPr>
      <dgm:extLst>
        <a:ext uri="{E40237B7-FDA0-4F09-8148-C483321AD2D9}">
          <dgm14:cNvPr xmlns:dgm14="http://schemas.microsoft.com/office/drawing/2010/diagram" id="0" name="" descr="Group"/>
        </a:ext>
      </dgm:extLst>
    </dgm:pt>
    <dgm:pt modelId="{BBE2F484-B26C-4041-A51A-6455787FD8E0}" type="pres">
      <dgm:prSet presAssocID="{0DA7182A-E255-4241-A8CF-CF4754D47F37}" presName="spaceRect" presStyleCnt="0"/>
      <dgm:spPr/>
    </dgm:pt>
    <dgm:pt modelId="{2CC9ADD6-9350-4940-85B7-552A3EEBCD95}" type="pres">
      <dgm:prSet presAssocID="{0DA7182A-E255-4241-A8CF-CF4754D47F37}" presName="textRect" presStyleLbl="revTx" presStyleIdx="6" presStyleCnt="8">
        <dgm:presLayoutVars>
          <dgm:chMax val="1"/>
          <dgm:chPref val="1"/>
        </dgm:presLayoutVars>
      </dgm:prSet>
      <dgm:spPr/>
    </dgm:pt>
    <dgm:pt modelId="{B33EEBF5-CA38-45E7-9D74-9B6F85CB1515}" type="pres">
      <dgm:prSet presAssocID="{DDA185EA-BD31-4EA0-AD68-41BE0D2141C9}" presName="sibTrans" presStyleCnt="0"/>
      <dgm:spPr/>
    </dgm:pt>
    <dgm:pt modelId="{F88BDA53-9154-46D2-9DD3-A7CF86960FF2}" type="pres">
      <dgm:prSet presAssocID="{F5557879-24B9-4CB7-A3AB-780BE3B245E3}" presName="compNode" presStyleCnt="0"/>
      <dgm:spPr/>
    </dgm:pt>
    <dgm:pt modelId="{9B3D0A17-9EB4-4913-86A8-C3DEC4DC0726}" type="pres">
      <dgm:prSet presAssocID="{F5557879-24B9-4CB7-A3AB-780BE3B245E3}" presName="iconRect" presStyleLbl="node1" presStyleIdx="7" presStyleCnt="8"/>
      <dgm:spPr>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dgm:spPr>
      <dgm:extLst>
        <a:ext uri="{E40237B7-FDA0-4F09-8148-C483321AD2D9}">
          <dgm14:cNvPr xmlns:dgm14="http://schemas.microsoft.com/office/drawing/2010/diagram" id="0" name="" descr="Teacher"/>
        </a:ext>
      </dgm:extLst>
    </dgm:pt>
    <dgm:pt modelId="{50D16DAB-F5C3-43D4-AC61-9AF34C88D5F2}" type="pres">
      <dgm:prSet presAssocID="{F5557879-24B9-4CB7-A3AB-780BE3B245E3}" presName="spaceRect" presStyleCnt="0"/>
      <dgm:spPr/>
    </dgm:pt>
    <dgm:pt modelId="{5E352D5D-FEC6-45E3-A0DF-0D88EA17ED0D}" type="pres">
      <dgm:prSet presAssocID="{F5557879-24B9-4CB7-A3AB-780BE3B245E3}" presName="textRect" presStyleLbl="revTx" presStyleIdx="7" presStyleCnt="8">
        <dgm:presLayoutVars>
          <dgm:chMax val="1"/>
          <dgm:chPref val="1"/>
        </dgm:presLayoutVars>
      </dgm:prSet>
      <dgm:spPr/>
    </dgm:pt>
  </dgm:ptLst>
  <dgm:cxnLst>
    <dgm:cxn modelId="{A6779D0B-8760-4222-939E-D605BB776616}" srcId="{E5F7F7ED-982A-4C95-966A-AB558E7E2D42}" destId="{A1393DBB-F30D-49AD-B635-341AC967AB71}" srcOrd="0" destOrd="0" parTransId="{35A1D9CD-EA2F-46CB-847B-688E0E6541AA}" sibTransId="{9AE7E3C3-8198-41B0-9C4C-283ABABDA351}"/>
    <dgm:cxn modelId="{89FD131F-1940-4F09-8E83-3A92FEE3752F}" srcId="{E5F7F7ED-982A-4C95-966A-AB558E7E2D42}" destId="{3B137E66-A343-4FCF-9A92-B2CC255091F2}" srcOrd="2" destOrd="0" parTransId="{399711FF-0A56-4D35-AAB3-65F973F5A5CA}" sibTransId="{BD7BEC2F-A253-4DAA-9AA2-D55BBEF1628D}"/>
    <dgm:cxn modelId="{24404024-7526-4166-94F8-AC7F827F9F1D}" srcId="{E5F7F7ED-982A-4C95-966A-AB558E7E2D42}" destId="{256F67FB-3342-42B8-8B34-1CBAE15EFE3B}" srcOrd="4" destOrd="0" parTransId="{71CE85D5-D175-4A7F-B014-AD8F94CADE5F}" sibTransId="{A3DE9F1E-0F06-4A10-83F4-3A8F2750714F}"/>
    <dgm:cxn modelId="{9A794E2D-1C9D-42D4-84DC-7A8CA2044488}" type="presOf" srcId="{256F67FB-3342-42B8-8B34-1CBAE15EFE3B}" destId="{A6D323A9-2BA8-408D-B8B3-572D952890C8}" srcOrd="0" destOrd="0" presId="urn:microsoft.com/office/officeart/2018/2/layout/IconLabelList"/>
    <dgm:cxn modelId="{0FC48A2F-2864-48FD-AD87-AB2F3A248746}" srcId="{E5F7F7ED-982A-4C95-966A-AB558E7E2D42}" destId="{0DA7182A-E255-4241-A8CF-CF4754D47F37}" srcOrd="6" destOrd="0" parTransId="{8FC82789-F53E-4A0D-A848-6726E4AC1ABF}" sibTransId="{DDA185EA-BD31-4EA0-AD68-41BE0D2141C9}"/>
    <dgm:cxn modelId="{ECD4B45F-6F65-41F4-B5BE-CBF6C7B64C30}" type="presOf" srcId="{0DA7182A-E255-4241-A8CF-CF4754D47F37}" destId="{2CC9ADD6-9350-4940-85B7-552A3EEBCD95}" srcOrd="0" destOrd="0" presId="urn:microsoft.com/office/officeart/2018/2/layout/IconLabelList"/>
    <dgm:cxn modelId="{7CB02D42-5E53-436F-B0A6-4FCB609AC5FE}" srcId="{E5F7F7ED-982A-4C95-966A-AB558E7E2D42}" destId="{E65357A8-E3A9-4BF3-8A59-A086E798AC5E}" srcOrd="5" destOrd="0" parTransId="{47600467-06B1-4F0A-92F5-7C1C5616ADC0}" sibTransId="{51D2795E-E442-49F9-B361-1570F2B52905}"/>
    <dgm:cxn modelId="{D0B34455-5101-41EA-939D-836A7D558C43}" srcId="{E5F7F7ED-982A-4C95-966A-AB558E7E2D42}" destId="{B841FF8C-1657-4D20-861C-0BC411A7966C}" srcOrd="3" destOrd="0" parTransId="{F4967E36-2761-4BA5-B5F5-6A5966914686}" sibTransId="{F8D3EAB9-21EB-4B4B-BFF0-46C08DD607F3}"/>
    <dgm:cxn modelId="{7EF87B79-7418-4102-904F-44F22CD98177}" srcId="{E5F7F7ED-982A-4C95-966A-AB558E7E2D42}" destId="{F5557879-24B9-4CB7-A3AB-780BE3B245E3}" srcOrd="7" destOrd="0" parTransId="{31A77CE0-31E7-4616-B6DC-D84CC0AB812A}" sibTransId="{4FC2A6EC-97C6-4B50-823E-DAFAA5416F2A}"/>
    <dgm:cxn modelId="{8BC72AAF-F982-4C55-85ED-7511C60B1E5C}" type="presOf" srcId="{F5557879-24B9-4CB7-A3AB-780BE3B245E3}" destId="{5E352D5D-FEC6-45E3-A0DF-0D88EA17ED0D}" srcOrd="0" destOrd="0" presId="urn:microsoft.com/office/officeart/2018/2/layout/IconLabelList"/>
    <dgm:cxn modelId="{81BC95BF-88B3-4752-B0EE-EA5067891419}" type="presOf" srcId="{E5F7F7ED-982A-4C95-966A-AB558E7E2D42}" destId="{D8788F16-3019-46DE-B038-605F4A2BF987}" srcOrd="0" destOrd="0" presId="urn:microsoft.com/office/officeart/2018/2/layout/IconLabelList"/>
    <dgm:cxn modelId="{F07A4ECA-BCA8-40C7-A2D8-F47D57362157}" type="presOf" srcId="{B841FF8C-1657-4D20-861C-0BC411A7966C}" destId="{4A81B5B7-C23D-43F3-B0CD-9EA35E51B15D}" srcOrd="0" destOrd="0" presId="urn:microsoft.com/office/officeart/2018/2/layout/IconLabelList"/>
    <dgm:cxn modelId="{DCC32ACF-74C6-46EA-881D-606AAE17C816}" type="presOf" srcId="{9373B652-78D1-41BB-B65C-68E01C0CD926}" destId="{9CA9EDEB-6E72-491E-BFBE-730EF3623E36}" srcOrd="0" destOrd="0" presId="urn:microsoft.com/office/officeart/2018/2/layout/IconLabelList"/>
    <dgm:cxn modelId="{CFCA60D3-5E8B-44FD-BB90-495ACD8CCD9D}" type="presOf" srcId="{A1393DBB-F30D-49AD-B635-341AC967AB71}" destId="{9F4AC83D-1E1C-4085-9332-67EAED2EDCE3}" srcOrd="0" destOrd="0" presId="urn:microsoft.com/office/officeart/2018/2/layout/IconLabelList"/>
    <dgm:cxn modelId="{D2C9E5DC-2C54-4BFB-A087-4E6D34F92670}" type="presOf" srcId="{3B137E66-A343-4FCF-9A92-B2CC255091F2}" destId="{59D05296-92F9-40B7-85E1-924A9CDFA22F}" srcOrd="0" destOrd="0" presId="urn:microsoft.com/office/officeart/2018/2/layout/IconLabelList"/>
    <dgm:cxn modelId="{0FA051EB-1106-4CB5-8171-D9CA186335CF}" srcId="{E5F7F7ED-982A-4C95-966A-AB558E7E2D42}" destId="{9373B652-78D1-41BB-B65C-68E01C0CD926}" srcOrd="1" destOrd="0" parTransId="{E5E3BAB4-F2BD-47A9-B185-F14B48B5865E}" sibTransId="{71AE40AC-A532-4F76-8908-5D32D059B073}"/>
    <dgm:cxn modelId="{387B4FFD-AC9D-4029-909D-C4F91D26018A}" type="presOf" srcId="{E65357A8-E3A9-4BF3-8A59-A086E798AC5E}" destId="{2846B587-5FE1-4AD3-BB28-CD5180562579}" srcOrd="0" destOrd="0" presId="urn:microsoft.com/office/officeart/2018/2/layout/IconLabelList"/>
    <dgm:cxn modelId="{628C4EA6-9EEB-4EAF-8D6F-2B4965457612}" type="presParOf" srcId="{D8788F16-3019-46DE-B038-605F4A2BF987}" destId="{278E3939-1151-403B-84D9-8C13081B382E}" srcOrd="0" destOrd="0" presId="urn:microsoft.com/office/officeart/2018/2/layout/IconLabelList"/>
    <dgm:cxn modelId="{82809960-F6E9-4A0A-9C7E-553DECA94159}" type="presParOf" srcId="{278E3939-1151-403B-84D9-8C13081B382E}" destId="{92001037-FDFD-4E08-8B89-8E546DA23C22}" srcOrd="0" destOrd="0" presId="urn:microsoft.com/office/officeart/2018/2/layout/IconLabelList"/>
    <dgm:cxn modelId="{6852FD69-70EE-406B-B60A-ED58B706CA69}" type="presParOf" srcId="{278E3939-1151-403B-84D9-8C13081B382E}" destId="{04899211-EB59-4A92-AB87-2B999AE8362E}" srcOrd="1" destOrd="0" presId="urn:microsoft.com/office/officeart/2018/2/layout/IconLabelList"/>
    <dgm:cxn modelId="{DF04CA18-2775-47BA-BBC3-9CAF6E608DEA}" type="presParOf" srcId="{278E3939-1151-403B-84D9-8C13081B382E}" destId="{9F4AC83D-1E1C-4085-9332-67EAED2EDCE3}" srcOrd="2" destOrd="0" presId="urn:microsoft.com/office/officeart/2018/2/layout/IconLabelList"/>
    <dgm:cxn modelId="{107EADA2-DF44-488D-8867-827110D9FF6E}" type="presParOf" srcId="{D8788F16-3019-46DE-B038-605F4A2BF987}" destId="{C4AAFE70-3533-4462-AB97-DCE9AFF579FD}" srcOrd="1" destOrd="0" presId="urn:microsoft.com/office/officeart/2018/2/layout/IconLabelList"/>
    <dgm:cxn modelId="{0DA7CDC6-4409-49BC-B9DF-5B4D3F016B72}" type="presParOf" srcId="{D8788F16-3019-46DE-B038-605F4A2BF987}" destId="{49343EFF-7B00-46BE-B638-A2F7E130571B}" srcOrd="2" destOrd="0" presId="urn:microsoft.com/office/officeart/2018/2/layout/IconLabelList"/>
    <dgm:cxn modelId="{C54CF42F-D8DB-4F8D-85DE-C289A35E36F9}" type="presParOf" srcId="{49343EFF-7B00-46BE-B638-A2F7E130571B}" destId="{8AD3D4A8-E2E1-48F2-8C39-30DBDBD623AD}" srcOrd="0" destOrd="0" presId="urn:microsoft.com/office/officeart/2018/2/layout/IconLabelList"/>
    <dgm:cxn modelId="{177957DC-9EEC-4B2D-91E3-4816A3ECCC3E}" type="presParOf" srcId="{49343EFF-7B00-46BE-B638-A2F7E130571B}" destId="{59B27856-9BED-4009-A8E6-5095092B92DA}" srcOrd="1" destOrd="0" presId="urn:microsoft.com/office/officeart/2018/2/layout/IconLabelList"/>
    <dgm:cxn modelId="{F18199EF-8C85-4A7A-8811-23DCA39DEF2D}" type="presParOf" srcId="{49343EFF-7B00-46BE-B638-A2F7E130571B}" destId="{9CA9EDEB-6E72-491E-BFBE-730EF3623E36}" srcOrd="2" destOrd="0" presId="urn:microsoft.com/office/officeart/2018/2/layout/IconLabelList"/>
    <dgm:cxn modelId="{694AC04B-72C8-43FF-86FB-4B6D04C61F10}" type="presParOf" srcId="{D8788F16-3019-46DE-B038-605F4A2BF987}" destId="{835CCE88-BF79-4928-B659-EAC2B5888E57}" srcOrd="3" destOrd="0" presId="urn:microsoft.com/office/officeart/2018/2/layout/IconLabelList"/>
    <dgm:cxn modelId="{CFB8CCA7-5DEA-4E58-A79F-55260F82DE8A}" type="presParOf" srcId="{D8788F16-3019-46DE-B038-605F4A2BF987}" destId="{84780394-D68F-4219-B903-817FDC71945B}" srcOrd="4" destOrd="0" presId="urn:microsoft.com/office/officeart/2018/2/layout/IconLabelList"/>
    <dgm:cxn modelId="{7CCF1424-7DC3-4964-8415-4E7084907CCF}" type="presParOf" srcId="{84780394-D68F-4219-B903-817FDC71945B}" destId="{56B40689-B953-4C43-A932-A9DFB710EFF8}" srcOrd="0" destOrd="0" presId="urn:microsoft.com/office/officeart/2018/2/layout/IconLabelList"/>
    <dgm:cxn modelId="{2C99D1F2-2F70-407E-9155-FEA2E177B51E}" type="presParOf" srcId="{84780394-D68F-4219-B903-817FDC71945B}" destId="{BF6B1C13-BA64-44F5-AB03-BA0A2D7E3E0D}" srcOrd="1" destOrd="0" presId="urn:microsoft.com/office/officeart/2018/2/layout/IconLabelList"/>
    <dgm:cxn modelId="{6EAB3B92-3E5D-4CBB-8454-EC96D11BF220}" type="presParOf" srcId="{84780394-D68F-4219-B903-817FDC71945B}" destId="{59D05296-92F9-40B7-85E1-924A9CDFA22F}" srcOrd="2" destOrd="0" presId="urn:microsoft.com/office/officeart/2018/2/layout/IconLabelList"/>
    <dgm:cxn modelId="{67A7BAF2-D280-4741-A437-295334214722}" type="presParOf" srcId="{D8788F16-3019-46DE-B038-605F4A2BF987}" destId="{1CE018AE-2147-495E-9B03-1ABE49CC27A7}" srcOrd="5" destOrd="0" presId="urn:microsoft.com/office/officeart/2018/2/layout/IconLabelList"/>
    <dgm:cxn modelId="{E30C517B-8845-4C59-87B3-5CB2E4E87B36}" type="presParOf" srcId="{D8788F16-3019-46DE-B038-605F4A2BF987}" destId="{CDD43F17-027B-4D19-B690-2F5970F70FF4}" srcOrd="6" destOrd="0" presId="urn:microsoft.com/office/officeart/2018/2/layout/IconLabelList"/>
    <dgm:cxn modelId="{B3E27480-B02D-4F37-8364-85FE634FFC45}" type="presParOf" srcId="{CDD43F17-027B-4D19-B690-2F5970F70FF4}" destId="{EBE376BB-B892-45BA-A0EC-09196A45E474}" srcOrd="0" destOrd="0" presId="urn:microsoft.com/office/officeart/2018/2/layout/IconLabelList"/>
    <dgm:cxn modelId="{25749DD7-41D4-4243-9DB6-F8682EDDC855}" type="presParOf" srcId="{CDD43F17-027B-4D19-B690-2F5970F70FF4}" destId="{8939B906-0B47-4579-B813-A72316DA7803}" srcOrd="1" destOrd="0" presId="urn:microsoft.com/office/officeart/2018/2/layout/IconLabelList"/>
    <dgm:cxn modelId="{95EF5F45-0C4E-4D69-AA8C-58548A37F92C}" type="presParOf" srcId="{CDD43F17-027B-4D19-B690-2F5970F70FF4}" destId="{4A81B5B7-C23D-43F3-B0CD-9EA35E51B15D}" srcOrd="2" destOrd="0" presId="urn:microsoft.com/office/officeart/2018/2/layout/IconLabelList"/>
    <dgm:cxn modelId="{3F02A84F-066C-4A02-8327-85E6E98DEE47}" type="presParOf" srcId="{D8788F16-3019-46DE-B038-605F4A2BF987}" destId="{BC63F4E2-8BE6-4C1F-A03F-4BA6F351ACFA}" srcOrd="7" destOrd="0" presId="urn:microsoft.com/office/officeart/2018/2/layout/IconLabelList"/>
    <dgm:cxn modelId="{3B2CA296-51EC-40A8-A333-3C07C5745E7E}" type="presParOf" srcId="{D8788F16-3019-46DE-B038-605F4A2BF987}" destId="{46DB31DE-71F9-44D0-BB8D-96E0DE5C4C26}" srcOrd="8" destOrd="0" presId="urn:microsoft.com/office/officeart/2018/2/layout/IconLabelList"/>
    <dgm:cxn modelId="{23A619CE-0A4D-4EAE-A6DA-BB36B178A33E}" type="presParOf" srcId="{46DB31DE-71F9-44D0-BB8D-96E0DE5C4C26}" destId="{8CBBDA8A-42E0-438C-B3B0-5B127A2DFE07}" srcOrd="0" destOrd="0" presId="urn:microsoft.com/office/officeart/2018/2/layout/IconLabelList"/>
    <dgm:cxn modelId="{AE805C43-C198-41F3-95CF-C7979814FFA3}" type="presParOf" srcId="{46DB31DE-71F9-44D0-BB8D-96E0DE5C4C26}" destId="{AF91C418-0951-45AA-BE0F-18868E2B2CCE}" srcOrd="1" destOrd="0" presId="urn:microsoft.com/office/officeart/2018/2/layout/IconLabelList"/>
    <dgm:cxn modelId="{663B24C1-DBAD-47D3-972D-D23FB80568F3}" type="presParOf" srcId="{46DB31DE-71F9-44D0-BB8D-96E0DE5C4C26}" destId="{A6D323A9-2BA8-408D-B8B3-572D952890C8}" srcOrd="2" destOrd="0" presId="urn:microsoft.com/office/officeart/2018/2/layout/IconLabelList"/>
    <dgm:cxn modelId="{4BE9AA64-4EC1-4E71-9915-8D8BF97A4A8B}" type="presParOf" srcId="{D8788F16-3019-46DE-B038-605F4A2BF987}" destId="{583E1859-73ED-4764-A36E-5691B52DD89B}" srcOrd="9" destOrd="0" presId="urn:microsoft.com/office/officeart/2018/2/layout/IconLabelList"/>
    <dgm:cxn modelId="{0A4332A4-A737-4B7B-8F0E-EEDFF04C441D}" type="presParOf" srcId="{D8788F16-3019-46DE-B038-605F4A2BF987}" destId="{CB2E4ADF-1370-4333-973B-772434785717}" srcOrd="10" destOrd="0" presId="urn:microsoft.com/office/officeart/2018/2/layout/IconLabelList"/>
    <dgm:cxn modelId="{35C290EE-7F30-42FC-875A-F28ED94DB9F1}" type="presParOf" srcId="{CB2E4ADF-1370-4333-973B-772434785717}" destId="{CDC66019-5634-46B8-9785-14F71588C1EF}" srcOrd="0" destOrd="0" presId="urn:microsoft.com/office/officeart/2018/2/layout/IconLabelList"/>
    <dgm:cxn modelId="{7FBBC18D-444C-4699-9EBB-82E48F4CEB53}" type="presParOf" srcId="{CB2E4ADF-1370-4333-973B-772434785717}" destId="{70BF24B7-2DE5-429A-997F-B1A3BFE47DC7}" srcOrd="1" destOrd="0" presId="urn:microsoft.com/office/officeart/2018/2/layout/IconLabelList"/>
    <dgm:cxn modelId="{65E16765-CA9F-4802-8295-7221335AA5E8}" type="presParOf" srcId="{CB2E4ADF-1370-4333-973B-772434785717}" destId="{2846B587-5FE1-4AD3-BB28-CD5180562579}" srcOrd="2" destOrd="0" presId="urn:microsoft.com/office/officeart/2018/2/layout/IconLabelList"/>
    <dgm:cxn modelId="{C28B1EEA-0A50-4F56-BA0E-75CFF2104BFD}" type="presParOf" srcId="{D8788F16-3019-46DE-B038-605F4A2BF987}" destId="{EC24FBF1-20E1-46BD-AF3B-009B6C5C34E9}" srcOrd="11" destOrd="0" presId="urn:microsoft.com/office/officeart/2018/2/layout/IconLabelList"/>
    <dgm:cxn modelId="{68E7EEF6-2AF8-421F-B1F3-D031ED5810F7}" type="presParOf" srcId="{D8788F16-3019-46DE-B038-605F4A2BF987}" destId="{9AC07190-53A1-4EE1-ACB4-006096993A7D}" srcOrd="12" destOrd="0" presId="urn:microsoft.com/office/officeart/2018/2/layout/IconLabelList"/>
    <dgm:cxn modelId="{EE418431-E8DF-4000-8528-5229EC114B87}" type="presParOf" srcId="{9AC07190-53A1-4EE1-ACB4-006096993A7D}" destId="{4C884272-28A3-45AF-9BE2-8A4170F4F3A7}" srcOrd="0" destOrd="0" presId="urn:microsoft.com/office/officeart/2018/2/layout/IconLabelList"/>
    <dgm:cxn modelId="{E99523A3-EA50-48AA-BDB9-BEC56FEBBC17}" type="presParOf" srcId="{9AC07190-53A1-4EE1-ACB4-006096993A7D}" destId="{BBE2F484-B26C-4041-A51A-6455787FD8E0}" srcOrd="1" destOrd="0" presId="urn:microsoft.com/office/officeart/2018/2/layout/IconLabelList"/>
    <dgm:cxn modelId="{5DCE4161-7CD3-49CD-AF37-2CB9A364096C}" type="presParOf" srcId="{9AC07190-53A1-4EE1-ACB4-006096993A7D}" destId="{2CC9ADD6-9350-4940-85B7-552A3EEBCD95}" srcOrd="2" destOrd="0" presId="urn:microsoft.com/office/officeart/2018/2/layout/IconLabelList"/>
    <dgm:cxn modelId="{8EA56F75-927F-41D3-AD7F-85787EC35C73}" type="presParOf" srcId="{D8788F16-3019-46DE-B038-605F4A2BF987}" destId="{B33EEBF5-CA38-45E7-9D74-9B6F85CB1515}" srcOrd="13" destOrd="0" presId="urn:microsoft.com/office/officeart/2018/2/layout/IconLabelList"/>
    <dgm:cxn modelId="{5F1A52DC-8075-49D6-A74C-24383641693B}" type="presParOf" srcId="{D8788F16-3019-46DE-B038-605F4A2BF987}" destId="{F88BDA53-9154-46D2-9DD3-A7CF86960FF2}" srcOrd="14" destOrd="0" presId="urn:microsoft.com/office/officeart/2018/2/layout/IconLabelList"/>
    <dgm:cxn modelId="{34C9F917-6172-48AC-876F-BD25B52F0E93}" type="presParOf" srcId="{F88BDA53-9154-46D2-9DD3-A7CF86960FF2}" destId="{9B3D0A17-9EB4-4913-86A8-C3DEC4DC0726}" srcOrd="0" destOrd="0" presId="urn:microsoft.com/office/officeart/2018/2/layout/IconLabelList"/>
    <dgm:cxn modelId="{5B85B441-1606-4039-9B17-849FE2A8EECF}" type="presParOf" srcId="{F88BDA53-9154-46D2-9DD3-A7CF86960FF2}" destId="{50D16DAB-F5C3-43D4-AC61-9AF34C88D5F2}" srcOrd="1" destOrd="0" presId="urn:microsoft.com/office/officeart/2018/2/layout/IconLabelList"/>
    <dgm:cxn modelId="{D29FBD10-5F5F-41C9-BF18-B890FB2D0164}" type="presParOf" srcId="{F88BDA53-9154-46D2-9DD3-A7CF86960FF2}" destId="{5E352D5D-FEC6-45E3-A0DF-0D88EA17ED0D}"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AB113E-768B-499E-8DE9-C62527C9A63D}">
      <dsp:nvSpPr>
        <dsp:cNvPr id="0" name=""/>
        <dsp:cNvSpPr/>
      </dsp:nvSpPr>
      <dsp:spPr>
        <a:xfrm>
          <a:off x="0" y="1805"/>
          <a:ext cx="1051560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27105B-5A32-4CF4-9C23-66DE8145C063}">
      <dsp:nvSpPr>
        <dsp:cNvPr id="0" name=""/>
        <dsp:cNvSpPr/>
      </dsp:nvSpPr>
      <dsp:spPr>
        <a:xfrm>
          <a:off x="276881" y="207750"/>
          <a:ext cx="503420" cy="50342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682935-4134-4D8A-B489-F43AFFB03DA8}">
      <dsp:nvSpPr>
        <dsp:cNvPr id="0" name=""/>
        <dsp:cNvSpPr/>
      </dsp:nvSpPr>
      <dsp:spPr>
        <a:xfrm>
          <a:off x="1057183" y="1805"/>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rtlCol="0" anchor="ctr" anchorCtr="0">
          <a:noAutofit/>
        </a:bodyPr>
        <a:lstStyle/>
        <a:p>
          <a:pPr marL="0" lvl="0" indent="0" algn="l" defTabSz="977900" rtl="0">
            <a:lnSpc>
              <a:spcPct val="100000"/>
            </a:lnSpc>
            <a:spcBef>
              <a:spcPct val="0"/>
            </a:spcBef>
            <a:spcAft>
              <a:spcPct val="35000"/>
            </a:spcAft>
            <a:buNone/>
          </a:pPr>
          <a:r>
            <a:rPr lang="es" sz="2200" kern="1200"/>
            <a:t>Fechas: 24 de junio, 1 de julio, 8 de julio, 2025</a:t>
          </a:r>
        </a:p>
      </dsp:txBody>
      <dsp:txXfrm>
        <a:off x="1057183" y="1805"/>
        <a:ext cx="9458416" cy="915310"/>
      </dsp:txXfrm>
    </dsp:sp>
    <dsp:sp modelId="{BF85E566-2D21-4E1E-BB69-A2DE133CE60B}">
      <dsp:nvSpPr>
        <dsp:cNvPr id="0" name=""/>
        <dsp:cNvSpPr/>
      </dsp:nvSpPr>
      <dsp:spPr>
        <a:xfrm>
          <a:off x="0" y="1145944"/>
          <a:ext cx="1051560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50706D1-E75F-4706-AF45-70DC67E4D81E}">
      <dsp:nvSpPr>
        <dsp:cNvPr id="0" name=""/>
        <dsp:cNvSpPr/>
      </dsp:nvSpPr>
      <dsp:spPr>
        <a:xfrm>
          <a:off x="276881" y="1351889"/>
          <a:ext cx="503420" cy="50342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B8D879-611A-4BDE-BDAC-A15C7E84D39C}">
      <dsp:nvSpPr>
        <dsp:cNvPr id="0" name=""/>
        <dsp:cNvSpPr/>
      </dsp:nvSpPr>
      <dsp:spPr>
        <a:xfrm>
          <a:off x="1057183" y="1145944"/>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rtlCol="0" anchor="ctr" anchorCtr="0">
          <a:noAutofit/>
        </a:bodyPr>
        <a:lstStyle/>
        <a:p>
          <a:pPr marL="0" lvl="0" indent="0" algn="l" defTabSz="977900" rtl="0">
            <a:lnSpc>
              <a:spcPct val="100000"/>
            </a:lnSpc>
            <a:spcBef>
              <a:spcPct val="0"/>
            </a:spcBef>
            <a:spcAft>
              <a:spcPct val="35000"/>
            </a:spcAft>
            <a:buNone/>
          </a:pPr>
          <a:r>
            <a:rPr lang="es" sz="2200" kern="1200"/>
            <a:t>Formato: sesiones semanales por Zoom de 90 minutos (60 minutos de instrucción + 30 minutos de aprendizaje entre pares)</a:t>
          </a:r>
        </a:p>
      </dsp:txBody>
      <dsp:txXfrm>
        <a:off x="1057183" y="1145944"/>
        <a:ext cx="9458416" cy="915310"/>
      </dsp:txXfrm>
    </dsp:sp>
    <dsp:sp modelId="{74A6BB5E-5954-44EA-8CF7-904F9EAEB781}">
      <dsp:nvSpPr>
        <dsp:cNvPr id="0" name=""/>
        <dsp:cNvSpPr/>
      </dsp:nvSpPr>
      <dsp:spPr>
        <a:xfrm>
          <a:off x="0" y="2290082"/>
          <a:ext cx="1051560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036BD18-FB62-413E-BFAA-896B2AFE3EE4}">
      <dsp:nvSpPr>
        <dsp:cNvPr id="0" name=""/>
        <dsp:cNvSpPr/>
      </dsp:nvSpPr>
      <dsp:spPr>
        <a:xfrm>
          <a:off x="276881" y="2496027"/>
          <a:ext cx="503420" cy="50342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7069F78-0485-4B6A-8CD7-3FE04B79BA0F}">
      <dsp:nvSpPr>
        <dsp:cNvPr id="0" name=""/>
        <dsp:cNvSpPr/>
      </dsp:nvSpPr>
      <dsp:spPr>
        <a:xfrm>
          <a:off x="1057183" y="2290082"/>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rtlCol="0" anchor="ctr" anchorCtr="0">
          <a:noAutofit/>
        </a:bodyPr>
        <a:lstStyle/>
        <a:p>
          <a:pPr marL="0" lvl="0" indent="0" algn="l" defTabSz="977900" rtl="0">
            <a:lnSpc>
              <a:spcPct val="100000"/>
            </a:lnSpc>
            <a:spcBef>
              <a:spcPct val="0"/>
            </a:spcBef>
            <a:spcAft>
              <a:spcPct val="35000"/>
            </a:spcAft>
            <a:buNone/>
          </a:pPr>
          <a:r>
            <a:rPr lang="es" sz="2200" kern="1200"/>
            <a:t>Audiencia: presidentes de la junta, miembros de la junta, directores ejecutivos y liderazgo</a:t>
          </a:r>
        </a:p>
      </dsp:txBody>
      <dsp:txXfrm>
        <a:off x="1057183" y="2290082"/>
        <a:ext cx="9458416" cy="915310"/>
      </dsp:txXfrm>
    </dsp:sp>
    <dsp:sp modelId="{F1045B8C-B8F4-4ABA-A0CF-DF01869132F4}">
      <dsp:nvSpPr>
        <dsp:cNvPr id="0" name=""/>
        <dsp:cNvSpPr/>
      </dsp:nvSpPr>
      <dsp:spPr>
        <a:xfrm>
          <a:off x="0" y="3434221"/>
          <a:ext cx="10515600" cy="9153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7C837F9-0EF5-4AF3-B161-18B0B8F43FE4}">
      <dsp:nvSpPr>
        <dsp:cNvPr id="0" name=""/>
        <dsp:cNvSpPr/>
      </dsp:nvSpPr>
      <dsp:spPr>
        <a:xfrm>
          <a:off x="276881" y="3640166"/>
          <a:ext cx="503420" cy="50342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D10CCA-F06C-419A-A34B-4F00A0ACF80A}">
      <dsp:nvSpPr>
        <dsp:cNvPr id="0" name=""/>
        <dsp:cNvSpPr/>
      </dsp:nvSpPr>
      <dsp:spPr>
        <a:xfrm>
          <a:off x="1057183" y="3434221"/>
          <a:ext cx="9458416" cy="915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870" tIns="96870" rIns="96870" bIns="96870" numCol="1" spcCol="1270" rtlCol="0" anchor="ctr" anchorCtr="0">
          <a:noAutofit/>
        </a:bodyPr>
        <a:lstStyle/>
        <a:p>
          <a:pPr marL="0" lvl="0" indent="0" algn="l" defTabSz="977900" rtl="0">
            <a:lnSpc>
              <a:spcPct val="100000"/>
            </a:lnSpc>
            <a:spcBef>
              <a:spcPct val="0"/>
            </a:spcBef>
            <a:spcAft>
              <a:spcPct val="35000"/>
            </a:spcAft>
            <a:buNone/>
          </a:pPr>
          <a:r>
            <a:rPr lang="es" sz="2200" kern="1200"/>
            <a:t>Estilo: interactivo, impulsado por pares, conversacional</a:t>
          </a:r>
        </a:p>
      </dsp:txBody>
      <dsp:txXfrm>
        <a:off x="1057183" y="3434221"/>
        <a:ext cx="9458416" cy="9153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8D89A3-0C0F-4BF9-AF2D-75F58A1944C2}">
      <dsp:nvSpPr>
        <dsp:cNvPr id="0" name=""/>
        <dsp:cNvSpPr/>
      </dsp:nvSpPr>
      <dsp:spPr>
        <a:xfrm rot="5400000">
          <a:off x="3549686" y="-1114691"/>
          <a:ext cx="1419177" cy="4008729"/>
        </a:xfrm>
        <a:prstGeom prst="round2SameRect">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rtlCol="0" anchor="ctr" anchorCtr="0">
          <a:noAutofit/>
        </a:bodyPr>
        <a:lstStyle/>
        <a:p>
          <a:pPr marL="285750" lvl="1" indent="-285750" algn="l" defTabSz="2889250" rtl="0">
            <a:lnSpc>
              <a:spcPct val="90000"/>
            </a:lnSpc>
            <a:spcBef>
              <a:spcPct val="0"/>
            </a:spcBef>
            <a:spcAft>
              <a:spcPct val="15000"/>
            </a:spcAft>
            <a:buChar char="•"/>
          </a:pPr>
          <a:endParaRPr lang="en-US" sz="6500" kern="1200" dirty="0"/>
        </a:p>
      </dsp:txBody>
      <dsp:txXfrm rot="-5400000">
        <a:off x="2254911" y="249363"/>
        <a:ext cx="3939450" cy="1280619"/>
      </dsp:txXfrm>
    </dsp:sp>
    <dsp:sp modelId="{1D67D482-2B5A-458A-9F7B-2D21A479764D}">
      <dsp:nvSpPr>
        <dsp:cNvPr id="0" name=""/>
        <dsp:cNvSpPr/>
      </dsp:nvSpPr>
      <dsp:spPr>
        <a:xfrm>
          <a:off x="0" y="2687"/>
          <a:ext cx="2254910" cy="1773971"/>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rtlCol="0" anchor="ctr" anchorCtr="0">
          <a:noAutofit/>
        </a:bodyPr>
        <a:lstStyle/>
        <a:p>
          <a:pPr marL="0" lvl="0" indent="0" algn="ctr" defTabSz="2889250" rtl="0">
            <a:lnSpc>
              <a:spcPct val="90000"/>
            </a:lnSpc>
            <a:spcBef>
              <a:spcPct val="0"/>
            </a:spcBef>
            <a:spcAft>
              <a:spcPct val="35000"/>
            </a:spcAft>
            <a:buNone/>
          </a:pPr>
          <a:endParaRPr lang="en-US" sz="6500" kern="1200" dirty="0"/>
        </a:p>
      </dsp:txBody>
      <dsp:txXfrm>
        <a:off x="86598" y="89285"/>
        <a:ext cx="2081714" cy="1600775"/>
      </dsp:txXfrm>
    </dsp:sp>
    <dsp:sp modelId="{DC10014A-00C6-4153-84A9-19C1FBB4D871}">
      <dsp:nvSpPr>
        <dsp:cNvPr id="0" name=""/>
        <dsp:cNvSpPr/>
      </dsp:nvSpPr>
      <dsp:spPr>
        <a:xfrm rot="5400000">
          <a:off x="3549686" y="747979"/>
          <a:ext cx="1419177" cy="4008729"/>
        </a:xfrm>
        <a:prstGeom prst="round2SameRect">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rtlCol="0" anchor="ctr" anchorCtr="0">
          <a:noAutofit/>
        </a:bodyPr>
        <a:lstStyle/>
        <a:p>
          <a:pPr marL="285750" lvl="1" indent="-285750" algn="l" defTabSz="2889250" rtl="0">
            <a:lnSpc>
              <a:spcPct val="90000"/>
            </a:lnSpc>
            <a:spcBef>
              <a:spcPct val="0"/>
            </a:spcBef>
            <a:spcAft>
              <a:spcPct val="15000"/>
            </a:spcAft>
            <a:buChar char="•"/>
          </a:pPr>
          <a:endParaRPr lang="en-US" sz="6500" kern="1200" dirty="0"/>
        </a:p>
      </dsp:txBody>
      <dsp:txXfrm rot="-5400000">
        <a:off x="2254911" y="2112034"/>
        <a:ext cx="3939450" cy="1280619"/>
      </dsp:txXfrm>
    </dsp:sp>
    <dsp:sp modelId="{7FE27AF0-7B38-4B0C-A32E-FAF5B3B9DDE8}">
      <dsp:nvSpPr>
        <dsp:cNvPr id="0" name=""/>
        <dsp:cNvSpPr/>
      </dsp:nvSpPr>
      <dsp:spPr>
        <a:xfrm>
          <a:off x="0" y="1865358"/>
          <a:ext cx="2254910" cy="1773971"/>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rtlCol="0" anchor="ctr" anchorCtr="0">
          <a:noAutofit/>
        </a:bodyPr>
        <a:lstStyle/>
        <a:p>
          <a:pPr marL="0" lvl="0" indent="0" algn="ctr" defTabSz="2889250" rtl="0">
            <a:lnSpc>
              <a:spcPct val="90000"/>
            </a:lnSpc>
            <a:spcBef>
              <a:spcPct val="0"/>
            </a:spcBef>
            <a:spcAft>
              <a:spcPct val="35000"/>
            </a:spcAft>
            <a:buNone/>
          </a:pPr>
          <a:endParaRPr lang="en-US" sz="6500" kern="1200" dirty="0"/>
        </a:p>
      </dsp:txBody>
      <dsp:txXfrm>
        <a:off x="86598" y="1951956"/>
        <a:ext cx="2081714" cy="1600775"/>
      </dsp:txXfrm>
    </dsp:sp>
    <dsp:sp modelId="{C8D1BAFE-EBB9-44A8-841F-6798FA4FBAFF}">
      <dsp:nvSpPr>
        <dsp:cNvPr id="0" name=""/>
        <dsp:cNvSpPr/>
      </dsp:nvSpPr>
      <dsp:spPr>
        <a:xfrm rot="5400000">
          <a:off x="3549686" y="2610649"/>
          <a:ext cx="1419177" cy="4008729"/>
        </a:xfrm>
        <a:prstGeom prst="round2SameRect">
          <a:avLst/>
        </a:prstGeom>
        <a:solidFill>
          <a:schemeClr val="dk2">
            <a:alpha val="90000"/>
            <a:tint val="40000"/>
            <a:hueOff val="0"/>
            <a:satOff val="0"/>
            <a:lumOff val="0"/>
            <a:alphaOff val="0"/>
          </a:schemeClr>
        </a:solidFill>
        <a:ln w="1905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rtlCol="0" anchor="ctr" anchorCtr="0">
          <a:noAutofit/>
        </a:bodyPr>
        <a:lstStyle/>
        <a:p>
          <a:pPr marL="285750" lvl="1" indent="-285750" algn="l" defTabSz="2889250" rtl="0">
            <a:lnSpc>
              <a:spcPct val="90000"/>
            </a:lnSpc>
            <a:spcBef>
              <a:spcPct val="0"/>
            </a:spcBef>
            <a:spcAft>
              <a:spcPct val="15000"/>
            </a:spcAft>
            <a:buChar char="•"/>
          </a:pPr>
          <a:endParaRPr lang="en-US" sz="6500" kern="1200" dirty="0"/>
        </a:p>
      </dsp:txBody>
      <dsp:txXfrm rot="-5400000">
        <a:off x="2254911" y="3974704"/>
        <a:ext cx="3939450" cy="1280619"/>
      </dsp:txXfrm>
    </dsp:sp>
    <dsp:sp modelId="{B3A29226-0BBA-475C-8FC3-64EF80081779}">
      <dsp:nvSpPr>
        <dsp:cNvPr id="0" name=""/>
        <dsp:cNvSpPr/>
      </dsp:nvSpPr>
      <dsp:spPr>
        <a:xfrm>
          <a:off x="0" y="3728028"/>
          <a:ext cx="2254910" cy="1773971"/>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123825" rIns="247650" bIns="123825" numCol="1" spcCol="1270" rtlCol="0" anchor="ctr" anchorCtr="0">
          <a:noAutofit/>
        </a:bodyPr>
        <a:lstStyle/>
        <a:p>
          <a:pPr marL="0" lvl="0" indent="0" algn="ctr" defTabSz="2889250" rtl="0">
            <a:lnSpc>
              <a:spcPct val="90000"/>
            </a:lnSpc>
            <a:spcBef>
              <a:spcPct val="0"/>
            </a:spcBef>
            <a:spcAft>
              <a:spcPct val="35000"/>
            </a:spcAft>
            <a:buNone/>
          </a:pPr>
          <a:endParaRPr lang="en-US" sz="6500" kern="1200" dirty="0"/>
        </a:p>
      </dsp:txBody>
      <dsp:txXfrm>
        <a:off x="86598" y="3814626"/>
        <a:ext cx="2081714" cy="16007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001037-FDFD-4E08-8B89-8E546DA23C22}">
      <dsp:nvSpPr>
        <dsp:cNvPr id="0" name=""/>
        <dsp:cNvSpPr/>
      </dsp:nvSpPr>
      <dsp:spPr>
        <a:xfrm>
          <a:off x="1319787" y="461721"/>
          <a:ext cx="710332" cy="71033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F4AC83D-1E1C-4085-9332-67EAED2EDCE3}">
      <dsp:nvSpPr>
        <dsp:cNvPr id="0" name=""/>
        <dsp:cNvSpPr/>
      </dsp:nvSpPr>
      <dsp:spPr>
        <a:xfrm>
          <a:off x="885695" y="1444886"/>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rtlCol="0" anchor="t" anchorCtr="0">
          <a:noAutofit/>
        </a:bodyPr>
        <a:lstStyle/>
        <a:p>
          <a:pPr marL="0" lvl="0" indent="0" algn="ctr" defTabSz="577850" rtl="0">
            <a:lnSpc>
              <a:spcPct val="100000"/>
            </a:lnSpc>
            <a:spcBef>
              <a:spcPct val="0"/>
            </a:spcBef>
            <a:spcAft>
              <a:spcPct val="35000"/>
            </a:spcAft>
            <a:buNone/>
          </a:pPr>
          <a:r>
            <a:rPr lang="es" sz="1300" kern="1200"/>
            <a:t>Misiones y valores alineados</a:t>
          </a:r>
        </a:p>
      </dsp:txBody>
      <dsp:txXfrm>
        <a:off x="885695" y="1444886"/>
        <a:ext cx="1578515" cy="631406"/>
      </dsp:txXfrm>
    </dsp:sp>
    <dsp:sp modelId="{8AD3D4A8-E2E1-48F2-8C39-30DBDBD623AD}">
      <dsp:nvSpPr>
        <dsp:cNvPr id="0" name=""/>
        <dsp:cNvSpPr/>
      </dsp:nvSpPr>
      <dsp:spPr>
        <a:xfrm>
          <a:off x="3174543" y="461721"/>
          <a:ext cx="710332" cy="71033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CA9EDEB-6E72-491E-BFBE-730EF3623E36}">
      <dsp:nvSpPr>
        <dsp:cNvPr id="0" name=""/>
        <dsp:cNvSpPr/>
      </dsp:nvSpPr>
      <dsp:spPr>
        <a:xfrm>
          <a:off x="2740451" y="1444886"/>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rtlCol="0" anchor="t" anchorCtr="0">
          <a:noAutofit/>
        </a:bodyPr>
        <a:lstStyle/>
        <a:p>
          <a:pPr marL="0" lvl="0" indent="0" algn="ctr" defTabSz="577850" rtl="0">
            <a:lnSpc>
              <a:spcPct val="100000"/>
            </a:lnSpc>
            <a:spcBef>
              <a:spcPct val="0"/>
            </a:spcBef>
            <a:spcAft>
              <a:spcPct val="35000"/>
            </a:spcAft>
            <a:buNone/>
          </a:pPr>
          <a:r>
            <a:rPr lang="es" sz="1300" kern="1200"/>
            <a:t>Roles y responsabilidades claros</a:t>
          </a:r>
        </a:p>
      </dsp:txBody>
      <dsp:txXfrm>
        <a:off x="2740451" y="1444886"/>
        <a:ext cx="1578515" cy="631406"/>
      </dsp:txXfrm>
    </dsp:sp>
    <dsp:sp modelId="{56B40689-B953-4C43-A932-A9DFB710EFF8}">
      <dsp:nvSpPr>
        <dsp:cNvPr id="0" name=""/>
        <dsp:cNvSpPr/>
      </dsp:nvSpPr>
      <dsp:spPr>
        <a:xfrm>
          <a:off x="5029298" y="461721"/>
          <a:ext cx="710332" cy="71033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9D05296-92F9-40B7-85E1-924A9CDFA22F}">
      <dsp:nvSpPr>
        <dsp:cNvPr id="0" name=""/>
        <dsp:cNvSpPr/>
      </dsp:nvSpPr>
      <dsp:spPr>
        <a:xfrm>
          <a:off x="4595207" y="1444886"/>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rtlCol="0" anchor="t" anchorCtr="0">
          <a:noAutofit/>
        </a:bodyPr>
        <a:lstStyle/>
        <a:p>
          <a:pPr marL="0" lvl="0" indent="0" algn="ctr" defTabSz="577850" rtl="0">
            <a:lnSpc>
              <a:spcPct val="100000"/>
            </a:lnSpc>
            <a:spcBef>
              <a:spcPct val="0"/>
            </a:spcBef>
            <a:spcAft>
              <a:spcPct val="35000"/>
            </a:spcAft>
            <a:buNone/>
          </a:pPr>
          <a:r>
            <a:rPr lang="es" sz="1300" kern="1200"/>
            <a:t>Participación activa e informada</a:t>
          </a:r>
        </a:p>
      </dsp:txBody>
      <dsp:txXfrm>
        <a:off x="4595207" y="1444886"/>
        <a:ext cx="1578515" cy="631406"/>
      </dsp:txXfrm>
    </dsp:sp>
    <dsp:sp modelId="{EBE376BB-B892-45BA-A0EC-09196A45E474}">
      <dsp:nvSpPr>
        <dsp:cNvPr id="0" name=""/>
        <dsp:cNvSpPr/>
      </dsp:nvSpPr>
      <dsp:spPr>
        <a:xfrm>
          <a:off x="6884054" y="461721"/>
          <a:ext cx="710332" cy="71033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A81B5B7-C23D-43F3-B0CD-9EA35E51B15D}">
      <dsp:nvSpPr>
        <dsp:cNvPr id="0" name=""/>
        <dsp:cNvSpPr/>
      </dsp:nvSpPr>
      <dsp:spPr>
        <a:xfrm>
          <a:off x="6449962" y="1444886"/>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rtlCol="0" anchor="t" anchorCtr="0">
          <a:noAutofit/>
        </a:bodyPr>
        <a:lstStyle/>
        <a:p>
          <a:pPr marL="0" lvl="0" indent="0" algn="ctr" defTabSz="577850" rtl="0">
            <a:lnSpc>
              <a:spcPct val="100000"/>
            </a:lnSpc>
            <a:spcBef>
              <a:spcPct val="0"/>
            </a:spcBef>
            <a:spcAft>
              <a:spcPct val="35000"/>
            </a:spcAft>
            <a:buNone/>
          </a:pPr>
          <a:r>
            <a:rPr lang="es" sz="1300" kern="1200"/>
            <a:t>Basado en la filosofía de IL</a:t>
          </a:r>
        </a:p>
      </dsp:txBody>
      <dsp:txXfrm>
        <a:off x="6449962" y="1444886"/>
        <a:ext cx="1578515" cy="631406"/>
      </dsp:txXfrm>
    </dsp:sp>
    <dsp:sp modelId="{8CBBDA8A-42E0-438C-B3B0-5B127A2DFE07}">
      <dsp:nvSpPr>
        <dsp:cNvPr id="0" name=""/>
        <dsp:cNvSpPr/>
      </dsp:nvSpPr>
      <dsp:spPr>
        <a:xfrm>
          <a:off x="1319787" y="2470921"/>
          <a:ext cx="710332" cy="710332"/>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D323A9-2BA8-408D-B8B3-572D952890C8}">
      <dsp:nvSpPr>
        <dsp:cNvPr id="0" name=""/>
        <dsp:cNvSpPr/>
      </dsp:nvSpPr>
      <dsp:spPr>
        <a:xfrm>
          <a:off x="885695" y="3454086"/>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rtlCol="0" anchor="t" anchorCtr="0">
          <a:noAutofit/>
        </a:bodyPr>
        <a:lstStyle/>
        <a:p>
          <a:pPr marL="0" lvl="0" indent="0" algn="ctr" defTabSz="577850" rtl="0">
            <a:lnSpc>
              <a:spcPct val="100000"/>
            </a:lnSpc>
            <a:spcBef>
              <a:spcPct val="0"/>
            </a:spcBef>
            <a:spcAft>
              <a:spcPct val="35000"/>
            </a:spcAft>
            <a:buNone/>
          </a:pPr>
          <a:r>
            <a:rPr lang="es" sz="1300" kern="1200"/>
            <a:t>Estratégico y enfocado en el futuro</a:t>
          </a:r>
        </a:p>
      </dsp:txBody>
      <dsp:txXfrm>
        <a:off x="885695" y="3454086"/>
        <a:ext cx="1578515" cy="631406"/>
      </dsp:txXfrm>
    </dsp:sp>
    <dsp:sp modelId="{CDC66019-5634-46B8-9785-14F71588C1EF}">
      <dsp:nvSpPr>
        <dsp:cNvPr id="0" name=""/>
        <dsp:cNvSpPr/>
      </dsp:nvSpPr>
      <dsp:spPr>
        <a:xfrm>
          <a:off x="3174543" y="2470921"/>
          <a:ext cx="710332" cy="710332"/>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46B587-5FE1-4AD3-BB28-CD5180562579}">
      <dsp:nvSpPr>
        <dsp:cNvPr id="0" name=""/>
        <dsp:cNvSpPr/>
      </dsp:nvSpPr>
      <dsp:spPr>
        <a:xfrm>
          <a:off x="2740451" y="3454086"/>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rtlCol="0" anchor="t" anchorCtr="0">
          <a:noAutofit/>
        </a:bodyPr>
        <a:lstStyle/>
        <a:p>
          <a:pPr marL="0" lvl="0" indent="0" algn="ctr" defTabSz="577850" rtl="0">
            <a:lnSpc>
              <a:spcPct val="100000"/>
            </a:lnSpc>
            <a:spcBef>
              <a:spcPct val="0"/>
            </a:spcBef>
            <a:spcAft>
              <a:spcPct val="35000"/>
            </a:spcAft>
            <a:buNone/>
          </a:pPr>
          <a:r>
            <a:rPr lang="es" sz="1300" kern="1200"/>
            <a:t>Educación financiera y supervisión</a:t>
          </a:r>
        </a:p>
      </dsp:txBody>
      <dsp:txXfrm>
        <a:off x="2740451" y="3454086"/>
        <a:ext cx="1578515" cy="631406"/>
      </dsp:txXfrm>
    </dsp:sp>
    <dsp:sp modelId="{4C884272-28A3-45AF-9BE2-8A4170F4F3A7}">
      <dsp:nvSpPr>
        <dsp:cNvPr id="0" name=""/>
        <dsp:cNvSpPr/>
      </dsp:nvSpPr>
      <dsp:spPr>
        <a:xfrm>
          <a:off x="5029298" y="2470921"/>
          <a:ext cx="710332" cy="710332"/>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CC9ADD6-9350-4940-85B7-552A3EEBCD95}">
      <dsp:nvSpPr>
        <dsp:cNvPr id="0" name=""/>
        <dsp:cNvSpPr/>
      </dsp:nvSpPr>
      <dsp:spPr>
        <a:xfrm>
          <a:off x="4595207" y="3454086"/>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rtlCol="0" anchor="t" anchorCtr="0">
          <a:noAutofit/>
        </a:bodyPr>
        <a:lstStyle/>
        <a:p>
          <a:pPr marL="0" lvl="0" indent="0" algn="ctr" defTabSz="577850" rtl="0">
            <a:lnSpc>
              <a:spcPct val="100000"/>
            </a:lnSpc>
            <a:spcBef>
              <a:spcPct val="0"/>
            </a:spcBef>
            <a:spcAft>
              <a:spcPct val="35000"/>
            </a:spcAft>
            <a:buNone/>
          </a:pPr>
          <a:r>
            <a:rPr lang="es" sz="1300" kern="1200"/>
            <a:t>Cultura y relaciones sólidas</a:t>
          </a:r>
        </a:p>
      </dsp:txBody>
      <dsp:txXfrm>
        <a:off x="4595207" y="3454086"/>
        <a:ext cx="1578515" cy="631406"/>
      </dsp:txXfrm>
    </dsp:sp>
    <dsp:sp modelId="{9B3D0A17-9EB4-4913-86A8-C3DEC4DC0726}">
      <dsp:nvSpPr>
        <dsp:cNvPr id="0" name=""/>
        <dsp:cNvSpPr/>
      </dsp:nvSpPr>
      <dsp:spPr>
        <a:xfrm>
          <a:off x="6884054" y="2470921"/>
          <a:ext cx="710332" cy="710332"/>
        </a:xfrm>
        <a:prstGeom prst="rect">
          <a:avLst/>
        </a:prstGeom>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E352D5D-FEC6-45E3-A0DF-0D88EA17ED0D}">
      <dsp:nvSpPr>
        <dsp:cNvPr id="0" name=""/>
        <dsp:cNvSpPr/>
      </dsp:nvSpPr>
      <dsp:spPr>
        <a:xfrm>
          <a:off x="6449962" y="3454086"/>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rtlCol="0" anchor="t" anchorCtr="0">
          <a:noAutofit/>
        </a:bodyPr>
        <a:lstStyle/>
        <a:p>
          <a:pPr marL="0" lvl="0" indent="0" algn="ctr" defTabSz="577850" rtl="0">
            <a:lnSpc>
              <a:spcPct val="100000"/>
            </a:lnSpc>
            <a:spcBef>
              <a:spcPct val="0"/>
            </a:spcBef>
            <a:spcAft>
              <a:spcPct val="35000"/>
            </a:spcAft>
            <a:buNone/>
          </a:pPr>
          <a:r>
            <a:rPr lang="es" sz="1300" kern="1200"/>
            <a:t>Aprendizaje continuo y sucesión</a:t>
          </a:r>
        </a:p>
      </dsp:txBody>
      <dsp:txXfrm>
        <a:off x="6449962" y="3454086"/>
        <a:ext cx="1578515" cy="63140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E9923DBA-C4F3-488E-BF80-7D6D5683E467}" type="datetimeFigureOut">
              <a:rPr lang="en-US" smtClean="0"/>
              <a:t>6/24/2025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2EB5225-5EEE-4ACC-8F39-02FB50716DCC}" type="slidenum">
              <a:rPr lang="en-US" smtClean="0"/>
              <a:t>‹#›</a:t>
            </a:fld>
            <a:endParaRPr lang="en-US"/>
          </a:p>
        </p:txBody>
      </p:sp>
    </p:spTree>
    <p:extLst>
      <p:ext uri="{BB962C8B-B14F-4D97-AF65-F5344CB8AC3E}">
        <p14:creationId xmlns:p14="http://schemas.microsoft.com/office/powerpoint/2010/main" val="3980879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indent="0" rtl="0" fontAlgn="base">
              <a:buNone/>
            </a:pPr>
            <a:r>
              <a:rPr lang="es"/>
              <a:t>Effective leadership is the backbone of a thriving organization. This small cohort training, meeting </a:t>
            </a:r>
            <a:r>
              <a:rPr lang="es" b="1"/>
              <a:t>once weekly</a:t>
            </a:r>
            <a:r>
              <a:rPr lang="es"/>
              <a:t>, offers an interactive, discussion-driven approach to </a:t>
            </a:r>
            <a:r>
              <a:rPr lang="es" b="1"/>
              <a:t>strengthening board governance and leadership alignment</a:t>
            </a:r>
            <a:r>
              <a:rPr lang="es"/>
              <a:t>. </a:t>
            </a:r>
          </a:p>
          <a:p>
            <a:pPr marL="0" indent="0" rtl="0" fontAlgn="base">
              <a:buNone/>
            </a:pPr>
            <a:r>
              <a:rPr lang="es"/>
              <a:t>Designed for </a:t>
            </a:r>
            <a:r>
              <a:rPr lang="es" b="1"/>
              <a:t>engaged professionals</a:t>
            </a:r>
            <a:r>
              <a:rPr lang="es"/>
              <a:t> eager to refine their leadership skills, this </a:t>
            </a:r>
            <a:r>
              <a:rPr lang="es" b="1"/>
              <a:t>structured yet conversational cohort</a:t>
            </a:r>
            <a:r>
              <a:rPr lang="es"/>
              <a:t> will provide </a:t>
            </a:r>
            <a:r>
              <a:rPr lang="es" b="1"/>
              <a:t>weekly opportunities for peer insights, applied learning, and continuous development</a:t>
            </a:r>
            <a:r>
              <a:rPr lang="es"/>
              <a:t>.</a:t>
            </a:r>
          </a:p>
          <a:p>
            <a:pPr rtl="0"/>
            <a:endParaRPr lang="en-US" dirty="0"/>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5</a:t>
            </a:fld>
            <a:endParaRPr lang="en-US"/>
          </a:p>
        </p:txBody>
      </p:sp>
    </p:spTree>
    <p:extLst>
      <p:ext uri="{BB962C8B-B14F-4D97-AF65-F5344CB8AC3E}">
        <p14:creationId xmlns:p14="http://schemas.microsoft.com/office/powerpoint/2010/main" val="962894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
              <a:t>In high-functioning nonprofit organizations, leadership roles operate like parts of a well-tuned orchestra</a:t>
            </a:r>
          </a:p>
          <a:p>
            <a:pPr rtl="0"/>
            <a:endParaRPr lang="en-US" dirty="0"/>
          </a:p>
          <a:p>
            <a:pPr rtl="0"/>
            <a:r>
              <a:rPr lang="es"/>
              <a:t>The board sets the score (mission, direction)</a:t>
            </a:r>
          </a:p>
          <a:p>
            <a:pPr rtl="0"/>
            <a:r>
              <a:rPr lang="es"/>
              <a:t>The ED conducts operations</a:t>
            </a:r>
          </a:p>
          <a:p>
            <a:pPr rtl="0"/>
            <a:r>
              <a:rPr lang="es"/>
              <a:t>The Chair keeps timing and tone</a:t>
            </a:r>
          </a:p>
          <a:p>
            <a:pPr rtl="0"/>
            <a:r>
              <a:rPr lang="es"/>
              <a:t>Committees fine-tune specific sections – always returning to the full board for approval</a:t>
            </a:r>
          </a:p>
          <a:p>
            <a:pPr rtl="0"/>
            <a:endParaRPr lang="en-US" dirty="0"/>
          </a:p>
          <a:p>
            <a:pPr marL="228600" indent="-228600" rtl="0">
              <a:buAutoNum type="arabicPeriod"/>
            </a:pPr>
            <a:r>
              <a:rPr lang="es"/>
              <a:t>Success depends on coordination between the ED, Board Chair, Board, and Committees</a:t>
            </a:r>
          </a:p>
          <a:p>
            <a:pPr marL="228600" indent="-228600" rtl="0">
              <a:buAutoNum type="arabicPeriod"/>
            </a:pPr>
            <a:r>
              <a:rPr lang="es"/>
              <a:t>The board governs through strategic direction and policy; the ED implements through people and processes</a:t>
            </a:r>
          </a:p>
          <a:p>
            <a:pPr marL="228600" indent="-228600" rtl="0">
              <a:buAutoNum type="arabicPeriod"/>
            </a:pPr>
            <a:r>
              <a:rPr lang="es"/>
              <a:t>The Board Chair supports the ED, keeps the board focused, and models role boundaries – The Executive Director supports the Staff and explains and executes the Boards direction</a:t>
            </a:r>
          </a:p>
          <a:p>
            <a:pPr marL="228600" indent="-228600" rtl="0">
              <a:buAutoNum type="arabicPeriod"/>
            </a:pPr>
            <a:r>
              <a:rPr lang="es"/>
              <a:t>They prepare deeper recommendations with ED input, then report back for full board decision-making</a:t>
            </a:r>
          </a:p>
          <a:p>
            <a:pPr marL="228600" indent="-228600" rtl="0">
              <a:buAutoNum type="arabicPeriod"/>
            </a:pPr>
            <a:r>
              <a:rPr lang="es"/>
              <a:t>Provides the data, lived experience, and operational insight to guide board discussions without overstepping authority</a:t>
            </a:r>
          </a:p>
          <a:p>
            <a:pPr marL="228600" indent="-228600" rtl="0">
              <a:buAutoNum type="arabicPeriod"/>
            </a:pPr>
            <a:r>
              <a:rPr lang="es"/>
              <a:t>Regular check-ins between the Board Chair and ED, clear agendas, and committee charters ensure alignment</a:t>
            </a:r>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17</a:t>
            </a:fld>
            <a:endParaRPr lang="en-US"/>
          </a:p>
        </p:txBody>
      </p:sp>
    </p:spTree>
    <p:extLst>
      <p:ext uri="{BB962C8B-B14F-4D97-AF65-F5344CB8AC3E}">
        <p14:creationId xmlns:p14="http://schemas.microsoft.com/office/powerpoint/2010/main" val="2037519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
              <a:t>This scenario is designed to explore role confusion, governance boundaries, and communication dynamics</a:t>
            </a:r>
          </a:p>
          <a:p>
            <a:pPr rtl="0"/>
            <a:endParaRPr lang="en-US" dirty="0"/>
          </a:p>
          <a:p>
            <a:pPr marL="228600" indent="-228600" rtl="0">
              <a:buAutoNum type="arabicPeriod"/>
            </a:pPr>
            <a:r>
              <a:rPr lang="es"/>
              <a:t>Clarifying Roles - Which boundaries between governance and operations are being crossed?</a:t>
            </a:r>
          </a:p>
          <a:p>
            <a:pPr marL="228600" indent="-228600" rtl="0">
              <a:buAutoNum type="arabicPeriod"/>
            </a:pPr>
            <a:r>
              <a:rPr lang="es"/>
              <a:t>Organizational Impact - How might this behavior affect board engagement and accountability.</a:t>
            </a:r>
          </a:p>
          <a:p>
            <a:pPr marL="228600" indent="-228600" rtl="0">
              <a:buAutoNum type="arabicPeriod"/>
            </a:pPr>
            <a:r>
              <a:rPr lang="es"/>
              <a:t>Intent vs. Impact - Why might an ED feel compelled to take over this way? What’s the possible intent?</a:t>
            </a:r>
          </a:p>
          <a:p>
            <a:pPr marL="228600" indent="-228600" rtl="0">
              <a:buAutoNum type="arabicPeriod"/>
            </a:pPr>
            <a:r>
              <a:rPr lang="es"/>
              <a:t>Correcting Role Confusion - How could the Board Chair or a committee lead step in to reset expectations? Setting committee meeting agendas</a:t>
            </a:r>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18</a:t>
            </a:fld>
            <a:endParaRPr lang="en-US"/>
          </a:p>
        </p:txBody>
      </p:sp>
    </p:spTree>
    <p:extLst>
      <p:ext uri="{BB962C8B-B14F-4D97-AF65-F5344CB8AC3E}">
        <p14:creationId xmlns:p14="http://schemas.microsoft.com/office/powerpoint/2010/main" val="6983241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B3A856-65D6-118A-A9B1-57F1FC56B6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776337-0BFC-05D8-106F-57934FE780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CA8F8B-1062-183C-CA8F-274E3AC84BB8}"/>
              </a:ext>
            </a:extLst>
          </p:cNvPr>
          <p:cNvSpPr>
            <a:spLocks noGrp="1"/>
          </p:cNvSpPr>
          <p:nvPr>
            <p:ph type="body" idx="1"/>
          </p:nvPr>
        </p:nvSpPr>
        <p:spPr/>
        <p:txBody>
          <a:bodyPr rtlCol="0"/>
          <a:lstStyle/>
          <a:p>
            <a:pPr marL="228600" indent="-228600" rtl="0">
              <a:buAutoNum type="arabicPeriod"/>
            </a:pPr>
            <a:r>
              <a:rPr lang="es"/>
              <a:t>What boundaries are being crossed in this scenario?</a:t>
            </a:r>
          </a:p>
          <a:p>
            <a:pPr marL="228600" indent="-228600" rtl="0">
              <a:buAutoNum type="arabicPeriod"/>
            </a:pPr>
            <a:r>
              <a:rPr lang="es"/>
              <a:t>How does this affect staff morale and chain of command?</a:t>
            </a:r>
          </a:p>
          <a:p>
            <a:pPr marL="228600" indent="-228600" rtl="0">
              <a:buAutoNum type="arabicPeriod"/>
            </a:pPr>
            <a:r>
              <a:rPr lang="es"/>
              <a:t>What are appropriate ways for board members to stay informed without overstepping?</a:t>
            </a:r>
          </a:p>
          <a:p>
            <a:pPr marL="228600" indent="-228600" rtl="0">
              <a:buAutoNum type="arabicPeriod"/>
            </a:pPr>
            <a:r>
              <a:rPr lang="es"/>
              <a:t>If you were the ED, how would you address this?</a:t>
            </a:r>
          </a:p>
          <a:p>
            <a:pPr marL="228600" indent="-228600" rtl="0">
              <a:buAutoNum type="arabicPeriod"/>
            </a:pPr>
            <a:r>
              <a:rPr lang="es"/>
              <a:t>If you were another board member, how would you address this?</a:t>
            </a:r>
          </a:p>
          <a:p>
            <a:pPr marL="228600" indent="-228600" rtl="0">
              <a:buAutoNum type="arabicPeriod"/>
            </a:pPr>
            <a:r>
              <a:rPr lang="es"/>
              <a:t>What preventive structures (e.g. written protocols, check-ins) could help avoid this dynamic?</a:t>
            </a:r>
          </a:p>
        </p:txBody>
      </p:sp>
      <p:sp>
        <p:nvSpPr>
          <p:cNvPr id="4" name="Slide Number Placeholder 3">
            <a:extLst>
              <a:ext uri="{FF2B5EF4-FFF2-40B4-BE49-F238E27FC236}">
                <a16:creationId xmlns:a16="http://schemas.microsoft.com/office/drawing/2014/main" id="{43956995-2C9D-2202-2D2C-64F39BC403B8}"/>
              </a:ext>
            </a:extLst>
          </p:cNvPr>
          <p:cNvSpPr>
            <a:spLocks noGrp="1"/>
          </p:cNvSpPr>
          <p:nvPr>
            <p:ph type="sldNum" sz="quarter" idx="5"/>
          </p:nvPr>
        </p:nvSpPr>
        <p:spPr/>
        <p:txBody>
          <a:bodyPr rtlCol="0"/>
          <a:lstStyle/>
          <a:p>
            <a:pPr rtl="0"/>
            <a:fld id="{32EB5225-5EEE-4ACC-8F39-02FB50716DCC}" type="slidenum">
              <a:rPr lang="en-US" smtClean="0"/>
              <a:t>19</a:t>
            </a:fld>
            <a:endParaRPr lang="en-US"/>
          </a:p>
        </p:txBody>
      </p:sp>
    </p:spTree>
    <p:extLst>
      <p:ext uri="{BB962C8B-B14F-4D97-AF65-F5344CB8AC3E}">
        <p14:creationId xmlns:p14="http://schemas.microsoft.com/office/powerpoint/2010/main" val="15133053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
              <a:t>Role clarity isn’t a one time fix – it’s a shared, ongoing discipline.</a:t>
            </a:r>
          </a:p>
          <a:p>
            <a:pPr rtl="0"/>
            <a:endParaRPr lang="en-US" dirty="0"/>
          </a:p>
          <a:p>
            <a:pPr marL="0" indent="0" rtl="0">
              <a:buNone/>
            </a:pPr>
            <a:r>
              <a:rPr lang="es" sz="1200" b="1">
                <a:solidFill>
                  <a:schemeClr val="tx1">
                    <a:alpha val="80000"/>
                  </a:schemeClr>
                </a:solidFill>
              </a:rPr>
              <a:t>Acknowledge the Breakdown</a:t>
            </a:r>
          </a:p>
          <a:p>
            <a:pPr rtl="0"/>
            <a:r>
              <a:rPr lang="es" sz="1200">
                <a:solidFill>
                  <a:schemeClr val="tx1">
                    <a:alpha val="80000"/>
                  </a:schemeClr>
                </a:solidFill>
              </a:rPr>
              <a:t>Create Space for open, blame-free conversation</a:t>
            </a:r>
          </a:p>
          <a:p>
            <a:pPr rtl="0"/>
            <a:r>
              <a:rPr lang="es" sz="1200">
                <a:solidFill>
                  <a:schemeClr val="tx1">
                    <a:alpha val="80000"/>
                  </a:schemeClr>
                </a:solidFill>
              </a:rPr>
              <a:t>Use real examples to name where confusion or overreach has occurred</a:t>
            </a:r>
          </a:p>
          <a:p>
            <a:pPr marL="0" indent="0" rtl="0">
              <a:buNone/>
            </a:pPr>
            <a:r>
              <a:rPr lang="es" sz="1200" b="1">
                <a:solidFill>
                  <a:schemeClr val="tx1">
                    <a:alpha val="80000"/>
                  </a:schemeClr>
                </a:solidFill>
              </a:rPr>
              <a:t>Revisit Roles &amp; Responsibilities</a:t>
            </a:r>
          </a:p>
          <a:p>
            <a:pPr rtl="0"/>
            <a:r>
              <a:rPr lang="es" sz="1200">
                <a:solidFill>
                  <a:schemeClr val="tx1">
                    <a:alpha val="80000"/>
                  </a:schemeClr>
                </a:solidFill>
              </a:rPr>
              <a:t>Re-read bylaws, job descriptions, and committee charters</a:t>
            </a:r>
          </a:p>
          <a:p>
            <a:pPr rtl="0"/>
            <a:r>
              <a:rPr lang="es" sz="1200">
                <a:solidFill>
                  <a:schemeClr val="tx1">
                    <a:alpha val="80000"/>
                  </a:schemeClr>
                </a:solidFill>
              </a:rPr>
              <a:t>Clarify who decides, who advises, and who implements</a:t>
            </a:r>
          </a:p>
          <a:p>
            <a:pPr marL="0" indent="0" rtl="0">
              <a:buNone/>
            </a:pPr>
            <a:r>
              <a:rPr lang="es" sz="1200" b="1">
                <a:solidFill>
                  <a:schemeClr val="tx1">
                    <a:alpha val="80000"/>
                  </a:schemeClr>
                </a:solidFill>
              </a:rPr>
              <a:t>Reset Communication Norms</a:t>
            </a:r>
          </a:p>
          <a:p>
            <a:pPr rtl="0"/>
            <a:r>
              <a:rPr lang="es" sz="1200">
                <a:solidFill>
                  <a:schemeClr val="tx1">
                    <a:alpha val="80000"/>
                  </a:schemeClr>
                </a:solidFill>
              </a:rPr>
              <a:t>Establish regular check-ins between the ED and Board Chair</a:t>
            </a:r>
          </a:p>
          <a:p>
            <a:pPr rtl="0"/>
            <a:r>
              <a:rPr lang="es" sz="1200">
                <a:solidFill>
                  <a:schemeClr val="tx1">
                    <a:alpha val="80000"/>
                  </a:schemeClr>
                </a:solidFill>
              </a:rPr>
              <a:t>Ensure decisions are discussed in the right setting (full board vs. committee vs. staff)</a:t>
            </a:r>
          </a:p>
          <a:p>
            <a:pPr marL="0" indent="0" rtl="0">
              <a:buNone/>
            </a:pPr>
            <a:r>
              <a:rPr lang="es" sz="1200" b="1">
                <a:solidFill>
                  <a:schemeClr val="tx1">
                    <a:alpha val="80000"/>
                  </a:schemeClr>
                </a:solidFill>
              </a:rPr>
              <a:t>Provide Training or Support</a:t>
            </a:r>
          </a:p>
          <a:p>
            <a:pPr rtl="0"/>
            <a:r>
              <a:rPr lang="es" sz="1200">
                <a:solidFill>
                  <a:schemeClr val="tx1">
                    <a:alpha val="80000"/>
                  </a:schemeClr>
                </a:solidFill>
              </a:rPr>
              <a:t>Use a board retreat, orientation, or external facilitator shared to rebuild shared understanding</a:t>
            </a:r>
          </a:p>
          <a:p>
            <a:pPr marL="0" indent="0" rtl="0">
              <a:buNone/>
            </a:pPr>
            <a:r>
              <a:rPr lang="es" sz="1200" b="1">
                <a:solidFill>
                  <a:schemeClr val="tx1">
                    <a:alpha val="80000"/>
                  </a:schemeClr>
                </a:solidFill>
              </a:rPr>
              <a:t>Update Governance Documents</a:t>
            </a:r>
          </a:p>
          <a:p>
            <a:pPr rtl="0"/>
            <a:r>
              <a:rPr lang="es" sz="1200">
                <a:solidFill>
                  <a:schemeClr val="tx1">
                    <a:alpha val="80000"/>
                  </a:schemeClr>
                </a:solidFill>
              </a:rPr>
              <a:t>Align written materials with current practice</a:t>
            </a:r>
          </a:p>
          <a:p>
            <a:pPr rtl="0"/>
            <a:r>
              <a:rPr lang="es" sz="1200">
                <a:solidFill>
                  <a:schemeClr val="tx1">
                    <a:alpha val="80000"/>
                  </a:schemeClr>
                </a:solidFill>
              </a:rPr>
              <a:t>Add clarifying language where gaps have caused confusion</a:t>
            </a:r>
          </a:p>
          <a:p>
            <a:pPr marL="0" indent="0" rtl="0">
              <a:buNone/>
            </a:pPr>
            <a:r>
              <a:rPr lang="es" sz="1200" b="1">
                <a:solidFill>
                  <a:schemeClr val="tx1">
                    <a:alpha val="80000"/>
                  </a:schemeClr>
                </a:solidFill>
              </a:rPr>
              <a:t>Monitor and Reassess</a:t>
            </a:r>
          </a:p>
          <a:p>
            <a:pPr rtl="0"/>
            <a:r>
              <a:rPr lang="es" sz="1200">
                <a:solidFill>
                  <a:schemeClr val="tx1">
                    <a:alpha val="80000"/>
                  </a:schemeClr>
                </a:solidFill>
              </a:rPr>
              <a:t>Set a 3 – 6 month check-in to evaluate how to reset is going</a:t>
            </a:r>
          </a:p>
          <a:p>
            <a:pPr rtl="0"/>
            <a:r>
              <a:rPr lang="es" sz="1200">
                <a:solidFill>
                  <a:schemeClr val="tx1">
                    <a:alpha val="80000"/>
                  </a:schemeClr>
                </a:solidFill>
              </a:rPr>
              <a:t>Normalize asking “is this a board issue or a staff issue?”</a:t>
            </a:r>
          </a:p>
          <a:p>
            <a:pPr rtl="0"/>
            <a:endParaRPr lang="en-US" dirty="0"/>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20</a:t>
            </a:fld>
            <a:endParaRPr lang="en-US"/>
          </a:p>
        </p:txBody>
      </p:sp>
    </p:spTree>
    <p:extLst>
      <p:ext uri="{BB962C8B-B14F-4D97-AF65-F5344CB8AC3E}">
        <p14:creationId xmlns:p14="http://schemas.microsoft.com/office/powerpoint/2010/main" val="14163494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US" b="1" dirty="0"/>
          </a:p>
          <a:p>
            <a:pPr rtl="0"/>
            <a:r>
              <a:rPr lang="es" b="1"/>
              <a:t>Signs of a Healthy Board of Directors</a:t>
            </a:r>
          </a:p>
          <a:p>
            <a:pPr rtl="0"/>
            <a:r>
              <a:rPr lang="es"/>
              <a:t> </a:t>
            </a:r>
          </a:p>
          <a:p>
            <a:pPr rtl="0"/>
            <a:r>
              <a:rPr lang="es" b="1"/>
              <a:t>Mission &amp; Values Aligned</a:t>
            </a:r>
            <a:endParaRPr lang="en-US" dirty="0"/>
          </a:p>
          <a:p>
            <a:pPr rtl="0"/>
            <a:r>
              <a:rPr lang="es"/>
              <a:t>Board members </a:t>
            </a:r>
            <a:r>
              <a:rPr lang="es" b="1"/>
              <a:t>understand and champion</a:t>
            </a:r>
            <a:r>
              <a:rPr lang="es"/>
              <a:t> the organization’s mission.</a:t>
            </a:r>
          </a:p>
          <a:p>
            <a:pPr rtl="0"/>
            <a:r>
              <a:rPr lang="es"/>
              <a:t>Decisions are consistently guided by </a:t>
            </a:r>
            <a:r>
              <a:rPr lang="es" b="1"/>
              <a:t>core values</a:t>
            </a:r>
            <a:r>
              <a:rPr lang="es"/>
              <a:t>, including </a:t>
            </a:r>
            <a:r>
              <a:rPr lang="es" b="1"/>
              <a:t>consumer control</a:t>
            </a:r>
            <a:r>
              <a:rPr lang="es"/>
              <a:t>, </a:t>
            </a:r>
            <a:r>
              <a:rPr lang="es" b="1"/>
              <a:t>equity</a:t>
            </a:r>
            <a:r>
              <a:rPr lang="es"/>
              <a:t>, and </a:t>
            </a:r>
            <a:r>
              <a:rPr lang="es" b="1"/>
              <a:t>inclusion</a:t>
            </a:r>
            <a:r>
              <a:rPr lang="es"/>
              <a:t>.</a:t>
            </a:r>
          </a:p>
          <a:p>
            <a:pPr rtl="0"/>
            <a:endParaRPr lang="en-US" b="1" dirty="0"/>
          </a:p>
          <a:p>
            <a:pPr rtl="0"/>
            <a:r>
              <a:rPr lang="es" b="1"/>
              <a:t>Clear Roles &amp; Boundaries</a:t>
            </a:r>
            <a:endParaRPr lang="en-US" dirty="0"/>
          </a:p>
          <a:p>
            <a:pPr rtl="0"/>
            <a:r>
              <a:rPr lang="es"/>
              <a:t> </a:t>
            </a:r>
          </a:p>
          <a:p>
            <a:pPr rtl="0"/>
            <a:r>
              <a:rPr lang="es"/>
              <a:t>There is a shared understanding of the </a:t>
            </a:r>
            <a:r>
              <a:rPr lang="es" b="1"/>
              <a:t>difference between governance and operations</a:t>
            </a:r>
            <a:r>
              <a:rPr lang="es"/>
              <a:t>.</a:t>
            </a:r>
          </a:p>
          <a:p>
            <a:pPr rtl="0"/>
            <a:r>
              <a:rPr lang="es"/>
              <a:t>The board </a:t>
            </a:r>
            <a:r>
              <a:rPr lang="es" b="1"/>
              <a:t>trusts the Executive Director</a:t>
            </a:r>
            <a:r>
              <a:rPr lang="es"/>
              <a:t> to lead the organization, and the ED trusts the board to govern.</a:t>
            </a:r>
          </a:p>
          <a:p>
            <a:pPr rtl="0"/>
            <a:r>
              <a:rPr lang="es"/>
              <a:t>Roles (Board Chair, ED, committees) are clearly defined and respected.</a:t>
            </a:r>
          </a:p>
          <a:p>
            <a:pPr rtl="0"/>
            <a:endParaRPr lang="en-US" b="1" dirty="0"/>
          </a:p>
          <a:p>
            <a:pPr rtl="0"/>
            <a:r>
              <a:rPr lang="es" b="1"/>
              <a:t>Active &amp; Informed Engagement</a:t>
            </a:r>
          </a:p>
          <a:p>
            <a:pPr rtl="0"/>
            <a:r>
              <a:rPr lang="es"/>
              <a:t>Members come to meetings </a:t>
            </a:r>
            <a:r>
              <a:rPr lang="es" b="1"/>
              <a:t>prepared</a:t>
            </a:r>
            <a:r>
              <a:rPr lang="es"/>
              <a:t> and </a:t>
            </a:r>
            <a:r>
              <a:rPr lang="es" b="1"/>
              <a:t>informed</a:t>
            </a:r>
            <a:r>
              <a:rPr lang="es"/>
              <a:t> about agenda items and background materials.</a:t>
            </a:r>
          </a:p>
          <a:p>
            <a:pPr rtl="0"/>
            <a:r>
              <a:rPr lang="es"/>
              <a:t>Meetings include </a:t>
            </a:r>
            <a:r>
              <a:rPr lang="es" b="1"/>
              <a:t>meaningful discussion</a:t>
            </a:r>
            <a:r>
              <a:rPr lang="es"/>
              <a:t>, not just rubber-stamping.</a:t>
            </a:r>
          </a:p>
          <a:p>
            <a:pPr rtl="0"/>
            <a:r>
              <a:rPr lang="es"/>
              <a:t>Members ask thoughtful, strategic questions and avoid micromanagement.</a:t>
            </a:r>
          </a:p>
          <a:p>
            <a:pPr rtl="0"/>
            <a:endParaRPr lang="en-US" b="1" dirty="0"/>
          </a:p>
          <a:p>
            <a:pPr rtl="0"/>
            <a:r>
              <a:rPr lang="es" b="1"/>
              <a:t>Diverse &amp; Inclusive Composition</a:t>
            </a:r>
            <a:endParaRPr lang="en-US" dirty="0"/>
          </a:p>
          <a:p>
            <a:pPr rtl="0"/>
            <a:r>
              <a:rPr lang="es"/>
              <a:t>The board meets or exceeds </a:t>
            </a:r>
            <a:r>
              <a:rPr lang="es" b="1"/>
              <a:t>consumer control</a:t>
            </a:r>
            <a:r>
              <a:rPr lang="es"/>
              <a:t> standards (&gt;51% people with disabilities).</a:t>
            </a:r>
          </a:p>
          <a:p>
            <a:pPr rtl="0"/>
            <a:r>
              <a:rPr lang="es"/>
              <a:t>Membership reflects </a:t>
            </a:r>
            <a:r>
              <a:rPr lang="es" b="1"/>
              <a:t>community diversity</a:t>
            </a:r>
            <a:r>
              <a:rPr lang="es"/>
              <a:t> and lived experience, not just professional expertise.</a:t>
            </a:r>
          </a:p>
          <a:p>
            <a:pPr rtl="0"/>
            <a:r>
              <a:rPr lang="es"/>
              <a:t>All voices are heard and respected, especially from marginalized or underrepresented communities.</a:t>
            </a:r>
          </a:p>
          <a:p>
            <a:pPr rtl="0"/>
            <a:endParaRPr lang="en-US" b="1" dirty="0"/>
          </a:p>
          <a:p>
            <a:pPr rtl="0"/>
            <a:r>
              <a:rPr lang="es" b="1"/>
              <a:t>Strategic &amp; Future-Focused</a:t>
            </a:r>
          </a:p>
          <a:p>
            <a:pPr rtl="0"/>
            <a:r>
              <a:rPr lang="es"/>
              <a:t>The board regularly engages in </a:t>
            </a:r>
            <a:r>
              <a:rPr lang="es" b="1"/>
              <a:t>strategic planning</a:t>
            </a:r>
            <a:r>
              <a:rPr lang="es"/>
              <a:t> and monitors progress toward long-term goals.</a:t>
            </a:r>
          </a:p>
          <a:p>
            <a:pPr rtl="0"/>
            <a:r>
              <a:rPr lang="es"/>
              <a:t>There is an annual </a:t>
            </a:r>
            <a:r>
              <a:rPr lang="es" b="1"/>
              <a:t>board self-assessment</a:t>
            </a:r>
            <a:r>
              <a:rPr lang="es"/>
              <a:t> or retreat to reflect and recalibrate.</a:t>
            </a:r>
          </a:p>
          <a:p>
            <a:pPr rtl="0"/>
            <a:r>
              <a:rPr lang="es"/>
              <a:t>The board supports and evaluates the </a:t>
            </a:r>
            <a:r>
              <a:rPr lang="es" b="1"/>
              <a:t>Executive Director</a:t>
            </a:r>
            <a:r>
              <a:rPr lang="es"/>
              <a:t> with clear expectations.</a:t>
            </a:r>
          </a:p>
          <a:p>
            <a:pPr rtl="0"/>
            <a:endParaRPr lang="en-US" b="1" dirty="0"/>
          </a:p>
          <a:p>
            <a:pPr rtl="0"/>
            <a:r>
              <a:rPr lang="es" b="1"/>
              <a:t>Financial Literacy &amp; Oversight</a:t>
            </a:r>
            <a:endParaRPr lang="en-US" dirty="0"/>
          </a:p>
          <a:p>
            <a:pPr rtl="0"/>
            <a:r>
              <a:rPr lang="es"/>
              <a:t> Members understand and review the </a:t>
            </a:r>
            <a:r>
              <a:rPr lang="es" b="1"/>
              <a:t>budget, audits, and financial reports</a:t>
            </a:r>
            <a:r>
              <a:rPr lang="es"/>
              <a:t>.</a:t>
            </a:r>
          </a:p>
          <a:p>
            <a:pPr rtl="0"/>
            <a:r>
              <a:rPr lang="es"/>
              <a:t>A Finance Committee or treasurer leads </a:t>
            </a:r>
            <a:r>
              <a:rPr lang="es" b="1"/>
              <a:t>fiscal oversight</a:t>
            </a:r>
            <a:r>
              <a:rPr lang="es"/>
              <a:t> without micromanaging.</a:t>
            </a:r>
          </a:p>
          <a:p>
            <a:pPr rtl="0"/>
            <a:r>
              <a:rPr lang="es"/>
              <a:t>The board </a:t>
            </a:r>
            <a:r>
              <a:rPr lang="es" b="1"/>
              <a:t>actively supports fundraising</a:t>
            </a:r>
            <a:r>
              <a:rPr lang="es"/>
              <a:t> or resource development, even at a strategic level.</a:t>
            </a:r>
          </a:p>
          <a:p>
            <a:pPr rtl="0"/>
            <a:r>
              <a:rPr lang="es"/>
              <a:t> </a:t>
            </a:r>
          </a:p>
          <a:p>
            <a:pPr rtl="0"/>
            <a:r>
              <a:rPr lang="es"/>
              <a:t> </a:t>
            </a:r>
          </a:p>
          <a:p>
            <a:pPr rtl="0"/>
            <a:r>
              <a:rPr lang="es"/>
              <a:t> </a:t>
            </a:r>
          </a:p>
          <a:p>
            <a:pPr rtl="0"/>
            <a:r>
              <a:rPr lang="es" b="1"/>
              <a:t>🪴</a:t>
            </a:r>
          </a:p>
          <a:p>
            <a:pPr rtl="0"/>
            <a:r>
              <a:rPr lang="es" b="1"/>
              <a:t>Strong Culture &amp; Relationships</a:t>
            </a:r>
          </a:p>
          <a:p>
            <a:pPr rtl="0"/>
            <a:r>
              <a:rPr lang="es"/>
              <a:t> </a:t>
            </a:r>
          </a:p>
          <a:p>
            <a:pPr rtl="0"/>
            <a:r>
              <a:rPr lang="es"/>
              <a:t> </a:t>
            </a:r>
          </a:p>
          <a:p>
            <a:pPr rtl="0"/>
            <a:r>
              <a:rPr lang="es"/>
              <a:t>There is a culture of </a:t>
            </a:r>
            <a:r>
              <a:rPr lang="es" b="1"/>
              <a:t>mutual respect, curiosity, and accountability</a:t>
            </a:r>
            <a:r>
              <a:rPr lang="es"/>
              <a:t>.</a:t>
            </a:r>
          </a:p>
          <a:p>
            <a:pPr rtl="0"/>
            <a:r>
              <a:rPr lang="es"/>
              <a:t>Board members build </a:t>
            </a:r>
            <a:r>
              <a:rPr lang="es" b="1"/>
              <a:t>trusting relationships</a:t>
            </a:r>
            <a:r>
              <a:rPr lang="es"/>
              <a:t> with each other and the Executive Director.</a:t>
            </a:r>
          </a:p>
          <a:p>
            <a:pPr rtl="0"/>
            <a:r>
              <a:rPr lang="es"/>
              <a:t>Disagreements are handled </a:t>
            </a:r>
            <a:r>
              <a:rPr lang="es" b="1"/>
              <a:t>constructively</a:t>
            </a:r>
            <a:r>
              <a:rPr lang="es"/>
              <a:t>, and conflict is not avoided.</a:t>
            </a:r>
          </a:p>
          <a:p>
            <a:pPr rtl="0"/>
            <a:r>
              <a:rPr lang="es"/>
              <a:t> </a:t>
            </a:r>
          </a:p>
          <a:p>
            <a:pPr rtl="0"/>
            <a:r>
              <a:rPr lang="es"/>
              <a:t> </a:t>
            </a:r>
          </a:p>
          <a:p>
            <a:pPr rtl="0"/>
            <a:r>
              <a:rPr lang="es"/>
              <a:t> </a:t>
            </a:r>
          </a:p>
          <a:p>
            <a:pPr rtl="0"/>
            <a:r>
              <a:rPr lang="es" b="1"/>
              <a:t>🧰</a:t>
            </a:r>
          </a:p>
          <a:p>
            <a:pPr rtl="0"/>
            <a:r>
              <a:rPr lang="es" b="1"/>
              <a:t>Ongoing Learning &amp; Succession</a:t>
            </a:r>
          </a:p>
          <a:p>
            <a:pPr rtl="0"/>
            <a:r>
              <a:rPr lang="es"/>
              <a:t> </a:t>
            </a:r>
          </a:p>
          <a:p>
            <a:pPr rtl="0"/>
            <a:r>
              <a:rPr lang="es"/>
              <a:t> </a:t>
            </a:r>
          </a:p>
          <a:p>
            <a:pPr rtl="0"/>
            <a:r>
              <a:rPr lang="es"/>
              <a:t>Members receive </a:t>
            </a:r>
            <a:r>
              <a:rPr lang="es" b="1"/>
              <a:t>onboarding and orientation</a:t>
            </a:r>
            <a:r>
              <a:rPr lang="es"/>
              <a:t> when they join.</a:t>
            </a:r>
          </a:p>
          <a:p>
            <a:pPr rtl="0"/>
            <a:r>
              <a:rPr lang="es"/>
              <a:t>Board development is ongoing through </a:t>
            </a:r>
            <a:r>
              <a:rPr lang="es" b="1"/>
              <a:t>trainings, retreats, or mentorship</a:t>
            </a:r>
            <a:r>
              <a:rPr lang="es"/>
              <a:t>.</a:t>
            </a:r>
          </a:p>
          <a:p>
            <a:pPr rtl="0"/>
            <a:r>
              <a:rPr lang="es"/>
              <a:t>There’s a </a:t>
            </a:r>
            <a:r>
              <a:rPr lang="es" b="1"/>
              <a:t>succession plan</a:t>
            </a:r>
            <a:r>
              <a:rPr lang="es"/>
              <a:t> for officers and key leadership roles.</a:t>
            </a:r>
          </a:p>
          <a:p>
            <a:pPr rtl="0"/>
            <a:endParaRPr lang="en-US" dirty="0"/>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21</a:t>
            </a:fld>
            <a:endParaRPr lang="en-US"/>
          </a:p>
        </p:txBody>
      </p:sp>
    </p:spTree>
    <p:extLst>
      <p:ext uri="{BB962C8B-B14F-4D97-AF65-F5344CB8AC3E}">
        <p14:creationId xmlns:p14="http://schemas.microsoft.com/office/powerpoint/2010/main" val="16830309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981A7-21BA-DCAB-D75B-98B5E8E99B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BEA716-728C-0836-DCB6-D5FD0D4331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7A7913-4B78-7F97-316F-8C8AE05C28E7}"/>
              </a:ext>
            </a:extLst>
          </p:cNvPr>
          <p:cNvSpPr>
            <a:spLocks noGrp="1"/>
          </p:cNvSpPr>
          <p:nvPr>
            <p:ph type="body" idx="1"/>
          </p:nvPr>
        </p:nvSpPr>
        <p:spPr/>
        <p:txBody>
          <a:bodyPr rtlCol="0"/>
          <a:lstStyle/>
          <a:p>
            <a:pPr rtl="0"/>
            <a:r>
              <a:rPr lang="es" b="1"/>
              <a:t>📊</a:t>
            </a:r>
          </a:p>
          <a:p>
            <a:pPr rtl="0"/>
            <a:r>
              <a:rPr lang="es" b="1"/>
              <a:t>Metrics to Evaluate Board Health</a:t>
            </a:r>
          </a:p>
          <a:p>
            <a:pPr rtl="0"/>
            <a:r>
              <a:rPr lang="es"/>
              <a:t> </a:t>
            </a:r>
          </a:p>
          <a:p>
            <a:pPr rtl="0"/>
            <a:r>
              <a:rPr lang="es"/>
              <a:t> </a:t>
            </a:r>
          </a:p>
          <a:p>
            <a:pPr rtl="0"/>
            <a:r>
              <a:rPr lang="es"/>
              <a:t> </a:t>
            </a:r>
          </a:p>
          <a:p>
            <a:pPr rtl="0"/>
            <a:r>
              <a:rPr lang="es" b="1"/>
              <a:t>🧭</a:t>
            </a:r>
          </a:p>
          <a:p>
            <a:pPr rtl="0"/>
            <a:r>
              <a:rPr lang="es" b="1"/>
              <a:t>Mission &amp; Values Alignment</a:t>
            </a:r>
          </a:p>
          <a:p>
            <a:pPr rtl="0"/>
            <a:r>
              <a:rPr lang="es"/>
              <a:t> </a:t>
            </a:r>
          </a:p>
          <a:p>
            <a:pPr rtl="0"/>
            <a:r>
              <a:rPr lang="es" b="1"/>
              <a:t>Indicator</a:t>
            </a:r>
            <a:endParaRPr lang="en-US" dirty="0"/>
          </a:p>
          <a:p>
            <a:pPr rtl="0"/>
            <a:r>
              <a:rPr lang="es" b="1"/>
              <a:t>Sample Metric</a:t>
            </a:r>
            <a:endParaRPr lang="en-US" dirty="0"/>
          </a:p>
          <a:p>
            <a:pPr rtl="0"/>
            <a:r>
              <a:rPr lang="es"/>
              <a:t>Understanding of mission</a:t>
            </a:r>
          </a:p>
          <a:p>
            <a:pPr rtl="0"/>
            <a:r>
              <a:rPr lang="es"/>
              <a:t>% of board members who can accurately describe the mission</a:t>
            </a:r>
          </a:p>
          <a:p>
            <a:pPr rtl="0"/>
            <a:r>
              <a:rPr lang="es"/>
              <a:t>Decision alignment</a:t>
            </a:r>
          </a:p>
          <a:p>
            <a:pPr rtl="0"/>
            <a:r>
              <a:rPr lang="es"/>
              <a:t># of major board decisions tied explicitly to mission/values</a:t>
            </a:r>
          </a:p>
          <a:p>
            <a:pPr rtl="0"/>
            <a:r>
              <a:rPr lang="es"/>
              <a:t>Consumer control</a:t>
            </a:r>
          </a:p>
          <a:p>
            <a:pPr rtl="0"/>
            <a:r>
              <a:rPr lang="es"/>
              <a:t>% of board members with significant disabilities</a:t>
            </a:r>
          </a:p>
          <a:p>
            <a:pPr rtl="0"/>
            <a:r>
              <a:rPr lang="es"/>
              <a:t> </a:t>
            </a:r>
          </a:p>
          <a:p>
            <a:pPr rtl="0"/>
            <a:r>
              <a:rPr lang="es"/>
              <a:t> </a:t>
            </a:r>
          </a:p>
          <a:p>
            <a:pPr rtl="0"/>
            <a:r>
              <a:rPr lang="es"/>
              <a:t> </a:t>
            </a:r>
          </a:p>
          <a:p>
            <a:pPr rtl="0"/>
            <a:r>
              <a:rPr lang="es" b="1"/>
              <a:t>🪞</a:t>
            </a:r>
          </a:p>
          <a:p>
            <a:pPr rtl="0"/>
            <a:r>
              <a:rPr lang="es" b="1"/>
              <a:t>Clarity of Roles &amp; Boundaries</a:t>
            </a:r>
          </a:p>
          <a:p>
            <a:pPr rtl="0"/>
            <a:r>
              <a:rPr lang="es"/>
              <a:t> </a:t>
            </a:r>
          </a:p>
          <a:p>
            <a:pPr rtl="0"/>
            <a:r>
              <a:rPr lang="es" b="1"/>
              <a:t>Indicator</a:t>
            </a:r>
            <a:endParaRPr lang="en-US" dirty="0"/>
          </a:p>
          <a:p>
            <a:pPr rtl="0"/>
            <a:r>
              <a:rPr lang="es" b="1"/>
              <a:t>Sample Metric</a:t>
            </a:r>
            <a:endParaRPr lang="en-US" dirty="0"/>
          </a:p>
          <a:p>
            <a:pPr rtl="0"/>
            <a:r>
              <a:rPr lang="es"/>
              <a:t>Role understanding</a:t>
            </a:r>
          </a:p>
          <a:p>
            <a:pPr rtl="0"/>
            <a:r>
              <a:rPr lang="es"/>
              <a:t>Survey: % of members who report confidence in their governance role</a:t>
            </a:r>
          </a:p>
          <a:p>
            <a:pPr rtl="0"/>
            <a:r>
              <a:rPr lang="es"/>
              <a:t>Boundary issues</a:t>
            </a:r>
          </a:p>
          <a:p>
            <a:pPr rtl="0"/>
            <a:r>
              <a:rPr lang="es"/>
              <a:t># of instances of board interference in operations (flagged by ED or Chair)</a:t>
            </a:r>
          </a:p>
          <a:p>
            <a:pPr rtl="0"/>
            <a:r>
              <a:rPr lang="es"/>
              <a:t>Board/ED relationship</a:t>
            </a:r>
          </a:p>
          <a:p>
            <a:pPr rtl="0"/>
            <a:r>
              <a:rPr lang="es"/>
              <a:t>Annual 360° review or mutual evaluation scores (trust, clarity, respect)</a:t>
            </a:r>
          </a:p>
          <a:p>
            <a:pPr rtl="0"/>
            <a:r>
              <a:rPr lang="es"/>
              <a:t> </a:t>
            </a:r>
          </a:p>
          <a:p>
            <a:pPr rtl="0"/>
            <a:r>
              <a:rPr lang="es"/>
              <a:t> </a:t>
            </a:r>
          </a:p>
          <a:p>
            <a:pPr rtl="0"/>
            <a:r>
              <a:rPr lang="es"/>
              <a:t> </a:t>
            </a:r>
          </a:p>
          <a:p>
            <a:pPr rtl="0"/>
            <a:r>
              <a:rPr lang="es" b="1"/>
              <a:t>💼</a:t>
            </a:r>
          </a:p>
          <a:p>
            <a:pPr rtl="0"/>
            <a:r>
              <a:rPr lang="es" b="1"/>
              <a:t>Engagement &amp; Meeting Participation</a:t>
            </a:r>
          </a:p>
          <a:p>
            <a:pPr rtl="0"/>
            <a:r>
              <a:rPr lang="es"/>
              <a:t> </a:t>
            </a:r>
          </a:p>
          <a:p>
            <a:pPr rtl="0"/>
            <a:r>
              <a:rPr lang="es" b="1"/>
              <a:t>Indicator</a:t>
            </a:r>
            <a:endParaRPr lang="en-US" dirty="0"/>
          </a:p>
          <a:p>
            <a:pPr rtl="0"/>
            <a:r>
              <a:rPr lang="es" b="1"/>
              <a:t>Sample Metric</a:t>
            </a:r>
            <a:endParaRPr lang="en-US" dirty="0"/>
          </a:p>
          <a:p>
            <a:pPr rtl="0"/>
            <a:r>
              <a:rPr lang="es"/>
              <a:t>Attendance</a:t>
            </a:r>
          </a:p>
          <a:p>
            <a:pPr rtl="0"/>
            <a:r>
              <a:rPr lang="es"/>
              <a:t>% of members attending at least 80% of meetings annually</a:t>
            </a:r>
          </a:p>
          <a:p>
            <a:pPr rtl="0"/>
            <a:r>
              <a:rPr lang="es"/>
              <a:t>Preparedness</a:t>
            </a:r>
          </a:p>
          <a:p>
            <a:pPr rtl="0"/>
            <a:r>
              <a:rPr lang="es"/>
              <a:t>Survey: % of members who “often” or “always” review materials beforehand</a:t>
            </a:r>
          </a:p>
          <a:p>
            <a:pPr rtl="0"/>
            <a:r>
              <a:rPr lang="es"/>
              <a:t>Participation</a:t>
            </a:r>
          </a:p>
          <a:p>
            <a:pPr rtl="0"/>
            <a:r>
              <a:rPr lang="es"/>
              <a:t># of members who actively contribute during meetings (tracked by Chair)</a:t>
            </a:r>
          </a:p>
          <a:p>
            <a:pPr rtl="0"/>
            <a:r>
              <a:rPr lang="es"/>
              <a:t> </a:t>
            </a:r>
          </a:p>
          <a:p>
            <a:pPr rtl="0"/>
            <a:r>
              <a:rPr lang="es"/>
              <a:t> </a:t>
            </a:r>
          </a:p>
          <a:p>
            <a:pPr rtl="0"/>
            <a:r>
              <a:rPr lang="es"/>
              <a:t> </a:t>
            </a:r>
          </a:p>
          <a:p>
            <a:pPr rtl="0"/>
            <a:r>
              <a:rPr lang="es" b="1"/>
              <a:t>🤝</a:t>
            </a:r>
          </a:p>
          <a:p>
            <a:pPr rtl="0"/>
            <a:r>
              <a:rPr lang="es" b="1"/>
              <a:t>Diversity &amp; Inclusion</a:t>
            </a:r>
          </a:p>
          <a:p>
            <a:pPr rtl="0"/>
            <a:r>
              <a:rPr lang="es"/>
              <a:t> </a:t>
            </a:r>
          </a:p>
          <a:p>
            <a:pPr rtl="0"/>
            <a:r>
              <a:rPr lang="es" b="1"/>
              <a:t>Indicator</a:t>
            </a:r>
            <a:endParaRPr lang="en-US" dirty="0"/>
          </a:p>
          <a:p>
            <a:pPr rtl="0"/>
            <a:r>
              <a:rPr lang="es" b="1"/>
              <a:t>Sample Metric</a:t>
            </a:r>
            <a:endParaRPr lang="en-US" dirty="0"/>
          </a:p>
          <a:p>
            <a:pPr rtl="0"/>
            <a:r>
              <a:rPr lang="es"/>
              <a:t>Consumer representation</a:t>
            </a:r>
          </a:p>
          <a:p>
            <a:pPr rtl="0"/>
            <a:r>
              <a:rPr lang="es"/>
              <a:t>% of board members with lived disability experience</a:t>
            </a:r>
          </a:p>
          <a:p>
            <a:pPr rtl="0"/>
            <a:r>
              <a:rPr lang="es"/>
              <a:t>Demographic diversity</a:t>
            </a:r>
          </a:p>
          <a:p>
            <a:pPr rtl="0"/>
            <a:r>
              <a:rPr lang="es"/>
              <a:t>Board composition breakdown by race, gender, geography, etc.</a:t>
            </a:r>
          </a:p>
          <a:p>
            <a:pPr rtl="0"/>
            <a:r>
              <a:rPr lang="es"/>
              <a:t>Inclusion climate</a:t>
            </a:r>
          </a:p>
          <a:p>
            <a:pPr rtl="0"/>
            <a:r>
              <a:rPr lang="es"/>
              <a:t>Survey: % of members who feel “valued” and “heard” in discussions</a:t>
            </a:r>
          </a:p>
          <a:p>
            <a:pPr rtl="0"/>
            <a:r>
              <a:rPr lang="es"/>
              <a:t> </a:t>
            </a:r>
          </a:p>
          <a:p>
            <a:pPr rtl="0"/>
            <a:r>
              <a:rPr lang="es"/>
              <a:t> </a:t>
            </a:r>
          </a:p>
          <a:p>
            <a:pPr rtl="0"/>
            <a:r>
              <a:rPr lang="es"/>
              <a:t> </a:t>
            </a:r>
          </a:p>
          <a:p>
            <a:pPr rtl="0"/>
            <a:r>
              <a:rPr lang="es" b="1"/>
              <a:t>📈</a:t>
            </a:r>
          </a:p>
          <a:p>
            <a:pPr rtl="0"/>
            <a:r>
              <a:rPr lang="es" b="1"/>
              <a:t>Strategic &amp; Governance Effectiveness</a:t>
            </a:r>
          </a:p>
          <a:p>
            <a:pPr rtl="0"/>
            <a:r>
              <a:rPr lang="es"/>
              <a:t> </a:t>
            </a:r>
          </a:p>
          <a:p>
            <a:pPr rtl="0"/>
            <a:r>
              <a:rPr lang="es" b="1"/>
              <a:t>Indicator</a:t>
            </a:r>
            <a:endParaRPr lang="en-US" dirty="0"/>
          </a:p>
          <a:p>
            <a:pPr rtl="0"/>
            <a:r>
              <a:rPr lang="es" b="1"/>
              <a:t>Sample Metric</a:t>
            </a:r>
            <a:endParaRPr lang="en-US" dirty="0"/>
          </a:p>
          <a:p>
            <a:pPr rtl="0"/>
            <a:r>
              <a:rPr lang="es"/>
              <a:t>Strategic engagement</a:t>
            </a:r>
          </a:p>
          <a:p>
            <a:pPr rtl="0"/>
            <a:r>
              <a:rPr lang="es"/>
              <a:t>% of meetings with strategic planning on the agenda</a:t>
            </a:r>
          </a:p>
          <a:p>
            <a:pPr rtl="0"/>
            <a:r>
              <a:rPr lang="es"/>
              <a:t>Goal tracking</a:t>
            </a:r>
          </a:p>
          <a:p>
            <a:pPr rtl="0"/>
            <a:r>
              <a:rPr lang="es"/>
              <a:t>% of strategic plan goals reviewed quarterly by the board</a:t>
            </a:r>
          </a:p>
          <a:p>
            <a:pPr rtl="0"/>
            <a:r>
              <a:rPr lang="es"/>
              <a:t>ED performance review</a:t>
            </a:r>
          </a:p>
          <a:p>
            <a:pPr rtl="0"/>
            <a:r>
              <a:rPr lang="es"/>
              <a:t>ED has been evaluated in the past 12 months (Yes/No)</a:t>
            </a:r>
          </a:p>
          <a:p>
            <a:pPr rtl="0"/>
            <a:r>
              <a:rPr lang="es"/>
              <a:t> </a:t>
            </a:r>
          </a:p>
          <a:p>
            <a:pPr rtl="0"/>
            <a:r>
              <a:rPr lang="es"/>
              <a:t> </a:t>
            </a:r>
          </a:p>
          <a:p>
            <a:pPr rtl="0"/>
            <a:r>
              <a:rPr lang="es"/>
              <a:t> </a:t>
            </a:r>
          </a:p>
          <a:p>
            <a:pPr rtl="0"/>
            <a:r>
              <a:rPr lang="es" b="1"/>
              <a:t>💰</a:t>
            </a:r>
          </a:p>
          <a:p>
            <a:pPr rtl="0"/>
            <a:r>
              <a:rPr lang="es" b="1"/>
              <a:t>Financial Oversight</a:t>
            </a:r>
          </a:p>
          <a:p>
            <a:pPr rtl="0"/>
            <a:r>
              <a:rPr lang="es"/>
              <a:t> </a:t>
            </a:r>
          </a:p>
          <a:p>
            <a:pPr rtl="0"/>
            <a:r>
              <a:rPr lang="es" b="1"/>
              <a:t>Indicator</a:t>
            </a:r>
            <a:endParaRPr lang="en-US" dirty="0"/>
          </a:p>
          <a:p>
            <a:pPr rtl="0"/>
            <a:r>
              <a:rPr lang="es" b="1"/>
              <a:t>Sample Metric</a:t>
            </a:r>
            <a:endParaRPr lang="en-US" dirty="0"/>
          </a:p>
          <a:p>
            <a:pPr rtl="0"/>
            <a:r>
              <a:rPr lang="es"/>
              <a:t>Budget literacy</a:t>
            </a:r>
          </a:p>
          <a:p>
            <a:pPr rtl="0"/>
            <a:r>
              <a:rPr lang="es"/>
              <a:t>% of board members who rate their comfort with financial reports ≥4/5</a:t>
            </a:r>
          </a:p>
          <a:p>
            <a:pPr rtl="0"/>
            <a:r>
              <a:rPr lang="es"/>
              <a:t>Timely review</a:t>
            </a:r>
          </a:p>
          <a:p>
            <a:pPr rtl="0"/>
            <a:r>
              <a:rPr lang="es"/>
              <a:t># of months financial reports are reviewed within 30 days</a:t>
            </a:r>
          </a:p>
          <a:p>
            <a:pPr rtl="0"/>
            <a:r>
              <a:rPr lang="es"/>
              <a:t>Audit engagement</a:t>
            </a:r>
          </a:p>
          <a:p>
            <a:pPr rtl="0"/>
            <a:r>
              <a:rPr lang="es"/>
              <a:t>Audit reviewed and accepted by full board (Yes/No, annual)</a:t>
            </a:r>
          </a:p>
          <a:p>
            <a:pPr rtl="0"/>
            <a:r>
              <a:rPr lang="es"/>
              <a:t> </a:t>
            </a:r>
          </a:p>
          <a:p>
            <a:pPr rtl="0"/>
            <a:r>
              <a:rPr lang="es"/>
              <a:t> </a:t>
            </a:r>
          </a:p>
          <a:p>
            <a:pPr rtl="0"/>
            <a:r>
              <a:rPr lang="es"/>
              <a:t> </a:t>
            </a:r>
          </a:p>
          <a:p>
            <a:pPr rtl="0"/>
            <a:r>
              <a:rPr lang="es" b="1"/>
              <a:t>🪴</a:t>
            </a:r>
          </a:p>
          <a:p>
            <a:pPr rtl="0"/>
            <a:r>
              <a:rPr lang="es" b="1"/>
              <a:t>Culture &amp; Board Relationships</a:t>
            </a:r>
          </a:p>
          <a:p>
            <a:pPr rtl="0"/>
            <a:r>
              <a:rPr lang="es"/>
              <a:t> </a:t>
            </a:r>
          </a:p>
          <a:p>
            <a:pPr rtl="0"/>
            <a:r>
              <a:rPr lang="es" b="1"/>
              <a:t>Indicator</a:t>
            </a:r>
            <a:endParaRPr lang="en-US" dirty="0"/>
          </a:p>
          <a:p>
            <a:pPr rtl="0"/>
            <a:r>
              <a:rPr lang="es" b="1"/>
              <a:t>Sample Metric</a:t>
            </a:r>
            <a:endParaRPr lang="en-US" dirty="0"/>
          </a:p>
          <a:p>
            <a:pPr rtl="0"/>
            <a:r>
              <a:rPr lang="es"/>
              <a:t>Board self-assessment</a:t>
            </a:r>
          </a:p>
          <a:p>
            <a:pPr rtl="0"/>
            <a:r>
              <a:rPr lang="es"/>
              <a:t>Board conducts annual self-evaluation (Yes/No)</a:t>
            </a:r>
          </a:p>
          <a:p>
            <a:pPr rtl="0"/>
            <a:r>
              <a:rPr lang="es"/>
              <a:t>Conflict resolution</a:t>
            </a:r>
          </a:p>
          <a:p>
            <a:pPr rtl="0"/>
            <a:r>
              <a:rPr lang="es"/>
              <a:t>% of members who feel conflicts are addressed constructively</a:t>
            </a:r>
          </a:p>
          <a:p>
            <a:pPr rtl="0"/>
            <a:r>
              <a:rPr lang="es"/>
              <a:t>Trust and collaboration</a:t>
            </a:r>
          </a:p>
          <a:p>
            <a:pPr rtl="0"/>
            <a:r>
              <a:rPr lang="es"/>
              <a:t>Average rating on trust-building survey question (e.g., 1–5 scale)</a:t>
            </a:r>
          </a:p>
          <a:p>
            <a:pPr rtl="0"/>
            <a:r>
              <a:rPr lang="es"/>
              <a:t> </a:t>
            </a:r>
          </a:p>
          <a:p>
            <a:pPr rtl="0"/>
            <a:r>
              <a:rPr lang="es"/>
              <a:t> </a:t>
            </a:r>
          </a:p>
          <a:p>
            <a:pPr rtl="0"/>
            <a:r>
              <a:rPr lang="es"/>
              <a:t> </a:t>
            </a:r>
          </a:p>
          <a:p>
            <a:pPr rtl="0"/>
            <a:r>
              <a:rPr lang="es" b="1"/>
              <a:t>🧰</a:t>
            </a:r>
          </a:p>
          <a:p>
            <a:pPr rtl="0"/>
            <a:r>
              <a:rPr lang="es" b="1"/>
              <a:t>Ongoing Learning &amp; Succession</a:t>
            </a:r>
          </a:p>
          <a:p>
            <a:pPr rtl="0"/>
            <a:r>
              <a:rPr lang="es"/>
              <a:t> </a:t>
            </a:r>
          </a:p>
          <a:p>
            <a:pPr rtl="0"/>
            <a:r>
              <a:rPr lang="es" b="1"/>
              <a:t>Indicator</a:t>
            </a:r>
            <a:endParaRPr lang="en-US" dirty="0"/>
          </a:p>
          <a:p>
            <a:pPr rtl="0"/>
            <a:r>
              <a:rPr lang="es" b="1"/>
              <a:t>Sample Metric</a:t>
            </a:r>
            <a:endParaRPr lang="en-US" dirty="0"/>
          </a:p>
          <a:p>
            <a:pPr rtl="0"/>
            <a:r>
              <a:rPr lang="es"/>
              <a:t>Onboarding completion</a:t>
            </a:r>
          </a:p>
          <a:p>
            <a:pPr rtl="0"/>
            <a:r>
              <a:rPr lang="es"/>
              <a:t>% of new members who complete orientation within 30 days</a:t>
            </a:r>
          </a:p>
          <a:p>
            <a:pPr rtl="0"/>
            <a:r>
              <a:rPr lang="es"/>
              <a:t>Ongoing development</a:t>
            </a:r>
          </a:p>
          <a:p>
            <a:pPr rtl="0"/>
            <a:r>
              <a:rPr lang="es"/>
              <a:t># of trainings attended per member per year</a:t>
            </a:r>
          </a:p>
          <a:p>
            <a:pPr rtl="0"/>
            <a:r>
              <a:rPr lang="es"/>
              <a:t>Leadership pipeline</a:t>
            </a:r>
          </a:p>
          <a:p>
            <a:pPr rtl="0"/>
            <a:r>
              <a:rPr lang="es"/>
              <a:t>Existence of documented succession plan (Yes/No)</a:t>
            </a:r>
          </a:p>
          <a:p>
            <a:pPr rtl="0"/>
            <a:r>
              <a:rPr lang="es"/>
              <a:t> </a:t>
            </a:r>
          </a:p>
          <a:p>
            <a:pPr rtl="0"/>
            <a:endParaRPr lang="en-US" dirty="0"/>
          </a:p>
        </p:txBody>
      </p:sp>
      <p:sp>
        <p:nvSpPr>
          <p:cNvPr id="4" name="Slide Number Placeholder 3">
            <a:extLst>
              <a:ext uri="{FF2B5EF4-FFF2-40B4-BE49-F238E27FC236}">
                <a16:creationId xmlns:a16="http://schemas.microsoft.com/office/drawing/2014/main" id="{515CAE63-10C8-BF6F-E9B1-E1E568CF0BBA}"/>
              </a:ext>
            </a:extLst>
          </p:cNvPr>
          <p:cNvSpPr>
            <a:spLocks noGrp="1"/>
          </p:cNvSpPr>
          <p:nvPr>
            <p:ph type="sldNum" sz="quarter" idx="5"/>
          </p:nvPr>
        </p:nvSpPr>
        <p:spPr/>
        <p:txBody>
          <a:bodyPr rtlCol="0"/>
          <a:lstStyle/>
          <a:p>
            <a:pPr rtl="0"/>
            <a:fld id="{32EB5225-5EEE-4ACC-8F39-02FB50716DCC}" type="slidenum">
              <a:rPr lang="en-US" smtClean="0"/>
              <a:t>22</a:t>
            </a:fld>
            <a:endParaRPr lang="en-US"/>
          </a:p>
        </p:txBody>
      </p:sp>
    </p:spTree>
    <p:extLst>
      <p:ext uri="{BB962C8B-B14F-4D97-AF65-F5344CB8AC3E}">
        <p14:creationId xmlns:p14="http://schemas.microsoft.com/office/powerpoint/2010/main" val="3059835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69A11-B4ED-E933-AF91-456E06796A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044B85-13D5-8F2B-A209-E593C8196D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C37B6A-79EA-FA9A-2D87-32A35324E515}"/>
              </a:ext>
            </a:extLst>
          </p:cNvPr>
          <p:cNvSpPr>
            <a:spLocks noGrp="1"/>
          </p:cNvSpPr>
          <p:nvPr>
            <p:ph type="body" idx="1"/>
          </p:nvPr>
        </p:nvSpPr>
        <p:spPr/>
        <p:txBody>
          <a:bodyPr rtlCol="0"/>
          <a:lstStyle/>
          <a:p>
            <a:pPr rtl="0"/>
            <a:endParaRPr lang="en-US" dirty="0"/>
          </a:p>
        </p:txBody>
      </p:sp>
      <p:sp>
        <p:nvSpPr>
          <p:cNvPr id="4" name="Slide Number Placeholder 3">
            <a:extLst>
              <a:ext uri="{FF2B5EF4-FFF2-40B4-BE49-F238E27FC236}">
                <a16:creationId xmlns:a16="http://schemas.microsoft.com/office/drawing/2014/main" id="{71BC1203-F409-F76B-4D13-868AC446BDEE}"/>
              </a:ext>
            </a:extLst>
          </p:cNvPr>
          <p:cNvSpPr>
            <a:spLocks noGrp="1"/>
          </p:cNvSpPr>
          <p:nvPr>
            <p:ph type="sldNum" sz="quarter" idx="5"/>
          </p:nvPr>
        </p:nvSpPr>
        <p:spPr/>
        <p:txBody>
          <a:bodyPr rtlCol="0"/>
          <a:lstStyle/>
          <a:p>
            <a:pPr rtl="0"/>
            <a:fld id="{32EB5225-5EEE-4ACC-8F39-02FB50716DCC}" type="slidenum">
              <a:rPr lang="en-US" smtClean="0"/>
              <a:t>23</a:t>
            </a:fld>
            <a:endParaRPr lang="en-US"/>
          </a:p>
        </p:txBody>
      </p:sp>
    </p:spTree>
    <p:extLst>
      <p:ext uri="{BB962C8B-B14F-4D97-AF65-F5344CB8AC3E}">
        <p14:creationId xmlns:p14="http://schemas.microsoft.com/office/powerpoint/2010/main" val="3228049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
              <a:t>In week one we will focus on the definitions, roles, and how they work together for effective governance and leadership.</a:t>
            </a:r>
          </a:p>
          <a:p>
            <a:pPr rtl="0"/>
            <a:endParaRPr lang="en-US" dirty="0"/>
          </a:p>
          <a:p>
            <a:pPr rtl="0"/>
            <a:r>
              <a:rPr lang="es"/>
              <a:t>In week two we will focus on the Independent Living Philosophy as a foundation and how that foundation should lead decision making. We will bring the roles discussed in week one to describe how they work together in the decision making process to improve outcomes.</a:t>
            </a:r>
          </a:p>
          <a:p>
            <a:pPr rtl="0"/>
            <a:endParaRPr lang="en-US" dirty="0"/>
          </a:p>
          <a:p>
            <a:pPr rtl="0"/>
            <a:r>
              <a:rPr lang="es"/>
              <a:t>In week three we will dive deeper into the tools and resources board members should use in their roles.</a:t>
            </a:r>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6</a:t>
            </a:fld>
            <a:endParaRPr lang="en-US"/>
          </a:p>
        </p:txBody>
      </p:sp>
    </p:spTree>
    <p:extLst>
      <p:ext uri="{BB962C8B-B14F-4D97-AF65-F5344CB8AC3E}">
        <p14:creationId xmlns:p14="http://schemas.microsoft.com/office/powerpoint/2010/main" val="10031664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 b="1"/>
              <a:t>Participation &amp; Presence</a:t>
            </a:r>
            <a:r>
              <a:rPr lang="es"/>
              <a:t> </a:t>
            </a:r>
          </a:p>
          <a:p>
            <a:pPr rtl="0"/>
            <a:r>
              <a:rPr lang="es" b="1"/>
              <a:t>Be here now</a:t>
            </a:r>
            <a:r>
              <a:rPr lang="es"/>
              <a:t> – minimize distractions, close other tabs, and stay present.</a:t>
            </a:r>
          </a:p>
          <a:p>
            <a:pPr rtl="0"/>
            <a:r>
              <a:rPr lang="es" b="1"/>
              <a:t>Engage actively</a:t>
            </a:r>
            <a:r>
              <a:rPr lang="es"/>
              <a:t> – contribute when you can, but listening counts as participation too.</a:t>
            </a:r>
          </a:p>
          <a:p>
            <a:pPr rtl="0"/>
            <a:r>
              <a:rPr lang="es" b="1"/>
              <a:t>Cameras encouraged, not required</a:t>
            </a:r>
            <a:r>
              <a:rPr lang="es"/>
              <a:t> – we value connection, not perfection.</a:t>
            </a:r>
          </a:p>
          <a:p>
            <a:pPr rtl="0"/>
            <a:endParaRPr lang="en-US" b="1" dirty="0"/>
          </a:p>
          <a:p>
            <a:pPr rtl="0"/>
            <a:r>
              <a:rPr lang="es" b="1"/>
              <a:t>Learning Together</a:t>
            </a:r>
            <a:r>
              <a:rPr lang="es"/>
              <a:t> </a:t>
            </a:r>
          </a:p>
          <a:p>
            <a:pPr rtl="0"/>
            <a:r>
              <a:rPr lang="es" b="1"/>
              <a:t>Speak from experience</a:t>
            </a:r>
            <a:r>
              <a:rPr lang="es"/>
              <a:t> – use “I” statements and share what’s true for you.</a:t>
            </a:r>
          </a:p>
          <a:p>
            <a:pPr rtl="0"/>
            <a:r>
              <a:rPr lang="es" b="1"/>
              <a:t>Curiosity over judgment</a:t>
            </a:r>
            <a:r>
              <a:rPr lang="es"/>
              <a:t> – we’re here to grow, not to be right.</a:t>
            </a:r>
          </a:p>
          <a:p>
            <a:pPr rtl="0"/>
            <a:r>
              <a:rPr lang="es" b="1"/>
              <a:t>Mistakes are part of learning</a:t>
            </a:r>
            <a:r>
              <a:rPr lang="es"/>
              <a:t> – give grace to yourself and others.</a:t>
            </a:r>
          </a:p>
          <a:p>
            <a:pPr rtl="0"/>
            <a:endParaRPr lang="en-US" b="1" dirty="0"/>
          </a:p>
          <a:p>
            <a:pPr rtl="0"/>
            <a:r>
              <a:rPr lang="es" b="1"/>
              <a:t>Respect &amp; Inclusion</a:t>
            </a:r>
            <a:r>
              <a:rPr lang="es"/>
              <a:t> </a:t>
            </a:r>
          </a:p>
          <a:p>
            <a:pPr rtl="0"/>
            <a:r>
              <a:rPr lang="es" b="1"/>
              <a:t>Step up, step back</a:t>
            </a:r>
            <a:r>
              <a:rPr lang="es"/>
              <a:t> – if you tend to talk a lot, make space; if you tend to hold back, challenge yourself to speak.</a:t>
            </a:r>
          </a:p>
          <a:p>
            <a:pPr rtl="0"/>
            <a:r>
              <a:rPr lang="es" b="1"/>
              <a:t>Assume positive intent, name impact</a:t>
            </a:r>
            <a:r>
              <a:rPr lang="es"/>
              <a:t> – we hold space for feedback and growth.</a:t>
            </a:r>
          </a:p>
          <a:p>
            <a:pPr rtl="0"/>
            <a:r>
              <a:rPr lang="es" b="1"/>
              <a:t>Respect lived experience</a:t>
            </a:r>
            <a:r>
              <a:rPr lang="es"/>
              <a:t> – value both professional and personal perspectives, especially those grounded in disability identity and community.</a:t>
            </a:r>
          </a:p>
          <a:p>
            <a:pPr rtl="0"/>
            <a:r>
              <a:rPr lang="es"/>
              <a:t> </a:t>
            </a:r>
            <a:endParaRPr lang="en-US" b="1" dirty="0"/>
          </a:p>
          <a:p>
            <a:pPr rtl="0"/>
            <a:r>
              <a:rPr lang="es" b="1"/>
              <a:t>Confidentiality &amp; Trust</a:t>
            </a:r>
            <a:endParaRPr lang="en-US" dirty="0"/>
          </a:p>
          <a:p>
            <a:pPr rtl="0"/>
            <a:r>
              <a:rPr lang="es" b="1"/>
              <a:t>What’s shared here stays here</a:t>
            </a:r>
            <a:r>
              <a:rPr lang="es"/>
              <a:t> (unless permission is given to share).</a:t>
            </a:r>
          </a:p>
          <a:p>
            <a:pPr rtl="0"/>
            <a:r>
              <a:rPr lang="es" b="1"/>
              <a:t>What’s learned here leaves here</a:t>
            </a:r>
            <a:r>
              <a:rPr lang="es"/>
              <a:t> – carry forward the insights, not the stories.</a:t>
            </a:r>
          </a:p>
          <a:p>
            <a:pPr rtl="0"/>
            <a:r>
              <a:rPr lang="es"/>
              <a:t> </a:t>
            </a:r>
            <a:endParaRPr lang="en-US" b="1" dirty="0"/>
          </a:p>
          <a:p>
            <a:pPr rtl="0"/>
            <a:r>
              <a:rPr lang="es" b="1"/>
              <a:t>Time &amp; Structure</a:t>
            </a:r>
            <a:endParaRPr lang="en-US" dirty="0"/>
          </a:p>
          <a:p>
            <a:pPr rtl="0"/>
            <a:r>
              <a:rPr lang="es" b="1"/>
              <a:t>Start and end on time</a:t>
            </a:r>
            <a:r>
              <a:rPr lang="es"/>
              <a:t> – we respect each other’s schedules.</a:t>
            </a:r>
          </a:p>
          <a:p>
            <a:pPr rtl="0"/>
            <a:r>
              <a:rPr lang="es" b="1"/>
              <a:t>Honor the flow</a:t>
            </a:r>
            <a:r>
              <a:rPr lang="es"/>
              <a:t> – follow the facilitator’s lead to keep things moving.</a:t>
            </a:r>
          </a:p>
          <a:p>
            <a:pPr rtl="0"/>
            <a:endParaRPr lang="en-US" dirty="0"/>
          </a:p>
          <a:p>
            <a:pPr rtl="0"/>
            <a:endParaRPr lang="en-US" dirty="0"/>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7</a:t>
            </a:fld>
            <a:endParaRPr lang="en-US"/>
          </a:p>
        </p:txBody>
      </p:sp>
    </p:spTree>
    <p:extLst>
      <p:ext uri="{BB962C8B-B14F-4D97-AF65-F5344CB8AC3E}">
        <p14:creationId xmlns:p14="http://schemas.microsoft.com/office/powerpoint/2010/main" val="10309735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endParaRPr lang="en-US" dirty="0"/>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8</a:t>
            </a:fld>
            <a:endParaRPr lang="en-US"/>
          </a:p>
        </p:txBody>
      </p:sp>
    </p:spTree>
    <p:extLst>
      <p:ext uri="{BB962C8B-B14F-4D97-AF65-F5344CB8AC3E}">
        <p14:creationId xmlns:p14="http://schemas.microsoft.com/office/powerpoint/2010/main" val="39696812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
              <a:t>Ralph Nader was a renowned American political activity, consumer advocate, author, and attorney, best known for his work championing consumer protection, corporate accountability, and government transparency. Rising to national prominence in the 1960s with his groundbreaking book Unsafe at Any Speed, which exposed safety flaws in the auto industry, Nader played a key role in advancing major public safety legislation, including the creation of the Occupational Safety and Health Administration (OSHA), the Environmental Protection Agency (EPA), and the National Highway Traffic Safety Administration (NHTSA). He also several influential nonprofit organizations such as Public Citizen and has run for US president multiple times, promoting civic engagement and independent politics</a:t>
            </a:r>
          </a:p>
          <a:p>
            <a:pPr rtl="0"/>
            <a:endParaRPr lang="en-US" dirty="0"/>
          </a:p>
          <a:p>
            <a:pPr rtl="0"/>
            <a:r>
              <a:rPr lang="es"/>
              <a:t>I chose this quote from Ralph Nader because it reframes leadership in a way that’s especially relevant to the Indpeendent Living movement and our work in nonprofit governance. Nader – a lifelong advocate for public accountability and vicic empowerment – reminds us that real leadership isn’t about control or charisma. It’s about creating space for others to step into leadership themselves.”</a:t>
            </a:r>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9</a:t>
            </a:fld>
            <a:endParaRPr lang="en-US"/>
          </a:p>
        </p:txBody>
      </p:sp>
    </p:spTree>
    <p:extLst>
      <p:ext uri="{BB962C8B-B14F-4D97-AF65-F5344CB8AC3E}">
        <p14:creationId xmlns:p14="http://schemas.microsoft.com/office/powerpoint/2010/main" val="1475001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
              <a:t>Filling all roles and distributing responsibilities among board members can ensure proper oversight and advance the organization’s work. By understanding how each board member fits into the picture and enhances the organization, board members can empower each other and better support the organization as a united group.</a:t>
            </a:r>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12</a:t>
            </a:fld>
            <a:endParaRPr lang="en-US"/>
          </a:p>
        </p:txBody>
      </p:sp>
    </p:spTree>
    <p:extLst>
      <p:ext uri="{BB962C8B-B14F-4D97-AF65-F5344CB8AC3E}">
        <p14:creationId xmlns:p14="http://schemas.microsoft.com/office/powerpoint/2010/main" val="1134982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
              <a:t>Speaker Note: Governance documents should outline these positions along with duties</a:t>
            </a:r>
          </a:p>
          <a:p>
            <a:pPr rtl="0"/>
            <a:endParaRPr lang="en-US" dirty="0"/>
          </a:p>
          <a:p>
            <a:pPr rtl="0"/>
            <a:r>
              <a:rPr lang="es"/>
              <a:t>To support order and process, most bylaws include the following board officer positions, regardless of board size or type.</a:t>
            </a:r>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13</a:t>
            </a:fld>
            <a:endParaRPr lang="en-US"/>
          </a:p>
        </p:txBody>
      </p:sp>
    </p:spTree>
    <p:extLst>
      <p:ext uri="{BB962C8B-B14F-4D97-AF65-F5344CB8AC3E}">
        <p14:creationId xmlns:p14="http://schemas.microsoft.com/office/powerpoint/2010/main" val="25361041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marL="0" indent="0" rtl="0">
              <a:buNone/>
            </a:pPr>
            <a:r>
              <a:rPr lang="es" sz="1200"/>
              <a:t>Committees should have clear charters or written charges</a:t>
            </a:r>
          </a:p>
          <a:p>
            <a:pPr marL="0" indent="0" rtl="0">
              <a:buNone/>
            </a:pPr>
            <a:r>
              <a:rPr lang="es" sz="1200"/>
              <a:t>They should report regularly to the full board</a:t>
            </a:r>
          </a:p>
          <a:p>
            <a:pPr marL="0" indent="0" rtl="0">
              <a:buNone/>
            </a:pPr>
            <a:r>
              <a:rPr lang="es" sz="1200"/>
              <a:t>Composition should align with the board’s diversity and consumer control values</a:t>
            </a:r>
          </a:p>
          <a:p>
            <a:pPr marL="0" indent="0" rtl="0">
              <a:buNone/>
            </a:pPr>
            <a:r>
              <a:rPr lang="es" sz="1200"/>
              <a:t>Avoid forming a committee when a task force or time-limited work group would suffice</a:t>
            </a:r>
          </a:p>
          <a:p>
            <a:pPr marL="0" indent="0" rtl="0">
              <a:buNone/>
            </a:pPr>
            <a:r>
              <a:rPr lang="es" sz="1200" b="1"/>
              <a:t>Committees typically found in Boards and Primary Focus</a:t>
            </a:r>
          </a:p>
          <a:p>
            <a:pPr rtl="0"/>
            <a:r>
              <a:rPr lang="es" b="1"/>
              <a:t>Executive Committee</a:t>
            </a:r>
            <a:endParaRPr lang="en-US" dirty="0"/>
          </a:p>
          <a:p>
            <a:pPr rtl="0"/>
            <a:r>
              <a:rPr lang="es"/>
              <a:t>Acts on behalf of the board between meetings; often includes officers (Chair, Treasurer)</a:t>
            </a:r>
          </a:p>
          <a:p>
            <a:pPr rtl="0"/>
            <a:r>
              <a:rPr lang="es" b="1"/>
              <a:t>Finance Committee</a:t>
            </a:r>
            <a:endParaRPr lang="en-US" dirty="0"/>
          </a:p>
          <a:p>
            <a:pPr rtl="0"/>
            <a:r>
              <a:rPr lang="es"/>
              <a:t>Oversees budget development, audits, and financial health</a:t>
            </a:r>
          </a:p>
          <a:p>
            <a:pPr rtl="0"/>
            <a:r>
              <a:rPr lang="es" b="1"/>
              <a:t>Governance/Nominating</a:t>
            </a:r>
            <a:endParaRPr lang="en-US" dirty="0"/>
          </a:p>
          <a:p>
            <a:pPr rtl="0"/>
            <a:r>
              <a:rPr lang="es"/>
              <a:t>Recruits, orients, and evaluates board members; reviews bylaws</a:t>
            </a:r>
          </a:p>
          <a:p>
            <a:pPr rtl="0"/>
            <a:r>
              <a:rPr lang="es" b="1"/>
              <a:t>Development/Fundraising</a:t>
            </a:r>
            <a:endParaRPr lang="en-US" dirty="0"/>
          </a:p>
          <a:p>
            <a:pPr rtl="0"/>
            <a:r>
              <a:rPr lang="es"/>
              <a:t>Supports strategy for donor engagement, events, and campaigns</a:t>
            </a:r>
          </a:p>
          <a:p>
            <a:pPr rtl="0"/>
            <a:r>
              <a:rPr lang="es" b="1"/>
              <a:t>Program/Quality Committee</a:t>
            </a:r>
            <a:endParaRPr lang="en-US" dirty="0"/>
          </a:p>
          <a:p>
            <a:pPr rtl="0"/>
            <a:r>
              <a:rPr lang="es"/>
              <a:t>Monitors program effectiveness and mission alignment</a:t>
            </a:r>
          </a:p>
          <a:p>
            <a:pPr rtl="0"/>
            <a:endParaRPr lang="en-US" dirty="0"/>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15</a:t>
            </a:fld>
            <a:endParaRPr lang="en-US"/>
          </a:p>
        </p:txBody>
      </p:sp>
    </p:spTree>
    <p:extLst>
      <p:ext uri="{BB962C8B-B14F-4D97-AF65-F5344CB8AC3E}">
        <p14:creationId xmlns:p14="http://schemas.microsoft.com/office/powerpoint/2010/main" val="4802697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0"/>
          <a:lstStyle/>
          <a:p>
            <a:pPr rtl="0"/>
            <a:r>
              <a:rPr lang="es" b="1"/>
              <a:t>📊</a:t>
            </a:r>
          </a:p>
          <a:p>
            <a:pPr rtl="0"/>
            <a:r>
              <a:rPr lang="es" b="1"/>
              <a:t>Metrics to Evaluate Board Health</a:t>
            </a:r>
          </a:p>
          <a:p>
            <a:pPr rtl="0"/>
            <a:r>
              <a:rPr lang="es"/>
              <a:t> </a:t>
            </a:r>
          </a:p>
          <a:p>
            <a:pPr rtl="0"/>
            <a:r>
              <a:rPr lang="es"/>
              <a:t> </a:t>
            </a:r>
          </a:p>
          <a:p>
            <a:pPr rtl="0"/>
            <a:r>
              <a:rPr lang="es"/>
              <a:t> </a:t>
            </a:r>
          </a:p>
          <a:p>
            <a:pPr rtl="0"/>
            <a:r>
              <a:rPr lang="es" b="1"/>
              <a:t>🧭</a:t>
            </a:r>
          </a:p>
          <a:p>
            <a:pPr rtl="0"/>
            <a:r>
              <a:rPr lang="es" b="1"/>
              <a:t>Mission &amp; Values Alignment</a:t>
            </a:r>
          </a:p>
          <a:p>
            <a:pPr rtl="0"/>
            <a:r>
              <a:rPr lang="es"/>
              <a:t> </a:t>
            </a:r>
          </a:p>
          <a:p>
            <a:pPr rtl="0"/>
            <a:r>
              <a:rPr lang="es" b="1"/>
              <a:t>Indicator</a:t>
            </a:r>
            <a:endParaRPr lang="en-US" dirty="0"/>
          </a:p>
          <a:p>
            <a:pPr rtl="0"/>
            <a:r>
              <a:rPr lang="es" b="1"/>
              <a:t>Sample Metric</a:t>
            </a:r>
            <a:endParaRPr lang="en-US" dirty="0"/>
          </a:p>
          <a:p>
            <a:pPr rtl="0"/>
            <a:r>
              <a:rPr lang="es"/>
              <a:t>Understanding of mission</a:t>
            </a:r>
          </a:p>
          <a:p>
            <a:pPr rtl="0"/>
            <a:r>
              <a:rPr lang="es"/>
              <a:t>% of board members who can accurately describe the mission</a:t>
            </a:r>
          </a:p>
          <a:p>
            <a:pPr rtl="0"/>
            <a:r>
              <a:rPr lang="es"/>
              <a:t>Decision alignment</a:t>
            </a:r>
          </a:p>
          <a:p>
            <a:pPr rtl="0"/>
            <a:r>
              <a:rPr lang="es"/>
              <a:t># of major board decisions tied explicitly to mission/values</a:t>
            </a:r>
          </a:p>
          <a:p>
            <a:pPr rtl="0"/>
            <a:r>
              <a:rPr lang="es"/>
              <a:t>Consumer control</a:t>
            </a:r>
          </a:p>
          <a:p>
            <a:pPr rtl="0"/>
            <a:r>
              <a:rPr lang="es"/>
              <a:t>% of board members with significant disabilities</a:t>
            </a:r>
          </a:p>
          <a:p>
            <a:pPr rtl="0"/>
            <a:r>
              <a:rPr lang="es"/>
              <a:t> </a:t>
            </a:r>
          </a:p>
          <a:p>
            <a:pPr rtl="0"/>
            <a:r>
              <a:rPr lang="es"/>
              <a:t> </a:t>
            </a:r>
          </a:p>
          <a:p>
            <a:pPr rtl="0"/>
            <a:r>
              <a:rPr lang="es"/>
              <a:t> </a:t>
            </a:r>
          </a:p>
          <a:p>
            <a:pPr rtl="0"/>
            <a:r>
              <a:rPr lang="es" b="1"/>
              <a:t>🪞</a:t>
            </a:r>
          </a:p>
          <a:p>
            <a:pPr rtl="0"/>
            <a:r>
              <a:rPr lang="es" b="1"/>
              <a:t>Clarity of Roles &amp; Boundaries</a:t>
            </a:r>
          </a:p>
          <a:p>
            <a:pPr rtl="0"/>
            <a:r>
              <a:rPr lang="es"/>
              <a:t> </a:t>
            </a:r>
          </a:p>
          <a:p>
            <a:pPr rtl="0"/>
            <a:r>
              <a:rPr lang="es" b="1"/>
              <a:t>Indicator</a:t>
            </a:r>
            <a:endParaRPr lang="en-US" dirty="0"/>
          </a:p>
          <a:p>
            <a:pPr rtl="0"/>
            <a:r>
              <a:rPr lang="es" b="1"/>
              <a:t>Sample Metric</a:t>
            </a:r>
            <a:endParaRPr lang="en-US" dirty="0"/>
          </a:p>
          <a:p>
            <a:pPr rtl="0"/>
            <a:r>
              <a:rPr lang="es"/>
              <a:t>Role understanding</a:t>
            </a:r>
          </a:p>
          <a:p>
            <a:pPr rtl="0"/>
            <a:r>
              <a:rPr lang="es"/>
              <a:t>Survey: % of members who report confidence in their governance role</a:t>
            </a:r>
          </a:p>
          <a:p>
            <a:pPr rtl="0"/>
            <a:r>
              <a:rPr lang="es"/>
              <a:t>Boundary issues</a:t>
            </a:r>
          </a:p>
          <a:p>
            <a:pPr rtl="0"/>
            <a:r>
              <a:rPr lang="es"/>
              <a:t># of instances of board interference in operations (flagged by ED or Chair)</a:t>
            </a:r>
          </a:p>
          <a:p>
            <a:pPr rtl="0"/>
            <a:r>
              <a:rPr lang="es"/>
              <a:t>Board/ED relationship</a:t>
            </a:r>
          </a:p>
          <a:p>
            <a:pPr rtl="0"/>
            <a:r>
              <a:rPr lang="es"/>
              <a:t>Annual 360° review or mutual evaluation scores (trust, clarity, respect)</a:t>
            </a:r>
          </a:p>
          <a:p>
            <a:pPr rtl="0"/>
            <a:r>
              <a:rPr lang="es"/>
              <a:t> </a:t>
            </a:r>
          </a:p>
          <a:p>
            <a:pPr rtl="0"/>
            <a:r>
              <a:rPr lang="es"/>
              <a:t> </a:t>
            </a:r>
          </a:p>
          <a:p>
            <a:pPr rtl="0"/>
            <a:r>
              <a:rPr lang="es"/>
              <a:t> </a:t>
            </a:r>
          </a:p>
          <a:p>
            <a:pPr rtl="0"/>
            <a:r>
              <a:rPr lang="es" b="1"/>
              <a:t>💼</a:t>
            </a:r>
          </a:p>
          <a:p>
            <a:pPr rtl="0"/>
            <a:r>
              <a:rPr lang="es" b="1"/>
              <a:t>Engagement &amp; Meeting Participation</a:t>
            </a:r>
          </a:p>
          <a:p>
            <a:pPr rtl="0"/>
            <a:r>
              <a:rPr lang="es"/>
              <a:t> </a:t>
            </a:r>
          </a:p>
          <a:p>
            <a:pPr rtl="0"/>
            <a:r>
              <a:rPr lang="es" b="1"/>
              <a:t>Indicator</a:t>
            </a:r>
            <a:endParaRPr lang="en-US" dirty="0"/>
          </a:p>
          <a:p>
            <a:pPr rtl="0"/>
            <a:r>
              <a:rPr lang="es" b="1"/>
              <a:t>Sample Metric</a:t>
            </a:r>
            <a:endParaRPr lang="en-US" dirty="0"/>
          </a:p>
          <a:p>
            <a:pPr rtl="0"/>
            <a:r>
              <a:rPr lang="es"/>
              <a:t>Attendance</a:t>
            </a:r>
          </a:p>
          <a:p>
            <a:pPr rtl="0"/>
            <a:r>
              <a:rPr lang="es"/>
              <a:t>% of members attending at least 80% of meetings annually</a:t>
            </a:r>
          </a:p>
          <a:p>
            <a:pPr rtl="0"/>
            <a:r>
              <a:rPr lang="es"/>
              <a:t>Preparedness</a:t>
            </a:r>
          </a:p>
          <a:p>
            <a:pPr rtl="0"/>
            <a:r>
              <a:rPr lang="es"/>
              <a:t>Survey: % of members who “often” or “always” review materials beforehand</a:t>
            </a:r>
          </a:p>
          <a:p>
            <a:pPr rtl="0"/>
            <a:r>
              <a:rPr lang="es"/>
              <a:t>Participation</a:t>
            </a:r>
          </a:p>
          <a:p>
            <a:pPr rtl="0"/>
            <a:r>
              <a:rPr lang="es"/>
              <a:t># of members who actively contribute during meetings (tracked by Chair)</a:t>
            </a:r>
          </a:p>
          <a:p>
            <a:pPr rtl="0"/>
            <a:r>
              <a:rPr lang="es"/>
              <a:t> </a:t>
            </a:r>
          </a:p>
          <a:p>
            <a:pPr rtl="0"/>
            <a:r>
              <a:rPr lang="es"/>
              <a:t> </a:t>
            </a:r>
          </a:p>
          <a:p>
            <a:pPr rtl="0"/>
            <a:r>
              <a:rPr lang="es"/>
              <a:t> </a:t>
            </a:r>
          </a:p>
          <a:p>
            <a:pPr rtl="0"/>
            <a:r>
              <a:rPr lang="es" b="1"/>
              <a:t>🤝</a:t>
            </a:r>
          </a:p>
          <a:p>
            <a:pPr rtl="0"/>
            <a:r>
              <a:rPr lang="es" b="1"/>
              <a:t>Diversity &amp; Inclusion</a:t>
            </a:r>
          </a:p>
          <a:p>
            <a:pPr rtl="0"/>
            <a:r>
              <a:rPr lang="es"/>
              <a:t> </a:t>
            </a:r>
          </a:p>
          <a:p>
            <a:pPr rtl="0"/>
            <a:r>
              <a:rPr lang="es" b="1"/>
              <a:t>Indicator</a:t>
            </a:r>
            <a:endParaRPr lang="en-US" dirty="0"/>
          </a:p>
          <a:p>
            <a:pPr rtl="0"/>
            <a:r>
              <a:rPr lang="es" b="1"/>
              <a:t>Sample Metric</a:t>
            </a:r>
            <a:endParaRPr lang="en-US" dirty="0"/>
          </a:p>
          <a:p>
            <a:pPr rtl="0"/>
            <a:r>
              <a:rPr lang="es"/>
              <a:t>Consumer representation</a:t>
            </a:r>
          </a:p>
          <a:p>
            <a:pPr rtl="0"/>
            <a:r>
              <a:rPr lang="es"/>
              <a:t>% of board members with lived disability experience</a:t>
            </a:r>
          </a:p>
          <a:p>
            <a:pPr rtl="0"/>
            <a:r>
              <a:rPr lang="es"/>
              <a:t>Demographic diversity</a:t>
            </a:r>
          </a:p>
          <a:p>
            <a:pPr rtl="0"/>
            <a:r>
              <a:rPr lang="es"/>
              <a:t>Board composition breakdown by race, gender, geography, etc.</a:t>
            </a:r>
          </a:p>
          <a:p>
            <a:pPr rtl="0"/>
            <a:r>
              <a:rPr lang="es"/>
              <a:t>Inclusion climate</a:t>
            </a:r>
          </a:p>
          <a:p>
            <a:pPr rtl="0"/>
            <a:r>
              <a:rPr lang="es"/>
              <a:t>Survey: % of members who feel “valued” and “heard” in discussions</a:t>
            </a:r>
          </a:p>
          <a:p>
            <a:pPr rtl="0"/>
            <a:r>
              <a:rPr lang="es"/>
              <a:t> </a:t>
            </a:r>
          </a:p>
          <a:p>
            <a:pPr rtl="0"/>
            <a:r>
              <a:rPr lang="es"/>
              <a:t> </a:t>
            </a:r>
          </a:p>
          <a:p>
            <a:pPr rtl="0"/>
            <a:r>
              <a:rPr lang="es"/>
              <a:t> </a:t>
            </a:r>
          </a:p>
          <a:p>
            <a:pPr rtl="0"/>
            <a:r>
              <a:rPr lang="es" b="1"/>
              <a:t>📈</a:t>
            </a:r>
          </a:p>
          <a:p>
            <a:pPr rtl="0"/>
            <a:r>
              <a:rPr lang="es" b="1"/>
              <a:t>Strategic &amp; Governance Effectiveness</a:t>
            </a:r>
          </a:p>
          <a:p>
            <a:pPr rtl="0"/>
            <a:r>
              <a:rPr lang="es"/>
              <a:t> </a:t>
            </a:r>
          </a:p>
          <a:p>
            <a:pPr rtl="0"/>
            <a:r>
              <a:rPr lang="es" b="1"/>
              <a:t>Indicator</a:t>
            </a:r>
            <a:endParaRPr lang="en-US" dirty="0"/>
          </a:p>
          <a:p>
            <a:pPr rtl="0"/>
            <a:r>
              <a:rPr lang="es" b="1"/>
              <a:t>Sample Metric</a:t>
            </a:r>
            <a:endParaRPr lang="en-US" dirty="0"/>
          </a:p>
          <a:p>
            <a:pPr rtl="0"/>
            <a:r>
              <a:rPr lang="es"/>
              <a:t>Strategic engagement</a:t>
            </a:r>
          </a:p>
          <a:p>
            <a:pPr rtl="0"/>
            <a:r>
              <a:rPr lang="es"/>
              <a:t>% of meetings with strategic planning on the agenda</a:t>
            </a:r>
          </a:p>
          <a:p>
            <a:pPr rtl="0"/>
            <a:r>
              <a:rPr lang="es"/>
              <a:t>Goal tracking</a:t>
            </a:r>
          </a:p>
          <a:p>
            <a:pPr rtl="0"/>
            <a:r>
              <a:rPr lang="es"/>
              <a:t>% of strategic plan goals reviewed quarterly by the board</a:t>
            </a:r>
          </a:p>
          <a:p>
            <a:pPr rtl="0"/>
            <a:r>
              <a:rPr lang="es"/>
              <a:t>ED performance review</a:t>
            </a:r>
          </a:p>
          <a:p>
            <a:pPr rtl="0"/>
            <a:r>
              <a:rPr lang="es"/>
              <a:t>ED has been evaluated in the past 12 months (Yes/No)</a:t>
            </a:r>
          </a:p>
          <a:p>
            <a:pPr rtl="0"/>
            <a:r>
              <a:rPr lang="es"/>
              <a:t> </a:t>
            </a:r>
          </a:p>
          <a:p>
            <a:pPr rtl="0"/>
            <a:r>
              <a:rPr lang="es"/>
              <a:t> </a:t>
            </a:r>
          </a:p>
          <a:p>
            <a:pPr rtl="0"/>
            <a:r>
              <a:rPr lang="es"/>
              <a:t> </a:t>
            </a:r>
          </a:p>
          <a:p>
            <a:pPr rtl="0"/>
            <a:r>
              <a:rPr lang="es" b="1"/>
              <a:t>💰</a:t>
            </a:r>
          </a:p>
          <a:p>
            <a:pPr rtl="0"/>
            <a:r>
              <a:rPr lang="es" b="1"/>
              <a:t>Financial Oversight</a:t>
            </a:r>
          </a:p>
          <a:p>
            <a:pPr rtl="0"/>
            <a:r>
              <a:rPr lang="es"/>
              <a:t> </a:t>
            </a:r>
          </a:p>
          <a:p>
            <a:pPr rtl="0"/>
            <a:r>
              <a:rPr lang="es" b="1"/>
              <a:t>Indicator</a:t>
            </a:r>
            <a:endParaRPr lang="en-US" dirty="0"/>
          </a:p>
          <a:p>
            <a:pPr rtl="0"/>
            <a:r>
              <a:rPr lang="es" b="1"/>
              <a:t>Sample Metric</a:t>
            </a:r>
            <a:endParaRPr lang="en-US" dirty="0"/>
          </a:p>
          <a:p>
            <a:pPr rtl="0"/>
            <a:r>
              <a:rPr lang="es"/>
              <a:t>Budget literacy</a:t>
            </a:r>
          </a:p>
          <a:p>
            <a:pPr rtl="0"/>
            <a:r>
              <a:rPr lang="es"/>
              <a:t>% of board members who rate their comfort with financial reports ≥4/5</a:t>
            </a:r>
          </a:p>
          <a:p>
            <a:pPr rtl="0"/>
            <a:r>
              <a:rPr lang="es"/>
              <a:t>Timely review</a:t>
            </a:r>
          </a:p>
          <a:p>
            <a:pPr rtl="0"/>
            <a:r>
              <a:rPr lang="es"/>
              <a:t># of months financial reports are reviewed within 30 days</a:t>
            </a:r>
          </a:p>
          <a:p>
            <a:pPr rtl="0"/>
            <a:r>
              <a:rPr lang="es"/>
              <a:t>Audit engagement</a:t>
            </a:r>
          </a:p>
          <a:p>
            <a:pPr rtl="0"/>
            <a:r>
              <a:rPr lang="es"/>
              <a:t>Audit reviewed and accepted by full board (Yes/No, annual)</a:t>
            </a:r>
          </a:p>
          <a:p>
            <a:pPr rtl="0"/>
            <a:r>
              <a:rPr lang="es"/>
              <a:t> </a:t>
            </a:r>
          </a:p>
          <a:p>
            <a:pPr rtl="0"/>
            <a:r>
              <a:rPr lang="es"/>
              <a:t> </a:t>
            </a:r>
          </a:p>
          <a:p>
            <a:pPr rtl="0"/>
            <a:r>
              <a:rPr lang="es"/>
              <a:t> </a:t>
            </a:r>
          </a:p>
          <a:p>
            <a:pPr rtl="0"/>
            <a:r>
              <a:rPr lang="es" b="1"/>
              <a:t>🪴</a:t>
            </a:r>
          </a:p>
          <a:p>
            <a:pPr rtl="0"/>
            <a:r>
              <a:rPr lang="es" b="1"/>
              <a:t>Culture &amp; Board Relationships</a:t>
            </a:r>
          </a:p>
          <a:p>
            <a:pPr rtl="0"/>
            <a:r>
              <a:rPr lang="es"/>
              <a:t> </a:t>
            </a:r>
          </a:p>
          <a:p>
            <a:pPr rtl="0"/>
            <a:r>
              <a:rPr lang="es" b="1"/>
              <a:t>Indicator</a:t>
            </a:r>
            <a:endParaRPr lang="en-US" dirty="0"/>
          </a:p>
          <a:p>
            <a:pPr rtl="0"/>
            <a:r>
              <a:rPr lang="es" b="1"/>
              <a:t>Sample Metric</a:t>
            </a:r>
            <a:endParaRPr lang="en-US" dirty="0"/>
          </a:p>
          <a:p>
            <a:pPr rtl="0"/>
            <a:r>
              <a:rPr lang="es"/>
              <a:t>Board self-assessment</a:t>
            </a:r>
          </a:p>
          <a:p>
            <a:pPr rtl="0"/>
            <a:r>
              <a:rPr lang="es"/>
              <a:t>Board conducts annual self-evaluation (Yes/No)</a:t>
            </a:r>
          </a:p>
          <a:p>
            <a:pPr rtl="0"/>
            <a:r>
              <a:rPr lang="es"/>
              <a:t>Conflict resolution</a:t>
            </a:r>
          </a:p>
          <a:p>
            <a:pPr rtl="0"/>
            <a:r>
              <a:rPr lang="es"/>
              <a:t>% of members who feel conflicts are addressed constructively</a:t>
            </a:r>
          </a:p>
          <a:p>
            <a:pPr rtl="0"/>
            <a:r>
              <a:rPr lang="es"/>
              <a:t>Trust and collaboration</a:t>
            </a:r>
          </a:p>
          <a:p>
            <a:pPr rtl="0"/>
            <a:r>
              <a:rPr lang="es"/>
              <a:t>Average rating on trust-building survey question (e.g., 1–5 scale)</a:t>
            </a:r>
          </a:p>
          <a:p>
            <a:pPr rtl="0"/>
            <a:r>
              <a:rPr lang="es"/>
              <a:t> </a:t>
            </a:r>
          </a:p>
          <a:p>
            <a:pPr rtl="0"/>
            <a:r>
              <a:rPr lang="es"/>
              <a:t> </a:t>
            </a:r>
          </a:p>
          <a:p>
            <a:pPr rtl="0"/>
            <a:r>
              <a:rPr lang="es"/>
              <a:t> </a:t>
            </a:r>
          </a:p>
          <a:p>
            <a:pPr rtl="0"/>
            <a:r>
              <a:rPr lang="es" b="1"/>
              <a:t>🧰</a:t>
            </a:r>
          </a:p>
          <a:p>
            <a:pPr rtl="0"/>
            <a:r>
              <a:rPr lang="es" b="1"/>
              <a:t>Ongoing Learning &amp; Succession</a:t>
            </a:r>
          </a:p>
          <a:p>
            <a:pPr rtl="0"/>
            <a:r>
              <a:rPr lang="es"/>
              <a:t> </a:t>
            </a:r>
          </a:p>
          <a:p>
            <a:pPr rtl="0"/>
            <a:r>
              <a:rPr lang="es" b="1"/>
              <a:t>Indicator</a:t>
            </a:r>
            <a:endParaRPr lang="en-US" dirty="0"/>
          </a:p>
          <a:p>
            <a:pPr rtl="0"/>
            <a:r>
              <a:rPr lang="es" b="1"/>
              <a:t>Sample Metric</a:t>
            </a:r>
            <a:endParaRPr lang="en-US" dirty="0"/>
          </a:p>
          <a:p>
            <a:pPr rtl="0"/>
            <a:r>
              <a:rPr lang="es"/>
              <a:t>Onboarding completion</a:t>
            </a:r>
          </a:p>
          <a:p>
            <a:pPr rtl="0"/>
            <a:r>
              <a:rPr lang="es"/>
              <a:t>% of new members who complete orientation within 30 days</a:t>
            </a:r>
          </a:p>
          <a:p>
            <a:pPr rtl="0"/>
            <a:r>
              <a:rPr lang="es"/>
              <a:t>Ongoing development</a:t>
            </a:r>
          </a:p>
          <a:p>
            <a:pPr rtl="0"/>
            <a:r>
              <a:rPr lang="es"/>
              <a:t># of trainings attended per member per year</a:t>
            </a:r>
          </a:p>
          <a:p>
            <a:pPr rtl="0"/>
            <a:r>
              <a:rPr lang="es"/>
              <a:t>Leadership pipeline</a:t>
            </a:r>
          </a:p>
          <a:p>
            <a:pPr rtl="0"/>
            <a:r>
              <a:rPr lang="es"/>
              <a:t>Existence of documented succession plan (Yes/No)</a:t>
            </a:r>
          </a:p>
          <a:p>
            <a:pPr rtl="0"/>
            <a:r>
              <a:rPr lang="es"/>
              <a:t> </a:t>
            </a:r>
          </a:p>
          <a:p>
            <a:pPr rtl="0"/>
            <a:endParaRPr lang="en-US" dirty="0"/>
          </a:p>
        </p:txBody>
      </p:sp>
      <p:sp>
        <p:nvSpPr>
          <p:cNvPr id="4" name="Slide Number Placeholder 3"/>
          <p:cNvSpPr>
            <a:spLocks noGrp="1"/>
          </p:cNvSpPr>
          <p:nvPr>
            <p:ph type="sldNum" sz="quarter" idx="5"/>
          </p:nvPr>
        </p:nvSpPr>
        <p:spPr/>
        <p:txBody>
          <a:bodyPr rtlCol="0"/>
          <a:lstStyle/>
          <a:p>
            <a:pPr rtl="0"/>
            <a:fld id="{32EB5225-5EEE-4ACC-8F39-02FB50716DCC}" type="slidenum">
              <a:rPr lang="en-US" smtClean="0"/>
              <a:t>16</a:t>
            </a:fld>
            <a:endParaRPr lang="en-US"/>
          </a:p>
        </p:txBody>
      </p:sp>
    </p:spTree>
    <p:extLst>
      <p:ext uri="{BB962C8B-B14F-4D97-AF65-F5344CB8AC3E}">
        <p14:creationId xmlns:p14="http://schemas.microsoft.com/office/powerpoint/2010/main" val="2983446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2A0F9-AF33-0ACE-1BFB-9E9C0000DE80}"/>
              </a:ext>
            </a:extLst>
          </p:cNvPr>
          <p:cNvSpPr>
            <a:spLocks noGrp="1"/>
          </p:cNvSpPr>
          <p:nvPr>
            <p:ph type="ctrTitle"/>
          </p:nvPr>
        </p:nvSpPr>
        <p:spPr>
          <a:xfrm>
            <a:off x="1524000" y="1122363"/>
            <a:ext cx="9144000" cy="2387600"/>
          </a:xfrm>
        </p:spPr>
        <p:txBody>
          <a:bodyPr rtlCol="0" anchor="b"/>
          <a:lstStyle>
            <a:lvl1pPr algn="ctr">
              <a:defRPr sz="6000"/>
            </a:lvl1pPr>
          </a:lstStyle>
          <a:p>
            <a:pPr rtl="0"/>
            <a:r>
              <a:rPr lang="es"/>
              <a:t>Click to edit Master title style</a:t>
            </a:r>
          </a:p>
        </p:txBody>
      </p:sp>
      <p:sp>
        <p:nvSpPr>
          <p:cNvPr id="3" name="Subtitle 2">
            <a:extLst>
              <a:ext uri="{FF2B5EF4-FFF2-40B4-BE49-F238E27FC236}">
                <a16:creationId xmlns:a16="http://schemas.microsoft.com/office/drawing/2014/main" id="{A94ADBF2-D024-8B90-8898-507D01987DEF}"/>
              </a:ext>
            </a:extLst>
          </p:cNvPr>
          <p:cNvSpPr>
            <a:spLocks noGrp="1"/>
          </p:cNvSpPr>
          <p:nvPr>
            <p:ph type="subTitle" idx="1"/>
          </p:nvPr>
        </p:nvSpPr>
        <p:spPr>
          <a:xfrm>
            <a:off x="1524000" y="3602038"/>
            <a:ext cx="9144000" cy="1655762"/>
          </a:xfrm>
        </p:spPr>
        <p:txBody>
          <a:bodyPr rtlCol="0"/>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
              <a:t>Click to edit Master subtitle style</a:t>
            </a:r>
          </a:p>
        </p:txBody>
      </p:sp>
      <p:sp>
        <p:nvSpPr>
          <p:cNvPr id="4" name="Date Placeholder 3">
            <a:extLst>
              <a:ext uri="{FF2B5EF4-FFF2-40B4-BE49-F238E27FC236}">
                <a16:creationId xmlns:a16="http://schemas.microsoft.com/office/drawing/2014/main" id="{52EF90CD-D13A-FFEA-EB3C-B84316A12844}"/>
              </a:ext>
            </a:extLst>
          </p:cNvPr>
          <p:cNvSpPr>
            <a:spLocks noGrp="1"/>
          </p:cNvSpPr>
          <p:nvPr>
            <p:ph type="dt" sz="half" idx="10"/>
          </p:nvPr>
        </p:nvSpPr>
        <p:spPr/>
        <p:txBody>
          <a:bodyPr rtlCol="0"/>
          <a:lstStyle/>
          <a:p>
            <a:pPr rtl="0"/>
            <a:r>
              <a:rPr lang="en-US"/>
              <a:t>6/20/2025</a:t>
            </a:r>
          </a:p>
        </p:txBody>
      </p:sp>
      <p:sp>
        <p:nvSpPr>
          <p:cNvPr id="5" name="Footer Placeholder 4">
            <a:extLst>
              <a:ext uri="{FF2B5EF4-FFF2-40B4-BE49-F238E27FC236}">
                <a16:creationId xmlns:a16="http://schemas.microsoft.com/office/drawing/2014/main" id="{FB156E63-D069-DC1F-AD90-E0BD00F5A2A7}"/>
              </a:ext>
            </a:extLst>
          </p:cNvPr>
          <p:cNvSpPr>
            <a:spLocks noGrp="1"/>
          </p:cNvSpPr>
          <p:nvPr>
            <p:ph type="ftr" sz="quarter" idx="11"/>
          </p:nvPr>
        </p:nvSpPr>
        <p:spPr/>
        <p:txBody>
          <a:bodyPr rtlCol="0"/>
          <a:lstStyle/>
          <a:p>
            <a:pPr rtl="0"/>
            <a:r>
              <a:rPr lang="es"/>
              <a:t>Independent Living  Training and Technical Assistance Center</a:t>
            </a:r>
          </a:p>
        </p:txBody>
      </p:sp>
      <p:sp>
        <p:nvSpPr>
          <p:cNvPr id="6" name="Slide Number Placeholder 5">
            <a:extLst>
              <a:ext uri="{FF2B5EF4-FFF2-40B4-BE49-F238E27FC236}">
                <a16:creationId xmlns:a16="http://schemas.microsoft.com/office/drawing/2014/main" id="{D7720685-CB22-3A90-EC8B-CC5B36FE7347}"/>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57385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F5809-C836-ED4F-4E00-0877E7626ECF}"/>
              </a:ext>
            </a:extLst>
          </p:cNvPr>
          <p:cNvSpPr>
            <a:spLocks noGrp="1"/>
          </p:cNvSpPr>
          <p:nvPr>
            <p:ph type="title"/>
          </p:nvPr>
        </p:nvSpPr>
        <p:spPr/>
        <p:txBody>
          <a:bodyPr rtlCol="0"/>
          <a:lstStyle/>
          <a:p>
            <a:pPr rtl="0"/>
            <a:r>
              <a:rPr lang="es"/>
              <a:t>Click to edit Master title style</a:t>
            </a:r>
          </a:p>
        </p:txBody>
      </p:sp>
      <p:sp>
        <p:nvSpPr>
          <p:cNvPr id="3" name="Vertical Text Placeholder 2">
            <a:extLst>
              <a:ext uri="{FF2B5EF4-FFF2-40B4-BE49-F238E27FC236}">
                <a16:creationId xmlns:a16="http://schemas.microsoft.com/office/drawing/2014/main" id="{385EF28F-5A32-7FB2-CC1F-BC6CC30DA574}"/>
              </a:ext>
            </a:extLst>
          </p:cNvPr>
          <p:cNvSpPr>
            <a:spLocks noGrp="1"/>
          </p:cNvSpPr>
          <p:nvPr>
            <p:ph type="body" orient="vert" idx="1"/>
          </p:nvPr>
        </p:nvSpPr>
        <p:spPr/>
        <p:txBody>
          <a:bodyPr vert="eaVert"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Date Placeholder 3">
            <a:extLst>
              <a:ext uri="{FF2B5EF4-FFF2-40B4-BE49-F238E27FC236}">
                <a16:creationId xmlns:a16="http://schemas.microsoft.com/office/drawing/2014/main" id="{A50FC47D-7BC1-2DC3-35FF-513536DC8942}"/>
              </a:ext>
            </a:extLst>
          </p:cNvPr>
          <p:cNvSpPr>
            <a:spLocks noGrp="1"/>
          </p:cNvSpPr>
          <p:nvPr>
            <p:ph type="dt" sz="half" idx="10"/>
          </p:nvPr>
        </p:nvSpPr>
        <p:spPr/>
        <p:txBody>
          <a:bodyPr rtlCol="0"/>
          <a:lstStyle/>
          <a:p>
            <a:pPr rtl="0"/>
            <a:r>
              <a:rPr lang="en-US"/>
              <a:t>6/20/2025</a:t>
            </a:r>
          </a:p>
        </p:txBody>
      </p:sp>
      <p:sp>
        <p:nvSpPr>
          <p:cNvPr id="5" name="Footer Placeholder 4">
            <a:extLst>
              <a:ext uri="{FF2B5EF4-FFF2-40B4-BE49-F238E27FC236}">
                <a16:creationId xmlns:a16="http://schemas.microsoft.com/office/drawing/2014/main" id="{F31559B6-8591-892C-A782-D9E4F3A9CCA8}"/>
              </a:ext>
            </a:extLst>
          </p:cNvPr>
          <p:cNvSpPr>
            <a:spLocks noGrp="1"/>
          </p:cNvSpPr>
          <p:nvPr>
            <p:ph type="ftr" sz="quarter" idx="11"/>
          </p:nvPr>
        </p:nvSpPr>
        <p:spPr/>
        <p:txBody>
          <a:bodyPr rtlCol="0"/>
          <a:lstStyle/>
          <a:p>
            <a:pPr rtl="0"/>
            <a:r>
              <a:rPr lang="es"/>
              <a:t>Independent Living  Training and Technical Assistance Center</a:t>
            </a:r>
          </a:p>
        </p:txBody>
      </p:sp>
      <p:sp>
        <p:nvSpPr>
          <p:cNvPr id="6" name="Slide Number Placeholder 5">
            <a:extLst>
              <a:ext uri="{FF2B5EF4-FFF2-40B4-BE49-F238E27FC236}">
                <a16:creationId xmlns:a16="http://schemas.microsoft.com/office/drawing/2014/main" id="{CE206197-B580-03ED-7F87-CE0DF997EC1A}"/>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37644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26C6D9-BBCA-C0D0-37A8-3B5E711409EF}"/>
              </a:ext>
            </a:extLst>
          </p:cNvPr>
          <p:cNvSpPr>
            <a:spLocks noGrp="1"/>
          </p:cNvSpPr>
          <p:nvPr>
            <p:ph type="title" orient="vert"/>
          </p:nvPr>
        </p:nvSpPr>
        <p:spPr>
          <a:xfrm>
            <a:off x="8724900" y="365125"/>
            <a:ext cx="2628900" cy="5811838"/>
          </a:xfrm>
        </p:spPr>
        <p:txBody>
          <a:bodyPr vert="eaVert" rtlCol="0"/>
          <a:lstStyle/>
          <a:p>
            <a:pPr rtl="0"/>
            <a:r>
              <a:rPr lang="es"/>
              <a:t>Click to edit Master title style</a:t>
            </a:r>
          </a:p>
        </p:txBody>
      </p:sp>
      <p:sp>
        <p:nvSpPr>
          <p:cNvPr id="3" name="Vertical Text Placeholder 2">
            <a:extLst>
              <a:ext uri="{FF2B5EF4-FFF2-40B4-BE49-F238E27FC236}">
                <a16:creationId xmlns:a16="http://schemas.microsoft.com/office/drawing/2014/main" id="{78011807-5BD3-ECA2-D72E-8047CC2AEE41}"/>
              </a:ext>
            </a:extLst>
          </p:cNvPr>
          <p:cNvSpPr>
            <a:spLocks noGrp="1"/>
          </p:cNvSpPr>
          <p:nvPr>
            <p:ph type="body" orient="vert" idx="1"/>
          </p:nvPr>
        </p:nvSpPr>
        <p:spPr>
          <a:xfrm>
            <a:off x="838200" y="365125"/>
            <a:ext cx="7734300" cy="5811838"/>
          </a:xfrm>
        </p:spPr>
        <p:txBody>
          <a:bodyPr vert="eaVert"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Date Placeholder 3">
            <a:extLst>
              <a:ext uri="{FF2B5EF4-FFF2-40B4-BE49-F238E27FC236}">
                <a16:creationId xmlns:a16="http://schemas.microsoft.com/office/drawing/2014/main" id="{DE8112DD-D126-1ED0-540B-3210FF80601B}"/>
              </a:ext>
            </a:extLst>
          </p:cNvPr>
          <p:cNvSpPr>
            <a:spLocks noGrp="1"/>
          </p:cNvSpPr>
          <p:nvPr>
            <p:ph type="dt" sz="half" idx="10"/>
          </p:nvPr>
        </p:nvSpPr>
        <p:spPr/>
        <p:txBody>
          <a:bodyPr rtlCol="0"/>
          <a:lstStyle/>
          <a:p>
            <a:pPr rtl="0"/>
            <a:r>
              <a:rPr lang="en-US"/>
              <a:t>6/20/2025</a:t>
            </a:r>
          </a:p>
        </p:txBody>
      </p:sp>
      <p:sp>
        <p:nvSpPr>
          <p:cNvPr id="5" name="Footer Placeholder 4">
            <a:extLst>
              <a:ext uri="{FF2B5EF4-FFF2-40B4-BE49-F238E27FC236}">
                <a16:creationId xmlns:a16="http://schemas.microsoft.com/office/drawing/2014/main" id="{FCBF8D10-47B7-D5B6-5FDA-B15B9E2DB70A}"/>
              </a:ext>
            </a:extLst>
          </p:cNvPr>
          <p:cNvSpPr>
            <a:spLocks noGrp="1"/>
          </p:cNvSpPr>
          <p:nvPr>
            <p:ph type="ftr" sz="quarter" idx="11"/>
          </p:nvPr>
        </p:nvSpPr>
        <p:spPr/>
        <p:txBody>
          <a:bodyPr rtlCol="0"/>
          <a:lstStyle/>
          <a:p>
            <a:pPr rtl="0"/>
            <a:r>
              <a:rPr lang="es"/>
              <a:t>Independent Living  Training and Technical Assistance Center</a:t>
            </a:r>
          </a:p>
        </p:txBody>
      </p:sp>
      <p:sp>
        <p:nvSpPr>
          <p:cNvPr id="6" name="Slide Number Placeholder 5">
            <a:extLst>
              <a:ext uri="{FF2B5EF4-FFF2-40B4-BE49-F238E27FC236}">
                <a16:creationId xmlns:a16="http://schemas.microsoft.com/office/drawing/2014/main" id="{8765F322-C6A2-7698-2F24-8D3923983E62}"/>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3128380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E10EE-D293-9254-43E7-C224B868FA70}"/>
              </a:ext>
            </a:extLst>
          </p:cNvPr>
          <p:cNvSpPr>
            <a:spLocks noGrp="1"/>
          </p:cNvSpPr>
          <p:nvPr>
            <p:ph type="title"/>
          </p:nvPr>
        </p:nvSpPr>
        <p:spPr/>
        <p:txBody>
          <a:bodyPr rtlCol="0"/>
          <a:lstStyle/>
          <a:p>
            <a:pPr rtl="0"/>
            <a:r>
              <a:rPr lang="es"/>
              <a:t>Click to edit Master title style</a:t>
            </a:r>
          </a:p>
        </p:txBody>
      </p:sp>
      <p:sp>
        <p:nvSpPr>
          <p:cNvPr id="3" name="Content Placeholder 2">
            <a:extLst>
              <a:ext uri="{FF2B5EF4-FFF2-40B4-BE49-F238E27FC236}">
                <a16:creationId xmlns:a16="http://schemas.microsoft.com/office/drawing/2014/main" id="{48DAB392-6062-EACD-93AB-00773D386825}"/>
              </a:ext>
            </a:extLst>
          </p:cNvPr>
          <p:cNvSpPr>
            <a:spLocks noGrp="1"/>
          </p:cNvSpPr>
          <p:nvPr>
            <p:ph idx="1"/>
          </p:nvPr>
        </p:nvSpPr>
        <p:spPr/>
        <p:txBody>
          <a:bodyPr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Date Placeholder 3">
            <a:extLst>
              <a:ext uri="{FF2B5EF4-FFF2-40B4-BE49-F238E27FC236}">
                <a16:creationId xmlns:a16="http://schemas.microsoft.com/office/drawing/2014/main" id="{09647068-4684-51AB-6475-EBAF68599A7C}"/>
              </a:ext>
            </a:extLst>
          </p:cNvPr>
          <p:cNvSpPr>
            <a:spLocks noGrp="1"/>
          </p:cNvSpPr>
          <p:nvPr>
            <p:ph type="dt" sz="half" idx="10"/>
          </p:nvPr>
        </p:nvSpPr>
        <p:spPr/>
        <p:txBody>
          <a:bodyPr rtlCol="0"/>
          <a:lstStyle/>
          <a:p>
            <a:pPr rtl="0"/>
            <a:r>
              <a:rPr lang="en-US"/>
              <a:t>6/20/2025</a:t>
            </a:r>
          </a:p>
        </p:txBody>
      </p:sp>
      <p:sp>
        <p:nvSpPr>
          <p:cNvPr id="5" name="Footer Placeholder 4">
            <a:extLst>
              <a:ext uri="{FF2B5EF4-FFF2-40B4-BE49-F238E27FC236}">
                <a16:creationId xmlns:a16="http://schemas.microsoft.com/office/drawing/2014/main" id="{B92910CA-C647-3EF8-1BD8-D64D24E46F25}"/>
              </a:ext>
            </a:extLst>
          </p:cNvPr>
          <p:cNvSpPr>
            <a:spLocks noGrp="1"/>
          </p:cNvSpPr>
          <p:nvPr>
            <p:ph type="ftr" sz="quarter" idx="11"/>
          </p:nvPr>
        </p:nvSpPr>
        <p:spPr/>
        <p:txBody>
          <a:bodyPr rtlCol="0"/>
          <a:lstStyle/>
          <a:p>
            <a:pPr rtl="0"/>
            <a:r>
              <a:rPr lang="es"/>
              <a:t>Independent Living  Training and Technical Assistance Center</a:t>
            </a:r>
          </a:p>
        </p:txBody>
      </p:sp>
      <p:sp>
        <p:nvSpPr>
          <p:cNvPr id="6" name="Slide Number Placeholder 5">
            <a:extLst>
              <a:ext uri="{FF2B5EF4-FFF2-40B4-BE49-F238E27FC236}">
                <a16:creationId xmlns:a16="http://schemas.microsoft.com/office/drawing/2014/main" id="{452CB5B2-796D-7F75-2309-3EFD21F76CCE}"/>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1591805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C5D7F-9D85-3158-E31A-68B29647CBC8}"/>
              </a:ext>
            </a:extLst>
          </p:cNvPr>
          <p:cNvSpPr>
            <a:spLocks noGrp="1"/>
          </p:cNvSpPr>
          <p:nvPr>
            <p:ph type="title"/>
          </p:nvPr>
        </p:nvSpPr>
        <p:spPr>
          <a:xfrm>
            <a:off x="831850" y="1709738"/>
            <a:ext cx="10515600" cy="2852737"/>
          </a:xfrm>
        </p:spPr>
        <p:txBody>
          <a:bodyPr rtlCol="0" anchor="b"/>
          <a:lstStyle>
            <a:lvl1pPr>
              <a:defRPr sz="6000"/>
            </a:lvl1pPr>
          </a:lstStyle>
          <a:p>
            <a:pPr rtl="0"/>
            <a:r>
              <a:rPr lang="es"/>
              <a:t>Click to edit Master title style</a:t>
            </a:r>
          </a:p>
        </p:txBody>
      </p:sp>
      <p:sp>
        <p:nvSpPr>
          <p:cNvPr id="3" name="Text Placeholder 2">
            <a:extLst>
              <a:ext uri="{FF2B5EF4-FFF2-40B4-BE49-F238E27FC236}">
                <a16:creationId xmlns:a16="http://schemas.microsoft.com/office/drawing/2014/main" id="{C32CBFB4-2895-F6A0-7A41-0D0F01873AFD}"/>
              </a:ext>
            </a:extLst>
          </p:cNvPr>
          <p:cNvSpPr>
            <a:spLocks noGrp="1"/>
          </p:cNvSpPr>
          <p:nvPr>
            <p:ph type="body" idx="1"/>
          </p:nvPr>
        </p:nvSpPr>
        <p:spPr>
          <a:xfrm>
            <a:off x="831850" y="4589463"/>
            <a:ext cx="10515600" cy="1500187"/>
          </a:xfrm>
        </p:spPr>
        <p:txBody>
          <a:bodyPr rtlCol="0"/>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rtl="0"/>
            <a:r>
              <a:rPr lang="es"/>
              <a:t>Click to edit Master text styles</a:t>
            </a:r>
          </a:p>
        </p:txBody>
      </p:sp>
      <p:sp>
        <p:nvSpPr>
          <p:cNvPr id="4" name="Date Placeholder 3">
            <a:extLst>
              <a:ext uri="{FF2B5EF4-FFF2-40B4-BE49-F238E27FC236}">
                <a16:creationId xmlns:a16="http://schemas.microsoft.com/office/drawing/2014/main" id="{4B536437-8F93-60F6-7A49-9D41ACBE8BD3}"/>
              </a:ext>
            </a:extLst>
          </p:cNvPr>
          <p:cNvSpPr>
            <a:spLocks noGrp="1"/>
          </p:cNvSpPr>
          <p:nvPr>
            <p:ph type="dt" sz="half" idx="10"/>
          </p:nvPr>
        </p:nvSpPr>
        <p:spPr/>
        <p:txBody>
          <a:bodyPr rtlCol="0"/>
          <a:lstStyle/>
          <a:p>
            <a:pPr rtl="0"/>
            <a:r>
              <a:rPr lang="en-US"/>
              <a:t>6/20/2025</a:t>
            </a:r>
          </a:p>
        </p:txBody>
      </p:sp>
      <p:sp>
        <p:nvSpPr>
          <p:cNvPr id="5" name="Footer Placeholder 4">
            <a:extLst>
              <a:ext uri="{FF2B5EF4-FFF2-40B4-BE49-F238E27FC236}">
                <a16:creationId xmlns:a16="http://schemas.microsoft.com/office/drawing/2014/main" id="{D90FEA26-1694-EA72-B946-458B8E0D3EF4}"/>
              </a:ext>
            </a:extLst>
          </p:cNvPr>
          <p:cNvSpPr>
            <a:spLocks noGrp="1"/>
          </p:cNvSpPr>
          <p:nvPr>
            <p:ph type="ftr" sz="quarter" idx="11"/>
          </p:nvPr>
        </p:nvSpPr>
        <p:spPr/>
        <p:txBody>
          <a:bodyPr rtlCol="0"/>
          <a:lstStyle/>
          <a:p>
            <a:pPr rtl="0"/>
            <a:r>
              <a:rPr lang="es"/>
              <a:t>Independent Living  Training and Technical Assistance Center</a:t>
            </a:r>
          </a:p>
        </p:txBody>
      </p:sp>
      <p:sp>
        <p:nvSpPr>
          <p:cNvPr id="6" name="Slide Number Placeholder 5">
            <a:extLst>
              <a:ext uri="{FF2B5EF4-FFF2-40B4-BE49-F238E27FC236}">
                <a16:creationId xmlns:a16="http://schemas.microsoft.com/office/drawing/2014/main" id="{78389F01-CCD9-43CF-8E4F-EE9414E61FE2}"/>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2408757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B7305-6BEA-FBA0-9261-D112A979E6D9}"/>
              </a:ext>
            </a:extLst>
          </p:cNvPr>
          <p:cNvSpPr>
            <a:spLocks noGrp="1"/>
          </p:cNvSpPr>
          <p:nvPr>
            <p:ph type="title"/>
          </p:nvPr>
        </p:nvSpPr>
        <p:spPr/>
        <p:txBody>
          <a:bodyPr rtlCol="0"/>
          <a:lstStyle/>
          <a:p>
            <a:pPr rtl="0"/>
            <a:r>
              <a:rPr lang="es"/>
              <a:t>Click to edit Master title style</a:t>
            </a:r>
          </a:p>
        </p:txBody>
      </p:sp>
      <p:sp>
        <p:nvSpPr>
          <p:cNvPr id="3" name="Content Placeholder 2">
            <a:extLst>
              <a:ext uri="{FF2B5EF4-FFF2-40B4-BE49-F238E27FC236}">
                <a16:creationId xmlns:a16="http://schemas.microsoft.com/office/drawing/2014/main" id="{84010744-2D36-EB46-1656-C9697A860332}"/>
              </a:ext>
            </a:extLst>
          </p:cNvPr>
          <p:cNvSpPr>
            <a:spLocks noGrp="1"/>
          </p:cNvSpPr>
          <p:nvPr>
            <p:ph sz="half" idx="1"/>
          </p:nvPr>
        </p:nvSpPr>
        <p:spPr>
          <a:xfrm>
            <a:off x="838200" y="1825625"/>
            <a:ext cx="5181600" cy="4351338"/>
          </a:xfrm>
        </p:spPr>
        <p:txBody>
          <a:bodyPr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Content Placeholder 3">
            <a:extLst>
              <a:ext uri="{FF2B5EF4-FFF2-40B4-BE49-F238E27FC236}">
                <a16:creationId xmlns:a16="http://schemas.microsoft.com/office/drawing/2014/main" id="{31405CC5-3D6F-C0C9-E82B-3AA685B89435}"/>
              </a:ext>
            </a:extLst>
          </p:cNvPr>
          <p:cNvSpPr>
            <a:spLocks noGrp="1"/>
          </p:cNvSpPr>
          <p:nvPr>
            <p:ph sz="half" idx="2"/>
          </p:nvPr>
        </p:nvSpPr>
        <p:spPr>
          <a:xfrm>
            <a:off x="6172200" y="1825625"/>
            <a:ext cx="5181600" cy="4351338"/>
          </a:xfrm>
        </p:spPr>
        <p:txBody>
          <a:bodyPr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5" name="Date Placeholder 4">
            <a:extLst>
              <a:ext uri="{FF2B5EF4-FFF2-40B4-BE49-F238E27FC236}">
                <a16:creationId xmlns:a16="http://schemas.microsoft.com/office/drawing/2014/main" id="{98A81A35-0EDF-887A-8752-27811F5FED00}"/>
              </a:ext>
            </a:extLst>
          </p:cNvPr>
          <p:cNvSpPr>
            <a:spLocks noGrp="1"/>
          </p:cNvSpPr>
          <p:nvPr>
            <p:ph type="dt" sz="half" idx="10"/>
          </p:nvPr>
        </p:nvSpPr>
        <p:spPr/>
        <p:txBody>
          <a:bodyPr rtlCol="0"/>
          <a:lstStyle/>
          <a:p>
            <a:pPr rtl="0"/>
            <a:r>
              <a:rPr lang="en-US"/>
              <a:t>6/20/2025</a:t>
            </a:r>
          </a:p>
        </p:txBody>
      </p:sp>
      <p:sp>
        <p:nvSpPr>
          <p:cNvPr id="6" name="Footer Placeholder 5">
            <a:extLst>
              <a:ext uri="{FF2B5EF4-FFF2-40B4-BE49-F238E27FC236}">
                <a16:creationId xmlns:a16="http://schemas.microsoft.com/office/drawing/2014/main" id="{CB10B43F-059E-4C90-7010-C7014708C721}"/>
              </a:ext>
            </a:extLst>
          </p:cNvPr>
          <p:cNvSpPr>
            <a:spLocks noGrp="1"/>
          </p:cNvSpPr>
          <p:nvPr>
            <p:ph type="ftr" sz="quarter" idx="11"/>
          </p:nvPr>
        </p:nvSpPr>
        <p:spPr/>
        <p:txBody>
          <a:bodyPr rtlCol="0"/>
          <a:lstStyle/>
          <a:p>
            <a:pPr rtl="0"/>
            <a:r>
              <a:rPr lang="es"/>
              <a:t>Independent Living  Training and Technical Assistance Center</a:t>
            </a:r>
          </a:p>
        </p:txBody>
      </p:sp>
      <p:sp>
        <p:nvSpPr>
          <p:cNvPr id="7" name="Slide Number Placeholder 6">
            <a:extLst>
              <a:ext uri="{FF2B5EF4-FFF2-40B4-BE49-F238E27FC236}">
                <a16:creationId xmlns:a16="http://schemas.microsoft.com/office/drawing/2014/main" id="{AB30DA57-B955-4C50-859B-58EBBDF0F39B}"/>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3798334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1C0D0-2655-54ED-F381-FDC972972E7F}"/>
              </a:ext>
            </a:extLst>
          </p:cNvPr>
          <p:cNvSpPr>
            <a:spLocks noGrp="1"/>
          </p:cNvSpPr>
          <p:nvPr>
            <p:ph type="title"/>
          </p:nvPr>
        </p:nvSpPr>
        <p:spPr>
          <a:xfrm>
            <a:off x="839788" y="365125"/>
            <a:ext cx="10515600" cy="1325563"/>
          </a:xfrm>
        </p:spPr>
        <p:txBody>
          <a:bodyPr rtlCol="0"/>
          <a:lstStyle/>
          <a:p>
            <a:pPr rtl="0"/>
            <a:r>
              <a:rPr lang="es"/>
              <a:t>Click to edit Master title style</a:t>
            </a:r>
          </a:p>
        </p:txBody>
      </p:sp>
      <p:sp>
        <p:nvSpPr>
          <p:cNvPr id="3" name="Text Placeholder 2">
            <a:extLst>
              <a:ext uri="{FF2B5EF4-FFF2-40B4-BE49-F238E27FC236}">
                <a16:creationId xmlns:a16="http://schemas.microsoft.com/office/drawing/2014/main" id="{79FC7F17-E851-570E-C273-A7CDA7E49058}"/>
              </a:ext>
            </a:extLst>
          </p:cNvPr>
          <p:cNvSpPr>
            <a:spLocks noGrp="1"/>
          </p:cNvSpPr>
          <p:nvPr>
            <p:ph type="body" idx="1"/>
          </p:nvPr>
        </p:nvSpPr>
        <p:spPr>
          <a:xfrm>
            <a:off x="839788" y="1681163"/>
            <a:ext cx="5157787"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
              <a:t>Click to edit Master text styles</a:t>
            </a:r>
          </a:p>
        </p:txBody>
      </p:sp>
      <p:sp>
        <p:nvSpPr>
          <p:cNvPr id="4" name="Content Placeholder 3">
            <a:extLst>
              <a:ext uri="{FF2B5EF4-FFF2-40B4-BE49-F238E27FC236}">
                <a16:creationId xmlns:a16="http://schemas.microsoft.com/office/drawing/2014/main" id="{BDA17690-C833-5861-E113-BB424BBB0077}"/>
              </a:ext>
            </a:extLst>
          </p:cNvPr>
          <p:cNvSpPr>
            <a:spLocks noGrp="1"/>
          </p:cNvSpPr>
          <p:nvPr>
            <p:ph sz="half" idx="2"/>
          </p:nvPr>
        </p:nvSpPr>
        <p:spPr>
          <a:xfrm>
            <a:off x="839788" y="2505075"/>
            <a:ext cx="5157787" cy="3684588"/>
          </a:xfrm>
        </p:spPr>
        <p:txBody>
          <a:bodyPr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5" name="Text Placeholder 4">
            <a:extLst>
              <a:ext uri="{FF2B5EF4-FFF2-40B4-BE49-F238E27FC236}">
                <a16:creationId xmlns:a16="http://schemas.microsoft.com/office/drawing/2014/main" id="{C9F95542-F17D-E726-3BA8-5BB0EC2E68D4}"/>
              </a:ext>
            </a:extLst>
          </p:cNvPr>
          <p:cNvSpPr>
            <a:spLocks noGrp="1"/>
          </p:cNvSpPr>
          <p:nvPr>
            <p:ph type="body" sz="quarter" idx="3"/>
          </p:nvPr>
        </p:nvSpPr>
        <p:spPr>
          <a:xfrm>
            <a:off x="6172200" y="1681163"/>
            <a:ext cx="5183188"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
              <a:t>Click to edit Master text styles</a:t>
            </a:r>
          </a:p>
        </p:txBody>
      </p:sp>
      <p:sp>
        <p:nvSpPr>
          <p:cNvPr id="6" name="Content Placeholder 5">
            <a:extLst>
              <a:ext uri="{FF2B5EF4-FFF2-40B4-BE49-F238E27FC236}">
                <a16:creationId xmlns:a16="http://schemas.microsoft.com/office/drawing/2014/main" id="{FD2F1C09-AD40-6003-4681-BF39DE02893F}"/>
              </a:ext>
            </a:extLst>
          </p:cNvPr>
          <p:cNvSpPr>
            <a:spLocks noGrp="1"/>
          </p:cNvSpPr>
          <p:nvPr>
            <p:ph sz="quarter" idx="4"/>
          </p:nvPr>
        </p:nvSpPr>
        <p:spPr>
          <a:xfrm>
            <a:off x="6172200" y="2505075"/>
            <a:ext cx="5183188" cy="3684588"/>
          </a:xfrm>
        </p:spPr>
        <p:txBody>
          <a:bodyPr rtlCol="0"/>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7" name="Date Placeholder 6">
            <a:extLst>
              <a:ext uri="{FF2B5EF4-FFF2-40B4-BE49-F238E27FC236}">
                <a16:creationId xmlns:a16="http://schemas.microsoft.com/office/drawing/2014/main" id="{AD3AD037-764F-6B6E-DC9D-39316C81F4C0}"/>
              </a:ext>
            </a:extLst>
          </p:cNvPr>
          <p:cNvSpPr>
            <a:spLocks noGrp="1"/>
          </p:cNvSpPr>
          <p:nvPr>
            <p:ph type="dt" sz="half" idx="10"/>
          </p:nvPr>
        </p:nvSpPr>
        <p:spPr/>
        <p:txBody>
          <a:bodyPr rtlCol="0"/>
          <a:lstStyle/>
          <a:p>
            <a:pPr rtl="0"/>
            <a:r>
              <a:rPr lang="en-US"/>
              <a:t>6/20/2025</a:t>
            </a:r>
          </a:p>
        </p:txBody>
      </p:sp>
      <p:sp>
        <p:nvSpPr>
          <p:cNvPr id="8" name="Footer Placeholder 7">
            <a:extLst>
              <a:ext uri="{FF2B5EF4-FFF2-40B4-BE49-F238E27FC236}">
                <a16:creationId xmlns:a16="http://schemas.microsoft.com/office/drawing/2014/main" id="{1A7D5D8C-573F-CC08-4C47-E8FA21F71AD8}"/>
              </a:ext>
            </a:extLst>
          </p:cNvPr>
          <p:cNvSpPr>
            <a:spLocks noGrp="1"/>
          </p:cNvSpPr>
          <p:nvPr>
            <p:ph type="ftr" sz="quarter" idx="11"/>
          </p:nvPr>
        </p:nvSpPr>
        <p:spPr/>
        <p:txBody>
          <a:bodyPr rtlCol="0"/>
          <a:lstStyle/>
          <a:p>
            <a:pPr rtl="0"/>
            <a:r>
              <a:rPr lang="es"/>
              <a:t>Independent Living  Training and Technical Assistance Center</a:t>
            </a:r>
          </a:p>
        </p:txBody>
      </p:sp>
      <p:sp>
        <p:nvSpPr>
          <p:cNvPr id="9" name="Slide Number Placeholder 8">
            <a:extLst>
              <a:ext uri="{FF2B5EF4-FFF2-40B4-BE49-F238E27FC236}">
                <a16:creationId xmlns:a16="http://schemas.microsoft.com/office/drawing/2014/main" id="{0FC504EF-C6DA-2386-B60D-2140819D37EB}"/>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1416398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60D63-B724-AA65-F3DD-A7B36E2107FC}"/>
              </a:ext>
            </a:extLst>
          </p:cNvPr>
          <p:cNvSpPr>
            <a:spLocks noGrp="1"/>
          </p:cNvSpPr>
          <p:nvPr>
            <p:ph type="title"/>
          </p:nvPr>
        </p:nvSpPr>
        <p:spPr/>
        <p:txBody>
          <a:bodyPr rtlCol="0"/>
          <a:lstStyle/>
          <a:p>
            <a:pPr rtl="0"/>
            <a:r>
              <a:rPr lang="es"/>
              <a:t>Click to edit Master title style</a:t>
            </a:r>
          </a:p>
        </p:txBody>
      </p:sp>
      <p:sp>
        <p:nvSpPr>
          <p:cNvPr id="3" name="Date Placeholder 2">
            <a:extLst>
              <a:ext uri="{FF2B5EF4-FFF2-40B4-BE49-F238E27FC236}">
                <a16:creationId xmlns:a16="http://schemas.microsoft.com/office/drawing/2014/main" id="{F0071226-5671-BCDC-316B-FEBFE467284F}"/>
              </a:ext>
            </a:extLst>
          </p:cNvPr>
          <p:cNvSpPr>
            <a:spLocks noGrp="1"/>
          </p:cNvSpPr>
          <p:nvPr>
            <p:ph type="dt" sz="half" idx="10"/>
          </p:nvPr>
        </p:nvSpPr>
        <p:spPr/>
        <p:txBody>
          <a:bodyPr rtlCol="0"/>
          <a:lstStyle/>
          <a:p>
            <a:pPr rtl="0"/>
            <a:r>
              <a:rPr lang="en-US"/>
              <a:t>6/20/2025</a:t>
            </a:r>
          </a:p>
        </p:txBody>
      </p:sp>
      <p:sp>
        <p:nvSpPr>
          <p:cNvPr id="4" name="Footer Placeholder 3">
            <a:extLst>
              <a:ext uri="{FF2B5EF4-FFF2-40B4-BE49-F238E27FC236}">
                <a16:creationId xmlns:a16="http://schemas.microsoft.com/office/drawing/2014/main" id="{D8866649-2B84-4F9A-401D-BC6E2B133DFE}"/>
              </a:ext>
            </a:extLst>
          </p:cNvPr>
          <p:cNvSpPr>
            <a:spLocks noGrp="1"/>
          </p:cNvSpPr>
          <p:nvPr>
            <p:ph type="ftr" sz="quarter" idx="11"/>
          </p:nvPr>
        </p:nvSpPr>
        <p:spPr/>
        <p:txBody>
          <a:bodyPr rtlCol="0"/>
          <a:lstStyle/>
          <a:p>
            <a:pPr rtl="0"/>
            <a:r>
              <a:rPr lang="es"/>
              <a:t>Independent Living  Training and Technical Assistance Center</a:t>
            </a:r>
          </a:p>
        </p:txBody>
      </p:sp>
      <p:sp>
        <p:nvSpPr>
          <p:cNvPr id="5" name="Slide Number Placeholder 4">
            <a:extLst>
              <a:ext uri="{FF2B5EF4-FFF2-40B4-BE49-F238E27FC236}">
                <a16:creationId xmlns:a16="http://schemas.microsoft.com/office/drawing/2014/main" id="{BF89DE7D-458E-8E40-6FB0-0883D69C71A5}"/>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550995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1F0F6C-A280-744F-BA2F-D8753CACDC38}"/>
              </a:ext>
            </a:extLst>
          </p:cNvPr>
          <p:cNvSpPr>
            <a:spLocks noGrp="1"/>
          </p:cNvSpPr>
          <p:nvPr>
            <p:ph type="dt" sz="half" idx="10"/>
          </p:nvPr>
        </p:nvSpPr>
        <p:spPr/>
        <p:txBody>
          <a:bodyPr rtlCol="0"/>
          <a:lstStyle/>
          <a:p>
            <a:pPr rtl="0"/>
            <a:r>
              <a:rPr lang="en-US"/>
              <a:t>6/20/2025</a:t>
            </a:r>
          </a:p>
        </p:txBody>
      </p:sp>
      <p:sp>
        <p:nvSpPr>
          <p:cNvPr id="3" name="Footer Placeholder 2">
            <a:extLst>
              <a:ext uri="{FF2B5EF4-FFF2-40B4-BE49-F238E27FC236}">
                <a16:creationId xmlns:a16="http://schemas.microsoft.com/office/drawing/2014/main" id="{5DE60610-5A09-BCAD-BCD4-581DBE841A18}"/>
              </a:ext>
            </a:extLst>
          </p:cNvPr>
          <p:cNvSpPr>
            <a:spLocks noGrp="1"/>
          </p:cNvSpPr>
          <p:nvPr>
            <p:ph type="ftr" sz="quarter" idx="11"/>
          </p:nvPr>
        </p:nvSpPr>
        <p:spPr/>
        <p:txBody>
          <a:bodyPr rtlCol="0"/>
          <a:lstStyle/>
          <a:p>
            <a:pPr rtl="0"/>
            <a:r>
              <a:rPr lang="es"/>
              <a:t>Independent Living  Training and Technical Assistance Center</a:t>
            </a:r>
          </a:p>
        </p:txBody>
      </p:sp>
      <p:sp>
        <p:nvSpPr>
          <p:cNvPr id="4" name="Slide Number Placeholder 3">
            <a:extLst>
              <a:ext uri="{FF2B5EF4-FFF2-40B4-BE49-F238E27FC236}">
                <a16:creationId xmlns:a16="http://schemas.microsoft.com/office/drawing/2014/main" id="{3333340F-6809-FE68-7D07-A08C24180448}"/>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812943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9D59A-738B-7C7D-FB75-9412026279D6}"/>
              </a:ext>
            </a:extLst>
          </p:cNvPr>
          <p:cNvSpPr>
            <a:spLocks noGrp="1"/>
          </p:cNvSpPr>
          <p:nvPr>
            <p:ph type="title"/>
          </p:nvPr>
        </p:nvSpPr>
        <p:spPr>
          <a:xfrm>
            <a:off x="839788" y="457200"/>
            <a:ext cx="3932237" cy="1600200"/>
          </a:xfrm>
        </p:spPr>
        <p:txBody>
          <a:bodyPr rtlCol="0" anchor="b"/>
          <a:lstStyle>
            <a:lvl1pPr>
              <a:defRPr sz="3200"/>
            </a:lvl1pPr>
          </a:lstStyle>
          <a:p>
            <a:pPr rtl="0"/>
            <a:r>
              <a:rPr lang="es"/>
              <a:t>Click to edit Master title style</a:t>
            </a:r>
          </a:p>
        </p:txBody>
      </p:sp>
      <p:sp>
        <p:nvSpPr>
          <p:cNvPr id="3" name="Content Placeholder 2">
            <a:extLst>
              <a:ext uri="{FF2B5EF4-FFF2-40B4-BE49-F238E27FC236}">
                <a16:creationId xmlns:a16="http://schemas.microsoft.com/office/drawing/2014/main" id="{C02AF2E7-3A3E-D68E-B30A-5D570EE6DE29}"/>
              </a:ext>
            </a:extLst>
          </p:cNvPr>
          <p:cNvSpPr>
            <a:spLocks noGrp="1"/>
          </p:cNvSpPr>
          <p:nvPr>
            <p:ph idx="1"/>
          </p:nvPr>
        </p:nvSpPr>
        <p:spPr>
          <a:xfrm>
            <a:off x="5183188" y="987425"/>
            <a:ext cx="6172200" cy="4873625"/>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Text Placeholder 3">
            <a:extLst>
              <a:ext uri="{FF2B5EF4-FFF2-40B4-BE49-F238E27FC236}">
                <a16:creationId xmlns:a16="http://schemas.microsoft.com/office/drawing/2014/main" id="{1A7D9C16-22C2-D9DD-C507-0981C66B5D13}"/>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
              <a:t>Click to edit Master text styles</a:t>
            </a:r>
          </a:p>
        </p:txBody>
      </p:sp>
      <p:sp>
        <p:nvSpPr>
          <p:cNvPr id="5" name="Date Placeholder 4">
            <a:extLst>
              <a:ext uri="{FF2B5EF4-FFF2-40B4-BE49-F238E27FC236}">
                <a16:creationId xmlns:a16="http://schemas.microsoft.com/office/drawing/2014/main" id="{ECBD543F-330E-5B0A-CF96-016FB0F2F625}"/>
              </a:ext>
            </a:extLst>
          </p:cNvPr>
          <p:cNvSpPr>
            <a:spLocks noGrp="1"/>
          </p:cNvSpPr>
          <p:nvPr>
            <p:ph type="dt" sz="half" idx="10"/>
          </p:nvPr>
        </p:nvSpPr>
        <p:spPr/>
        <p:txBody>
          <a:bodyPr rtlCol="0"/>
          <a:lstStyle/>
          <a:p>
            <a:pPr rtl="0"/>
            <a:r>
              <a:rPr lang="en-US"/>
              <a:t>6/20/2025</a:t>
            </a:r>
            <a:endParaRPr lang="en-US" dirty="0"/>
          </a:p>
        </p:txBody>
      </p:sp>
      <p:sp>
        <p:nvSpPr>
          <p:cNvPr id="6" name="Footer Placeholder 5">
            <a:extLst>
              <a:ext uri="{FF2B5EF4-FFF2-40B4-BE49-F238E27FC236}">
                <a16:creationId xmlns:a16="http://schemas.microsoft.com/office/drawing/2014/main" id="{45956497-10B9-9F26-7E8A-14567833EF60}"/>
              </a:ext>
            </a:extLst>
          </p:cNvPr>
          <p:cNvSpPr>
            <a:spLocks noGrp="1"/>
          </p:cNvSpPr>
          <p:nvPr>
            <p:ph type="ftr" sz="quarter" idx="11"/>
          </p:nvPr>
        </p:nvSpPr>
        <p:spPr/>
        <p:txBody>
          <a:bodyPr rtlCol="0"/>
          <a:lstStyle/>
          <a:p>
            <a:pPr rtl="0"/>
            <a:r>
              <a:rPr lang="es"/>
              <a:t>Independent Living  Training and Technical Assistance Center</a:t>
            </a:r>
            <a:endParaRPr lang="en-US" dirty="0"/>
          </a:p>
        </p:txBody>
      </p:sp>
      <p:sp>
        <p:nvSpPr>
          <p:cNvPr id="7" name="Slide Number Placeholder 6">
            <a:extLst>
              <a:ext uri="{FF2B5EF4-FFF2-40B4-BE49-F238E27FC236}">
                <a16:creationId xmlns:a16="http://schemas.microsoft.com/office/drawing/2014/main" id="{1F1CECD5-F553-6FE5-8CBF-C9DA515CA94C}"/>
              </a:ext>
            </a:extLst>
          </p:cNvPr>
          <p:cNvSpPr>
            <a:spLocks noGrp="1"/>
          </p:cNvSpPr>
          <p:nvPr>
            <p:ph type="sldNum" sz="quarter" idx="12"/>
          </p:nvPr>
        </p:nvSpPr>
        <p:spPr/>
        <p:txBody>
          <a:bodyPr rtlCol="0"/>
          <a:lstStyle/>
          <a:p>
            <a:pPr rtl="0"/>
            <a:fld id="{181E4D21-DFBA-4BA9-A6C6-558C4B06F883}" type="slidenum">
              <a:rPr lang="en-US" smtClean="0"/>
              <a:pPr/>
              <a:t>‹#›</a:t>
            </a:fld>
            <a:endParaRPr lang="en-US" dirty="0"/>
          </a:p>
        </p:txBody>
      </p:sp>
    </p:spTree>
    <p:extLst>
      <p:ext uri="{BB962C8B-B14F-4D97-AF65-F5344CB8AC3E}">
        <p14:creationId xmlns:p14="http://schemas.microsoft.com/office/powerpoint/2010/main" val="2440110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2D67B-75E6-4587-3703-44EDC6E73691}"/>
              </a:ext>
            </a:extLst>
          </p:cNvPr>
          <p:cNvSpPr>
            <a:spLocks noGrp="1"/>
          </p:cNvSpPr>
          <p:nvPr>
            <p:ph type="title"/>
          </p:nvPr>
        </p:nvSpPr>
        <p:spPr>
          <a:xfrm>
            <a:off x="839788" y="457200"/>
            <a:ext cx="3932237" cy="1600200"/>
          </a:xfrm>
        </p:spPr>
        <p:txBody>
          <a:bodyPr rtlCol="0" anchor="b"/>
          <a:lstStyle>
            <a:lvl1pPr>
              <a:defRPr sz="3200"/>
            </a:lvl1pPr>
          </a:lstStyle>
          <a:p>
            <a:pPr rtl="0"/>
            <a:r>
              <a:rPr lang="es"/>
              <a:t>Click to edit Master title style</a:t>
            </a:r>
          </a:p>
        </p:txBody>
      </p:sp>
      <p:sp>
        <p:nvSpPr>
          <p:cNvPr id="3" name="Picture Placeholder 2">
            <a:extLst>
              <a:ext uri="{FF2B5EF4-FFF2-40B4-BE49-F238E27FC236}">
                <a16:creationId xmlns:a16="http://schemas.microsoft.com/office/drawing/2014/main" id="{40E63792-3F07-AF5B-CF2F-4FD4B6AB581A}"/>
              </a:ext>
            </a:extLst>
          </p:cNvPr>
          <p:cNvSpPr>
            <a:spLocks noGrp="1"/>
          </p:cNvSpPr>
          <p:nvPr>
            <p:ph type="pic" idx="1"/>
          </p:nvPr>
        </p:nvSpPr>
        <p:spPr>
          <a:xfrm>
            <a:off x="5183188" y="987425"/>
            <a:ext cx="6172200"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endParaRPr lang="en-US"/>
          </a:p>
        </p:txBody>
      </p:sp>
      <p:sp>
        <p:nvSpPr>
          <p:cNvPr id="4" name="Text Placeholder 3">
            <a:extLst>
              <a:ext uri="{FF2B5EF4-FFF2-40B4-BE49-F238E27FC236}">
                <a16:creationId xmlns:a16="http://schemas.microsoft.com/office/drawing/2014/main" id="{6459218D-C8AA-68C5-8E0B-F647CF9A8D0E}"/>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
              <a:t>Click to edit Master text styles</a:t>
            </a:r>
          </a:p>
        </p:txBody>
      </p:sp>
      <p:sp>
        <p:nvSpPr>
          <p:cNvPr id="5" name="Date Placeholder 4">
            <a:extLst>
              <a:ext uri="{FF2B5EF4-FFF2-40B4-BE49-F238E27FC236}">
                <a16:creationId xmlns:a16="http://schemas.microsoft.com/office/drawing/2014/main" id="{132E1592-EE6F-2F0B-F997-73AF2132CD2E}"/>
              </a:ext>
            </a:extLst>
          </p:cNvPr>
          <p:cNvSpPr>
            <a:spLocks noGrp="1"/>
          </p:cNvSpPr>
          <p:nvPr>
            <p:ph type="dt" sz="half" idx="10"/>
          </p:nvPr>
        </p:nvSpPr>
        <p:spPr/>
        <p:txBody>
          <a:bodyPr rtlCol="0"/>
          <a:lstStyle/>
          <a:p>
            <a:pPr rtl="0"/>
            <a:r>
              <a:rPr lang="en-US"/>
              <a:t>6/20/2025</a:t>
            </a:r>
          </a:p>
        </p:txBody>
      </p:sp>
      <p:sp>
        <p:nvSpPr>
          <p:cNvPr id="6" name="Footer Placeholder 5">
            <a:extLst>
              <a:ext uri="{FF2B5EF4-FFF2-40B4-BE49-F238E27FC236}">
                <a16:creationId xmlns:a16="http://schemas.microsoft.com/office/drawing/2014/main" id="{CF3A5A8E-D55C-ECB0-284B-EBE57DFDAD3B}"/>
              </a:ext>
            </a:extLst>
          </p:cNvPr>
          <p:cNvSpPr>
            <a:spLocks noGrp="1"/>
          </p:cNvSpPr>
          <p:nvPr>
            <p:ph type="ftr" sz="quarter" idx="11"/>
          </p:nvPr>
        </p:nvSpPr>
        <p:spPr/>
        <p:txBody>
          <a:bodyPr rtlCol="0"/>
          <a:lstStyle/>
          <a:p>
            <a:pPr rtl="0"/>
            <a:endParaRPr lang="en-US"/>
          </a:p>
        </p:txBody>
      </p:sp>
      <p:sp>
        <p:nvSpPr>
          <p:cNvPr id="7" name="Slide Number Placeholder 6">
            <a:extLst>
              <a:ext uri="{FF2B5EF4-FFF2-40B4-BE49-F238E27FC236}">
                <a16:creationId xmlns:a16="http://schemas.microsoft.com/office/drawing/2014/main" id="{233EFB33-EE18-E6C8-2CBC-B24FF8784817}"/>
              </a:ext>
            </a:extLst>
          </p:cNvPr>
          <p:cNvSpPr>
            <a:spLocks noGrp="1"/>
          </p:cNvSpPr>
          <p:nvPr>
            <p:ph type="sldNum" sz="quarter" idx="12"/>
          </p:nvPr>
        </p:nvSpPr>
        <p:spPr/>
        <p:txBody>
          <a:bodyPr rtlCol="0"/>
          <a:lstStyle/>
          <a:p>
            <a:pPr rtl="0"/>
            <a:fld id="{181E4D21-DFBA-4BA9-A6C6-558C4B06F883}" type="slidenum">
              <a:rPr lang="en-US" smtClean="0"/>
              <a:t>‹#›</a:t>
            </a:fld>
            <a:endParaRPr lang="en-US"/>
          </a:p>
        </p:txBody>
      </p:sp>
    </p:spTree>
    <p:extLst>
      <p:ext uri="{BB962C8B-B14F-4D97-AF65-F5344CB8AC3E}">
        <p14:creationId xmlns:p14="http://schemas.microsoft.com/office/powerpoint/2010/main" val="2014717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7F1DD5-3607-9FFE-6E17-F1C577BE96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es"/>
              <a:t>Click to edit Master title style</a:t>
            </a:r>
          </a:p>
        </p:txBody>
      </p:sp>
      <p:sp>
        <p:nvSpPr>
          <p:cNvPr id="3" name="Text Placeholder 2">
            <a:extLst>
              <a:ext uri="{FF2B5EF4-FFF2-40B4-BE49-F238E27FC236}">
                <a16:creationId xmlns:a16="http://schemas.microsoft.com/office/drawing/2014/main" id="{69382503-2E6A-E211-B6DA-00BCA1AFFE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es"/>
              <a:t>Click to edit Master text styles</a:t>
            </a:r>
          </a:p>
          <a:p>
            <a:pPr lvl="1" rtl="0"/>
            <a:r>
              <a:rPr lang="es"/>
              <a:t>Second level</a:t>
            </a:r>
          </a:p>
          <a:p>
            <a:pPr lvl="2" rtl="0"/>
            <a:r>
              <a:rPr lang="es"/>
              <a:t>Third level</a:t>
            </a:r>
          </a:p>
          <a:p>
            <a:pPr lvl="3" rtl="0"/>
            <a:r>
              <a:rPr lang="es"/>
              <a:t>Fourth level</a:t>
            </a:r>
          </a:p>
          <a:p>
            <a:pPr lvl="4" rtl="0"/>
            <a:r>
              <a:rPr lang="es"/>
              <a:t>Fifth level</a:t>
            </a:r>
          </a:p>
        </p:txBody>
      </p:sp>
      <p:sp>
        <p:nvSpPr>
          <p:cNvPr id="4" name="Date Placeholder 3">
            <a:extLst>
              <a:ext uri="{FF2B5EF4-FFF2-40B4-BE49-F238E27FC236}">
                <a16:creationId xmlns:a16="http://schemas.microsoft.com/office/drawing/2014/main" id="{EE8F1A44-2BE6-4368-EE85-E3268233AE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pPr rtl="0"/>
            <a:r>
              <a:rPr lang="en-US"/>
              <a:t>6/20/2025</a:t>
            </a:r>
            <a:endParaRPr lang="en-US" dirty="0"/>
          </a:p>
        </p:txBody>
      </p:sp>
      <p:sp>
        <p:nvSpPr>
          <p:cNvPr id="5" name="Footer Placeholder 4">
            <a:extLst>
              <a:ext uri="{FF2B5EF4-FFF2-40B4-BE49-F238E27FC236}">
                <a16:creationId xmlns:a16="http://schemas.microsoft.com/office/drawing/2014/main" id="{EB7A91FA-DF26-4706-F675-85DC8ECE64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rtl="0"/>
            <a:r>
              <a:rPr lang="es"/>
              <a:t>Independent Living  Training and Technical Assistance Center</a:t>
            </a:r>
            <a:endParaRPr lang="en-US" dirty="0"/>
          </a:p>
        </p:txBody>
      </p:sp>
      <p:sp>
        <p:nvSpPr>
          <p:cNvPr id="6" name="Slide Number Placeholder 5">
            <a:extLst>
              <a:ext uri="{FF2B5EF4-FFF2-40B4-BE49-F238E27FC236}">
                <a16:creationId xmlns:a16="http://schemas.microsoft.com/office/drawing/2014/main" id="{31F5DB0E-240E-B72A-39DB-56D0D6ABBA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pPr rtl="0"/>
            <a:fld id="{181E4D21-DFBA-4BA9-A6C6-558C4B06F883}" type="slidenum">
              <a:rPr lang="en-US" smtClean="0"/>
              <a:pPr/>
              <a:t>‹#›</a:t>
            </a:fld>
            <a:endParaRPr lang="en-US" dirty="0"/>
          </a:p>
        </p:txBody>
      </p:sp>
    </p:spTree>
    <p:extLst>
      <p:ext uri="{BB962C8B-B14F-4D97-AF65-F5344CB8AC3E}">
        <p14:creationId xmlns:p14="http://schemas.microsoft.com/office/powerpoint/2010/main" val="3788722837"/>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tinyurl.com/SignupILTTA" TargetMode="External"/><Relationship Id="rId2" Type="http://schemas.openxmlformats.org/officeDocument/2006/relationships/hyperlink" Target="http://www.ilttacenter.org/" TargetMode="External"/><Relationship Id="rId1" Type="http://schemas.openxmlformats.org/officeDocument/2006/relationships/slideLayout" Target="../slideLayouts/slideLayout2.xml"/><Relationship Id="rId6" Type="http://schemas.openxmlformats.org/officeDocument/2006/relationships/hyperlink" Target="http://www.instagram.com/ilttacenter" TargetMode="External"/><Relationship Id="rId5" Type="http://schemas.openxmlformats.org/officeDocument/2006/relationships/hyperlink" Target="http://www.linkedin.com/company/ilttacenter" TargetMode="External"/><Relationship Id="rId4" Type="http://schemas.openxmlformats.org/officeDocument/2006/relationships/hyperlink" Target="http://www.facebook.com/ilttacenter"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nam04.safelinks.protection.outlook.com/?url=https%3A%2F%2Fwww.ilru.org%2Fboard-and-staff-roles-and-responsibilities-centers-for-independent-living&amp;data=05%7C02%7CTyler.Morris%40mso.umt.edu%7Cd9c7bb6c08614620fef908ddaea00a3d%7C68407ce503da49ffaf0a724be0d37c9d%7C0%7C0%7C638858724563244422%7CUnknown%7CTWFpbGZsb3d8eyJFbXB0eU1hcGkiOnRydWUsIlYiOiIwLjAuMDAwMCIsIlAiOiJXaW4zMiIsIkFOIjoiTWFpbCIsIldUIjoyfQ%3D%3D%7C0%7C%7C%7C&amp;sdata=9ymX9srdpf2SXiXmbDoR%2BYzBhEDv3CFPo8UE5HD2IV0%3D&amp;reserved=0" TargetMode="External"/><Relationship Id="rId2" Type="http://schemas.openxmlformats.org/officeDocument/2006/relationships/hyperlink" Target="https://boardsource.org/fundamental-topics-of-nonprofit-board-service/roles-responsibilitie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outlook.office.com/bookwithme/user/f1a76ec8b01945a993a444e3e24d8b09%40mso.umt.edu?anonymous&amp;ismsaljsauthenabled=true" TargetMode="External"/><Relationship Id="rId2" Type="http://schemas.openxmlformats.org/officeDocument/2006/relationships/hyperlink" Target="mailto:Tyler.Morris@mso.umt.edu"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7" name="Rectangle 16">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9" name="Rectangle 18">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1" name="Rectangle 20">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3" name="Rectangle 22">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5" name="Freeform: Shape 24">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US" dirty="0"/>
          </a:p>
        </p:txBody>
      </p:sp>
      <p:sp>
        <p:nvSpPr>
          <p:cNvPr id="2" name="Title 1">
            <a:extLst>
              <a:ext uri="{FF2B5EF4-FFF2-40B4-BE49-F238E27FC236}">
                <a16:creationId xmlns:a16="http://schemas.microsoft.com/office/drawing/2014/main" id="{6177BA86-AB8F-1EDF-43A5-7194DA07AA07}"/>
              </a:ext>
            </a:extLst>
          </p:cNvPr>
          <p:cNvSpPr>
            <a:spLocks noGrp="1"/>
          </p:cNvSpPr>
          <p:nvPr>
            <p:ph type="ctrTitle"/>
          </p:nvPr>
        </p:nvSpPr>
        <p:spPr>
          <a:xfrm>
            <a:off x="1314824" y="735106"/>
            <a:ext cx="10053763" cy="2928470"/>
          </a:xfrm>
        </p:spPr>
        <p:txBody>
          <a:bodyPr rtlCol="0" anchor="b">
            <a:normAutofit/>
          </a:bodyPr>
          <a:lstStyle/>
          <a:p>
            <a:pPr algn="l" rtl="0"/>
            <a:r>
              <a:rPr lang="es" sz="4800">
                <a:solidFill>
                  <a:srgbClr val="FFFFFF"/>
                </a:solidFill>
              </a:rPr>
              <a:t>Buena gobernanza:</a:t>
            </a:r>
            <a:br>
              <a:rPr lang="en-US" sz="4800" dirty="0">
                <a:solidFill>
                  <a:srgbClr val="FFFFFF"/>
                </a:solidFill>
              </a:rPr>
            </a:br>
            <a:r>
              <a:rPr lang="es" sz="4800">
                <a:solidFill>
                  <a:srgbClr val="FFFFFF"/>
                </a:solidFill>
              </a:rPr>
              <a:t>desarrollar juntas altamente efectivas</a:t>
            </a:r>
          </a:p>
        </p:txBody>
      </p:sp>
      <p:pic>
        <p:nvPicPr>
          <p:cNvPr id="4" name="Logo 1 " descr="Logo of the Independent Living Training and Technical Assistance Center. ">
            <a:extLst>
              <a:ext uri="{FF2B5EF4-FFF2-40B4-BE49-F238E27FC236}">
                <a16:creationId xmlns:a16="http://schemas.microsoft.com/office/drawing/2014/main" id="{1F64761A-0169-4854-B3A4-21776143907B}"/>
              </a:ext>
            </a:extLst>
          </p:cNvPr>
          <p:cNvPicPr>
            <a:picLocks noChangeAspect="1"/>
          </p:cNvPicPr>
          <p:nvPr/>
        </p:nvPicPr>
        <p:blipFill>
          <a:blip r:embed="rId2"/>
          <a:stretch>
            <a:fillRect/>
          </a:stretch>
        </p:blipFill>
        <p:spPr>
          <a:xfrm>
            <a:off x="1314824" y="4712028"/>
            <a:ext cx="3712869" cy="1652227"/>
          </a:xfrm>
          <a:prstGeom prst="rect">
            <a:avLst/>
          </a:prstGeom>
        </p:spPr>
      </p:pic>
    </p:spTree>
    <p:extLst>
      <p:ext uri="{BB962C8B-B14F-4D97-AF65-F5344CB8AC3E}">
        <p14:creationId xmlns:p14="http://schemas.microsoft.com/office/powerpoint/2010/main" val="4245962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991275F-951D-7903-FDD4-6634106776F3}"/>
            </a:ext>
          </a:extLst>
        </p:cNvPr>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1" name="Rectangle 30">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3" name="Rectangle 32">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5" name="Rectangle 34">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7" name="Rectangle 36">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9" name="Freeform: Shape 38">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US" dirty="0"/>
          </a:p>
        </p:txBody>
      </p:sp>
      <p:sp>
        <p:nvSpPr>
          <p:cNvPr id="2" name="Title 1">
            <a:extLst>
              <a:ext uri="{FF2B5EF4-FFF2-40B4-BE49-F238E27FC236}">
                <a16:creationId xmlns:a16="http://schemas.microsoft.com/office/drawing/2014/main" id="{8F432F0A-4DEF-65F0-B175-5B72FF00B631}"/>
              </a:ext>
            </a:extLst>
          </p:cNvPr>
          <p:cNvSpPr>
            <a:spLocks noGrp="1"/>
          </p:cNvSpPr>
          <p:nvPr>
            <p:ph type="title"/>
          </p:nvPr>
        </p:nvSpPr>
        <p:spPr>
          <a:xfrm>
            <a:off x="1350682" y="983307"/>
            <a:ext cx="10053763" cy="2928470"/>
          </a:xfrm>
        </p:spPr>
        <p:txBody>
          <a:bodyPr vert="horz" lIns="91440" tIns="45720" rIns="91440" bIns="45720" rtlCol="0" anchor="b">
            <a:normAutofit fontScale="90000"/>
          </a:bodyPr>
          <a:lstStyle/>
          <a:p>
            <a:pPr rtl="0"/>
            <a:r>
              <a:rPr lang="es" sz="2400" dirty="0">
                <a:solidFill>
                  <a:srgbClr val="FFFFFF"/>
                </a:solidFill>
              </a:rPr>
              <a:t>El Centro para la Vida Independiente significa una agencia privada, sin fines de lucro, no residencial, controlada por los consumidores, basada en la comunidad, que abarca todo tipo de discapacidades, para personas con discapacidades significativas (independientemente de la edad o ingresos) que:</a:t>
            </a:r>
            <a:br>
              <a:rPr lang="en-US" sz="2400" dirty="0">
                <a:solidFill>
                  <a:srgbClr val="FFFFFF"/>
                </a:solidFill>
              </a:rPr>
            </a:br>
            <a:r>
              <a:rPr lang="es" sz="2400" dirty="0">
                <a:solidFill>
                  <a:srgbClr val="FFFFFF"/>
                </a:solidFill>
              </a:rPr>
              <a:t>(1) está diseñada y gestionada dentro de una comunidad local por personas con discapacidades;  </a:t>
            </a:r>
            <a:br>
              <a:rPr lang="en-US" sz="2400" dirty="0">
                <a:solidFill>
                  <a:srgbClr val="FFFFFF"/>
                </a:solidFill>
              </a:rPr>
            </a:br>
            <a:r>
              <a:rPr lang="es" sz="2400" dirty="0">
                <a:solidFill>
                  <a:srgbClr val="FFFFFF"/>
                </a:solidFill>
              </a:rPr>
              <a:t>(2) proporciona una variedad de servicios de IL según se define en la Sección 7(18) de la Ley, incluyendo, como mínimo, servicios básicos de vida independiente como se define en esta sección; y </a:t>
            </a:r>
            <a:br>
              <a:rPr lang="en-US" sz="2400" dirty="0">
                <a:solidFill>
                  <a:srgbClr val="FFFFFF"/>
                </a:solidFill>
              </a:rPr>
            </a:br>
            <a:r>
              <a:rPr lang="es" sz="2400" dirty="0">
                <a:solidFill>
                  <a:srgbClr val="FFFFFF"/>
                </a:solidFill>
              </a:rPr>
              <a:t>(3) cumple con los estándares establecidos en la Sección 725(b) y proporciona y cumple con las garantías establecidas en la Sección 725(c) de la Ley y las regulaciones del § 1329.5</a:t>
            </a:r>
            <a:endParaRPr lang="en-US" sz="2400" kern="1200" dirty="0">
              <a:solidFill>
                <a:srgbClr val="FFFFFF"/>
              </a:solidFill>
              <a:latin typeface="+mj-lt"/>
              <a:ea typeface="+mj-ea"/>
              <a:cs typeface="+mj-cs"/>
            </a:endParaRPr>
          </a:p>
        </p:txBody>
      </p:sp>
      <p:sp>
        <p:nvSpPr>
          <p:cNvPr id="3" name="Text Placeholder 2">
            <a:extLst>
              <a:ext uri="{FF2B5EF4-FFF2-40B4-BE49-F238E27FC236}">
                <a16:creationId xmlns:a16="http://schemas.microsoft.com/office/drawing/2014/main" id="{4244EF94-F9C9-7E85-CF4E-284B5EADE723}"/>
              </a:ext>
            </a:extLst>
          </p:cNvPr>
          <p:cNvSpPr>
            <a:spLocks noGrp="1"/>
          </p:cNvSpPr>
          <p:nvPr>
            <p:ph type="body" idx="1"/>
          </p:nvPr>
        </p:nvSpPr>
        <p:spPr>
          <a:xfrm>
            <a:off x="1320784" y="4875589"/>
            <a:ext cx="10005951" cy="1458258"/>
          </a:xfrm>
        </p:spPr>
        <p:txBody>
          <a:bodyPr vert="horz" lIns="91440" tIns="45720" rIns="91440" bIns="45720" rtlCol="0" anchor="ctr">
            <a:normAutofit lnSpcReduction="10000"/>
          </a:bodyPr>
          <a:lstStyle/>
          <a:p>
            <a:pPr marL="342900" indent="-342900" rtl="0">
              <a:buFont typeface="Arial" panose="020B0604020202020204" pitchFamily="34" charset="0"/>
              <a:buChar char="•"/>
            </a:pPr>
            <a:r>
              <a:rPr lang="es" kern="1200" dirty="0">
                <a:solidFill>
                  <a:schemeClr val="tx1"/>
                </a:solidFill>
                <a:latin typeface="+mn-lt"/>
                <a:ea typeface="+mn-ea"/>
                <a:cs typeface="+mn-cs"/>
              </a:rPr>
              <a:t>Más del 50 % de la junta directiva deben ser personas con discapacidades significativas</a:t>
            </a:r>
          </a:p>
          <a:p>
            <a:pPr marL="342900" indent="-342900" rtl="0">
              <a:buFont typeface="Arial" panose="020B0604020202020204" pitchFamily="34" charset="0"/>
              <a:buChar char="•"/>
            </a:pPr>
            <a:r>
              <a:rPr lang="es" dirty="0">
                <a:solidFill>
                  <a:schemeClr val="tx1"/>
                </a:solidFill>
              </a:rPr>
              <a:t>La junta debe controlar la toma de decisiones, la dotación de personal, las operaciones y la prestación de servicios.</a:t>
            </a:r>
            <a:endParaRPr lang="en-US" kern="1200" dirty="0">
              <a:solidFill>
                <a:schemeClr val="tx1"/>
              </a:solidFill>
              <a:latin typeface="+mn-lt"/>
              <a:ea typeface="+mn-ea"/>
              <a:cs typeface="+mn-cs"/>
            </a:endParaRPr>
          </a:p>
        </p:txBody>
      </p:sp>
      <p:sp>
        <p:nvSpPr>
          <p:cNvPr id="4" name="Footer Placeholder 3">
            <a:extLst>
              <a:ext uri="{FF2B5EF4-FFF2-40B4-BE49-F238E27FC236}">
                <a16:creationId xmlns:a16="http://schemas.microsoft.com/office/drawing/2014/main" id="{09128D96-AF70-5D18-B5C2-12BAD1226F42}"/>
              </a:ext>
            </a:extLst>
          </p:cNvPr>
          <p:cNvSpPr>
            <a:spLocks noGrp="1"/>
          </p:cNvSpPr>
          <p:nvPr>
            <p:ph type="ftr" sz="quarter" idx="11"/>
          </p:nvPr>
        </p:nvSpPr>
        <p:spPr>
          <a:xfrm rot="5400000">
            <a:off x="-1828800" y="1984248"/>
            <a:ext cx="4114800" cy="365125"/>
          </a:xfrm>
        </p:spPr>
        <p:txBody>
          <a:bodyPr vert="horz" lIns="91440" tIns="45720" rIns="91440" bIns="45720" rtlCol="0" anchor="ctr">
            <a:normAutofit fontScale="92500" lnSpcReduction="20000"/>
          </a:bodyPr>
          <a:lstStyle/>
          <a:p>
            <a:pPr algn="l" rtl="0">
              <a:spcAft>
                <a:spcPts val="600"/>
              </a:spcAft>
            </a:pPr>
            <a:r>
              <a:rPr lang="es" sz="1100" kern="1200">
                <a:solidFill>
                  <a:srgbClr val="FFFFFF"/>
                </a:solidFill>
                <a:latin typeface="+mn-lt"/>
                <a:ea typeface="+mn-ea"/>
                <a:cs typeface="+mn-cs"/>
              </a:rPr>
              <a:t>Centro de Capacitación y Asistencia Técnica para la Vida Independiente</a:t>
            </a:r>
          </a:p>
        </p:txBody>
      </p:sp>
      <p:sp>
        <p:nvSpPr>
          <p:cNvPr id="5" name="Slide Number Placeholder 4">
            <a:extLst>
              <a:ext uri="{FF2B5EF4-FFF2-40B4-BE49-F238E27FC236}">
                <a16:creationId xmlns:a16="http://schemas.microsoft.com/office/drawing/2014/main" id="{D9F82415-B1B1-69E6-BD33-3BADE3FB75A7}"/>
              </a:ext>
            </a:extLst>
          </p:cNvPr>
          <p:cNvSpPr>
            <a:spLocks noGrp="1"/>
          </p:cNvSpPr>
          <p:nvPr>
            <p:ph type="sldNum" sz="quarter" idx="12"/>
          </p:nvPr>
        </p:nvSpPr>
        <p:spPr>
          <a:xfrm>
            <a:off x="11704320" y="6446837"/>
            <a:ext cx="448056" cy="365125"/>
          </a:xfrm>
        </p:spPr>
        <p:txBody>
          <a:bodyPr vert="horz" lIns="91440" tIns="45720" rIns="91440" bIns="45720" rtlCol="0" anchor="ctr">
            <a:normAutofit/>
          </a:bodyPr>
          <a:lstStyle/>
          <a:p>
            <a:pPr rtl="0">
              <a:spcAft>
                <a:spcPts val="600"/>
              </a:spcAft>
            </a:pPr>
            <a:fld id="{181E4D21-DFBA-4BA9-A6C6-558C4B06F883}" type="slidenum">
              <a:rPr lang="en-US" sz="1100">
                <a:solidFill>
                  <a:schemeClr val="tx1">
                    <a:lumMod val="50000"/>
                    <a:lumOff val="50000"/>
                  </a:schemeClr>
                </a:solidFill>
              </a:rPr>
              <a:pPr>
                <a:spcAft>
                  <a:spcPts val="600"/>
                </a:spcAft>
              </a:pPr>
              <a:t>10</a:t>
            </a:fld>
            <a:endParaRPr lang="en-US" sz="1100">
              <a:solidFill>
                <a:schemeClr val="tx1">
                  <a:lumMod val="50000"/>
                  <a:lumOff val="50000"/>
                </a:schemeClr>
              </a:solidFill>
            </a:endParaRPr>
          </a:p>
        </p:txBody>
      </p:sp>
    </p:spTree>
    <p:extLst>
      <p:ext uri="{BB962C8B-B14F-4D97-AF65-F5344CB8AC3E}">
        <p14:creationId xmlns:p14="http://schemas.microsoft.com/office/powerpoint/2010/main" val="3462948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D4A76A2-FE26-2A4C-D956-B29193C5BC44}"/>
            </a:ext>
          </a:extLst>
        </p:cNvPr>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useBgFill="1">
        <p:nvSpPr>
          <p:cNvPr id="40" name="Rectangle 3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42" name="Rectangle 4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9906692-194E-1393-0B97-DE2F3578B6E1}"/>
              </a:ext>
            </a:extLst>
          </p:cNvPr>
          <p:cNvSpPr>
            <a:spLocks noGrp="1"/>
          </p:cNvSpPr>
          <p:nvPr>
            <p:ph type="title"/>
          </p:nvPr>
        </p:nvSpPr>
        <p:spPr>
          <a:xfrm>
            <a:off x="1115568" y="548640"/>
            <a:ext cx="10168128" cy="1179576"/>
          </a:xfrm>
        </p:spPr>
        <p:txBody>
          <a:bodyPr rtlCol="0">
            <a:normAutofit fontScale="90000"/>
          </a:bodyPr>
          <a:lstStyle/>
          <a:p>
            <a:pPr rtl="0"/>
            <a:r>
              <a:rPr lang="es" sz="6000" b="1"/>
              <a:t>Director ejecutivo</a:t>
            </a:r>
            <a:br>
              <a:rPr lang="en-US" sz="6000" dirty="0"/>
            </a:br>
            <a:r>
              <a:rPr lang="es" sz="4000"/>
              <a:t>Definición y funciones clave</a:t>
            </a:r>
            <a:endParaRPr lang="en-US" sz="2200" dirty="0"/>
          </a:p>
        </p:txBody>
      </p:sp>
      <p:sp>
        <p:nvSpPr>
          <p:cNvPr id="44" name="Rectangle 4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FD3E29E3-5E08-EE21-4550-7EE02CB71F50}"/>
              </a:ext>
            </a:extLst>
          </p:cNvPr>
          <p:cNvSpPr>
            <a:spLocks noGrp="1"/>
          </p:cNvSpPr>
          <p:nvPr>
            <p:ph idx="1"/>
          </p:nvPr>
        </p:nvSpPr>
        <p:spPr>
          <a:xfrm>
            <a:off x="1115568" y="2481943"/>
            <a:ext cx="10168128" cy="3695020"/>
          </a:xfrm>
        </p:spPr>
        <p:txBody>
          <a:bodyPr rtlCol="0">
            <a:normAutofit lnSpcReduction="10000"/>
          </a:bodyPr>
          <a:lstStyle/>
          <a:p>
            <a:pPr marL="0" indent="0" rtl="0">
              <a:buNone/>
            </a:pPr>
            <a:r>
              <a:rPr lang="es" sz="2000"/>
              <a:t>El </a:t>
            </a:r>
            <a:r>
              <a:rPr lang="es" sz="2000" b="1"/>
              <a:t>director ejecutivo </a:t>
            </a:r>
            <a:r>
              <a:rPr lang="es" sz="2000"/>
              <a:t>es el líder principal del personal del CIL, responsable de las operaciones diarias, la supervisión del personal, la gestión financiera y la implementación de la visión estratégica de la junta. El director ejecutivo actúa como un puente entre la junta y el personal, traduciendo la política de la junta en acción y aportando información operativa a las decisiones de la junta.</a:t>
            </a:r>
          </a:p>
          <a:p>
            <a:pPr marL="0" indent="0" rtl="0">
              <a:buNone/>
            </a:pPr>
            <a:r>
              <a:rPr lang="es" sz="2000" b="1"/>
              <a:t>Funciones clave</a:t>
            </a:r>
          </a:p>
          <a:p>
            <a:pPr rtl="0">
              <a:buFontTx/>
              <a:buChar char="-"/>
            </a:pPr>
            <a:r>
              <a:rPr lang="es" sz="2000"/>
              <a:t>Lidera y gestiona al personal y los programas</a:t>
            </a:r>
          </a:p>
          <a:p>
            <a:pPr rtl="0">
              <a:buFontTx/>
              <a:buChar char="-"/>
            </a:pPr>
            <a:r>
              <a:rPr lang="es" sz="2000"/>
              <a:t>Desarrolla y ejecuta el plan estratégico</a:t>
            </a:r>
          </a:p>
          <a:p>
            <a:pPr rtl="0">
              <a:buFontTx/>
              <a:buChar char="-"/>
            </a:pPr>
            <a:r>
              <a:rPr lang="es" sz="2000"/>
              <a:t>Supervisa los presupuestos y los informes financieros</a:t>
            </a:r>
          </a:p>
          <a:p>
            <a:pPr rtl="0">
              <a:buFontTx/>
              <a:buChar char="-"/>
            </a:pPr>
            <a:r>
              <a:rPr lang="es" sz="2000"/>
              <a:t>Actúa como portavoz y enlace con la comunidad</a:t>
            </a:r>
          </a:p>
          <a:p>
            <a:pPr rtl="0">
              <a:buFontTx/>
              <a:buChar char="-"/>
            </a:pPr>
            <a:r>
              <a:rPr lang="es" sz="2000"/>
              <a:t>Colabora con el presidente de la junta para preparar reuniones e informes</a:t>
            </a:r>
          </a:p>
        </p:txBody>
      </p:sp>
      <p:sp>
        <p:nvSpPr>
          <p:cNvPr id="4" name="Footer Placeholder 3">
            <a:extLst>
              <a:ext uri="{FF2B5EF4-FFF2-40B4-BE49-F238E27FC236}">
                <a16:creationId xmlns:a16="http://schemas.microsoft.com/office/drawing/2014/main" id="{F38C5810-5BB3-15E3-50E7-CBA9347C1B17}"/>
              </a:ext>
            </a:extLst>
          </p:cNvPr>
          <p:cNvSpPr>
            <a:spLocks noGrp="1"/>
          </p:cNvSpPr>
          <p:nvPr>
            <p:ph type="ftr" sz="quarter" idx="11"/>
          </p:nvPr>
        </p:nvSpPr>
        <p:spPr>
          <a:xfrm>
            <a:off x="4038600" y="6356350"/>
            <a:ext cx="4114800" cy="365125"/>
          </a:xfrm>
        </p:spPr>
        <p:txBody>
          <a:bodyPr rtlCol="0">
            <a:normAutofit fontScale="92500" lnSpcReduction="20000"/>
          </a:bodyPr>
          <a:lstStyle/>
          <a:p>
            <a:pPr rtl="0">
              <a:spcAft>
                <a:spcPts val="600"/>
              </a:spcAft>
            </a:pPr>
            <a:r>
              <a:rPr lang="es" sz="1100">
                <a:solidFill>
                  <a:schemeClr val="tx1">
                    <a:lumMod val="50000"/>
                    <a:lumOff val="50000"/>
                  </a:schemeClr>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FB593464-702F-DD5C-AE89-8DB91F8A5DC7}"/>
              </a:ext>
            </a:extLst>
          </p:cNvPr>
          <p:cNvSpPr>
            <a:spLocks noGrp="1"/>
          </p:cNvSpPr>
          <p:nvPr>
            <p:ph type="sldNum" sz="quarter" idx="12"/>
          </p:nvPr>
        </p:nvSpPr>
        <p:spPr>
          <a:xfrm>
            <a:off x="8540496" y="6356350"/>
            <a:ext cx="2743200" cy="365125"/>
          </a:xfrm>
        </p:spPr>
        <p:txBody>
          <a:bodyPr rtlCol="0">
            <a:normAutofit/>
          </a:bodyPr>
          <a:lstStyle/>
          <a:p>
            <a:pPr rtl="0">
              <a:spcAft>
                <a:spcPts val="600"/>
              </a:spcAft>
            </a:pPr>
            <a:fld id="{181E4D21-DFBA-4BA9-A6C6-558C4B06F883}" type="slidenum">
              <a:rPr lang="en-US">
                <a:solidFill>
                  <a:schemeClr val="tx1">
                    <a:lumMod val="50000"/>
                    <a:lumOff val="50000"/>
                  </a:schemeClr>
                </a:solidFill>
              </a:rPr>
              <a:pPr>
                <a:spcAft>
                  <a:spcPts val="600"/>
                </a:spcAft>
              </a:pPr>
              <a:t>11</a:t>
            </a:fld>
            <a:endParaRPr lang="en-US">
              <a:solidFill>
                <a:schemeClr val="tx1">
                  <a:lumMod val="50000"/>
                  <a:lumOff val="50000"/>
                </a:schemeClr>
              </a:solidFill>
            </a:endParaRPr>
          </a:p>
        </p:txBody>
      </p:sp>
    </p:spTree>
    <p:extLst>
      <p:ext uri="{BB962C8B-B14F-4D97-AF65-F5344CB8AC3E}">
        <p14:creationId xmlns:p14="http://schemas.microsoft.com/office/powerpoint/2010/main" val="983749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EC8E0F0-5589-0BB4-0828-751111894B89}"/>
            </a:ext>
          </a:extLst>
        </p:cNvPr>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useBgFill="1">
        <p:nvSpPr>
          <p:cNvPr id="30" name="Rectangle 29">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2" name="Rectangle 31">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F6FBE3A-C4EA-EF6F-4CA2-D15A391F8802}"/>
              </a:ext>
            </a:extLst>
          </p:cNvPr>
          <p:cNvSpPr>
            <a:spLocks noGrp="1"/>
          </p:cNvSpPr>
          <p:nvPr>
            <p:ph type="title"/>
          </p:nvPr>
        </p:nvSpPr>
        <p:spPr>
          <a:xfrm>
            <a:off x="1115568" y="548640"/>
            <a:ext cx="10168128" cy="1179576"/>
          </a:xfrm>
        </p:spPr>
        <p:txBody>
          <a:bodyPr rtlCol="0">
            <a:normAutofit fontScale="90000"/>
          </a:bodyPr>
          <a:lstStyle/>
          <a:p>
            <a:pPr rtl="0"/>
            <a:r>
              <a:rPr lang="es" sz="6000" b="1"/>
              <a:t>Junta directiva</a:t>
            </a:r>
            <a:br>
              <a:rPr lang="en-US" sz="6000" dirty="0"/>
            </a:br>
            <a:r>
              <a:rPr lang="es" sz="4000"/>
              <a:t>Definición y funciones clave</a:t>
            </a:r>
          </a:p>
        </p:txBody>
      </p:sp>
      <p:sp>
        <p:nvSpPr>
          <p:cNvPr id="34" name="Rectangle 33">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51594D34-64EA-9C0A-BC88-261332165FF2}"/>
              </a:ext>
            </a:extLst>
          </p:cNvPr>
          <p:cNvSpPr>
            <a:spLocks noGrp="1"/>
          </p:cNvSpPr>
          <p:nvPr>
            <p:ph idx="1"/>
          </p:nvPr>
        </p:nvSpPr>
        <p:spPr>
          <a:xfrm>
            <a:off x="1057868" y="2276856"/>
            <a:ext cx="10168128" cy="3695020"/>
          </a:xfrm>
        </p:spPr>
        <p:txBody>
          <a:bodyPr rtlCol="0">
            <a:normAutofit fontScale="92500" lnSpcReduction="10000"/>
          </a:bodyPr>
          <a:lstStyle/>
          <a:p>
            <a:pPr marL="0" indent="0" rtl="0">
              <a:buNone/>
            </a:pPr>
            <a:r>
              <a:rPr lang="es" sz="2000" dirty="0"/>
              <a:t>La </a:t>
            </a:r>
            <a:r>
              <a:rPr lang="es" sz="2000" b="1" dirty="0"/>
              <a:t>junta directiva </a:t>
            </a:r>
            <a:r>
              <a:rPr lang="es" sz="2000" dirty="0"/>
              <a:t>es el órgano de gobierno responsable en última instancia de una organización sin fines de lucro y tiene responsabilidades legales y éticas específicas hacia la organización. Las juntas están compuestas por diferentes puestos: miembros de la junta, a quienes se puede llamar directores, presidentes de comités y funcionarios.</a:t>
            </a:r>
            <a:r>
              <a:rPr lang="es" sz="2000" baseline="30000" dirty="0"/>
              <a:t>1</a:t>
            </a:r>
            <a:r>
              <a:rPr lang="es" sz="2000" dirty="0"/>
              <a:t> En el movimiento de IL, la junta también debe cumplir con los requisitos de control del consumidor.</a:t>
            </a:r>
          </a:p>
          <a:p>
            <a:pPr marL="0" indent="0" rtl="0">
              <a:buNone/>
            </a:pPr>
            <a:r>
              <a:rPr lang="es" sz="2000" b="1" dirty="0"/>
              <a:t>Funciones clave</a:t>
            </a:r>
          </a:p>
          <a:p>
            <a:pPr rtl="0">
              <a:buFontTx/>
              <a:buChar char="-"/>
            </a:pPr>
            <a:r>
              <a:rPr lang="es" sz="2000" dirty="0"/>
              <a:t>Establece la misión, visión y dirección estratégica</a:t>
            </a:r>
          </a:p>
          <a:p>
            <a:pPr rtl="0">
              <a:buFontTx/>
              <a:buChar char="-"/>
            </a:pPr>
            <a:r>
              <a:rPr lang="es" sz="2000" dirty="0"/>
              <a:t>Aprueba los presupuestos anuales y controla la salud financiera</a:t>
            </a:r>
          </a:p>
          <a:p>
            <a:pPr rtl="0">
              <a:buFontTx/>
              <a:buChar char="-"/>
            </a:pPr>
            <a:r>
              <a:rPr lang="es" sz="2000" dirty="0"/>
              <a:t>Contrata, evalúa y apoya al director ejecutivo</a:t>
            </a:r>
          </a:p>
          <a:p>
            <a:pPr rtl="0">
              <a:buFontTx/>
              <a:buChar char="-"/>
            </a:pPr>
            <a:r>
              <a:rPr lang="es" sz="2000" dirty="0"/>
              <a:t>Asegura el cumplimiento organizacional y la responsabilidad pública</a:t>
            </a:r>
          </a:p>
          <a:p>
            <a:pPr rtl="0">
              <a:buFontTx/>
              <a:buChar char="-"/>
            </a:pPr>
            <a:r>
              <a:rPr lang="es" sz="2000" dirty="0"/>
              <a:t>Recluta y retiene a miembros de la junta diversos y calificados</a:t>
            </a:r>
          </a:p>
        </p:txBody>
      </p:sp>
      <p:sp>
        <p:nvSpPr>
          <p:cNvPr id="4" name="Footer Placeholder 3">
            <a:extLst>
              <a:ext uri="{FF2B5EF4-FFF2-40B4-BE49-F238E27FC236}">
                <a16:creationId xmlns:a16="http://schemas.microsoft.com/office/drawing/2014/main" id="{D4090EDB-5F98-031F-2F0C-8114C780EBE1}"/>
              </a:ext>
            </a:extLst>
          </p:cNvPr>
          <p:cNvSpPr>
            <a:spLocks noGrp="1"/>
          </p:cNvSpPr>
          <p:nvPr>
            <p:ph type="ftr" sz="quarter" idx="11"/>
          </p:nvPr>
        </p:nvSpPr>
        <p:spPr>
          <a:xfrm>
            <a:off x="4038600" y="6356350"/>
            <a:ext cx="4114800" cy="365125"/>
          </a:xfrm>
        </p:spPr>
        <p:txBody>
          <a:bodyPr rtlCol="0">
            <a:normAutofit fontScale="92500" lnSpcReduction="20000"/>
          </a:bodyPr>
          <a:lstStyle/>
          <a:p>
            <a:pPr rtl="0">
              <a:spcAft>
                <a:spcPts val="600"/>
              </a:spcAft>
            </a:pPr>
            <a:r>
              <a:rPr lang="es" sz="1100">
                <a:solidFill>
                  <a:schemeClr val="tx1">
                    <a:lumMod val="50000"/>
                    <a:lumOff val="50000"/>
                  </a:schemeClr>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D730FB11-5D7C-ECF3-69FF-5A8D9B5E18CF}"/>
              </a:ext>
            </a:extLst>
          </p:cNvPr>
          <p:cNvSpPr>
            <a:spLocks noGrp="1"/>
          </p:cNvSpPr>
          <p:nvPr>
            <p:ph type="sldNum" sz="quarter" idx="12"/>
          </p:nvPr>
        </p:nvSpPr>
        <p:spPr>
          <a:xfrm>
            <a:off x="8540496" y="6356350"/>
            <a:ext cx="2743200" cy="365125"/>
          </a:xfrm>
        </p:spPr>
        <p:txBody>
          <a:bodyPr rtlCol="0">
            <a:normAutofit/>
          </a:bodyPr>
          <a:lstStyle/>
          <a:p>
            <a:pPr rtl="0">
              <a:spcAft>
                <a:spcPts val="600"/>
              </a:spcAft>
            </a:pPr>
            <a:fld id="{181E4D21-DFBA-4BA9-A6C6-558C4B06F883}" type="slidenum">
              <a:rPr lang="en-US">
                <a:solidFill>
                  <a:schemeClr val="tx1">
                    <a:lumMod val="50000"/>
                    <a:lumOff val="50000"/>
                  </a:schemeClr>
                </a:solidFill>
              </a:rPr>
              <a:pPr>
                <a:spcAft>
                  <a:spcPts val="600"/>
                </a:spcAft>
              </a:pPr>
              <a:t>12</a:t>
            </a:fld>
            <a:endParaRPr lang="en-US">
              <a:solidFill>
                <a:schemeClr val="tx1">
                  <a:lumMod val="50000"/>
                  <a:lumOff val="50000"/>
                </a:schemeClr>
              </a:solidFill>
            </a:endParaRPr>
          </a:p>
        </p:txBody>
      </p:sp>
    </p:spTree>
    <p:extLst>
      <p:ext uri="{BB962C8B-B14F-4D97-AF65-F5344CB8AC3E}">
        <p14:creationId xmlns:p14="http://schemas.microsoft.com/office/powerpoint/2010/main" val="9835263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E31C0DB-246C-BE94-0486-006068E60D23}"/>
            </a:ext>
          </a:extLst>
        </p:cNvPr>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D51694B1-968C-CB95-4C30-07F996827A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useBgFill="1">
        <p:nvSpPr>
          <p:cNvPr id="30" name="Rectangle 29">
            <a:extLst>
              <a:ext uri="{FF2B5EF4-FFF2-40B4-BE49-F238E27FC236}">
                <a16:creationId xmlns:a16="http://schemas.microsoft.com/office/drawing/2014/main" id="{A5527371-4898-4C32-8289-EAACFD6F01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2" name="Rectangle 31">
            <a:extLst>
              <a:ext uri="{FF2B5EF4-FFF2-40B4-BE49-F238E27FC236}">
                <a16:creationId xmlns:a16="http://schemas.microsoft.com/office/drawing/2014/main" id="{17D407B0-FFCC-ED38-F563-2C067E1F8C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1EFBFAE-2315-A2C0-7B45-E1283F6A15A9}"/>
              </a:ext>
            </a:extLst>
          </p:cNvPr>
          <p:cNvSpPr>
            <a:spLocks noGrp="1"/>
          </p:cNvSpPr>
          <p:nvPr>
            <p:ph type="title"/>
          </p:nvPr>
        </p:nvSpPr>
        <p:spPr>
          <a:xfrm>
            <a:off x="1115568" y="548640"/>
            <a:ext cx="10168128" cy="1179576"/>
          </a:xfrm>
        </p:spPr>
        <p:txBody>
          <a:bodyPr rtlCol="0">
            <a:normAutofit fontScale="90000"/>
          </a:bodyPr>
          <a:lstStyle/>
          <a:p>
            <a:pPr rtl="0"/>
            <a:r>
              <a:rPr lang="es" sz="6000" b="1"/>
              <a:t>Funcionarios de la junta</a:t>
            </a:r>
            <a:br>
              <a:rPr lang="en-US" sz="6000" dirty="0"/>
            </a:br>
            <a:r>
              <a:rPr lang="es" sz="4000"/>
              <a:t>Definición y funciones clave</a:t>
            </a:r>
          </a:p>
        </p:txBody>
      </p:sp>
      <p:sp>
        <p:nvSpPr>
          <p:cNvPr id="34" name="Rectangle 33">
            <a:extLst>
              <a:ext uri="{FF2B5EF4-FFF2-40B4-BE49-F238E27FC236}">
                <a16:creationId xmlns:a16="http://schemas.microsoft.com/office/drawing/2014/main" id="{BAD785D2-A5CC-9808-3C5E-767F5E57F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DB564CA-EA37-D069-A86C-A5DE59EC5202}"/>
              </a:ext>
            </a:extLst>
          </p:cNvPr>
          <p:cNvSpPr>
            <a:spLocks noGrp="1"/>
          </p:cNvSpPr>
          <p:nvPr>
            <p:ph idx="1"/>
          </p:nvPr>
        </p:nvSpPr>
        <p:spPr>
          <a:xfrm>
            <a:off x="1115568" y="2481943"/>
            <a:ext cx="10168128" cy="3695020"/>
          </a:xfrm>
        </p:spPr>
        <p:txBody>
          <a:bodyPr rtlCol="0">
            <a:normAutofit fontScale="92500" lnSpcReduction="20000"/>
          </a:bodyPr>
          <a:lstStyle/>
          <a:p>
            <a:pPr marL="0" indent="0" rtl="0">
              <a:buNone/>
            </a:pPr>
            <a:r>
              <a:rPr lang="es" sz="2000" b="1"/>
              <a:t>Presidente de la junta (o presidente)</a:t>
            </a:r>
          </a:p>
          <a:p>
            <a:pPr marL="0" indent="0" rtl="0">
              <a:buNone/>
            </a:pPr>
            <a:r>
              <a:rPr lang="es" sz="2000"/>
              <a:t>Responsable de liderar la junta, actuar como supervisor diario y socio del director ejecutivo, y facilitar las reuniones de la junta</a:t>
            </a:r>
          </a:p>
          <a:p>
            <a:pPr marL="0" indent="0" rtl="0">
              <a:buNone/>
            </a:pPr>
            <a:r>
              <a:rPr lang="es" sz="2000" b="1"/>
              <a:t>Vicepresidente de la junta (o vicepresidente)</a:t>
            </a:r>
          </a:p>
          <a:p>
            <a:pPr marL="0" indent="0" rtl="0">
              <a:buNone/>
            </a:pPr>
            <a:r>
              <a:rPr lang="es" sz="2000"/>
              <a:t>Reemplaza al presidente cuando es necesario y también se le pueden asignar trabajos específicas. Este puesto representa la sucesión prevista del presidente.</a:t>
            </a:r>
          </a:p>
          <a:p>
            <a:pPr marL="0" indent="0" rtl="0">
              <a:buNone/>
            </a:pPr>
            <a:r>
              <a:rPr lang="es" sz="2000" b="1"/>
              <a:t>Secretario de la junta </a:t>
            </a:r>
          </a:p>
          <a:p>
            <a:pPr marL="0" indent="0" rtl="0">
              <a:buNone/>
            </a:pPr>
            <a:r>
              <a:rPr lang="es" sz="2000"/>
              <a:t>Responsable de llevar o supervisar el mantenimiento de las actas de las reuniones de la junta y los registros de la junta</a:t>
            </a:r>
          </a:p>
          <a:p>
            <a:pPr marL="0" indent="0" rtl="0">
              <a:buNone/>
            </a:pPr>
            <a:r>
              <a:rPr lang="es" sz="2000" b="1"/>
              <a:t>Tesorero de la junta </a:t>
            </a:r>
          </a:p>
          <a:p>
            <a:pPr marL="0" indent="0" rtl="0">
              <a:buNone/>
            </a:pPr>
            <a:r>
              <a:rPr lang="es" sz="2000"/>
              <a:t>Supervisa todos los asuntos relacionados con las finanzas y el presupuesto de la organización, y generalmente actúa como presidente del comité de finanzas</a:t>
            </a:r>
          </a:p>
          <a:p>
            <a:pPr marL="0" indent="0" algn="r" rtl="0">
              <a:buNone/>
            </a:pPr>
            <a:r>
              <a:rPr lang="es" sz="1400" i="1"/>
              <a:t>Fuente: BoardSource</a:t>
            </a:r>
            <a:endParaRPr lang="en-US" sz="1400" i="1" dirty="0"/>
          </a:p>
        </p:txBody>
      </p:sp>
      <p:sp>
        <p:nvSpPr>
          <p:cNvPr id="4" name="Footer Placeholder 3">
            <a:extLst>
              <a:ext uri="{FF2B5EF4-FFF2-40B4-BE49-F238E27FC236}">
                <a16:creationId xmlns:a16="http://schemas.microsoft.com/office/drawing/2014/main" id="{A306DDE7-C4EB-AF9C-0847-01620E044BB7}"/>
              </a:ext>
            </a:extLst>
          </p:cNvPr>
          <p:cNvSpPr>
            <a:spLocks noGrp="1"/>
          </p:cNvSpPr>
          <p:nvPr>
            <p:ph type="ftr" sz="quarter" idx="11"/>
          </p:nvPr>
        </p:nvSpPr>
        <p:spPr>
          <a:xfrm>
            <a:off x="4038600" y="6356350"/>
            <a:ext cx="4114800" cy="365125"/>
          </a:xfrm>
        </p:spPr>
        <p:txBody>
          <a:bodyPr rtlCol="0">
            <a:noAutofit/>
          </a:bodyPr>
          <a:lstStyle/>
          <a:p>
            <a:pPr rtl="0">
              <a:spcAft>
                <a:spcPts val="600"/>
              </a:spcAft>
            </a:pPr>
            <a:r>
              <a:rPr lang="es" sz="1100">
                <a:solidFill>
                  <a:schemeClr val="tx1">
                    <a:lumMod val="50000"/>
                    <a:lumOff val="50000"/>
                  </a:schemeClr>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4C110BAA-6977-81EE-A9DC-AC001C061C0B}"/>
              </a:ext>
            </a:extLst>
          </p:cNvPr>
          <p:cNvSpPr>
            <a:spLocks noGrp="1"/>
          </p:cNvSpPr>
          <p:nvPr>
            <p:ph type="sldNum" sz="quarter" idx="12"/>
          </p:nvPr>
        </p:nvSpPr>
        <p:spPr>
          <a:xfrm>
            <a:off x="8540496" y="6356350"/>
            <a:ext cx="2743200" cy="365125"/>
          </a:xfrm>
        </p:spPr>
        <p:txBody>
          <a:bodyPr rtlCol="0">
            <a:normAutofit/>
          </a:bodyPr>
          <a:lstStyle/>
          <a:p>
            <a:pPr rtl="0">
              <a:spcAft>
                <a:spcPts val="600"/>
              </a:spcAft>
            </a:pPr>
            <a:fld id="{181E4D21-DFBA-4BA9-A6C6-558C4B06F883}" type="slidenum">
              <a:rPr lang="en-US">
                <a:solidFill>
                  <a:schemeClr val="tx1">
                    <a:lumMod val="50000"/>
                    <a:lumOff val="50000"/>
                  </a:schemeClr>
                </a:solidFill>
              </a:rPr>
              <a:pPr>
                <a:spcAft>
                  <a:spcPts val="600"/>
                </a:spcAft>
              </a:pPr>
              <a:t>13</a:t>
            </a:fld>
            <a:endParaRPr lang="en-US" dirty="0">
              <a:solidFill>
                <a:schemeClr val="tx1">
                  <a:lumMod val="50000"/>
                  <a:lumOff val="50000"/>
                </a:schemeClr>
              </a:solidFill>
            </a:endParaRPr>
          </a:p>
        </p:txBody>
      </p:sp>
    </p:spTree>
    <p:extLst>
      <p:ext uri="{BB962C8B-B14F-4D97-AF65-F5344CB8AC3E}">
        <p14:creationId xmlns:p14="http://schemas.microsoft.com/office/powerpoint/2010/main" val="3997805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011F20A-F908-DE73-DE5E-8D29E101C6A8}"/>
            </a:ext>
          </a:extLst>
        </p:cNvPr>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useBgFill="1">
        <p:nvSpPr>
          <p:cNvPr id="32" name="Rectangle 31">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4" name="Rectangle 33">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54CCEC0-E34F-679A-CD22-0C21582CC7D7}"/>
              </a:ext>
            </a:extLst>
          </p:cNvPr>
          <p:cNvSpPr>
            <a:spLocks noGrp="1"/>
          </p:cNvSpPr>
          <p:nvPr>
            <p:ph type="title"/>
          </p:nvPr>
        </p:nvSpPr>
        <p:spPr>
          <a:xfrm>
            <a:off x="1115568" y="548640"/>
            <a:ext cx="10168128" cy="1179576"/>
          </a:xfrm>
        </p:spPr>
        <p:txBody>
          <a:bodyPr rtlCol="0">
            <a:normAutofit fontScale="90000"/>
          </a:bodyPr>
          <a:lstStyle/>
          <a:p>
            <a:pPr rtl="0"/>
            <a:r>
              <a:rPr lang="es" sz="6000" b="1"/>
              <a:t>Presidente de la junta</a:t>
            </a:r>
            <a:br>
              <a:rPr lang="en-US" sz="6000" dirty="0"/>
            </a:br>
            <a:r>
              <a:rPr lang="es" sz="4000"/>
              <a:t>Definición y funciones clave</a:t>
            </a:r>
          </a:p>
        </p:txBody>
      </p:sp>
      <p:sp>
        <p:nvSpPr>
          <p:cNvPr id="36" name="Rectangle 35">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9CB84D19-662C-AE4E-CC4F-5CE7FAF64EF8}"/>
              </a:ext>
            </a:extLst>
          </p:cNvPr>
          <p:cNvSpPr>
            <a:spLocks noGrp="1"/>
          </p:cNvSpPr>
          <p:nvPr>
            <p:ph idx="1"/>
          </p:nvPr>
        </p:nvSpPr>
        <p:spPr>
          <a:xfrm>
            <a:off x="1115568" y="2481943"/>
            <a:ext cx="10168128" cy="3695020"/>
          </a:xfrm>
        </p:spPr>
        <p:txBody>
          <a:bodyPr rtlCol="0">
            <a:normAutofit lnSpcReduction="10000"/>
          </a:bodyPr>
          <a:lstStyle/>
          <a:p>
            <a:pPr marL="0" indent="0" rtl="0">
              <a:buNone/>
            </a:pPr>
            <a:r>
              <a:rPr lang="es" sz="2200"/>
              <a:t>El </a:t>
            </a:r>
            <a:r>
              <a:rPr lang="es" sz="2200" b="1"/>
              <a:t>presidente de la junta </a:t>
            </a:r>
            <a:r>
              <a:rPr lang="es" sz="2200"/>
              <a:t>es un líder voluntario elegido por la junta directiva para presidir las reuniones de la junta y guiar el proceso de gobernanza. El presidente trabaja en estrecha colaboración con el director ejecutivo para garantizar la alineación entre la gobernanza y las operaciones, manteniendo al mismo tiempo la independencia y la responsabilidad de la junta.</a:t>
            </a:r>
          </a:p>
          <a:p>
            <a:pPr marL="0" indent="0" rtl="0">
              <a:buNone/>
            </a:pPr>
            <a:r>
              <a:rPr lang="es" sz="2200" b="1"/>
              <a:t>Funciones clave</a:t>
            </a:r>
          </a:p>
          <a:p>
            <a:pPr rtl="0">
              <a:buFontTx/>
              <a:buChar char="-"/>
            </a:pPr>
            <a:r>
              <a:rPr lang="es" sz="2200"/>
              <a:t>Preside las reuniones de la junta y del comité ejecutivo</a:t>
            </a:r>
          </a:p>
          <a:p>
            <a:pPr rtl="0">
              <a:buFontTx/>
              <a:buChar char="-"/>
            </a:pPr>
            <a:r>
              <a:rPr lang="es" sz="2200"/>
              <a:t>Colabora con el director ejecutivo para establecer agendas y garantizar su seguimiento</a:t>
            </a:r>
          </a:p>
          <a:p>
            <a:pPr rtl="0">
              <a:buFontTx/>
              <a:buChar char="-"/>
            </a:pPr>
            <a:r>
              <a:rPr lang="es" sz="2200"/>
              <a:t>Apoya las evaluaciones de la junta y la supervisión del desempeño</a:t>
            </a:r>
          </a:p>
          <a:p>
            <a:pPr rtl="0">
              <a:buFontTx/>
              <a:buChar char="-"/>
            </a:pPr>
            <a:r>
              <a:rPr lang="es" sz="2200"/>
              <a:t>Actúa como un interlocutor y asesor del director ejecutivo</a:t>
            </a:r>
          </a:p>
        </p:txBody>
      </p:sp>
      <p:sp>
        <p:nvSpPr>
          <p:cNvPr id="4" name="Footer Placeholder 3">
            <a:extLst>
              <a:ext uri="{FF2B5EF4-FFF2-40B4-BE49-F238E27FC236}">
                <a16:creationId xmlns:a16="http://schemas.microsoft.com/office/drawing/2014/main" id="{AED78CC1-36DC-20CC-419B-6A0389EF1A91}"/>
              </a:ext>
            </a:extLst>
          </p:cNvPr>
          <p:cNvSpPr>
            <a:spLocks noGrp="1"/>
          </p:cNvSpPr>
          <p:nvPr>
            <p:ph type="ftr" sz="quarter" idx="11"/>
          </p:nvPr>
        </p:nvSpPr>
        <p:spPr>
          <a:xfrm>
            <a:off x="4038600" y="6356350"/>
            <a:ext cx="4114800" cy="365125"/>
          </a:xfrm>
        </p:spPr>
        <p:txBody>
          <a:bodyPr rtlCol="0">
            <a:normAutofit fontScale="92500" lnSpcReduction="20000"/>
          </a:bodyPr>
          <a:lstStyle/>
          <a:p>
            <a:pPr rtl="0">
              <a:spcAft>
                <a:spcPts val="600"/>
              </a:spcAft>
            </a:pPr>
            <a:r>
              <a:rPr lang="es" sz="1100">
                <a:solidFill>
                  <a:schemeClr val="tx1">
                    <a:lumMod val="50000"/>
                    <a:lumOff val="50000"/>
                  </a:schemeClr>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323C76BF-50BF-CC54-73B4-B69C0959A0F0}"/>
              </a:ext>
            </a:extLst>
          </p:cNvPr>
          <p:cNvSpPr>
            <a:spLocks noGrp="1"/>
          </p:cNvSpPr>
          <p:nvPr>
            <p:ph type="sldNum" sz="quarter" idx="12"/>
          </p:nvPr>
        </p:nvSpPr>
        <p:spPr>
          <a:xfrm>
            <a:off x="8540496" y="6356350"/>
            <a:ext cx="2743200" cy="365125"/>
          </a:xfrm>
        </p:spPr>
        <p:txBody>
          <a:bodyPr rtlCol="0">
            <a:normAutofit/>
          </a:bodyPr>
          <a:lstStyle/>
          <a:p>
            <a:pPr rtl="0">
              <a:spcAft>
                <a:spcPts val="600"/>
              </a:spcAft>
            </a:pPr>
            <a:fld id="{181E4D21-DFBA-4BA9-A6C6-558C4B06F883}" type="slidenum">
              <a:rPr lang="en-US">
                <a:solidFill>
                  <a:schemeClr val="tx1">
                    <a:lumMod val="50000"/>
                    <a:lumOff val="50000"/>
                  </a:schemeClr>
                </a:solidFill>
              </a:rPr>
              <a:pPr>
                <a:spcAft>
                  <a:spcPts val="600"/>
                </a:spcAft>
              </a:pPr>
              <a:t>14</a:t>
            </a:fld>
            <a:endParaRPr lang="en-US">
              <a:solidFill>
                <a:schemeClr val="tx1">
                  <a:lumMod val="50000"/>
                  <a:lumOff val="50000"/>
                </a:schemeClr>
              </a:solidFill>
            </a:endParaRPr>
          </a:p>
        </p:txBody>
      </p:sp>
    </p:spTree>
    <p:extLst>
      <p:ext uri="{BB962C8B-B14F-4D97-AF65-F5344CB8AC3E}">
        <p14:creationId xmlns:p14="http://schemas.microsoft.com/office/powerpoint/2010/main" val="18982983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1B8A1F5-9B42-9851-2C89-4443F55D9FEE}"/>
            </a:ext>
          </a:extLst>
        </p:cNvPr>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useBgFill="1">
        <p:nvSpPr>
          <p:cNvPr id="51" name="Rectangle 50">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53" name="Rectangle 52">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46A92E5-30F3-EADE-4B97-4F92FD942AED}"/>
              </a:ext>
            </a:extLst>
          </p:cNvPr>
          <p:cNvSpPr>
            <a:spLocks noGrp="1"/>
          </p:cNvSpPr>
          <p:nvPr>
            <p:ph type="title"/>
          </p:nvPr>
        </p:nvSpPr>
        <p:spPr>
          <a:xfrm>
            <a:off x="1115568" y="548640"/>
            <a:ext cx="10168128" cy="1179576"/>
          </a:xfrm>
        </p:spPr>
        <p:txBody>
          <a:bodyPr rtlCol="0">
            <a:normAutofit fontScale="90000"/>
          </a:bodyPr>
          <a:lstStyle/>
          <a:p>
            <a:pPr rtl="0"/>
            <a:r>
              <a:rPr lang="es" sz="6000" b="1"/>
              <a:t>Comités de la junta</a:t>
            </a:r>
            <a:br>
              <a:rPr lang="en-US" sz="6000" dirty="0"/>
            </a:br>
            <a:r>
              <a:rPr lang="es" sz="4000"/>
              <a:t>Definición y funciones clave</a:t>
            </a:r>
          </a:p>
        </p:txBody>
      </p:sp>
      <p:sp>
        <p:nvSpPr>
          <p:cNvPr id="55" name="Rectangle 54">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3D5BFB77-13C0-5FA5-C96C-350A684F803A}"/>
              </a:ext>
            </a:extLst>
          </p:cNvPr>
          <p:cNvSpPr>
            <a:spLocks noGrp="1"/>
          </p:cNvSpPr>
          <p:nvPr>
            <p:ph idx="1"/>
          </p:nvPr>
        </p:nvSpPr>
        <p:spPr>
          <a:xfrm>
            <a:off x="1115568" y="2481943"/>
            <a:ext cx="10168128" cy="3695020"/>
          </a:xfrm>
        </p:spPr>
        <p:txBody>
          <a:bodyPr rtlCol="0">
            <a:normAutofit fontScale="92500" lnSpcReduction="20000"/>
          </a:bodyPr>
          <a:lstStyle/>
          <a:p>
            <a:pPr marL="0" indent="0" rtl="0">
              <a:buNone/>
            </a:pPr>
            <a:r>
              <a:rPr lang="es" sz="2000" b="1"/>
              <a:t>Los comités de la junta </a:t>
            </a:r>
            <a:r>
              <a:rPr lang="es" sz="2000"/>
              <a:t>son pequeños grupos de trabajo compuestos por miembros de la junta directiva (y ocasionalmente personal o asesores comunitarios) que se forman para centrarse en áreas específicas de gobernanza, supervisión o necesidad estratégica. Los comités permiten que la junta sea más eficiente, informada y efectiva al dividir tareas complejas o continuas en partes manejables.</a:t>
            </a:r>
          </a:p>
          <a:p>
            <a:pPr marL="0" indent="0" rtl="0">
              <a:buNone/>
            </a:pPr>
            <a:r>
              <a:rPr lang="es" sz="2000" b="1"/>
              <a:t>Funciones clave</a:t>
            </a:r>
          </a:p>
          <a:p>
            <a:pPr rtl="0">
              <a:buFontTx/>
              <a:buChar char="-"/>
            </a:pPr>
            <a:r>
              <a:rPr lang="es" sz="2000"/>
              <a:t>Aumentar el enfoque en responsabilidades clave como finanzas, recaudación de fondos o gobernanza</a:t>
            </a:r>
          </a:p>
          <a:p>
            <a:pPr rtl="0">
              <a:buFontTx/>
              <a:buChar char="-"/>
            </a:pPr>
            <a:r>
              <a:rPr lang="es" sz="2000"/>
              <a:t>Desarrollar experiencia asignando a los miembros de la junta a áreas en las que tengan habilidades o interés</a:t>
            </a:r>
          </a:p>
          <a:p>
            <a:pPr rtl="0">
              <a:buFontTx/>
              <a:buChar char="-"/>
            </a:pPr>
            <a:r>
              <a:rPr lang="es" sz="2000"/>
              <a:t>Hacer recomendaciones a toda la junta después de un análisis más profundo</a:t>
            </a:r>
          </a:p>
          <a:p>
            <a:pPr rtl="0">
              <a:buFontTx/>
              <a:buChar char="-"/>
            </a:pPr>
            <a:r>
              <a:rPr lang="es" sz="2000"/>
              <a:t>Fortalecer la responsabilidad mediante el seguimiento del progreso entre las reuniones plenarias de la junta</a:t>
            </a:r>
          </a:p>
        </p:txBody>
      </p:sp>
      <p:sp>
        <p:nvSpPr>
          <p:cNvPr id="4" name="Footer Placeholder 3">
            <a:extLst>
              <a:ext uri="{FF2B5EF4-FFF2-40B4-BE49-F238E27FC236}">
                <a16:creationId xmlns:a16="http://schemas.microsoft.com/office/drawing/2014/main" id="{553F98CE-2BBE-629B-F1AA-5DA65C0049A6}"/>
              </a:ext>
            </a:extLst>
          </p:cNvPr>
          <p:cNvSpPr>
            <a:spLocks noGrp="1"/>
          </p:cNvSpPr>
          <p:nvPr>
            <p:ph type="ftr" sz="quarter" idx="11"/>
          </p:nvPr>
        </p:nvSpPr>
        <p:spPr>
          <a:xfrm>
            <a:off x="4038600" y="6356350"/>
            <a:ext cx="4114800" cy="365125"/>
          </a:xfrm>
        </p:spPr>
        <p:txBody>
          <a:bodyPr rtlCol="0">
            <a:normAutofit fontScale="92500" lnSpcReduction="20000"/>
          </a:bodyPr>
          <a:lstStyle/>
          <a:p>
            <a:pPr rtl="0">
              <a:spcAft>
                <a:spcPts val="600"/>
              </a:spcAft>
            </a:pPr>
            <a:r>
              <a:rPr lang="es" sz="1100">
                <a:solidFill>
                  <a:schemeClr val="tx1">
                    <a:lumMod val="50000"/>
                    <a:lumOff val="50000"/>
                  </a:schemeClr>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6DC40A4D-E7FC-FD1A-891B-16AAD847BA5A}"/>
              </a:ext>
            </a:extLst>
          </p:cNvPr>
          <p:cNvSpPr>
            <a:spLocks noGrp="1"/>
          </p:cNvSpPr>
          <p:nvPr>
            <p:ph type="sldNum" sz="quarter" idx="12"/>
          </p:nvPr>
        </p:nvSpPr>
        <p:spPr>
          <a:xfrm>
            <a:off x="8540496" y="6356350"/>
            <a:ext cx="2743200" cy="365125"/>
          </a:xfrm>
        </p:spPr>
        <p:txBody>
          <a:bodyPr rtlCol="0">
            <a:normAutofit/>
          </a:bodyPr>
          <a:lstStyle/>
          <a:p>
            <a:pPr rtl="0">
              <a:spcAft>
                <a:spcPts val="600"/>
              </a:spcAft>
            </a:pPr>
            <a:fld id="{181E4D21-DFBA-4BA9-A6C6-558C4B06F883}" type="slidenum">
              <a:rPr lang="en-US">
                <a:solidFill>
                  <a:schemeClr val="tx1">
                    <a:lumMod val="50000"/>
                    <a:lumOff val="50000"/>
                  </a:schemeClr>
                </a:solidFill>
              </a:rPr>
              <a:pPr>
                <a:spcAft>
                  <a:spcPts val="600"/>
                </a:spcAft>
              </a:pPr>
              <a:t>15</a:t>
            </a:fld>
            <a:endParaRPr lang="en-US">
              <a:solidFill>
                <a:schemeClr val="tx1">
                  <a:lumMod val="50000"/>
                  <a:lumOff val="50000"/>
                </a:schemeClr>
              </a:solidFill>
            </a:endParaRPr>
          </a:p>
        </p:txBody>
      </p:sp>
    </p:spTree>
    <p:extLst>
      <p:ext uri="{BB962C8B-B14F-4D97-AF65-F5344CB8AC3E}">
        <p14:creationId xmlns:p14="http://schemas.microsoft.com/office/powerpoint/2010/main" val="34495654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B137B-49EC-569C-ECD3-1328F19D021F}"/>
              </a:ext>
            </a:extLst>
          </p:cNvPr>
          <p:cNvSpPr>
            <a:spLocks noGrp="1"/>
          </p:cNvSpPr>
          <p:nvPr>
            <p:ph type="title"/>
          </p:nvPr>
        </p:nvSpPr>
        <p:spPr>
          <a:xfrm>
            <a:off x="838200" y="-149629"/>
            <a:ext cx="10515600" cy="1325563"/>
          </a:xfrm>
        </p:spPr>
        <p:txBody>
          <a:bodyPr rtlCol="0"/>
          <a:lstStyle/>
          <a:p>
            <a:pPr rtl="0"/>
            <a:r>
              <a:rPr lang="es" dirty="0"/>
              <a:t>Funciones: tabla comparativa</a:t>
            </a:r>
          </a:p>
        </p:txBody>
      </p:sp>
      <p:graphicFrame>
        <p:nvGraphicFramePr>
          <p:cNvPr id="6" name="Content Placeholder 5">
            <a:extLst>
              <a:ext uri="{FF2B5EF4-FFF2-40B4-BE49-F238E27FC236}">
                <a16:creationId xmlns:a16="http://schemas.microsoft.com/office/drawing/2014/main" id="{5CB4A850-0BDE-F4D5-293A-262788D44B14}"/>
              </a:ext>
            </a:extLst>
          </p:cNvPr>
          <p:cNvGraphicFramePr>
            <a:graphicFrameLocks noGrp="1"/>
          </p:cNvGraphicFramePr>
          <p:nvPr>
            <p:ph idx="1"/>
            <p:extLst>
              <p:ext uri="{D42A27DB-BD31-4B8C-83A1-F6EECF244321}">
                <p14:modId xmlns:p14="http://schemas.microsoft.com/office/powerpoint/2010/main" val="3578556087"/>
              </p:ext>
            </p:extLst>
          </p:nvPr>
        </p:nvGraphicFramePr>
        <p:xfrm>
          <a:off x="838200" y="768350"/>
          <a:ext cx="10515598" cy="5588000"/>
        </p:xfrm>
        <a:graphic>
          <a:graphicData uri="http://schemas.openxmlformats.org/drawingml/2006/table">
            <a:tbl>
              <a:tblPr firstRow="1" bandRow="1">
                <a:tableStyleId>{5C22544A-7EE6-4342-B048-85BDC9FD1C3A}</a:tableStyleId>
              </a:tblPr>
              <a:tblGrid>
                <a:gridCol w="1403195">
                  <a:extLst>
                    <a:ext uri="{9D8B030D-6E8A-4147-A177-3AD203B41FA5}">
                      <a16:colId xmlns:a16="http://schemas.microsoft.com/office/drawing/2014/main" val="1694049403"/>
                    </a:ext>
                  </a:extLst>
                </a:gridCol>
                <a:gridCol w="2909725">
                  <a:extLst>
                    <a:ext uri="{9D8B030D-6E8A-4147-A177-3AD203B41FA5}">
                      <a16:colId xmlns:a16="http://schemas.microsoft.com/office/drawing/2014/main" val="2567925323"/>
                    </a:ext>
                  </a:extLst>
                </a:gridCol>
                <a:gridCol w="3204772">
                  <a:extLst>
                    <a:ext uri="{9D8B030D-6E8A-4147-A177-3AD203B41FA5}">
                      <a16:colId xmlns:a16="http://schemas.microsoft.com/office/drawing/2014/main" val="3362317446"/>
                    </a:ext>
                  </a:extLst>
                </a:gridCol>
                <a:gridCol w="2997906">
                  <a:extLst>
                    <a:ext uri="{9D8B030D-6E8A-4147-A177-3AD203B41FA5}">
                      <a16:colId xmlns:a16="http://schemas.microsoft.com/office/drawing/2014/main" val="1384206389"/>
                    </a:ext>
                  </a:extLst>
                </a:gridCol>
              </a:tblGrid>
              <a:tr h="370840">
                <a:tc>
                  <a:txBody>
                    <a:bodyPr/>
                    <a:lstStyle/>
                    <a:p>
                      <a:pPr rtl="0"/>
                      <a:r>
                        <a:rPr lang="es"/>
                        <a:t>Función</a:t>
                      </a:r>
                    </a:p>
                  </a:txBody>
                  <a:tcPr/>
                </a:tc>
                <a:tc>
                  <a:txBody>
                    <a:bodyPr/>
                    <a:lstStyle/>
                    <a:p>
                      <a:pPr rtl="0"/>
                      <a:r>
                        <a:rPr lang="es" dirty="0"/>
                        <a:t>Director ejecutivo</a:t>
                      </a:r>
                    </a:p>
                  </a:txBody>
                  <a:tcPr/>
                </a:tc>
                <a:tc>
                  <a:txBody>
                    <a:bodyPr/>
                    <a:lstStyle/>
                    <a:p>
                      <a:pPr rtl="0"/>
                      <a:r>
                        <a:rPr lang="es"/>
                        <a:t>Presidente de la junta</a:t>
                      </a:r>
                    </a:p>
                  </a:txBody>
                  <a:tcPr/>
                </a:tc>
                <a:tc>
                  <a:txBody>
                    <a:bodyPr/>
                    <a:lstStyle/>
                    <a:p>
                      <a:pPr rtl="0"/>
                      <a:r>
                        <a:rPr lang="es"/>
                        <a:t>Junta directiva</a:t>
                      </a:r>
                    </a:p>
                  </a:txBody>
                  <a:tcPr/>
                </a:tc>
                <a:extLst>
                  <a:ext uri="{0D108BD9-81ED-4DB2-BD59-A6C34878D82A}">
                    <a16:rowId xmlns:a16="http://schemas.microsoft.com/office/drawing/2014/main" val="2208993288"/>
                  </a:ext>
                </a:extLst>
              </a:tr>
              <a:tr h="370840">
                <a:tc>
                  <a:txBody>
                    <a:bodyPr/>
                    <a:lstStyle/>
                    <a:p>
                      <a:pPr rtl="0"/>
                      <a:r>
                        <a:rPr lang="es" sz="1200" b="1"/>
                        <a:t>Enfoque principal</a:t>
                      </a:r>
                    </a:p>
                  </a:txBody>
                  <a:tcPr/>
                </a:tc>
                <a:tc>
                  <a:txBody>
                    <a:bodyPr/>
                    <a:lstStyle/>
                    <a:p>
                      <a:pPr rtl="0"/>
                      <a:r>
                        <a:rPr lang="es" sz="1200"/>
                        <a:t>Operaciones diarias, liderazgo del personal, implementación de programas</a:t>
                      </a:r>
                    </a:p>
                  </a:txBody>
                  <a:tcPr/>
                </a:tc>
                <a:tc>
                  <a:txBody>
                    <a:bodyPr/>
                    <a:lstStyle/>
                    <a:p>
                      <a:pPr rtl="0"/>
                      <a:r>
                        <a:rPr lang="es" sz="1200"/>
                        <a:t>Gobernanza de la junta, liderazgo de reuniones, colaboración con el director ejecutivo</a:t>
                      </a:r>
                    </a:p>
                  </a:txBody>
                  <a:tcPr/>
                </a:tc>
                <a:tc>
                  <a:txBody>
                    <a:bodyPr/>
                    <a:lstStyle/>
                    <a:p>
                      <a:pPr rtl="0"/>
                      <a:r>
                        <a:rPr lang="es" sz="1200"/>
                        <a:t>Misión, estrategia, supervisión y responsabilidad</a:t>
                      </a:r>
                    </a:p>
                  </a:txBody>
                  <a:tcPr/>
                </a:tc>
                <a:extLst>
                  <a:ext uri="{0D108BD9-81ED-4DB2-BD59-A6C34878D82A}">
                    <a16:rowId xmlns:a16="http://schemas.microsoft.com/office/drawing/2014/main" val="1521545694"/>
                  </a:ext>
                </a:extLst>
              </a:tr>
              <a:tr h="370840">
                <a:tc>
                  <a:txBody>
                    <a:bodyPr/>
                    <a:lstStyle/>
                    <a:p>
                      <a:pPr rtl="0"/>
                      <a:r>
                        <a:rPr lang="es" sz="1200" b="1"/>
                        <a:t>Tipo de liderazgo</a:t>
                      </a:r>
                    </a:p>
                  </a:txBody>
                  <a:tcPr/>
                </a:tc>
                <a:tc>
                  <a:txBody>
                    <a:bodyPr/>
                    <a:lstStyle/>
                    <a:p>
                      <a:pPr rtl="0"/>
                      <a:r>
                        <a:rPr lang="es" sz="1200"/>
                        <a:t>Líder operativo (rol del personal)</a:t>
                      </a:r>
                    </a:p>
                  </a:txBody>
                  <a:tcPr/>
                </a:tc>
                <a:tc>
                  <a:txBody>
                    <a:bodyPr/>
                    <a:lstStyle/>
                    <a:p>
                      <a:pPr rtl="0"/>
                      <a:r>
                        <a:rPr lang="es" sz="1200"/>
                        <a:t>Líder de gobernanza (rol de voluntario)</a:t>
                      </a:r>
                    </a:p>
                  </a:txBody>
                  <a:tcPr/>
                </a:tc>
                <a:tc>
                  <a:txBody>
                    <a:bodyPr/>
                    <a:lstStyle/>
                    <a:p>
                      <a:pPr rtl="0"/>
                      <a:r>
                        <a:rPr lang="es" sz="1200"/>
                        <a:t>Órgano administrativo (rol de voluntario)</a:t>
                      </a:r>
                    </a:p>
                  </a:txBody>
                  <a:tcPr/>
                </a:tc>
                <a:extLst>
                  <a:ext uri="{0D108BD9-81ED-4DB2-BD59-A6C34878D82A}">
                    <a16:rowId xmlns:a16="http://schemas.microsoft.com/office/drawing/2014/main" val="104253247"/>
                  </a:ext>
                </a:extLst>
              </a:tr>
              <a:tr h="370840">
                <a:tc>
                  <a:txBody>
                    <a:bodyPr/>
                    <a:lstStyle/>
                    <a:p>
                      <a:pPr rtl="0"/>
                      <a:r>
                        <a:rPr lang="es" sz="1200" b="1"/>
                        <a:t>Toma de decisiones</a:t>
                      </a:r>
                    </a:p>
                  </a:txBody>
                  <a:tcPr/>
                </a:tc>
                <a:tc>
                  <a:txBody>
                    <a:bodyPr/>
                    <a:lstStyle/>
                    <a:p>
                      <a:pPr rtl="0"/>
                      <a:r>
                        <a:rPr lang="es" sz="1200"/>
                        <a:t>Asesora; implementa decisiones aprobadas por la junta</a:t>
                      </a:r>
                    </a:p>
                  </a:txBody>
                  <a:tcPr/>
                </a:tc>
                <a:tc>
                  <a:txBody>
                    <a:bodyPr/>
                    <a:lstStyle/>
                    <a:p>
                      <a:pPr rtl="0"/>
                      <a:r>
                        <a:rPr lang="es" sz="1200" dirty="0"/>
                        <a:t>Facilita la toma de decisiones de la junta; no actúa de forma independiente</a:t>
                      </a:r>
                    </a:p>
                  </a:txBody>
                  <a:tcPr/>
                </a:tc>
                <a:tc>
                  <a:txBody>
                    <a:bodyPr/>
                    <a:lstStyle/>
                    <a:p>
                      <a:pPr rtl="0"/>
                      <a:r>
                        <a:rPr lang="es" sz="1200"/>
                        <a:t>Toma decisiones importantes (presupuesto, plan estratégico, contratación del director ejecutivo)</a:t>
                      </a:r>
                    </a:p>
                  </a:txBody>
                  <a:tcPr/>
                </a:tc>
                <a:extLst>
                  <a:ext uri="{0D108BD9-81ED-4DB2-BD59-A6C34878D82A}">
                    <a16:rowId xmlns:a16="http://schemas.microsoft.com/office/drawing/2014/main" val="3786765085"/>
                  </a:ext>
                </a:extLst>
              </a:tr>
              <a:tr h="370840">
                <a:tc>
                  <a:txBody>
                    <a:bodyPr/>
                    <a:lstStyle/>
                    <a:p>
                      <a:pPr rtl="0"/>
                      <a:r>
                        <a:rPr lang="es" sz="1200" b="1"/>
                        <a:t>Relación con el personal</a:t>
                      </a:r>
                    </a:p>
                  </a:txBody>
                  <a:tcPr/>
                </a:tc>
                <a:tc>
                  <a:txBody>
                    <a:bodyPr/>
                    <a:lstStyle/>
                    <a:p>
                      <a:pPr rtl="0"/>
                      <a:r>
                        <a:rPr lang="es" sz="1200"/>
                        <a:t>Supervisa a todo el personal, incluida la contratación y evaluación</a:t>
                      </a:r>
                    </a:p>
                  </a:txBody>
                  <a:tcPr/>
                </a:tc>
                <a:tc>
                  <a:txBody>
                    <a:bodyPr/>
                    <a:lstStyle/>
                    <a:p>
                      <a:pPr rtl="0"/>
                      <a:r>
                        <a:rPr lang="es" sz="1200"/>
                        <a:t>No hay un rol de supervisión sobre el personal (excepto el director ejecutivo)</a:t>
                      </a:r>
                    </a:p>
                  </a:txBody>
                  <a:tcPr/>
                </a:tc>
                <a:tc>
                  <a:txBody>
                    <a:bodyPr/>
                    <a:lstStyle/>
                    <a:p>
                      <a:pPr rtl="0"/>
                      <a:r>
                        <a:rPr lang="es" sz="1200"/>
                        <a:t>No hay un rol directo en la supervisión del personal (excepto la supervisión del director ejecutivo)</a:t>
                      </a:r>
                    </a:p>
                  </a:txBody>
                  <a:tcPr/>
                </a:tc>
                <a:extLst>
                  <a:ext uri="{0D108BD9-81ED-4DB2-BD59-A6C34878D82A}">
                    <a16:rowId xmlns:a16="http://schemas.microsoft.com/office/drawing/2014/main" val="1920567962"/>
                  </a:ext>
                </a:extLst>
              </a:tr>
              <a:tr h="370840">
                <a:tc>
                  <a:txBody>
                    <a:bodyPr/>
                    <a:lstStyle/>
                    <a:p>
                      <a:pPr rtl="0"/>
                      <a:r>
                        <a:rPr lang="es" sz="1200" b="1"/>
                        <a:t>Relación con la junta</a:t>
                      </a:r>
                    </a:p>
                  </a:txBody>
                  <a:tcPr/>
                </a:tc>
                <a:tc>
                  <a:txBody>
                    <a:bodyPr/>
                    <a:lstStyle/>
                    <a:p>
                      <a:pPr rtl="0"/>
                      <a:r>
                        <a:rPr lang="es" sz="1200"/>
                        <a:t>Informa a la junta; colabora con el presidente de la junta</a:t>
                      </a:r>
                    </a:p>
                  </a:txBody>
                  <a:tcPr/>
                </a:tc>
                <a:tc>
                  <a:txBody>
                    <a:bodyPr/>
                    <a:lstStyle/>
                    <a:p>
                      <a:pPr rtl="0"/>
                      <a:r>
                        <a:rPr lang="es" sz="1200"/>
                        <a:t>Apoya y evalúa al director ejecutivo; guía el desempeño de la junta</a:t>
                      </a:r>
                    </a:p>
                  </a:txBody>
                  <a:tcPr/>
                </a:tc>
                <a:tc>
                  <a:txBody>
                    <a:bodyPr/>
                    <a:lstStyle/>
                    <a:p>
                      <a:pPr rtl="0"/>
                      <a:r>
                        <a:rPr lang="es" sz="1200"/>
                        <a:t>Contrata, apoya y evalúa al director ejecutivo</a:t>
                      </a:r>
                    </a:p>
                  </a:txBody>
                  <a:tcPr/>
                </a:tc>
                <a:extLst>
                  <a:ext uri="{0D108BD9-81ED-4DB2-BD59-A6C34878D82A}">
                    <a16:rowId xmlns:a16="http://schemas.microsoft.com/office/drawing/2014/main" val="876794561"/>
                  </a:ext>
                </a:extLst>
              </a:tr>
              <a:tr h="370840">
                <a:tc>
                  <a:txBody>
                    <a:bodyPr/>
                    <a:lstStyle/>
                    <a:p>
                      <a:pPr rtl="0"/>
                      <a:r>
                        <a:rPr lang="es" sz="1200" b="1"/>
                        <a:t>Responsabilidades de la reunión</a:t>
                      </a:r>
                      <a:endParaRPr lang="en-US" sz="1200" b="1" dirty="0"/>
                    </a:p>
                  </a:txBody>
                  <a:tcPr/>
                </a:tc>
                <a:tc>
                  <a:txBody>
                    <a:bodyPr/>
                    <a:lstStyle/>
                    <a:p>
                      <a:pPr rtl="0"/>
                      <a:r>
                        <a:rPr lang="es" sz="1200"/>
                        <a:t>Prepara materiales; asiste a todas las reuniones pero no vota</a:t>
                      </a:r>
                    </a:p>
                  </a:txBody>
                  <a:tcPr/>
                </a:tc>
                <a:tc>
                  <a:txBody>
                    <a:bodyPr/>
                    <a:lstStyle/>
                    <a:p>
                      <a:pPr rtl="0"/>
                      <a:r>
                        <a:rPr lang="es" sz="1200"/>
                        <a:t>Preside las reuniones de la junta y del comité ejecutivo</a:t>
                      </a:r>
                    </a:p>
                  </a:txBody>
                  <a:tcPr/>
                </a:tc>
                <a:tc>
                  <a:txBody>
                    <a:bodyPr/>
                    <a:lstStyle/>
                    <a:p>
                      <a:pPr rtl="0"/>
                      <a:r>
                        <a:rPr lang="es" sz="1200"/>
                        <a:t>Asiste y participa en reuniones de la junta y comités</a:t>
                      </a:r>
                    </a:p>
                  </a:txBody>
                  <a:tcPr/>
                </a:tc>
                <a:extLst>
                  <a:ext uri="{0D108BD9-81ED-4DB2-BD59-A6C34878D82A}">
                    <a16:rowId xmlns:a16="http://schemas.microsoft.com/office/drawing/2014/main" val="346241320"/>
                  </a:ext>
                </a:extLst>
              </a:tr>
              <a:tr h="370840">
                <a:tc>
                  <a:txBody>
                    <a:bodyPr/>
                    <a:lstStyle/>
                    <a:p>
                      <a:pPr rtl="0"/>
                      <a:r>
                        <a:rPr lang="es" sz="1200" b="1"/>
                        <a:t>Planificación estratégica</a:t>
                      </a:r>
                    </a:p>
                  </a:txBody>
                  <a:tcPr/>
                </a:tc>
                <a:tc>
                  <a:txBody>
                    <a:bodyPr/>
                    <a:lstStyle/>
                    <a:p>
                      <a:pPr rtl="0"/>
                      <a:r>
                        <a:rPr lang="es" sz="1200"/>
                        <a:t>Ejecuta el plan estratégico e informa sobre el progreso a la junta</a:t>
                      </a:r>
                    </a:p>
                  </a:txBody>
                  <a:tcPr/>
                </a:tc>
                <a:tc>
                  <a:txBody>
                    <a:bodyPr/>
                    <a:lstStyle/>
                    <a:p>
                      <a:pPr rtl="0"/>
                      <a:r>
                        <a:rPr lang="es" sz="1200"/>
                        <a:t>Lidera a la junta en el establecimiento de la dirección estratégica</a:t>
                      </a:r>
                    </a:p>
                  </a:txBody>
                  <a:tcPr/>
                </a:tc>
                <a:tc>
                  <a:txBody>
                    <a:bodyPr/>
                    <a:lstStyle/>
                    <a:p>
                      <a:pPr rtl="0"/>
                      <a:r>
                        <a:rPr lang="es" sz="1200"/>
                        <a:t>Aprueba y controla los objetivos estratégicos</a:t>
                      </a:r>
                    </a:p>
                  </a:txBody>
                  <a:tcPr/>
                </a:tc>
                <a:extLst>
                  <a:ext uri="{0D108BD9-81ED-4DB2-BD59-A6C34878D82A}">
                    <a16:rowId xmlns:a16="http://schemas.microsoft.com/office/drawing/2014/main" val="2016067100"/>
                  </a:ext>
                </a:extLst>
              </a:tr>
              <a:tr h="370840">
                <a:tc>
                  <a:txBody>
                    <a:bodyPr/>
                    <a:lstStyle/>
                    <a:p>
                      <a:pPr rtl="0"/>
                      <a:r>
                        <a:rPr lang="es" sz="1200" b="1"/>
                        <a:t>Supervisión financiera</a:t>
                      </a:r>
                    </a:p>
                  </a:txBody>
                  <a:tcPr/>
                </a:tc>
                <a:tc>
                  <a:txBody>
                    <a:bodyPr/>
                    <a:lstStyle/>
                    <a:p>
                      <a:pPr rtl="0"/>
                      <a:r>
                        <a:rPr lang="es" sz="1200"/>
                        <a:t>Prepara el presupuesto; controla e informa sobre las finanzas</a:t>
                      </a:r>
                    </a:p>
                  </a:txBody>
                  <a:tcPr/>
                </a:tc>
                <a:tc>
                  <a:txBody>
                    <a:bodyPr/>
                    <a:lstStyle/>
                    <a:p>
                      <a:pPr rtl="0"/>
                      <a:r>
                        <a:rPr lang="es" sz="1200"/>
                        <a:t>Asegura que la junta revise el presupuesto y los informes financieros</a:t>
                      </a:r>
                    </a:p>
                  </a:txBody>
                  <a:tcPr/>
                </a:tc>
                <a:tc>
                  <a:txBody>
                    <a:bodyPr/>
                    <a:lstStyle/>
                    <a:p>
                      <a:pPr rtl="0"/>
                      <a:r>
                        <a:rPr lang="es" sz="1200"/>
                        <a:t>Desarrolla una política fiscal sólida; asegura controles internos adecuados</a:t>
                      </a:r>
                      <a:endParaRPr lang="en-US" sz="1200" dirty="0"/>
                    </a:p>
                  </a:txBody>
                  <a:tcPr/>
                </a:tc>
                <a:extLst>
                  <a:ext uri="{0D108BD9-81ED-4DB2-BD59-A6C34878D82A}">
                    <a16:rowId xmlns:a16="http://schemas.microsoft.com/office/drawing/2014/main" val="1226855560"/>
                  </a:ext>
                </a:extLst>
              </a:tr>
              <a:tr h="370840">
                <a:tc>
                  <a:txBody>
                    <a:bodyPr/>
                    <a:lstStyle/>
                    <a:p>
                      <a:pPr rtl="0"/>
                      <a:r>
                        <a:rPr lang="es" sz="1200" b="1"/>
                        <a:t>Representación pública</a:t>
                      </a:r>
                    </a:p>
                  </a:txBody>
                  <a:tcPr/>
                </a:tc>
                <a:tc>
                  <a:txBody>
                    <a:bodyPr/>
                    <a:lstStyle/>
                    <a:p>
                      <a:pPr rtl="0"/>
                      <a:r>
                        <a:rPr lang="es" sz="1200"/>
                        <a:t>A menudo actúa como portavoz público</a:t>
                      </a:r>
                    </a:p>
                  </a:txBody>
                  <a:tcPr/>
                </a:tc>
                <a:tc>
                  <a:txBody>
                    <a:bodyPr/>
                    <a:lstStyle/>
                    <a:p>
                      <a:pPr rtl="0"/>
                      <a:r>
                        <a:rPr lang="es" sz="1200"/>
                        <a:t>Representa a la junta cuando es necesario en colaboración con el director ejecutivo</a:t>
                      </a:r>
                    </a:p>
                  </a:txBody>
                  <a:tcPr/>
                </a:tc>
                <a:tc>
                  <a:txBody>
                    <a:bodyPr/>
                    <a:lstStyle/>
                    <a:p>
                      <a:pPr rtl="0"/>
                      <a:r>
                        <a:rPr lang="es" sz="1200"/>
                        <a:t>Defiende la misión; algunos miembros pueden hablar públicamente</a:t>
                      </a:r>
                    </a:p>
                  </a:txBody>
                  <a:tcPr/>
                </a:tc>
                <a:extLst>
                  <a:ext uri="{0D108BD9-81ED-4DB2-BD59-A6C34878D82A}">
                    <a16:rowId xmlns:a16="http://schemas.microsoft.com/office/drawing/2014/main" val="3451650459"/>
                  </a:ext>
                </a:extLst>
              </a:tr>
              <a:tr h="370840">
                <a:tc>
                  <a:txBody>
                    <a:bodyPr/>
                    <a:lstStyle/>
                    <a:p>
                      <a:pPr rtl="0"/>
                      <a:r>
                        <a:rPr lang="es" sz="1200" b="1"/>
                        <a:t>Responsabilidades de evaluación</a:t>
                      </a:r>
                    </a:p>
                  </a:txBody>
                  <a:tcPr/>
                </a:tc>
                <a:tc>
                  <a:txBody>
                    <a:bodyPr/>
                    <a:lstStyle/>
                    <a:p>
                      <a:pPr rtl="0"/>
                      <a:r>
                        <a:rPr lang="es" sz="1200"/>
                        <a:t>Evaluar anualmente por la junta directiva</a:t>
                      </a:r>
                    </a:p>
                  </a:txBody>
                  <a:tcPr/>
                </a:tc>
                <a:tc>
                  <a:txBody>
                    <a:bodyPr/>
                    <a:lstStyle/>
                    <a:p>
                      <a:pPr rtl="0"/>
                      <a:r>
                        <a:rPr lang="es" sz="1200"/>
                        <a:t>Lidera la evaluación de la efectividad del director ejecutivo y de la junta</a:t>
                      </a:r>
                    </a:p>
                  </a:txBody>
                  <a:tcPr/>
                </a:tc>
                <a:tc>
                  <a:txBody>
                    <a:bodyPr/>
                    <a:lstStyle/>
                    <a:p>
                      <a:pPr rtl="0"/>
                      <a:r>
                        <a:rPr lang="es" sz="1200" dirty="0"/>
                        <a:t>Evalúa el plan estratégico, el rendimiento del director ejecutivo y realiza una autoevaluación de la junta</a:t>
                      </a:r>
                    </a:p>
                  </a:txBody>
                  <a:tcPr/>
                </a:tc>
                <a:extLst>
                  <a:ext uri="{0D108BD9-81ED-4DB2-BD59-A6C34878D82A}">
                    <a16:rowId xmlns:a16="http://schemas.microsoft.com/office/drawing/2014/main" val="235423904"/>
                  </a:ext>
                </a:extLst>
              </a:tr>
            </a:tbl>
          </a:graphicData>
        </a:graphic>
      </p:graphicFrame>
      <p:sp>
        <p:nvSpPr>
          <p:cNvPr id="4" name="Footer Placeholder 3">
            <a:extLst>
              <a:ext uri="{FF2B5EF4-FFF2-40B4-BE49-F238E27FC236}">
                <a16:creationId xmlns:a16="http://schemas.microsoft.com/office/drawing/2014/main" id="{589028BA-7DF9-736D-3CBA-7A8EAF8C53D6}"/>
              </a:ext>
            </a:extLst>
          </p:cNvPr>
          <p:cNvSpPr>
            <a:spLocks noGrp="1"/>
          </p:cNvSpPr>
          <p:nvPr>
            <p:ph type="ftr" sz="quarter" idx="11"/>
          </p:nvPr>
        </p:nvSpPr>
        <p:spPr/>
        <p:txBody>
          <a:bodyPr rtlCol="0"/>
          <a:lstStyle/>
          <a:p>
            <a:pPr rtl="0"/>
            <a:r>
              <a:rPr lang="es" sz="1100"/>
              <a:t>Centro de Capacitación y Asistencia Técnica para la Vida Independiente</a:t>
            </a:r>
          </a:p>
        </p:txBody>
      </p:sp>
      <p:sp>
        <p:nvSpPr>
          <p:cNvPr id="5" name="Slide Number Placeholder 4">
            <a:extLst>
              <a:ext uri="{FF2B5EF4-FFF2-40B4-BE49-F238E27FC236}">
                <a16:creationId xmlns:a16="http://schemas.microsoft.com/office/drawing/2014/main" id="{DC8A0BFE-9B0B-716F-569D-B81626E3A592}"/>
              </a:ext>
            </a:extLst>
          </p:cNvPr>
          <p:cNvSpPr>
            <a:spLocks noGrp="1"/>
          </p:cNvSpPr>
          <p:nvPr>
            <p:ph type="sldNum" sz="quarter" idx="12"/>
          </p:nvPr>
        </p:nvSpPr>
        <p:spPr/>
        <p:txBody>
          <a:bodyPr rtlCol="0"/>
          <a:lstStyle/>
          <a:p>
            <a:pPr rtl="0"/>
            <a:fld id="{181E4D21-DFBA-4BA9-A6C6-558C4B06F883}" type="slidenum">
              <a:rPr lang="en-US" smtClean="0"/>
              <a:t>16</a:t>
            </a:fld>
            <a:endParaRPr lang="en-US"/>
          </a:p>
        </p:txBody>
      </p:sp>
    </p:spTree>
    <p:extLst>
      <p:ext uri="{BB962C8B-B14F-4D97-AF65-F5344CB8AC3E}">
        <p14:creationId xmlns:p14="http://schemas.microsoft.com/office/powerpoint/2010/main" val="9801332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itle 1">
            <a:extLst>
              <a:ext uri="{FF2B5EF4-FFF2-40B4-BE49-F238E27FC236}">
                <a16:creationId xmlns:a16="http://schemas.microsoft.com/office/drawing/2014/main" id="{AAAA85C1-CCC6-F803-4B26-521A981C9E1E}"/>
              </a:ext>
            </a:extLst>
          </p:cNvPr>
          <p:cNvSpPr>
            <a:spLocks noGrp="1"/>
          </p:cNvSpPr>
          <p:nvPr>
            <p:ph type="title"/>
          </p:nvPr>
        </p:nvSpPr>
        <p:spPr>
          <a:xfrm>
            <a:off x="656822" y="962166"/>
            <a:ext cx="3381777" cy="4421876"/>
          </a:xfrm>
        </p:spPr>
        <p:txBody>
          <a:bodyPr rtlCol="0" anchor="t">
            <a:normAutofit/>
          </a:bodyPr>
          <a:lstStyle/>
          <a:p>
            <a:pPr algn="r" rtl="0"/>
            <a:r>
              <a:rPr lang="es" sz="4000" dirty="0"/>
              <a:t>Cómo se interrelacionan los roles clave de liderazgo en la práctica</a:t>
            </a:r>
          </a:p>
        </p:txBody>
      </p:sp>
      <p:sp>
        <p:nvSpPr>
          <p:cNvPr id="3" name="Content Placeholder 2">
            <a:extLst>
              <a:ext uri="{FF2B5EF4-FFF2-40B4-BE49-F238E27FC236}">
                <a16:creationId xmlns:a16="http://schemas.microsoft.com/office/drawing/2014/main" id="{66E5CA04-EEBF-19E5-F3DB-B628040C7012}"/>
              </a:ext>
            </a:extLst>
          </p:cNvPr>
          <p:cNvSpPr>
            <a:spLocks noGrp="1"/>
          </p:cNvSpPr>
          <p:nvPr>
            <p:ph idx="1"/>
          </p:nvPr>
        </p:nvSpPr>
        <p:spPr>
          <a:xfrm>
            <a:off x="4088929" y="962167"/>
            <a:ext cx="6858113" cy="4743174"/>
          </a:xfrm>
        </p:spPr>
        <p:txBody>
          <a:bodyPr rtlCol="0" anchor="t">
            <a:normAutofit/>
          </a:bodyPr>
          <a:lstStyle/>
          <a:p>
            <a:pPr marL="0" indent="0" rtl="0">
              <a:buNone/>
            </a:pPr>
            <a:r>
              <a:rPr lang="es" sz="1700"/>
              <a:t>Los roles de liderazgo trabajan juntos, no de manera asilada, para impulsar la gobernanza, la acción estratégica y la responsabilidad. El liderazgo efectivo se basa en la confianza mutua, la comunicación y los roles claramente definidos.</a:t>
            </a:r>
          </a:p>
          <a:p>
            <a:pPr marL="0" indent="0" rtl="0">
              <a:buNone/>
            </a:pPr>
            <a:endParaRPr lang="en-US" sz="1700" dirty="0"/>
          </a:p>
          <a:p>
            <a:pPr rtl="0">
              <a:buFontTx/>
              <a:buChar char="-"/>
            </a:pPr>
            <a:r>
              <a:rPr lang="es" sz="1700"/>
              <a:t>El liderazgo es compartido: ningún rol gobierna solo</a:t>
            </a:r>
            <a:endParaRPr lang="en-US" sz="1300" dirty="0"/>
          </a:p>
          <a:p>
            <a:pPr rtl="0">
              <a:buFontTx/>
              <a:buChar char="-"/>
            </a:pPr>
            <a:r>
              <a:rPr lang="es" sz="1700"/>
              <a:t>La gobernanza lidera, las operaciones ejecutan</a:t>
            </a:r>
          </a:p>
          <a:p>
            <a:pPr rtl="0">
              <a:buFontTx/>
              <a:buChar char="-"/>
            </a:pPr>
            <a:r>
              <a:rPr lang="es" sz="1700"/>
              <a:t>El presidente de la junta y el director ejecutivo son puentes</a:t>
            </a:r>
          </a:p>
          <a:p>
            <a:pPr rtl="0">
              <a:buFontTx/>
              <a:buChar char="-"/>
            </a:pPr>
            <a:r>
              <a:rPr lang="es" sz="1700"/>
              <a:t>Los comités fortalecen, no reemplazan a la junta</a:t>
            </a:r>
          </a:p>
          <a:p>
            <a:pPr rtl="0">
              <a:buFontTx/>
              <a:buChar char="-"/>
            </a:pPr>
            <a:r>
              <a:rPr lang="es" sz="1700"/>
              <a:t>El director ejecutivo informa decisiones, no las impulsa</a:t>
            </a:r>
          </a:p>
          <a:p>
            <a:pPr rtl="0">
              <a:buFontTx/>
              <a:buChar char="-"/>
            </a:pPr>
            <a:r>
              <a:rPr lang="es" sz="1700"/>
              <a:t>La comunicación continua evita confusiones</a:t>
            </a:r>
          </a:p>
        </p:txBody>
      </p:sp>
      <p:sp>
        <p:nvSpPr>
          <p:cNvPr id="12" name="Rectangle 11">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100000">
                <a:schemeClr val="accent1">
                  <a:lumMod val="50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4" name="Rectangle 13">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76000"/>
                </a:srgbClr>
              </a:gs>
              <a:gs pos="100000">
                <a:schemeClr val="accent1"/>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4" name="Footer Placeholder 3">
            <a:extLst>
              <a:ext uri="{FF2B5EF4-FFF2-40B4-BE49-F238E27FC236}">
                <a16:creationId xmlns:a16="http://schemas.microsoft.com/office/drawing/2014/main" id="{24FF484D-8770-AB0C-046B-C66034A5E04A}"/>
              </a:ext>
            </a:extLst>
          </p:cNvPr>
          <p:cNvSpPr>
            <a:spLocks noGrp="1"/>
          </p:cNvSpPr>
          <p:nvPr>
            <p:ph type="ftr" sz="quarter" idx="11"/>
          </p:nvPr>
        </p:nvSpPr>
        <p:spPr>
          <a:xfrm rot="5400000">
            <a:off x="-2541792" y="2698038"/>
            <a:ext cx="5596208" cy="418401"/>
          </a:xfrm>
        </p:spPr>
        <p:txBody>
          <a:bodyPr rtlCol="0">
            <a:normAutofit/>
          </a:bodyPr>
          <a:lstStyle/>
          <a:p>
            <a:pPr algn="l" rtl="0">
              <a:spcAft>
                <a:spcPts val="600"/>
              </a:spcAft>
            </a:pPr>
            <a:r>
              <a:rPr lang="es" sz="1100" dirty="0">
                <a:solidFill>
                  <a:schemeClr val="tx1">
                    <a:lumMod val="50000"/>
                    <a:lumOff val="50000"/>
                  </a:schemeClr>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46F8FCB6-D611-6141-960B-0C47460AE036}"/>
              </a:ext>
            </a:extLst>
          </p:cNvPr>
          <p:cNvSpPr>
            <a:spLocks noGrp="1"/>
          </p:cNvSpPr>
          <p:nvPr>
            <p:ph type="sldNum" sz="quarter" idx="12"/>
          </p:nvPr>
        </p:nvSpPr>
        <p:spPr>
          <a:xfrm>
            <a:off x="11704320" y="6455664"/>
            <a:ext cx="448056" cy="365125"/>
          </a:xfrm>
        </p:spPr>
        <p:txBody>
          <a:bodyPr rtlCol="0">
            <a:normAutofit/>
          </a:bodyPr>
          <a:lstStyle/>
          <a:p>
            <a:pPr rtl="0">
              <a:spcAft>
                <a:spcPts val="600"/>
              </a:spcAft>
            </a:pPr>
            <a:fld id="{181E4D21-DFBA-4BA9-A6C6-558C4B06F883}" type="slidenum">
              <a:rPr lang="en-US" sz="1100">
                <a:solidFill>
                  <a:srgbClr val="FFFFFF"/>
                </a:solidFill>
              </a:rPr>
              <a:pPr>
                <a:spcAft>
                  <a:spcPts val="600"/>
                </a:spcAft>
              </a:pPr>
              <a:t>17</a:t>
            </a:fld>
            <a:endParaRPr lang="en-US" sz="1100">
              <a:solidFill>
                <a:srgbClr val="FFFFFF"/>
              </a:solidFill>
            </a:endParaRPr>
          </a:p>
        </p:txBody>
      </p:sp>
    </p:spTree>
    <p:extLst>
      <p:ext uri="{BB962C8B-B14F-4D97-AF65-F5344CB8AC3E}">
        <p14:creationId xmlns:p14="http://schemas.microsoft.com/office/powerpoint/2010/main" val="27253700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5D7F64A8-D625-4F61-A290-B499BB62A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pic>
        <p:nvPicPr>
          <p:cNvPr id="39" name="Graphic 38" descr="Fingerprint">
            <a:extLst>
              <a:ext uri="{FF2B5EF4-FFF2-40B4-BE49-F238E27FC236}">
                <a16:creationId xmlns:a16="http://schemas.microsoft.com/office/drawing/2014/main" id="{4E372C93-9D95-5343-4B46-6618120E6D1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6948" y="2694018"/>
            <a:ext cx="1198532" cy="1198532"/>
          </a:xfrm>
          <a:prstGeom prst="rect">
            <a:avLst/>
          </a:prstGeom>
        </p:spPr>
      </p:pic>
      <p:sp>
        <p:nvSpPr>
          <p:cNvPr id="2" name="Title 1">
            <a:extLst>
              <a:ext uri="{FF2B5EF4-FFF2-40B4-BE49-F238E27FC236}">
                <a16:creationId xmlns:a16="http://schemas.microsoft.com/office/drawing/2014/main" id="{49B0A9F1-D299-05E4-CFC7-953DC509506C}"/>
              </a:ext>
            </a:extLst>
          </p:cNvPr>
          <p:cNvSpPr>
            <a:spLocks noGrp="1"/>
          </p:cNvSpPr>
          <p:nvPr>
            <p:ph type="title"/>
          </p:nvPr>
        </p:nvSpPr>
        <p:spPr>
          <a:xfrm>
            <a:off x="2187363" y="1671568"/>
            <a:ext cx="5801917" cy="1757431"/>
          </a:xfrm>
        </p:spPr>
        <p:txBody>
          <a:bodyPr rtlCol="0" anchor="b">
            <a:normAutofit/>
          </a:bodyPr>
          <a:lstStyle/>
          <a:p>
            <a:pPr rtl="0"/>
            <a:r>
              <a:rPr lang="es" sz="4000" b="1"/>
              <a:t>Escenario uno</a:t>
            </a:r>
          </a:p>
        </p:txBody>
      </p:sp>
      <p:sp>
        <p:nvSpPr>
          <p:cNvPr id="3" name="Content Placeholder 2">
            <a:extLst>
              <a:ext uri="{FF2B5EF4-FFF2-40B4-BE49-F238E27FC236}">
                <a16:creationId xmlns:a16="http://schemas.microsoft.com/office/drawing/2014/main" id="{4A70284B-FD8C-7143-15AD-86D586895125}"/>
              </a:ext>
            </a:extLst>
          </p:cNvPr>
          <p:cNvSpPr>
            <a:spLocks noGrp="1"/>
          </p:cNvSpPr>
          <p:nvPr>
            <p:ph idx="1"/>
          </p:nvPr>
        </p:nvSpPr>
        <p:spPr>
          <a:xfrm>
            <a:off x="2187364" y="3566160"/>
            <a:ext cx="5801917" cy="2562930"/>
          </a:xfrm>
        </p:spPr>
        <p:txBody>
          <a:bodyPr rtlCol="0">
            <a:normAutofit/>
          </a:bodyPr>
          <a:lstStyle/>
          <a:p>
            <a:pPr marL="0" indent="0" rtl="0">
              <a:buNone/>
            </a:pPr>
            <a:r>
              <a:rPr lang="es" sz="2000"/>
              <a:t>El director ejecutivo ha comenzado a asistir a todas las reuniones de comités, a dar directivas a los miembros de la junta y a tomar decisiones finales sobre los planes de recaudación de fondos sin participación de la junta.</a:t>
            </a:r>
          </a:p>
          <a:p>
            <a:pPr marL="0" indent="0" rtl="0">
              <a:buNone/>
            </a:pPr>
            <a:r>
              <a:rPr lang="es" sz="2000"/>
              <a:t>La junta se reúne trimestralmente y hay poca discusión antes de tomar las decisiones.</a:t>
            </a:r>
          </a:p>
        </p:txBody>
      </p:sp>
      <p:pic>
        <p:nvPicPr>
          <p:cNvPr id="41" name="Graphic 40" descr="Fingerprint">
            <a:extLst>
              <a:ext uri="{FF2B5EF4-FFF2-40B4-BE49-F238E27FC236}">
                <a16:creationId xmlns:a16="http://schemas.microsoft.com/office/drawing/2014/main" id="{F2EF38FD-7C67-434D-9BDE-B9D64D825D2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41431" y="816337"/>
            <a:ext cx="5225327" cy="5225327"/>
          </a:xfrm>
          <a:prstGeom prst="rect">
            <a:avLst/>
          </a:prstGeom>
        </p:spPr>
      </p:pic>
      <p:sp>
        <p:nvSpPr>
          <p:cNvPr id="5" name="Footer Placeholder 4">
            <a:extLst>
              <a:ext uri="{FF2B5EF4-FFF2-40B4-BE49-F238E27FC236}">
                <a16:creationId xmlns:a16="http://schemas.microsoft.com/office/drawing/2014/main" id="{BEEDC391-B356-4FBB-FC60-653D57B25874}"/>
              </a:ext>
            </a:extLst>
          </p:cNvPr>
          <p:cNvSpPr>
            <a:spLocks noGrp="1"/>
          </p:cNvSpPr>
          <p:nvPr>
            <p:ph type="ftr" sz="quarter" idx="11"/>
          </p:nvPr>
        </p:nvSpPr>
        <p:spPr>
          <a:xfrm>
            <a:off x="4038600" y="6356350"/>
            <a:ext cx="4114800" cy="365125"/>
          </a:xfrm>
        </p:spPr>
        <p:txBody>
          <a:bodyPr rtlCol="0">
            <a:normAutofit fontScale="92500" lnSpcReduction="20000"/>
          </a:bodyPr>
          <a:lstStyle/>
          <a:p>
            <a:pPr rtl="0">
              <a:spcAft>
                <a:spcPts val="600"/>
              </a:spcAft>
            </a:pPr>
            <a:r>
              <a:rPr lang="es" sz="1100"/>
              <a:t>Centro de Capacitación y Asistencia Técnica para la Vida Independiente</a:t>
            </a:r>
          </a:p>
        </p:txBody>
      </p:sp>
      <p:sp>
        <p:nvSpPr>
          <p:cNvPr id="6" name="Slide Number Placeholder 5">
            <a:extLst>
              <a:ext uri="{FF2B5EF4-FFF2-40B4-BE49-F238E27FC236}">
                <a16:creationId xmlns:a16="http://schemas.microsoft.com/office/drawing/2014/main" id="{104A1B67-30B7-3C78-09B3-A63003D1DB4A}"/>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smtClean="0"/>
              <a:pPr>
                <a:spcAft>
                  <a:spcPts val="600"/>
                </a:spcAft>
              </a:pPr>
              <a:t>18</a:t>
            </a:fld>
            <a:endParaRPr lang="en-US"/>
          </a:p>
        </p:txBody>
      </p:sp>
    </p:spTree>
    <p:extLst>
      <p:ext uri="{BB962C8B-B14F-4D97-AF65-F5344CB8AC3E}">
        <p14:creationId xmlns:p14="http://schemas.microsoft.com/office/powerpoint/2010/main" val="571367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DDEC9F3-B966-A209-E4F6-808659B19EDF}"/>
            </a:ext>
          </a:extLst>
        </p:cNvPr>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73658E17-E9E2-8A81-2642-E9AD2D9BD9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pic>
        <p:nvPicPr>
          <p:cNvPr id="39" name="Graphic 38" descr="Fingerprint">
            <a:extLst>
              <a:ext uri="{FF2B5EF4-FFF2-40B4-BE49-F238E27FC236}">
                <a16:creationId xmlns:a16="http://schemas.microsoft.com/office/drawing/2014/main" id="{4783114C-97AC-787E-6353-492F9932B2C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6948" y="2694018"/>
            <a:ext cx="1198532" cy="1198532"/>
          </a:xfrm>
          <a:prstGeom prst="rect">
            <a:avLst/>
          </a:prstGeom>
        </p:spPr>
      </p:pic>
      <p:sp>
        <p:nvSpPr>
          <p:cNvPr id="8" name="Title 1">
            <a:extLst>
              <a:ext uri="{FF2B5EF4-FFF2-40B4-BE49-F238E27FC236}">
                <a16:creationId xmlns:a16="http://schemas.microsoft.com/office/drawing/2014/main" id="{FB918B63-5D56-EA6B-1646-8546D658C308}"/>
              </a:ext>
            </a:extLst>
          </p:cNvPr>
          <p:cNvSpPr txBox="1">
            <a:spLocks noGrp="1"/>
          </p:cNvSpPr>
          <p:nvPr>
            <p:ph type="title" idx="4294967295"/>
          </p:nvPr>
        </p:nvSpPr>
        <p:spPr>
          <a:xfrm>
            <a:off x="2187363" y="1671568"/>
            <a:ext cx="5801917" cy="17574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s" sz="4000" b="1" i="0" u="none" strike="noStrike" kern="1200" cap="none" spc="0" normalizeH="0" noProof="0">
                <a:ln>
                  <a:noFill/>
                </a:ln>
                <a:solidFill>
                  <a:schemeClr val="tx1"/>
                </a:solidFill>
                <a:effectLst/>
                <a:uLnTx/>
                <a:uFillTx/>
                <a:latin typeface="+mj-lt"/>
                <a:ea typeface="+mj-ea"/>
                <a:cs typeface="+mj-cs"/>
              </a:rPr>
              <a:t>Escenario dos</a:t>
            </a:r>
          </a:p>
        </p:txBody>
      </p:sp>
      <p:sp>
        <p:nvSpPr>
          <p:cNvPr id="3" name="Content Placeholder 2">
            <a:extLst>
              <a:ext uri="{FF2B5EF4-FFF2-40B4-BE49-F238E27FC236}">
                <a16:creationId xmlns:a16="http://schemas.microsoft.com/office/drawing/2014/main" id="{E91AAB84-A675-B53B-0FC8-A9730BD902DF}"/>
              </a:ext>
            </a:extLst>
          </p:cNvPr>
          <p:cNvSpPr>
            <a:spLocks noGrp="1"/>
          </p:cNvSpPr>
          <p:nvPr>
            <p:ph idx="1"/>
          </p:nvPr>
        </p:nvSpPr>
        <p:spPr>
          <a:xfrm>
            <a:off x="2187364" y="3657600"/>
            <a:ext cx="5801917" cy="2471489"/>
          </a:xfrm>
        </p:spPr>
        <p:txBody>
          <a:bodyPr rtlCol="0">
            <a:normAutofit fontScale="92500" lnSpcReduction="20000"/>
          </a:bodyPr>
          <a:lstStyle/>
          <a:p>
            <a:pPr marL="0" indent="0" rtl="0">
              <a:buNone/>
            </a:pPr>
            <a:r>
              <a:rPr lang="es" sz="2000"/>
              <a:t>El presidente de la junta ha comenzado a reunirse directamente con el personal, sin la presencia del director ejecutivo, para preguntar sobre el desempeño del programa, solicitar informes y dar retroalimentación sobre las operaciones.</a:t>
            </a:r>
          </a:p>
          <a:p>
            <a:pPr marL="0" indent="0" rtl="0">
              <a:buNone/>
            </a:pPr>
            <a:r>
              <a:rPr lang="es" sz="2000"/>
              <a:t>El personal no está seguro de si tratar estas reuniones como directivas o como verificaciones informales. El director ejecutivo se siente ignorado y desautorizado, pero duda en abordar la situación directamente, por temor a parecer a la defensiva o poco colaborativo.</a:t>
            </a:r>
          </a:p>
        </p:txBody>
      </p:sp>
      <p:pic>
        <p:nvPicPr>
          <p:cNvPr id="41" name="Graphic 40" descr="Fingerprint">
            <a:extLst>
              <a:ext uri="{FF2B5EF4-FFF2-40B4-BE49-F238E27FC236}">
                <a16:creationId xmlns:a16="http://schemas.microsoft.com/office/drawing/2014/main" id="{B302A281-EC51-DCB0-49BA-0795DD66CDE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5000"/>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41431" y="816337"/>
            <a:ext cx="5225327" cy="5225327"/>
          </a:xfrm>
          <a:prstGeom prst="rect">
            <a:avLst/>
          </a:prstGeom>
        </p:spPr>
      </p:pic>
      <p:sp>
        <p:nvSpPr>
          <p:cNvPr id="5" name="Footer Placeholder 4">
            <a:extLst>
              <a:ext uri="{FF2B5EF4-FFF2-40B4-BE49-F238E27FC236}">
                <a16:creationId xmlns:a16="http://schemas.microsoft.com/office/drawing/2014/main" id="{63A721BB-AFA8-910B-C568-52131E79AAFF}"/>
              </a:ext>
            </a:extLst>
          </p:cNvPr>
          <p:cNvSpPr>
            <a:spLocks noGrp="1"/>
          </p:cNvSpPr>
          <p:nvPr>
            <p:ph type="ftr" sz="quarter" idx="11"/>
          </p:nvPr>
        </p:nvSpPr>
        <p:spPr>
          <a:xfrm>
            <a:off x="4038600" y="6356350"/>
            <a:ext cx="4114800" cy="365125"/>
          </a:xfrm>
        </p:spPr>
        <p:txBody>
          <a:bodyPr rtlCol="0">
            <a:normAutofit fontScale="92500" lnSpcReduction="20000"/>
          </a:bodyPr>
          <a:lstStyle/>
          <a:p>
            <a:pPr rtl="0">
              <a:spcAft>
                <a:spcPts val="600"/>
              </a:spcAft>
            </a:pPr>
            <a:r>
              <a:rPr lang="es" sz="1100"/>
              <a:t>Centro de Capacitación y Asistencia Técnica para la Vida Independiente</a:t>
            </a:r>
          </a:p>
        </p:txBody>
      </p:sp>
      <p:sp>
        <p:nvSpPr>
          <p:cNvPr id="6" name="Slide Number Placeholder 5">
            <a:extLst>
              <a:ext uri="{FF2B5EF4-FFF2-40B4-BE49-F238E27FC236}">
                <a16:creationId xmlns:a16="http://schemas.microsoft.com/office/drawing/2014/main" id="{0E8DF765-9F38-8A7C-BD22-2487BCE86F00}"/>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smtClean="0"/>
              <a:pPr>
                <a:spcAft>
                  <a:spcPts val="600"/>
                </a:spcAft>
              </a:pPr>
              <a:t>19</a:t>
            </a:fld>
            <a:endParaRPr lang="en-US"/>
          </a:p>
        </p:txBody>
      </p:sp>
    </p:spTree>
    <p:extLst>
      <p:ext uri="{BB962C8B-B14F-4D97-AF65-F5344CB8AC3E}">
        <p14:creationId xmlns:p14="http://schemas.microsoft.com/office/powerpoint/2010/main" val="195553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2" name="Rectangle 2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4" name="Rectangle 2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6" name="Rectangle 2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8" name="Rectangle 2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itle 1">
            <a:extLst>
              <a:ext uri="{FF2B5EF4-FFF2-40B4-BE49-F238E27FC236}">
                <a16:creationId xmlns:a16="http://schemas.microsoft.com/office/drawing/2014/main" id="{74B0DE7B-BA04-E7E5-D585-6BE059249626}"/>
              </a:ext>
            </a:extLst>
          </p:cNvPr>
          <p:cNvSpPr>
            <a:spLocks noGrp="1"/>
          </p:cNvSpPr>
          <p:nvPr>
            <p:ph type="title"/>
          </p:nvPr>
        </p:nvSpPr>
        <p:spPr>
          <a:xfrm>
            <a:off x="1371599" y="294538"/>
            <a:ext cx="9895951" cy="1033669"/>
          </a:xfrm>
        </p:spPr>
        <p:txBody>
          <a:bodyPr rtlCol="0">
            <a:normAutofit/>
          </a:bodyPr>
          <a:lstStyle/>
          <a:p>
            <a:pPr rtl="0"/>
            <a:r>
              <a:rPr lang="es" sz="4000" b="1">
                <a:solidFill>
                  <a:srgbClr val="FFFFFF"/>
                </a:solidFill>
              </a:rPr>
              <a:t>Antes de comenzar </a:t>
            </a:r>
            <a:r>
              <a:rPr lang="es" sz="4000">
                <a:solidFill>
                  <a:srgbClr val="FFFFFF"/>
                </a:solidFill>
              </a:rPr>
              <a:t>- Accesibilidad</a:t>
            </a:r>
          </a:p>
        </p:txBody>
      </p:sp>
      <p:sp>
        <p:nvSpPr>
          <p:cNvPr id="15" name="Content Placeholder 2">
            <a:extLst>
              <a:ext uri="{FF2B5EF4-FFF2-40B4-BE49-F238E27FC236}">
                <a16:creationId xmlns:a16="http://schemas.microsoft.com/office/drawing/2014/main" id="{B783E281-7B63-6D3B-2B79-5E2A0AE17207}"/>
              </a:ext>
            </a:extLst>
          </p:cNvPr>
          <p:cNvSpPr>
            <a:spLocks noGrp="1"/>
          </p:cNvSpPr>
          <p:nvPr>
            <p:ph idx="1"/>
          </p:nvPr>
        </p:nvSpPr>
        <p:spPr>
          <a:xfrm>
            <a:off x="1371599" y="2318197"/>
            <a:ext cx="9724031" cy="3683358"/>
          </a:xfrm>
        </p:spPr>
        <p:txBody>
          <a:bodyPr rtlCol="0" anchor="ctr">
            <a:normAutofit/>
          </a:bodyPr>
          <a:lstStyle/>
          <a:p>
            <a:pPr rtl="0" fontAlgn="base">
              <a:buFont typeface="Wingdings" panose="05000000000000000000" pitchFamily="2" charset="2"/>
              <a:buChar char="§"/>
            </a:pPr>
            <a:r>
              <a:rPr lang="es" sz="2000"/>
              <a:t>Los intérpretes de Lengua de Señas Americana (ASL) y español están disponibles e identificados.</a:t>
            </a:r>
          </a:p>
          <a:p>
            <a:pPr rtl="0" fontAlgn="base">
              <a:buFont typeface="Wingdings" panose="05000000000000000000" pitchFamily="2" charset="2"/>
              <a:buChar char="§"/>
            </a:pPr>
            <a:r>
              <a:rPr lang="es" sz="2000"/>
              <a:t>Acceda a los subtítulos haciendo clic en el botón “CC” ubicado en la parte inferior de la ventana de Zoom.</a:t>
            </a:r>
          </a:p>
          <a:p>
            <a:pPr rtl="0" fontAlgn="base">
              <a:buFont typeface="Wingdings" panose="05000000000000000000" pitchFamily="2" charset="2"/>
              <a:buChar char="§"/>
            </a:pPr>
            <a:r>
              <a:rPr lang="es" sz="2000"/>
              <a:t>Para hacer preguntas, utilice las funciones de “levantar la mano” o el “chat” de Zoom.</a:t>
            </a:r>
          </a:p>
          <a:p>
            <a:pPr rtl="0" fontAlgn="base">
              <a:buFont typeface="Wingdings" panose="05000000000000000000" pitchFamily="2" charset="2"/>
              <a:buChar char="§"/>
            </a:pPr>
            <a:r>
              <a:rPr lang="es" sz="2000"/>
              <a:t>Recuerde mencionar su nombre antes de hablar.</a:t>
            </a:r>
          </a:p>
          <a:p>
            <a:pPr rtl="0" fontAlgn="base">
              <a:buFont typeface="Wingdings" panose="05000000000000000000" pitchFamily="2" charset="2"/>
              <a:buChar char="§"/>
            </a:pPr>
            <a:r>
              <a:rPr lang="es" sz="2000"/>
              <a:t>Envíe un mensaje a nuestro equipo de IL T&amp;TA a través del Chat si tiene dificultades con la llamada de hoy.</a:t>
            </a:r>
          </a:p>
          <a:p>
            <a:pPr rtl="0" fontAlgn="base">
              <a:buFont typeface="Wingdings" panose="05000000000000000000" pitchFamily="2" charset="2"/>
              <a:buChar char="§"/>
            </a:pPr>
            <a:r>
              <a:rPr lang="es" sz="2000"/>
              <a:t>Complete la encuesta al final de la capacitación de hoy.</a:t>
            </a:r>
          </a:p>
        </p:txBody>
      </p:sp>
      <p:sp>
        <p:nvSpPr>
          <p:cNvPr id="5" name="Slide Number Placeholder 4">
            <a:extLst>
              <a:ext uri="{FF2B5EF4-FFF2-40B4-BE49-F238E27FC236}">
                <a16:creationId xmlns:a16="http://schemas.microsoft.com/office/drawing/2014/main" id="{12C92541-5A1B-9D5F-FFEC-42E78960AB84}"/>
              </a:ext>
            </a:extLst>
          </p:cNvPr>
          <p:cNvSpPr>
            <a:spLocks noGrp="1"/>
          </p:cNvSpPr>
          <p:nvPr>
            <p:ph type="sldNum" sz="quarter" idx="12"/>
          </p:nvPr>
        </p:nvSpPr>
        <p:spPr>
          <a:xfrm>
            <a:off x="11704320" y="6455431"/>
            <a:ext cx="445913" cy="365125"/>
          </a:xfrm>
        </p:spPr>
        <p:txBody>
          <a:bodyPr rtlCol="0">
            <a:normAutofit/>
          </a:bodyPr>
          <a:lstStyle/>
          <a:p>
            <a:pPr rtl="0">
              <a:spcAft>
                <a:spcPts val="600"/>
              </a:spcAft>
            </a:pPr>
            <a:fld id="{181E4D21-DFBA-4BA9-A6C6-558C4B06F883}" type="slidenum">
              <a:rPr lang="en-US" sz="1100">
                <a:solidFill>
                  <a:schemeClr val="tx1">
                    <a:lumMod val="50000"/>
                    <a:lumOff val="50000"/>
                  </a:schemeClr>
                </a:solidFill>
              </a:rPr>
              <a:pPr>
                <a:spcAft>
                  <a:spcPts val="600"/>
                </a:spcAft>
              </a:pPr>
              <a:t>2</a:t>
            </a:fld>
            <a:endParaRPr lang="en-US" sz="1100">
              <a:solidFill>
                <a:schemeClr val="tx1">
                  <a:lumMod val="50000"/>
                  <a:lumOff val="50000"/>
                </a:schemeClr>
              </a:solidFill>
            </a:endParaRPr>
          </a:p>
        </p:txBody>
      </p:sp>
      <p:sp>
        <p:nvSpPr>
          <p:cNvPr id="3" name="Footer Placeholder 3">
            <a:extLst>
              <a:ext uri="{FF2B5EF4-FFF2-40B4-BE49-F238E27FC236}">
                <a16:creationId xmlns:a16="http://schemas.microsoft.com/office/drawing/2014/main" id="{A9D103D1-5D0A-3A39-4830-B96EC9D15745}"/>
              </a:ext>
            </a:extLst>
          </p:cNvPr>
          <p:cNvSpPr txBox="1">
            <a:spLocks/>
          </p:cNvSpPr>
          <p:nvPr/>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es" sz="1100"/>
              <a:t>Centro de Capacitación y Asistencia Técnica para la Vida Independiente</a:t>
            </a:r>
            <a:endParaRPr lang="en-US" sz="1100" dirty="0"/>
          </a:p>
        </p:txBody>
      </p:sp>
    </p:spTree>
    <p:extLst>
      <p:ext uri="{BB962C8B-B14F-4D97-AF65-F5344CB8AC3E}">
        <p14:creationId xmlns:p14="http://schemas.microsoft.com/office/powerpoint/2010/main" val="20911992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001FD5F-3694-7200-3520-A10D0773E85F}"/>
            </a:ext>
          </a:extLst>
        </p:cNvPr>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8" name="Rectangle 7">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solidFill>
                <a:schemeClr val="tx1"/>
              </a:solidFill>
            </a:endParaRPr>
          </a:p>
        </p:txBody>
      </p:sp>
      <p:sp>
        <p:nvSpPr>
          <p:cNvPr id="2" name="Title 1">
            <a:extLst>
              <a:ext uri="{FF2B5EF4-FFF2-40B4-BE49-F238E27FC236}">
                <a16:creationId xmlns:a16="http://schemas.microsoft.com/office/drawing/2014/main" id="{34604AA7-DDB5-A32D-6976-88B456E0F289}"/>
              </a:ext>
            </a:extLst>
          </p:cNvPr>
          <p:cNvSpPr>
            <a:spLocks noGrp="1"/>
          </p:cNvSpPr>
          <p:nvPr>
            <p:ph type="title"/>
          </p:nvPr>
        </p:nvSpPr>
        <p:spPr>
          <a:xfrm>
            <a:off x="1188069" y="381935"/>
            <a:ext cx="4008583" cy="5974414"/>
          </a:xfrm>
        </p:spPr>
        <p:txBody>
          <a:bodyPr rtlCol="0" anchor="ctr">
            <a:normAutofit/>
          </a:bodyPr>
          <a:lstStyle/>
          <a:p>
            <a:pPr rtl="0"/>
            <a:r>
              <a:rPr lang="es" sz="6800">
                <a:solidFill>
                  <a:srgbClr val="FFFFFF"/>
                </a:solidFill>
              </a:rPr>
              <a:t>Ejemplo de pasos para corregir la confusión de roles</a:t>
            </a:r>
          </a:p>
        </p:txBody>
      </p:sp>
      <p:grpSp>
        <p:nvGrpSpPr>
          <p:cNvPr id="9" name="Group 8">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pPr rtl="0"/>
              <a:endParaRPr lang="en-US"/>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pPr rtl="0"/>
              <a:endParaRPr lang="en-US"/>
            </a:p>
          </p:txBody>
        </p:sp>
        <p:sp>
          <p:nvSpPr>
            <p:cNvPr id="17"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pPr rtl="0"/>
              <a:endParaRPr lang="en-US"/>
            </a:p>
          </p:txBody>
        </p:sp>
      </p:grpSp>
      <p:sp>
        <p:nvSpPr>
          <p:cNvPr id="3" name="Content Placeholder 2">
            <a:extLst>
              <a:ext uri="{FF2B5EF4-FFF2-40B4-BE49-F238E27FC236}">
                <a16:creationId xmlns:a16="http://schemas.microsoft.com/office/drawing/2014/main" id="{11403E4B-8FE6-B8BF-8C94-4E6C9EB264B7}"/>
              </a:ext>
            </a:extLst>
          </p:cNvPr>
          <p:cNvSpPr>
            <a:spLocks noGrp="1"/>
          </p:cNvSpPr>
          <p:nvPr>
            <p:ph idx="1"/>
          </p:nvPr>
        </p:nvSpPr>
        <p:spPr>
          <a:xfrm>
            <a:off x="6297233" y="518400"/>
            <a:ext cx="4771607" cy="5837949"/>
          </a:xfrm>
        </p:spPr>
        <p:txBody>
          <a:bodyPr rtlCol="0" anchor="ctr">
            <a:normAutofit/>
          </a:bodyPr>
          <a:lstStyle/>
          <a:p>
            <a:pPr marL="0" indent="0" rtl="0">
              <a:buNone/>
            </a:pPr>
            <a:r>
              <a:rPr lang="es" sz="1800" b="1" dirty="0">
                <a:solidFill>
                  <a:schemeClr val="tx1">
                    <a:alpha val="80000"/>
                  </a:schemeClr>
                </a:solidFill>
              </a:rPr>
              <a:t>Paso 1 </a:t>
            </a:r>
            <a:r>
              <a:rPr lang="es" sz="1800" dirty="0">
                <a:solidFill>
                  <a:schemeClr val="tx1">
                    <a:alpha val="80000"/>
                  </a:schemeClr>
                </a:solidFill>
              </a:rPr>
              <a:t>Reconocer la ruptura</a:t>
            </a:r>
          </a:p>
          <a:p>
            <a:pPr marL="0" indent="0" rtl="0">
              <a:buNone/>
            </a:pPr>
            <a:r>
              <a:rPr lang="es" sz="1800" b="1" dirty="0">
                <a:solidFill>
                  <a:schemeClr val="tx1">
                    <a:alpha val="80000"/>
                  </a:schemeClr>
                </a:solidFill>
              </a:rPr>
              <a:t>Paso 2 </a:t>
            </a:r>
            <a:r>
              <a:rPr lang="es" sz="1800" dirty="0">
                <a:solidFill>
                  <a:schemeClr val="tx1">
                    <a:alpha val="80000"/>
                  </a:schemeClr>
                </a:solidFill>
              </a:rPr>
              <a:t>Revisar roles y responsabilidades</a:t>
            </a:r>
          </a:p>
          <a:p>
            <a:pPr marL="0" indent="0" rtl="0">
              <a:buNone/>
            </a:pPr>
            <a:r>
              <a:rPr lang="es" sz="1800" b="1" dirty="0">
                <a:solidFill>
                  <a:schemeClr val="tx1">
                    <a:alpha val="80000"/>
                  </a:schemeClr>
                </a:solidFill>
              </a:rPr>
              <a:t>Paso 3 </a:t>
            </a:r>
            <a:r>
              <a:rPr lang="es" sz="1800" dirty="0">
                <a:solidFill>
                  <a:schemeClr val="tx1">
                    <a:alpha val="80000"/>
                  </a:schemeClr>
                </a:solidFill>
              </a:rPr>
              <a:t>Restablecer las normas de      	comunicación</a:t>
            </a:r>
          </a:p>
          <a:p>
            <a:pPr marL="0" indent="0" rtl="0">
              <a:buNone/>
            </a:pPr>
            <a:r>
              <a:rPr lang="es" sz="1800" b="1" dirty="0">
                <a:solidFill>
                  <a:schemeClr val="tx1">
                    <a:alpha val="80000"/>
                  </a:schemeClr>
                </a:solidFill>
              </a:rPr>
              <a:t>Paso 4 </a:t>
            </a:r>
            <a:r>
              <a:rPr lang="es" sz="1800" dirty="0">
                <a:solidFill>
                  <a:schemeClr val="tx1">
                    <a:alpha val="80000"/>
                  </a:schemeClr>
                </a:solidFill>
              </a:rPr>
              <a:t>Proporcionar capacitación o apoyo</a:t>
            </a:r>
          </a:p>
          <a:p>
            <a:pPr marL="0" indent="0" rtl="0">
              <a:buNone/>
            </a:pPr>
            <a:r>
              <a:rPr lang="es" sz="1800" b="1" dirty="0">
                <a:solidFill>
                  <a:schemeClr val="tx1">
                    <a:alpha val="80000"/>
                  </a:schemeClr>
                </a:solidFill>
              </a:rPr>
              <a:t>Paso 5 </a:t>
            </a:r>
            <a:r>
              <a:rPr lang="es" sz="1800" dirty="0">
                <a:solidFill>
                  <a:schemeClr val="tx1">
                    <a:alpha val="80000"/>
                  </a:schemeClr>
                </a:solidFill>
              </a:rPr>
              <a:t>Actualizar documentos de gobernanza</a:t>
            </a:r>
          </a:p>
          <a:p>
            <a:pPr marL="0" indent="0" rtl="0">
              <a:buNone/>
            </a:pPr>
            <a:r>
              <a:rPr lang="es" sz="1800" b="1" dirty="0">
                <a:solidFill>
                  <a:schemeClr val="tx1">
                    <a:alpha val="80000"/>
                  </a:schemeClr>
                </a:solidFill>
              </a:rPr>
              <a:t>Paso 6 </a:t>
            </a:r>
            <a:r>
              <a:rPr lang="es" sz="1800" dirty="0">
                <a:solidFill>
                  <a:schemeClr val="tx1">
                    <a:alpha val="80000"/>
                  </a:schemeClr>
                </a:solidFill>
              </a:rPr>
              <a:t>Controlar y reevaluar</a:t>
            </a:r>
          </a:p>
        </p:txBody>
      </p:sp>
      <p:sp>
        <p:nvSpPr>
          <p:cNvPr id="4" name="Footer Placeholder 3">
            <a:extLst>
              <a:ext uri="{FF2B5EF4-FFF2-40B4-BE49-F238E27FC236}">
                <a16:creationId xmlns:a16="http://schemas.microsoft.com/office/drawing/2014/main" id="{8FCDBCEF-3B23-0A31-6926-8774F22A3AA0}"/>
              </a:ext>
            </a:extLst>
          </p:cNvPr>
          <p:cNvSpPr>
            <a:spLocks noGrp="1"/>
          </p:cNvSpPr>
          <p:nvPr>
            <p:ph type="ftr" sz="quarter" idx="11"/>
          </p:nvPr>
        </p:nvSpPr>
        <p:spPr>
          <a:xfrm rot="16200000">
            <a:off x="9812115" y="1591485"/>
            <a:ext cx="3548094" cy="365125"/>
          </a:xfrm>
        </p:spPr>
        <p:txBody>
          <a:bodyPr rtlCol="0">
            <a:normAutofit lnSpcReduction="10000"/>
          </a:bodyPr>
          <a:lstStyle/>
          <a:p>
            <a:pPr rtl="0">
              <a:lnSpc>
                <a:spcPct val="90000"/>
              </a:lnSpc>
              <a:spcAft>
                <a:spcPts val="600"/>
              </a:spcAft>
            </a:pPr>
            <a:r>
              <a:rPr lang="es" sz="1000">
                <a:solidFill>
                  <a:schemeClr val="tx1">
                    <a:alpha val="60000"/>
                  </a:schemeClr>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2AF69DBB-E48C-81F2-F480-7C7D47853327}"/>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a:solidFill>
                  <a:schemeClr val="tx1">
                    <a:alpha val="60000"/>
                  </a:schemeClr>
                </a:solidFill>
              </a:rPr>
              <a:pPr>
                <a:spcAft>
                  <a:spcPts val="600"/>
                </a:spcAft>
              </a:pPr>
              <a:t>20</a:t>
            </a:fld>
            <a:endParaRPr lang="en-US">
              <a:solidFill>
                <a:schemeClr val="tx1">
                  <a:alpha val="60000"/>
                </a:schemeClr>
              </a:solidFill>
            </a:endParaRPr>
          </a:p>
        </p:txBody>
      </p:sp>
      <p:cxnSp>
        <p:nvCxnSpPr>
          <p:cNvPr id="19" name="Straight Connector 18">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3533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4" name="Rectangle 23">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6" name="Rectangle 25">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8" name="Rectangle 27">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 name="Title 1">
            <a:extLst>
              <a:ext uri="{FF2B5EF4-FFF2-40B4-BE49-F238E27FC236}">
                <a16:creationId xmlns:a16="http://schemas.microsoft.com/office/drawing/2014/main" id="{1A526D14-51D0-0DDE-D70B-0B1C5F27E631}"/>
              </a:ext>
            </a:extLst>
          </p:cNvPr>
          <p:cNvSpPr>
            <a:spLocks noGrp="1"/>
          </p:cNvSpPr>
          <p:nvPr>
            <p:ph type="title"/>
          </p:nvPr>
        </p:nvSpPr>
        <p:spPr>
          <a:xfrm>
            <a:off x="1383564" y="348865"/>
            <a:ext cx="9718111" cy="1576446"/>
          </a:xfrm>
        </p:spPr>
        <p:txBody>
          <a:bodyPr rtlCol="0" anchor="ctr">
            <a:normAutofit/>
          </a:bodyPr>
          <a:lstStyle/>
          <a:p>
            <a:pPr rtl="0"/>
            <a:r>
              <a:rPr lang="es" sz="4000">
                <a:solidFill>
                  <a:srgbClr val="FFFFFF"/>
                </a:solidFill>
              </a:rPr>
              <a:t>Indicadores de una junta directiva saludable</a:t>
            </a:r>
          </a:p>
        </p:txBody>
      </p:sp>
      <p:graphicFrame>
        <p:nvGraphicFramePr>
          <p:cNvPr id="7" name="Content Placeholder 2" descr="Icons representing the topics">
            <a:extLst>
              <a:ext uri="{FF2B5EF4-FFF2-40B4-BE49-F238E27FC236}">
                <a16:creationId xmlns:a16="http://schemas.microsoft.com/office/drawing/2014/main" id="{11778814-0458-33A7-DB0F-8C6D65AD868A}"/>
              </a:ext>
            </a:extLst>
          </p:cNvPr>
          <p:cNvGraphicFramePr>
            <a:graphicFrameLocks noGrp="1"/>
          </p:cNvGraphicFramePr>
          <p:nvPr>
            <p:ph idx="1"/>
            <p:extLst>
              <p:ext uri="{D42A27DB-BD31-4B8C-83A1-F6EECF244321}">
                <p14:modId xmlns:p14="http://schemas.microsoft.com/office/powerpoint/2010/main" val="395147653"/>
              </p:ext>
            </p:extLst>
          </p:nvPr>
        </p:nvGraphicFramePr>
        <p:xfrm>
          <a:off x="1395073" y="2091011"/>
          <a:ext cx="8914174" cy="45472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3">
            <a:extLst>
              <a:ext uri="{FF2B5EF4-FFF2-40B4-BE49-F238E27FC236}">
                <a16:creationId xmlns:a16="http://schemas.microsoft.com/office/drawing/2014/main" id="{F1907976-9A9D-9691-8342-3C00EE0D0F9B}"/>
              </a:ext>
            </a:extLst>
          </p:cNvPr>
          <p:cNvSpPr>
            <a:spLocks noGrp="1"/>
          </p:cNvSpPr>
          <p:nvPr>
            <p:ph type="ftr" sz="quarter" idx="11"/>
          </p:nvPr>
        </p:nvSpPr>
        <p:spPr>
          <a:xfrm>
            <a:off x="4038600" y="6356350"/>
            <a:ext cx="4114800" cy="365125"/>
          </a:xfrm>
        </p:spPr>
        <p:txBody>
          <a:bodyPr rtlCol="0"/>
          <a:lstStyle/>
          <a:p>
            <a:pPr rtl="0"/>
            <a:r>
              <a:rPr lang="es" sz="1100"/>
              <a:t>Centro de Capacitación y Asistencia Técnica para la Vida Independiente</a:t>
            </a:r>
          </a:p>
        </p:txBody>
      </p:sp>
      <p:sp>
        <p:nvSpPr>
          <p:cNvPr id="5" name="Slide Number Placeholder 4">
            <a:extLst>
              <a:ext uri="{FF2B5EF4-FFF2-40B4-BE49-F238E27FC236}">
                <a16:creationId xmlns:a16="http://schemas.microsoft.com/office/drawing/2014/main" id="{A02BA67D-9A39-D308-FD99-634E81FBBA9F}"/>
              </a:ext>
            </a:extLst>
          </p:cNvPr>
          <p:cNvSpPr>
            <a:spLocks noGrp="1"/>
          </p:cNvSpPr>
          <p:nvPr>
            <p:ph type="sldNum" sz="quarter" idx="12"/>
          </p:nvPr>
        </p:nvSpPr>
        <p:spPr>
          <a:xfrm>
            <a:off x="11704320" y="6455664"/>
            <a:ext cx="448056" cy="365125"/>
          </a:xfrm>
        </p:spPr>
        <p:txBody>
          <a:bodyPr rtlCol="0">
            <a:normAutofit/>
          </a:bodyPr>
          <a:lstStyle/>
          <a:p>
            <a:pPr rtl="0">
              <a:spcAft>
                <a:spcPts val="600"/>
              </a:spcAft>
            </a:pPr>
            <a:fld id="{181E4D21-DFBA-4BA9-A6C6-558C4B06F883}" type="slidenum">
              <a:rPr lang="en-US" sz="1100" smtClean="0">
                <a:solidFill>
                  <a:schemeClr val="tx1">
                    <a:lumMod val="50000"/>
                    <a:lumOff val="50000"/>
                  </a:schemeClr>
                </a:solidFill>
              </a:rPr>
              <a:pPr>
                <a:spcAft>
                  <a:spcPts val="600"/>
                </a:spcAft>
              </a:pPr>
              <a:t>21</a:t>
            </a:fld>
            <a:endParaRPr lang="en-US" sz="1100">
              <a:solidFill>
                <a:schemeClr val="tx1">
                  <a:lumMod val="50000"/>
                  <a:lumOff val="50000"/>
                </a:schemeClr>
              </a:solidFill>
            </a:endParaRPr>
          </a:p>
        </p:txBody>
      </p:sp>
    </p:spTree>
    <p:extLst>
      <p:ext uri="{BB962C8B-B14F-4D97-AF65-F5344CB8AC3E}">
        <p14:creationId xmlns:p14="http://schemas.microsoft.com/office/powerpoint/2010/main" val="37732202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D9712-417B-59AF-7E43-4E81142D45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7705FC-24C5-E7A6-9F5A-78D2B5A7876C}"/>
              </a:ext>
            </a:extLst>
          </p:cNvPr>
          <p:cNvSpPr>
            <a:spLocks noGrp="1"/>
          </p:cNvSpPr>
          <p:nvPr>
            <p:ph type="title"/>
          </p:nvPr>
        </p:nvSpPr>
        <p:spPr>
          <a:xfrm>
            <a:off x="838200" y="0"/>
            <a:ext cx="10515600" cy="1325563"/>
          </a:xfrm>
        </p:spPr>
        <p:txBody>
          <a:bodyPr rtlCol="0">
            <a:normAutofit/>
          </a:bodyPr>
          <a:lstStyle/>
          <a:p>
            <a:pPr algn="ctr" rtl="0"/>
            <a:r>
              <a:rPr lang="es" dirty="0"/>
              <a:t>Ejemplos de indicadores para evaluar la salud de la junta</a:t>
            </a:r>
          </a:p>
        </p:txBody>
      </p:sp>
      <p:graphicFrame>
        <p:nvGraphicFramePr>
          <p:cNvPr id="6" name="Content Placeholder 5">
            <a:extLst>
              <a:ext uri="{FF2B5EF4-FFF2-40B4-BE49-F238E27FC236}">
                <a16:creationId xmlns:a16="http://schemas.microsoft.com/office/drawing/2014/main" id="{F95D5234-7512-154D-E912-3342262C656E}"/>
              </a:ext>
            </a:extLst>
          </p:cNvPr>
          <p:cNvGraphicFramePr>
            <a:graphicFrameLocks noGrp="1"/>
          </p:cNvGraphicFramePr>
          <p:nvPr>
            <p:ph idx="1"/>
            <p:extLst>
              <p:ext uri="{D42A27DB-BD31-4B8C-83A1-F6EECF244321}">
                <p14:modId xmlns:p14="http://schemas.microsoft.com/office/powerpoint/2010/main" val="3612005411"/>
              </p:ext>
            </p:extLst>
          </p:nvPr>
        </p:nvGraphicFramePr>
        <p:xfrm>
          <a:off x="838200" y="1304780"/>
          <a:ext cx="10515600" cy="5156200"/>
        </p:xfrm>
        <a:graphic>
          <a:graphicData uri="http://schemas.openxmlformats.org/drawingml/2006/table">
            <a:tbl>
              <a:tblPr firstRow="1" bandRow="1">
                <a:tableStyleId>{5C22544A-7EE6-4342-B048-85BDC9FD1C3A}</a:tableStyleId>
              </a:tblPr>
              <a:tblGrid>
                <a:gridCol w="3540760">
                  <a:extLst>
                    <a:ext uri="{9D8B030D-6E8A-4147-A177-3AD203B41FA5}">
                      <a16:colId xmlns:a16="http://schemas.microsoft.com/office/drawing/2014/main" val="1694049403"/>
                    </a:ext>
                  </a:extLst>
                </a:gridCol>
                <a:gridCol w="6974840">
                  <a:extLst>
                    <a:ext uri="{9D8B030D-6E8A-4147-A177-3AD203B41FA5}">
                      <a16:colId xmlns:a16="http://schemas.microsoft.com/office/drawing/2014/main" val="2567925323"/>
                    </a:ext>
                  </a:extLst>
                </a:gridCol>
              </a:tblGrid>
              <a:tr h="370840">
                <a:tc>
                  <a:txBody>
                    <a:bodyPr/>
                    <a:lstStyle/>
                    <a:p>
                      <a:pPr rtl="0"/>
                      <a:r>
                        <a:rPr lang="es" dirty="0"/>
                        <a:t>Indicador</a:t>
                      </a:r>
                    </a:p>
                  </a:txBody>
                  <a:tcPr/>
                </a:tc>
                <a:tc>
                  <a:txBody>
                    <a:bodyPr/>
                    <a:lstStyle/>
                    <a:p>
                      <a:pPr rtl="0"/>
                      <a:r>
                        <a:rPr lang="es"/>
                        <a:t>Ejemplo de indicador</a:t>
                      </a:r>
                    </a:p>
                  </a:txBody>
                  <a:tcPr/>
                </a:tc>
                <a:extLst>
                  <a:ext uri="{0D108BD9-81ED-4DB2-BD59-A6C34878D82A}">
                    <a16:rowId xmlns:a16="http://schemas.microsoft.com/office/drawing/2014/main" val="2208993288"/>
                  </a:ext>
                </a:extLst>
              </a:tr>
              <a:tr h="370840">
                <a:tc>
                  <a:txBody>
                    <a:bodyPr/>
                    <a:lstStyle/>
                    <a:p>
                      <a:pPr rtl="0"/>
                      <a:r>
                        <a:rPr lang="es"/>
                        <a:t>Comprensión de la misión y su conexión con la IL</a:t>
                      </a:r>
                    </a:p>
                  </a:txBody>
                  <a:tcPr/>
                </a:tc>
                <a:tc>
                  <a:txBody>
                    <a:bodyPr/>
                    <a:lstStyle/>
                    <a:p>
                      <a:pPr rtl="0"/>
                      <a:r>
                        <a:rPr lang="es"/>
                        <a:t>¿Puede el miembro compartir un ejemplo de su misión en acción y su conexión con el movimiento de Vida Independiente?</a:t>
                      </a:r>
                    </a:p>
                  </a:txBody>
                  <a:tcPr/>
                </a:tc>
                <a:extLst>
                  <a:ext uri="{0D108BD9-81ED-4DB2-BD59-A6C34878D82A}">
                    <a16:rowId xmlns:a16="http://schemas.microsoft.com/office/drawing/2014/main" val="1521545694"/>
                  </a:ext>
                </a:extLst>
              </a:tr>
              <a:tr h="370840">
                <a:tc>
                  <a:txBody>
                    <a:bodyPr/>
                    <a:lstStyle/>
                    <a:p>
                      <a:pPr rtl="0"/>
                      <a:r>
                        <a:rPr lang="es"/>
                        <a:t>Control del consumidor</a:t>
                      </a:r>
                    </a:p>
                  </a:txBody>
                  <a:tcPr/>
                </a:tc>
                <a:tc>
                  <a:txBody>
                    <a:bodyPr/>
                    <a:lstStyle/>
                    <a:p>
                      <a:pPr rtl="0"/>
                      <a:r>
                        <a:rPr lang="es"/>
                        <a:t>Porcentaje de miembros con discapacidades significativas</a:t>
                      </a:r>
                    </a:p>
                  </a:txBody>
                  <a:tcPr/>
                </a:tc>
                <a:extLst>
                  <a:ext uri="{0D108BD9-81ED-4DB2-BD59-A6C34878D82A}">
                    <a16:rowId xmlns:a16="http://schemas.microsoft.com/office/drawing/2014/main" val="104253247"/>
                  </a:ext>
                </a:extLst>
              </a:tr>
              <a:tr h="370840">
                <a:tc>
                  <a:txBody>
                    <a:bodyPr/>
                    <a:lstStyle/>
                    <a:p>
                      <a:pPr rtl="0"/>
                      <a:r>
                        <a:rPr lang="es"/>
                        <a:t>Comprensión del rol</a:t>
                      </a:r>
                    </a:p>
                  </a:txBody>
                  <a:tcPr/>
                </a:tc>
                <a:tc>
                  <a:txBody>
                    <a:bodyPr/>
                    <a:lstStyle/>
                    <a:p>
                      <a:pPr rtl="0"/>
                      <a:r>
                        <a:rPr lang="es"/>
                        <a:t>Porcentaje de miembros que informan confianza en sus requisitos federales</a:t>
                      </a:r>
                    </a:p>
                  </a:txBody>
                  <a:tcPr/>
                </a:tc>
                <a:extLst>
                  <a:ext uri="{0D108BD9-81ED-4DB2-BD59-A6C34878D82A}">
                    <a16:rowId xmlns:a16="http://schemas.microsoft.com/office/drawing/2014/main" val="3786765085"/>
                  </a:ext>
                </a:extLst>
              </a:tr>
              <a:tr h="370840">
                <a:tc>
                  <a:txBody>
                    <a:bodyPr/>
                    <a:lstStyle/>
                    <a:p>
                      <a:pPr rtl="0"/>
                      <a:r>
                        <a:rPr lang="es"/>
                        <a:t>Asistencia</a:t>
                      </a:r>
                    </a:p>
                  </a:txBody>
                  <a:tcPr/>
                </a:tc>
                <a:tc>
                  <a:txBody>
                    <a:bodyPr/>
                    <a:lstStyle/>
                    <a:p>
                      <a:pPr rtl="0"/>
                      <a:r>
                        <a:rPr lang="es"/>
                        <a:t>Porcentaje de miembros que asisten a reuniones</a:t>
                      </a:r>
                    </a:p>
                  </a:txBody>
                  <a:tcPr/>
                </a:tc>
                <a:extLst>
                  <a:ext uri="{0D108BD9-81ED-4DB2-BD59-A6C34878D82A}">
                    <a16:rowId xmlns:a16="http://schemas.microsoft.com/office/drawing/2014/main" val="1920567962"/>
                  </a:ext>
                </a:extLst>
              </a:tr>
              <a:tr h="370840">
                <a:tc>
                  <a:txBody>
                    <a:bodyPr/>
                    <a:lstStyle/>
                    <a:p>
                      <a:pPr rtl="0"/>
                      <a:r>
                        <a:rPr lang="es"/>
                        <a:t>Demografía</a:t>
                      </a:r>
                    </a:p>
                  </a:txBody>
                  <a:tcPr/>
                </a:tc>
                <a:tc>
                  <a:txBody>
                    <a:bodyPr/>
                    <a:lstStyle/>
                    <a:p>
                      <a:pPr rtl="0"/>
                      <a:r>
                        <a:rPr lang="es"/>
                        <a:t>¿Su junta representa a su comunidad?</a:t>
                      </a:r>
                    </a:p>
                  </a:txBody>
                  <a:tcPr/>
                </a:tc>
                <a:extLst>
                  <a:ext uri="{0D108BD9-81ED-4DB2-BD59-A6C34878D82A}">
                    <a16:rowId xmlns:a16="http://schemas.microsoft.com/office/drawing/2014/main" val="876794561"/>
                  </a:ext>
                </a:extLst>
              </a:tr>
              <a:tr h="370840">
                <a:tc>
                  <a:txBody>
                    <a:bodyPr/>
                    <a:lstStyle/>
                    <a:p>
                      <a:pPr rtl="0"/>
                      <a:r>
                        <a:rPr lang="es"/>
                        <a:t>Revisión de desempeño del director ejecutivo</a:t>
                      </a:r>
                    </a:p>
                  </a:txBody>
                  <a:tcPr/>
                </a:tc>
                <a:tc>
                  <a:txBody>
                    <a:bodyPr/>
                    <a:lstStyle/>
                    <a:p>
                      <a:pPr rtl="0"/>
                      <a:r>
                        <a:rPr lang="es"/>
                        <a:t>¿Se ha evaluado al director ejecutivo en los últimos 12 meses?</a:t>
                      </a:r>
                    </a:p>
                  </a:txBody>
                  <a:tcPr/>
                </a:tc>
                <a:extLst>
                  <a:ext uri="{0D108BD9-81ED-4DB2-BD59-A6C34878D82A}">
                    <a16:rowId xmlns:a16="http://schemas.microsoft.com/office/drawing/2014/main" val="346241320"/>
                  </a:ext>
                </a:extLst>
              </a:tr>
              <a:tr h="370840">
                <a:tc>
                  <a:txBody>
                    <a:bodyPr/>
                    <a:lstStyle/>
                    <a:p>
                      <a:pPr rtl="0"/>
                      <a:r>
                        <a:rPr lang="es"/>
                        <a:t>Participación</a:t>
                      </a:r>
                    </a:p>
                  </a:txBody>
                  <a:tcPr/>
                </a:tc>
                <a:tc>
                  <a:txBody>
                    <a:bodyPr/>
                    <a:lstStyle/>
                    <a:p>
                      <a:pPr rtl="0"/>
                      <a:r>
                        <a:rPr lang="es"/>
                        <a:t>Número de miembros que contribuyen a un nivel significativo para ellos</a:t>
                      </a:r>
                    </a:p>
                  </a:txBody>
                  <a:tcPr/>
                </a:tc>
                <a:extLst>
                  <a:ext uri="{0D108BD9-81ED-4DB2-BD59-A6C34878D82A}">
                    <a16:rowId xmlns:a16="http://schemas.microsoft.com/office/drawing/2014/main" val="2016067100"/>
                  </a:ext>
                </a:extLst>
              </a:tr>
              <a:tr h="370840">
                <a:tc>
                  <a:txBody>
                    <a:bodyPr/>
                    <a:lstStyle/>
                    <a:p>
                      <a:pPr rtl="0"/>
                      <a:r>
                        <a:rPr lang="es"/>
                        <a:t>Desempeño de la junta</a:t>
                      </a:r>
                    </a:p>
                  </a:txBody>
                  <a:tcPr/>
                </a:tc>
                <a:tc>
                  <a:txBody>
                    <a:bodyPr/>
                    <a:lstStyle/>
                    <a:p>
                      <a:pPr rtl="0"/>
                      <a:r>
                        <a:rPr lang="es"/>
                        <a:t>¿La junta ha realizado una autoevaluación anual?</a:t>
                      </a:r>
                    </a:p>
                  </a:txBody>
                  <a:tcPr/>
                </a:tc>
                <a:extLst>
                  <a:ext uri="{0D108BD9-81ED-4DB2-BD59-A6C34878D82A}">
                    <a16:rowId xmlns:a16="http://schemas.microsoft.com/office/drawing/2014/main" val="1226855560"/>
                  </a:ext>
                </a:extLst>
              </a:tr>
              <a:tr h="370840">
                <a:tc>
                  <a:txBody>
                    <a:bodyPr/>
                    <a:lstStyle/>
                    <a:p>
                      <a:pPr rtl="0"/>
                      <a:r>
                        <a:rPr lang="es"/>
                        <a:t>Desarrollo continuo</a:t>
                      </a:r>
                    </a:p>
                  </a:txBody>
                  <a:tcPr/>
                </a:tc>
                <a:tc>
                  <a:txBody>
                    <a:bodyPr/>
                    <a:lstStyle/>
                    <a:p>
                      <a:pPr rtl="0"/>
                      <a:r>
                        <a:rPr lang="es"/>
                        <a:t>Número de capacitaciones a las que asistió cada miembro por año</a:t>
                      </a:r>
                    </a:p>
                  </a:txBody>
                  <a:tcPr/>
                </a:tc>
                <a:extLst>
                  <a:ext uri="{0D108BD9-81ED-4DB2-BD59-A6C34878D82A}">
                    <a16:rowId xmlns:a16="http://schemas.microsoft.com/office/drawing/2014/main" val="3451650459"/>
                  </a:ext>
                </a:extLst>
              </a:tr>
              <a:tr h="370840">
                <a:tc>
                  <a:txBody>
                    <a:bodyPr/>
                    <a:lstStyle/>
                    <a:p>
                      <a:pPr rtl="0"/>
                      <a:r>
                        <a:rPr lang="es" dirty="0"/>
                        <a:t>Sucesión</a:t>
                      </a:r>
                    </a:p>
                  </a:txBody>
                  <a:tcPr/>
                </a:tc>
                <a:tc>
                  <a:txBody>
                    <a:bodyPr/>
                    <a:lstStyle/>
                    <a:p>
                      <a:pPr rtl="0"/>
                      <a:r>
                        <a:rPr lang="es" dirty="0"/>
                        <a:t>¿Existe una vía establecida de futuros miembros de la junta?</a:t>
                      </a:r>
                    </a:p>
                  </a:txBody>
                  <a:tcPr/>
                </a:tc>
                <a:extLst>
                  <a:ext uri="{0D108BD9-81ED-4DB2-BD59-A6C34878D82A}">
                    <a16:rowId xmlns:a16="http://schemas.microsoft.com/office/drawing/2014/main" val="235423904"/>
                  </a:ext>
                </a:extLst>
              </a:tr>
            </a:tbl>
          </a:graphicData>
        </a:graphic>
      </p:graphicFrame>
      <p:sp>
        <p:nvSpPr>
          <p:cNvPr id="4" name="Footer Placeholder 3">
            <a:extLst>
              <a:ext uri="{FF2B5EF4-FFF2-40B4-BE49-F238E27FC236}">
                <a16:creationId xmlns:a16="http://schemas.microsoft.com/office/drawing/2014/main" id="{1FD13AF1-D2D9-DC66-CFC6-3B863C244BFA}"/>
              </a:ext>
            </a:extLst>
          </p:cNvPr>
          <p:cNvSpPr>
            <a:spLocks noGrp="1"/>
          </p:cNvSpPr>
          <p:nvPr>
            <p:ph type="ftr" sz="quarter" idx="11"/>
          </p:nvPr>
        </p:nvSpPr>
        <p:spPr>
          <a:xfrm>
            <a:off x="4038600" y="6492875"/>
            <a:ext cx="4114800" cy="365125"/>
          </a:xfrm>
        </p:spPr>
        <p:txBody>
          <a:bodyPr rtlCol="0"/>
          <a:lstStyle/>
          <a:p>
            <a:pPr rtl="0"/>
            <a:r>
              <a:rPr lang="es" sz="1100" dirty="0"/>
              <a:t>Centro de Capacitación y Asistencia Técnica para la Vida Independiente</a:t>
            </a:r>
          </a:p>
        </p:txBody>
      </p:sp>
      <p:sp>
        <p:nvSpPr>
          <p:cNvPr id="5" name="Slide Number Placeholder 4">
            <a:extLst>
              <a:ext uri="{FF2B5EF4-FFF2-40B4-BE49-F238E27FC236}">
                <a16:creationId xmlns:a16="http://schemas.microsoft.com/office/drawing/2014/main" id="{4E313DB5-36CB-64C9-1A73-1D30510111D9}"/>
              </a:ext>
            </a:extLst>
          </p:cNvPr>
          <p:cNvSpPr>
            <a:spLocks noGrp="1"/>
          </p:cNvSpPr>
          <p:nvPr>
            <p:ph type="sldNum" sz="quarter" idx="12"/>
          </p:nvPr>
        </p:nvSpPr>
        <p:spPr/>
        <p:txBody>
          <a:bodyPr rtlCol="0"/>
          <a:lstStyle/>
          <a:p>
            <a:pPr rtl="0"/>
            <a:fld id="{181E4D21-DFBA-4BA9-A6C6-558C4B06F883}" type="slidenum">
              <a:rPr lang="en-US" smtClean="0"/>
              <a:t>22</a:t>
            </a:fld>
            <a:endParaRPr lang="en-US"/>
          </a:p>
        </p:txBody>
      </p:sp>
    </p:spTree>
    <p:extLst>
      <p:ext uri="{BB962C8B-B14F-4D97-AF65-F5344CB8AC3E}">
        <p14:creationId xmlns:p14="http://schemas.microsoft.com/office/powerpoint/2010/main" val="18360128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8A5794C-6750-9C5C-E47A-8F2176E871A4}"/>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D3A4BA5-AA9E-94ED-90BD-6087DB9747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useBgFill="1">
        <p:nvSpPr>
          <p:cNvPr id="12" name="Rectangle 11">
            <a:extLst>
              <a:ext uri="{FF2B5EF4-FFF2-40B4-BE49-F238E27FC236}">
                <a16:creationId xmlns:a16="http://schemas.microsoft.com/office/drawing/2014/main" id="{383CB2A5-33EA-0D7C-DE1D-026734000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4" name="Rectangle 13">
            <a:extLst>
              <a:ext uri="{FF2B5EF4-FFF2-40B4-BE49-F238E27FC236}">
                <a16:creationId xmlns:a16="http://schemas.microsoft.com/office/drawing/2014/main" id="{7017C709-F34C-83D8-FEB0-EC5C68AD9E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6" name="Rectangle 15">
            <a:extLst>
              <a:ext uri="{FF2B5EF4-FFF2-40B4-BE49-F238E27FC236}">
                <a16:creationId xmlns:a16="http://schemas.microsoft.com/office/drawing/2014/main" id="{9FBF33D5-4BB2-766C-EFEE-215B9B4578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8" name="Rectangle 17">
            <a:extLst>
              <a:ext uri="{FF2B5EF4-FFF2-40B4-BE49-F238E27FC236}">
                <a16:creationId xmlns:a16="http://schemas.microsoft.com/office/drawing/2014/main" id="{9440215F-EBC0-69DC-4147-0A2297325E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0" name="Freeform: Shape 19">
            <a:extLst>
              <a:ext uri="{FF2B5EF4-FFF2-40B4-BE49-F238E27FC236}">
                <a16:creationId xmlns:a16="http://schemas.microsoft.com/office/drawing/2014/main" id="{13D3904B-13A1-71C1-1033-04D3D5AB17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US" dirty="0"/>
          </a:p>
        </p:txBody>
      </p:sp>
      <p:sp>
        <p:nvSpPr>
          <p:cNvPr id="22" name="Rectangle 21">
            <a:extLst>
              <a:ext uri="{FF2B5EF4-FFF2-40B4-BE49-F238E27FC236}">
                <a16:creationId xmlns:a16="http://schemas.microsoft.com/office/drawing/2014/main" id="{90D5F080-6335-F6C6-8736-DD27D50731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itle 1">
            <a:extLst>
              <a:ext uri="{FF2B5EF4-FFF2-40B4-BE49-F238E27FC236}">
                <a16:creationId xmlns:a16="http://schemas.microsoft.com/office/drawing/2014/main" id="{F7F56407-855C-A364-E4C8-EA52F1994323}"/>
              </a:ext>
            </a:extLst>
          </p:cNvPr>
          <p:cNvSpPr>
            <a:spLocks noGrp="1"/>
          </p:cNvSpPr>
          <p:nvPr>
            <p:ph type="title"/>
          </p:nvPr>
        </p:nvSpPr>
        <p:spPr>
          <a:xfrm>
            <a:off x="466722" y="586855"/>
            <a:ext cx="3201366" cy="3387497"/>
          </a:xfrm>
        </p:spPr>
        <p:txBody>
          <a:bodyPr rtlCol="0" anchor="b">
            <a:normAutofit/>
          </a:bodyPr>
          <a:lstStyle/>
          <a:p>
            <a:pPr algn="r" rtl="0"/>
            <a:r>
              <a:rPr lang="es" sz="4000">
                <a:solidFill>
                  <a:srgbClr val="FFFFFF"/>
                </a:solidFill>
              </a:rPr>
              <a:t>Preguntas para debatir</a:t>
            </a:r>
          </a:p>
        </p:txBody>
      </p:sp>
      <p:sp>
        <p:nvSpPr>
          <p:cNvPr id="3" name="Content Placeholder 2">
            <a:extLst>
              <a:ext uri="{FF2B5EF4-FFF2-40B4-BE49-F238E27FC236}">
                <a16:creationId xmlns:a16="http://schemas.microsoft.com/office/drawing/2014/main" id="{FDACA645-05A2-FC9D-D69E-4E84BF6F0C58}"/>
              </a:ext>
            </a:extLst>
          </p:cNvPr>
          <p:cNvSpPr>
            <a:spLocks noGrp="1"/>
          </p:cNvSpPr>
          <p:nvPr>
            <p:ph idx="1"/>
          </p:nvPr>
        </p:nvSpPr>
        <p:spPr>
          <a:xfrm>
            <a:off x="4810259" y="649480"/>
            <a:ext cx="6555347" cy="5546047"/>
          </a:xfrm>
        </p:spPr>
        <p:txBody>
          <a:bodyPr rtlCol="0" anchor="ctr">
            <a:normAutofit/>
          </a:bodyPr>
          <a:lstStyle/>
          <a:p>
            <a:pPr rtl="0">
              <a:buFont typeface="Wingdings" panose="05000000000000000000" pitchFamily="2" charset="2"/>
              <a:buChar char="§"/>
            </a:pPr>
            <a:r>
              <a:rPr lang="es" sz="2000"/>
              <a:t>¿Qué fortaleza aporta a su rol que no había mencionado antes de esta sesión?</a:t>
            </a:r>
          </a:p>
          <a:p>
            <a:pPr rtl="0">
              <a:buFont typeface="Wingdings" panose="05000000000000000000" pitchFamily="2" charset="2"/>
              <a:buChar char="§"/>
            </a:pPr>
            <a:r>
              <a:rPr lang="es" sz="2000"/>
              <a:t>¿Qué necesitaría para sentirse más seguro en su propio rol de liderazgo?</a:t>
            </a:r>
          </a:p>
          <a:p>
            <a:pPr rtl="0">
              <a:buFont typeface="Wingdings" panose="05000000000000000000" pitchFamily="2" charset="2"/>
              <a:buChar char="§"/>
            </a:pPr>
            <a:r>
              <a:rPr lang="es" sz="2000"/>
              <a:t>¿En qué momento ha experimentado confusión de roles en su propio camino de liderazgo, y cómo se sintió?</a:t>
            </a:r>
          </a:p>
          <a:p>
            <a:pPr rtl="0">
              <a:buFont typeface="Wingdings" panose="05000000000000000000" pitchFamily="2" charset="2"/>
              <a:buChar char="§"/>
            </a:pPr>
            <a:r>
              <a:rPr lang="es" sz="2000"/>
              <a:t>¿Qué compartiría con un miembro de la junta que se perdió la capacitación de hoy?</a:t>
            </a:r>
          </a:p>
          <a:p>
            <a:pPr rtl="0">
              <a:buFont typeface="Wingdings" panose="05000000000000000000" pitchFamily="2" charset="2"/>
              <a:buChar char="§"/>
            </a:pPr>
            <a:r>
              <a:rPr lang="es" sz="2000"/>
              <a:t>¿Cómo se presentan (o se difuminan) los roles discutidos hoy en su organización?</a:t>
            </a:r>
          </a:p>
          <a:p>
            <a:pPr rtl="0">
              <a:buFont typeface="Wingdings" panose="05000000000000000000" pitchFamily="2" charset="2"/>
              <a:buChar char="§"/>
            </a:pPr>
            <a:r>
              <a:rPr lang="es" sz="2000"/>
              <a:t>¿Qué acción tomará para fortalecer la alineación del liderazgo en su CIL?</a:t>
            </a:r>
          </a:p>
          <a:p>
            <a:pPr rtl="0">
              <a:buFont typeface="Wingdings" panose="05000000000000000000" pitchFamily="2" charset="2"/>
              <a:buChar char="§"/>
            </a:pPr>
            <a:r>
              <a:rPr lang="es" sz="2000"/>
              <a:t>¿Qué límite o expectativa podría ayudar a definir o reforzar en su rol?</a:t>
            </a:r>
          </a:p>
        </p:txBody>
      </p:sp>
      <p:sp>
        <p:nvSpPr>
          <p:cNvPr id="4" name="Footer Placeholder 3">
            <a:extLst>
              <a:ext uri="{FF2B5EF4-FFF2-40B4-BE49-F238E27FC236}">
                <a16:creationId xmlns:a16="http://schemas.microsoft.com/office/drawing/2014/main" id="{59D3A018-46E2-EFEE-092F-6790C8C42075}"/>
              </a:ext>
            </a:extLst>
          </p:cNvPr>
          <p:cNvSpPr>
            <a:spLocks noGrp="1"/>
          </p:cNvSpPr>
          <p:nvPr>
            <p:ph type="ftr" sz="quarter" idx="11"/>
          </p:nvPr>
        </p:nvSpPr>
        <p:spPr>
          <a:xfrm rot="5400000">
            <a:off x="-2493944" y="2649391"/>
            <a:ext cx="5497597" cy="417636"/>
          </a:xfrm>
        </p:spPr>
        <p:txBody>
          <a:bodyPr rtlCol="0">
            <a:normAutofit/>
          </a:bodyPr>
          <a:lstStyle/>
          <a:p>
            <a:pPr algn="l" rtl="0">
              <a:spcAft>
                <a:spcPts val="600"/>
              </a:spcAft>
            </a:pPr>
            <a:r>
              <a:rPr lang="es" sz="1100" dirty="0">
                <a:solidFill>
                  <a:srgbClr val="FFFFFF"/>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F49E12A5-F639-4B88-0D97-2B99A0C3B200}"/>
              </a:ext>
            </a:extLst>
          </p:cNvPr>
          <p:cNvSpPr>
            <a:spLocks noGrp="1"/>
          </p:cNvSpPr>
          <p:nvPr>
            <p:ph type="sldNum" sz="quarter" idx="12"/>
          </p:nvPr>
        </p:nvSpPr>
        <p:spPr>
          <a:xfrm>
            <a:off x="11704320" y="6455664"/>
            <a:ext cx="448056" cy="365125"/>
          </a:xfrm>
        </p:spPr>
        <p:txBody>
          <a:bodyPr rtlCol="0">
            <a:normAutofit/>
          </a:bodyPr>
          <a:lstStyle/>
          <a:p>
            <a:pPr rtl="0">
              <a:spcAft>
                <a:spcPts val="600"/>
              </a:spcAft>
            </a:pPr>
            <a:fld id="{181E4D21-DFBA-4BA9-A6C6-558C4B06F883}" type="slidenum">
              <a:rPr lang="en-US" sz="1100">
                <a:solidFill>
                  <a:schemeClr val="tx1">
                    <a:lumMod val="50000"/>
                    <a:lumOff val="50000"/>
                  </a:schemeClr>
                </a:solidFill>
              </a:rPr>
              <a:pPr>
                <a:spcAft>
                  <a:spcPts val="600"/>
                </a:spcAft>
              </a:pPr>
              <a:t>23</a:t>
            </a:fld>
            <a:endParaRPr lang="en-US" sz="1100">
              <a:solidFill>
                <a:schemeClr val="tx1">
                  <a:lumMod val="50000"/>
                  <a:lumOff val="50000"/>
                </a:schemeClr>
              </a:solidFill>
            </a:endParaRPr>
          </a:p>
        </p:txBody>
      </p:sp>
    </p:spTree>
    <p:extLst>
      <p:ext uri="{BB962C8B-B14F-4D97-AF65-F5344CB8AC3E}">
        <p14:creationId xmlns:p14="http://schemas.microsoft.com/office/powerpoint/2010/main" val="30817784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A1E02DF-2F5B-98F1-B089-BE146CFFA4FC}"/>
            </a:ext>
          </a:extLst>
        </p:cNvPr>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FE99698C-0575-068D-4074-248EE254C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2" name="Rectangle 21">
            <a:extLst>
              <a:ext uri="{FF2B5EF4-FFF2-40B4-BE49-F238E27FC236}">
                <a16:creationId xmlns:a16="http://schemas.microsoft.com/office/drawing/2014/main" id="{228CD0AF-0E75-B5C8-7032-DCE54173D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4" name="Rectangle 23">
            <a:extLst>
              <a:ext uri="{FF2B5EF4-FFF2-40B4-BE49-F238E27FC236}">
                <a16:creationId xmlns:a16="http://schemas.microsoft.com/office/drawing/2014/main" id="{EC7BF628-8587-3CE1-3868-B4E79726BC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6" name="Rectangle 25">
            <a:extLst>
              <a:ext uri="{FF2B5EF4-FFF2-40B4-BE49-F238E27FC236}">
                <a16:creationId xmlns:a16="http://schemas.microsoft.com/office/drawing/2014/main" id="{45BF4916-45E2-9DAB-A61A-3A93CABB7E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8" name="Rectangle 27">
            <a:extLst>
              <a:ext uri="{FF2B5EF4-FFF2-40B4-BE49-F238E27FC236}">
                <a16:creationId xmlns:a16="http://schemas.microsoft.com/office/drawing/2014/main" id="{FBA702A2-441E-A9E1-543D-015840F7F2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itle 1">
            <a:extLst>
              <a:ext uri="{FF2B5EF4-FFF2-40B4-BE49-F238E27FC236}">
                <a16:creationId xmlns:a16="http://schemas.microsoft.com/office/drawing/2014/main" id="{890F5ABE-A33E-F291-D77F-26727A1C35F6}"/>
              </a:ext>
            </a:extLst>
          </p:cNvPr>
          <p:cNvSpPr>
            <a:spLocks noGrp="1"/>
          </p:cNvSpPr>
          <p:nvPr>
            <p:ph type="title"/>
          </p:nvPr>
        </p:nvSpPr>
        <p:spPr>
          <a:xfrm>
            <a:off x="1371599" y="294538"/>
            <a:ext cx="9895951" cy="1033669"/>
          </a:xfrm>
        </p:spPr>
        <p:txBody>
          <a:bodyPr rtlCol="0">
            <a:normAutofit/>
          </a:bodyPr>
          <a:lstStyle/>
          <a:p>
            <a:pPr rtl="0"/>
            <a:r>
              <a:rPr lang="es" sz="4000" b="1">
                <a:solidFill>
                  <a:srgbClr val="FFFFFF"/>
                </a:solidFill>
              </a:rPr>
              <a:t>Información de contacto</a:t>
            </a:r>
            <a:endParaRPr lang="en-US" sz="4000" dirty="0">
              <a:solidFill>
                <a:srgbClr val="FFFFFF"/>
              </a:solidFill>
            </a:endParaRPr>
          </a:p>
        </p:txBody>
      </p:sp>
      <p:sp>
        <p:nvSpPr>
          <p:cNvPr id="15" name="Content Placeholder 2">
            <a:extLst>
              <a:ext uri="{FF2B5EF4-FFF2-40B4-BE49-F238E27FC236}">
                <a16:creationId xmlns:a16="http://schemas.microsoft.com/office/drawing/2014/main" id="{B814D220-CE53-1DF7-B3A7-45433BA84AB7}"/>
              </a:ext>
            </a:extLst>
          </p:cNvPr>
          <p:cNvSpPr>
            <a:spLocks noGrp="1"/>
          </p:cNvSpPr>
          <p:nvPr>
            <p:ph idx="1"/>
          </p:nvPr>
        </p:nvSpPr>
        <p:spPr>
          <a:xfrm>
            <a:off x="847899" y="2318197"/>
            <a:ext cx="10247732" cy="3683358"/>
          </a:xfrm>
        </p:spPr>
        <p:txBody>
          <a:bodyPr rtlCol="0" anchor="ctr">
            <a:noAutofit/>
          </a:bodyPr>
          <a:lstStyle/>
          <a:p>
            <a:pPr marL="0" indent="0" rtl="0" fontAlgn="base">
              <a:buNone/>
            </a:pPr>
            <a:r>
              <a:rPr lang="es" sz="2400" b="1" dirty="0"/>
              <a:t>Centro de Capacitación y Asistencia Técnica para la Vida Independiente</a:t>
            </a:r>
          </a:p>
          <a:p>
            <a:pPr marL="0" indent="0" rtl="0" fontAlgn="base">
              <a:buNone/>
            </a:pPr>
            <a:r>
              <a:rPr lang="es" sz="1800" dirty="0"/>
              <a:t>Instituto Rural para Comunidades Inclusivas de la Universidad de Montana</a:t>
            </a:r>
          </a:p>
          <a:p>
            <a:pPr marL="0" indent="0" rtl="0" fontAlgn="base">
              <a:buNone/>
            </a:pPr>
            <a:r>
              <a:rPr lang="es" sz="1800" dirty="0"/>
              <a:t>📞 (406) 243-5300</a:t>
            </a:r>
          </a:p>
          <a:p>
            <a:pPr marL="0" indent="0" rtl="0" fontAlgn="base">
              <a:buNone/>
            </a:pPr>
            <a:r>
              <a:rPr lang="es" sz="1800" dirty="0"/>
              <a:t>✉️ ilttacenter@mso.umt.edu </a:t>
            </a:r>
          </a:p>
          <a:p>
            <a:pPr marL="0" indent="0" rtl="0" fontAlgn="base">
              <a:buNone/>
            </a:pPr>
            <a:r>
              <a:rPr lang="es" sz="1800" dirty="0"/>
              <a:t>🌐 </a:t>
            </a:r>
            <a:r>
              <a:rPr lang="es" sz="1800" dirty="0">
                <a:hlinkClick r:id="rId2"/>
              </a:rPr>
              <a:t>www.ILTTACenter.org</a:t>
            </a:r>
            <a:endParaRPr lang="en-US" sz="1800" dirty="0"/>
          </a:p>
          <a:p>
            <a:pPr marL="0" indent="0" rtl="0" fontAlgn="base">
              <a:buNone/>
            </a:pPr>
            <a:r>
              <a:rPr lang="es" sz="1800" dirty="0"/>
              <a:t>👉 Manténgase conectado </a:t>
            </a:r>
            <a:r>
              <a:rPr lang="es" sz="1800" dirty="0">
                <a:hlinkClick r:id="rId3"/>
              </a:rPr>
              <a:t>Inscripción por correo electrónico</a:t>
            </a:r>
            <a:r>
              <a:rPr lang="es" sz="1800" dirty="0"/>
              <a:t> | </a:t>
            </a:r>
            <a:r>
              <a:rPr lang="es" sz="1800" u="sng" dirty="0">
                <a:hlinkClick r:id="rId4"/>
              </a:rPr>
              <a:t>Facebook</a:t>
            </a:r>
            <a:r>
              <a:rPr lang="es" sz="1800" dirty="0"/>
              <a:t> | </a:t>
            </a:r>
            <a:r>
              <a:rPr lang="es" sz="1800" dirty="0">
                <a:hlinkClick r:id="rId5"/>
              </a:rPr>
              <a:t>LinkedIn</a:t>
            </a:r>
            <a:r>
              <a:rPr lang="es" sz="1800" dirty="0"/>
              <a:t> | </a:t>
            </a:r>
            <a:r>
              <a:rPr lang="es" sz="1800" dirty="0">
                <a:hlinkClick r:id="rId6"/>
              </a:rPr>
              <a:t>Instagram</a:t>
            </a:r>
            <a:endParaRPr lang="en-US" sz="1800" dirty="0"/>
          </a:p>
          <a:p>
            <a:pPr marL="0" indent="0" rtl="0" fontAlgn="base">
              <a:buNone/>
            </a:pPr>
            <a:endParaRPr lang="en-US" sz="1800" dirty="0"/>
          </a:p>
          <a:p>
            <a:pPr marL="0" indent="0" rtl="0" fontAlgn="base">
              <a:buNone/>
            </a:pPr>
            <a:r>
              <a:rPr lang="es" sz="1800" i="1" dirty="0"/>
              <a:t>El Centro de Capacitación y Asistencia Técnica para la Vida Independiente está asignado al Departamento de Salud y Servicios Humanos, Administración para la Vida Comunitaria.</a:t>
            </a:r>
          </a:p>
        </p:txBody>
      </p:sp>
      <p:sp>
        <p:nvSpPr>
          <p:cNvPr id="3" name="Footer Placeholder 3">
            <a:extLst>
              <a:ext uri="{FF2B5EF4-FFF2-40B4-BE49-F238E27FC236}">
                <a16:creationId xmlns:a16="http://schemas.microsoft.com/office/drawing/2014/main" id="{80E7F39A-5417-5F83-4FDB-D8FBC980A994}"/>
              </a:ext>
            </a:extLst>
          </p:cNvPr>
          <p:cNvSpPr>
            <a:spLocks noGrp="1"/>
          </p:cNvSpPr>
          <p:nvPr>
            <p:ph type="ftr" sz="quarter" idx="11"/>
          </p:nvPr>
        </p:nvSpPr>
        <p:spPr>
          <a:xfrm>
            <a:off x="4038600" y="6356350"/>
            <a:ext cx="4114800" cy="365125"/>
          </a:xfrm>
        </p:spPr>
        <p:txBody>
          <a:bodyPr rtlCol="0"/>
          <a:lstStyle/>
          <a:p>
            <a:pPr rtl="0"/>
            <a:r>
              <a:rPr lang="es" sz="1100"/>
              <a:t>Centro de Capacitación y Asistencia Técnica para la Vida Independiente</a:t>
            </a:r>
          </a:p>
        </p:txBody>
      </p:sp>
      <p:sp>
        <p:nvSpPr>
          <p:cNvPr id="5" name="Slide Number Placeholder 4">
            <a:extLst>
              <a:ext uri="{FF2B5EF4-FFF2-40B4-BE49-F238E27FC236}">
                <a16:creationId xmlns:a16="http://schemas.microsoft.com/office/drawing/2014/main" id="{5FB21B80-3C6F-F280-6E36-9454C26B0CE5}"/>
              </a:ext>
            </a:extLst>
          </p:cNvPr>
          <p:cNvSpPr>
            <a:spLocks noGrp="1"/>
          </p:cNvSpPr>
          <p:nvPr>
            <p:ph type="sldNum" sz="quarter" idx="12"/>
          </p:nvPr>
        </p:nvSpPr>
        <p:spPr>
          <a:xfrm>
            <a:off x="11704320" y="6455431"/>
            <a:ext cx="445913" cy="365125"/>
          </a:xfrm>
        </p:spPr>
        <p:txBody>
          <a:bodyPr rtlCol="0">
            <a:normAutofit/>
          </a:bodyPr>
          <a:lstStyle/>
          <a:p>
            <a:pPr rtl="0">
              <a:spcAft>
                <a:spcPts val="600"/>
              </a:spcAft>
            </a:pPr>
            <a:fld id="{181E4D21-DFBA-4BA9-A6C6-558C4B06F883}" type="slidenum">
              <a:rPr lang="en-US" sz="1100">
                <a:solidFill>
                  <a:schemeClr val="tx1">
                    <a:lumMod val="50000"/>
                    <a:lumOff val="50000"/>
                  </a:schemeClr>
                </a:solidFill>
              </a:rPr>
              <a:pPr>
                <a:spcAft>
                  <a:spcPts val="600"/>
                </a:spcAft>
              </a:pPr>
              <a:t>24</a:t>
            </a:fld>
            <a:endParaRPr lang="en-US" sz="1100">
              <a:solidFill>
                <a:schemeClr val="tx1">
                  <a:lumMod val="50000"/>
                  <a:lumOff val="50000"/>
                </a:schemeClr>
              </a:solidFill>
            </a:endParaRPr>
          </a:p>
        </p:txBody>
      </p:sp>
    </p:spTree>
    <p:extLst>
      <p:ext uri="{BB962C8B-B14F-4D97-AF65-F5344CB8AC3E}">
        <p14:creationId xmlns:p14="http://schemas.microsoft.com/office/powerpoint/2010/main" val="36420788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B5D9E-0B4D-D62A-CE76-B8B801754254}"/>
              </a:ext>
            </a:extLst>
          </p:cNvPr>
          <p:cNvSpPr>
            <a:spLocks noGrp="1"/>
          </p:cNvSpPr>
          <p:nvPr>
            <p:ph type="title"/>
          </p:nvPr>
        </p:nvSpPr>
        <p:spPr/>
        <p:txBody>
          <a:bodyPr rtlCol="0"/>
          <a:lstStyle/>
          <a:p>
            <a:pPr rtl="0"/>
            <a:r>
              <a:rPr lang="es"/>
              <a:t>Referencias y recursos</a:t>
            </a:r>
          </a:p>
        </p:txBody>
      </p:sp>
      <p:sp>
        <p:nvSpPr>
          <p:cNvPr id="3" name="Content Placeholder 2">
            <a:extLst>
              <a:ext uri="{FF2B5EF4-FFF2-40B4-BE49-F238E27FC236}">
                <a16:creationId xmlns:a16="http://schemas.microsoft.com/office/drawing/2014/main" id="{A08959D8-9463-AC9E-CE1D-2FDA85DA3A3B}"/>
              </a:ext>
            </a:extLst>
          </p:cNvPr>
          <p:cNvSpPr>
            <a:spLocks noGrp="1"/>
          </p:cNvSpPr>
          <p:nvPr>
            <p:ph idx="1"/>
          </p:nvPr>
        </p:nvSpPr>
        <p:spPr/>
        <p:txBody>
          <a:bodyPr rtlCol="0">
            <a:normAutofit/>
          </a:bodyPr>
          <a:lstStyle/>
          <a:p>
            <a:pPr marL="0" indent="0" rtl="0">
              <a:buNone/>
            </a:pPr>
            <a:r>
              <a:rPr lang="es" sz="1800" b="1"/>
              <a:t>1 BoardSource.</a:t>
            </a:r>
            <a:r>
              <a:rPr lang="es" sz="1800"/>
              <a:t> "Roles y responsabilidades." </a:t>
            </a:r>
            <a:r>
              <a:rPr lang="es" sz="1800" i="1"/>
              <a:t>BoardSource</a:t>
            </a:r>
            <a:r>
              <a:rPr lang="es" sz="1800"/>
              <a:t>, </a:t>
            </a:r>
            <a:r>
              <a:rPr lang="es" sz="1800">
                <a:hlinkClick r:id="rId2"/>
              </a:rPr>
              <a:t>https://boardsource.org/fundamental-topics-of-nonprofit-board-service/roles-responsibilities/</a:t>
            </a:r>
            <a:r>
              <a:rPr lang="es" sz="1800"/>
              <a:t>. </a:t>
            </a:r>
          </a:p>
          <a:p>
            <a:pPr marL="0" indent="0" rtl="0">
              <a:buNone/>
            </a:pPr>
            <a:endParaRPr lang="en-US" sz="1800" dirty="0"/>
          </a:p>
          <a:p>
            <a:pPr marL="0" indent="0" rtl="0" fontAlgn="base">
              <a:buNone/>
            </a:pPr>
            <a:r>
              <a:rPr lang="es" sz="1800" b="1"/>
              <a:t>Gobernanza de la junta de los Centros para la Vida Independiente</a:t>
            </a:r>
            <a:endParaRPr lang="en-US" sz="1800" b="1" dirty="0">
              <a:hlinkClick r:id="rId3" tooltip="Original URL: https://www.ilru.org/board-and-staff-roles-and-responsibilities-centers-for-independent-living. Click or tap if you trust this link."/>
            </a:endParaRPr>
          </a:p>
          <a:p>
            <a:pPr marL="0" indent="0" rtl="0" fontAlgn="base">
              <a:buNone/>
            </a:pPr>
            <a:r>
              <a:rPr lang="es" sz="1800">
                <a:hlinkClick r:id="rId3" tooltip="Original URL: https://www.ilru.org/board-and-staff-roles-and-responsibilities-centers-for-independent-living. Click or tap if you trust this link."/>
              </a:rPr>
              <a:t>www.ilru.org/board-and-staff-roles-and-responsibilities-centers-for-independent-living</a:t>
            </a:r>
            <a:br>
              <a:rPr lang="en-US" sz="1800" dirty="0"/>
            </a:br>
            <a:endParaRPr lang="en-US" sz="1800" dirty="0"/>
          </a:p>
        </p:txBody>
      </p:sp>
      <p:sp>
        <p:nvSpPr>
          <p:cNvPr id="4" name="Footer Placeholder 3">
            <a:extLst>
              <a:ext uri="{FF2B5EF4-FFF2-40B4-BE49-F238E27FC236}">
                <a16:creationId xmlns:a16="http://schemas.microsoft.com/office/drawing/2014/main" id="{EB97848D-D923-480E-6D17-8D8059EAF06E}"/>
              </a:ext>
            </a:extLst>
          </p:cNvPr>
          <p:cNvSpPr>
            <a:spLocks noGrp="1"/>
          </p:cNvSpPr>
          <p:nvPr>
            <p:ph type="ftr" sz="quarter" idx="11"/>
          </p:nvPr>
        </p:nvSpPr>
        <p:spPr/>
        <p:txBody>
          <a:bodyPr rtlCol="0"/>
          <a:lstStyle/>
          <a:p>
            <a:pPr rtl="0"/>
            <a:r>
              <a:rPr lang="es" sz="1100"/>
              <a:t>Centro de Capacitación y Asistencia Técnica para la Vida Independiente</a:t>
            </a:r>
          </a:p>
        </p:txBody>
      </p:sp>
      <p:sp>
        <p:nvSpPr>
          <p:cNvPr id="5" name="Slide Number Placeholder 4">
            <a:extLst>
              <a:ext uri="{FF2B5EF4-FFF2-40B4-BE49-F238E27FC236}">
                <a16:creationId xmlns:a16="http://schemas.microsoft.com/office/drawing/2014/main" id="{24E45FDC-99A8-A13A-B924-7AC3E0EEB35C}"/>
              </a:ext>
            </a:extLst>
          </p:cNvPr>
          <p:cNvSpPr>
            <a:spLocks noGrp="1"/>
          </p:cNvSpPr>
          <p:nvPr>
            <p:ph type="sldNum" sz="quarter" idx="12"/>
          </p:nvPr>
        </p:nvSpPr>
        <p:spPr/>
        <p:txBody>
          <a:bodyPr rtlCol="0"/>
          <a:lstStyle/>
          <a:p>
            <a:pPr rtl="0"/>
            <a:fld id="{181E4D21-DFBA-4BA9-A6C6-558C4B06F883}" type="slidenum">
              <a:rPr lang="en-US" smtClean="0"/>
              <a:t>25</a:t>
            </a:fld>
            <a:endParaRPr lang="en-US"/>
          </a:p>
        </p:txBody>
      </p:sp>
    </p:spTree>
    <p:extLst>
      <p:ext uri="{BB962C8B-B14F-4D97-AF65-F5344CB8AC3E}">
        <p14:creationId xmlns:p14="http://schemas.microsoft.com/office/powerpoint/2010/main" val="2555733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1522200-7E40-25EB-D237-1DACE0F187B5}"/>
            </a:ext>
          </a:extLst>
        </p:cNvPr>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B712E947-0734-45F9-9C4F-41114EC3A3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4" name="Footer Placeholder 3">
            <a:extLst>
              <a:ext uri="{FF2B5EF4-FFF2-40B4-BE49-F238E27FC236}">
                <a16:creationId xmlns:a16="http://schemas.microsoft.com/office/drawing/2014/main" id="{9EB94161-A666-90DD-D3E5-559064ACA703}"/>
              </a:ext>
            </a:extLst>
          </p:cNvPr>
          <p:cNvSpPr>
            <a:spLocks noGrp="1"/>
          </p:cNvSpPr>
          <p:nvPr>
            <p:ph type="title"/>
          </p:nvPr>
        </p:nvSpPr>
        <p:spPr>
          <a:xfrm>
            <a:off x="1066158" y="210454"/>
            <a:ext cx="5814240" cy="1556870"/>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marL="0" marR="0" lvl="0" indent="0" defTabSz="914400" rtl="0" eaLnBrk="1" fontAlgn="auto" latinLnBrk="0" hangingPunct="1">
              <a:spcBef>
                <a:spcPts val="0"/>
              </a:spcBef>
              <a:spcAft>
                <a:spcPts val="0"/>
              </a:spcAft>
              <a:buClrTx/>
              <a:buSzTx/>
              <a:buFontTx/>
              <a:buNone/>
              <a:tabLst/>
              <a:defRPr/>
            </a:pPr>
            <a:r>
              <a:rPr lang="es" sz="3400" i="0" u="none" strike="noStrike" kern="1200" cap="none" spc="0" normalizeH="0" noProof="0" dirty="0">
                <a:ln>
                  <a:noFill/>
                </a:ln>
                <a:effectLst/>
                <a:uLnTx/>
                <a:uFillTx/>
                <a:latin typeface="+mn-lt"/>
                <a:ea typeface="+mn-ea"/>
                <a:cs typeface="+mn-cs"/>
              </a:rPr>
              <a:t>Centro de Capacitación y Asistencia Técnica para la Vida Independiente</a:t>
            </a:r>
          </a:p>
        </p:txBody>
      </p:sp>
      <p:sp>
        <p:nvSpPr>
          <p:cNvPr id="3" name="Text">
            <a:extLst>
              <a:ext uri="{FF2B5EF4-FFF2-40B4-BE49-F238E27FC236}">
                <a16:creationId xmlns:a16="http://schemas.microsoft.com/office/drawing/2014/main" id="{061CB36C-6703-FA60-EA7E-DD5D402C8BEA}"/>
              </a:ext>
            </a:extLst>
          </p:cNvPr>
          <p:cNvSpPr>
            <a:spLocks noGrp="1"/>
          </p:cNvSpPr>
          <p:nvPr>
            <p:ph idx="1"/>
          </p:nvPr>
        </p:nvSpPr>
        <p:spPr>
          <a:xfrm>
            <a:off x="1066158" y="1977778"/>
            <a:ext cx="5814239" cy="3461155"/>
          </a:xfrm>
        </p:spPr>
        <p:txBody>
          <a:bodyPr vert="horz" lIns="91440" tIns="45720" rIns="91440" bIns="45720" rtlCol="0">
            <a:normAutofit fontScale="92500"/>
          </a:bodyPr>
          <a:lstStyle/>
          <a:p>
            <a:pPr marL="0" indent="0" rtl="0">
              <a:spcBef>
                <a:spcPts val="0"/>
              </a:spcBef>
              <a:spcAft>
                <a:spcPts val="2400"/>
              </a:spcAft>
              <a:buNone/>
            </a:pPr>
            <a:r>
              <a:rPr lang="es" sz="1900" dirty="0">
                <a:latin typeface="Aptos"/>
                <a:cs typeface="Arial"/>
              </a:rPr>
              <a:t>El Centro de Capacitación y Asistencia Técnica para la Vida Independiente (Centro IL T&amp;TA) está disponible para usted a través de </a:t>
            </a:r>
            <a:r>
              <a:rPr lang="es" sz="1900" b="1" dirty="0">
                <a:latin typeface="Aptos"/>
                <a:cs typeface="Arial"/>
              </a:rPr>
              <a:t>un contrato con el Departamento de Salud y Servicios Humanos de los EE.UU. </a:t>
            </a:r>
          </a:p>
          <a:p>
            <a:pPr marL="0" indent="0" rtl="0">
              <a:spcBef>
                <a:spcPts val="0"/>
              </a:spcBef>
              <a:spcAft>
                <a:spcPts val="2400"/>
              </a:spcAft>
              <a:buNone/>
            </a:pPr>
            <a:r>
              <a:rPr lang="es" sz="1900" dirty="0">
                <a:latin typeface="Aptos"/>
                <a:cs typeface="Arial"/>
              </a:rPr>
              <a:t>El Centro IL T&amp;TA proporciona </a:t>
            </a:r>
            <a:r>
              <a:rPr lang="es" sz="1900" b="1" dirty="0">
                <a:latin typeface="Aptos"/>
                <a:cs typeface="Arial"/>
              </a:rPr>
              <a:t>capacitación experta y asistencia técnica</a:t>
            </a:r>
            <a:r>
              <a:rPr lang="es" sz="1900" dirty="0">
                <a:latin typeface="Aptos"/>
                <a:cs typeface="Arial"/>
              </a:rPr>
              <a:t> a los Centros para la Vida Independiente (CILs), Consejos Estatales de Vida Independiente (SILCs) y Entidades Estatales Designadas (DSEs). </a:t>
            </a:r>
            <a:endParaRPr lang="en-US" sz="1900" b="1" dirty="0">
              <a:latin typeface="Aptos"/>
              <a:cs typeface="Arial"/>
            </a:endParaRPr>
          </a:p>
          <a:p>
            <a:pPr marL="0" indent="0" rtl="0">
              <a:spcBef>
                <a:spcPts val="0"/>
              </a:spcBef>
              <a:spcAft>
                <a:spcPts val="2400"/>
              </a:spcAft>
              <a:buNone/>
            </a:pPr>
            <a:r>
              <a:rPr lang="es" sz="1900" dirty="0">
                <a:latin typeface="Aptos"/>
                <a:cs typeface="Arial"/>
              </a:rPr>
              <a:t>El Centro es administrado por el </a:t>
            </a:r>
            <a:r>
              <a:rPr lang="es" sz="1900" b="1" dirty="0">
                <a:latin typeface="Aptos"/>
                <a:cs typeface="Arial"/>
              </a:rPr>
              <a:t>Instituto Rural para Comunidades Inclusivas</a:t>
            </a:r>
            <a:r>
              <a:rPr lang="es" sz="1900" dirty="0">
                <a:latin typeface="Aptos"/>
                <a:cs typeface="Arial"/>
              </a:rPr>
              <a:t> de la Universidad de Montana. </a:t>
            </a:r>
            <a:endParaRPr lang="en-US" sz="1900" b="1" dirty="0">
              <a:latin typeface="Aptos"/>
              <a:cs typeface="Arial" panose="020B0604020202020204" pitchFamily="34" charset="0"/>
            </a:endParaRPr>
          </a:p>
        </p:txBody>
      </p:sp>
      <p:pic>
        <p:nvPicPr>
          <p:cNvPr id="8" name="Logo 2" descr="Logo: University of Montana. Graphic features a mountain with two peaks. ">
            <a:extLst>
              <a:ext uri="{FF2B5EF4-FFF2-40B4-BE49-F238E27FC236}">
                <a16:creationId xmlns:a16="http://schemas.microsoft.com/office/drawing/2014/main" id="{272D76E7-54E1-F3D4-1B69-8914C30764E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679764" y="2695708"/>
            <a:ext cx="3712869" cy="733292"/>
          </a:xfrm>
          <a:prstGeom prst="rect">
            <a:avLst/>
          </a:prstGeom>
        </p:spPr>
      </p:pic>
      <p:pic>
        <p:nvPicPr>
          <p:cNvPr id="13" name="Logo 1 " descr="Logo of the Independent Living Training and Technical Assistance Center. ">
            <a:extLst>
              <a:ext uri="{FF2B5EF4-FFF2-40B4-BE49-F238E27FC236}">
                <a16:creationId xmlns:a16="http://schemas.microsoft.com/office/drawing/2014/main" id="{9D4069F2-5A17-E750-48E4-A5A915949E8F}"/>
              </a:ext>
            </a:extLst>
          </p:cNvPr>
          <p:cNvPicPr>
            <a:picLocks noChangeAspect="1"/>
          </p:cNvPicPr>
          <p:nvPr/>
        </p:nvPicPr>
        <p:blipFill>
          <a:blip r:embed="rId3"/>
          <a:stretch>
            <a:fillRect/>
          </a:stretch>
        </p:blipFill>
        <p:spPr>
          <a:xfrm>
            <a:off x="7679765" y="3922458"/>
            <a:ext cx="3712869" cy="1652227"/>
          </a:xfrm>
          <a:prstGeom prst="rect">
            <a:avLst/>
          </a:prstGeom>
        </p:spPr>
      </p:pic>
      <p:sp>
        <p:nvSpPr>
          <p:cNvPr id="36" name="Rectangle 35">
            <a:extLst>
              <a:ext uri="{FF2B5EF4-FFF2-40B4-BE49-F238E27FC236}">
                <a16:creationId xmlns:a16="http://schemas.microsoft.com/office/drawing/2014/main" id="{5A65989E-BBD5-44D7-AA86-7AFD5D46BB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66000">
                <a:srgbClr val="000000"/>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8" name="Rectangle 37">
            <a:extLst>
              <a:ext uri="{FF2B5EF4-FFF2-40B4-BE49-F238E27FC236}">
                <a16:creationId xmlns:a16="http://schemas.microsoft.com/office/drawing/2014/main" id="{231A2881-D8D7-4A7D-ACA3-E9F849F853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6400800"/>
            <a:ext cx="8153398" cy="456772"/>
          </a:xfrm>
          <a:prstGeom prst="rect">
            <a:avLst/>
          </a:prstGeom>
          <a:gradFill>
            <a:gsLst>
              <a:gs pos="0">
                <a:srgbClr val="000000">
                  <a:alpha val="63000"/>
                </a:srgbClr>
              </a:gs>
              <a:gs pos="100000">
                <a:schemeClr val="accent1">
                  <a:lumMod val="7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5" name="Slide Number ">
            <a:extLst>
              <a:ext uri="{FF2B5EF4-FFF2-40B4-BE49-F238E27FC236}">
                <a16:creationId xmlns:a16="http://schemas.microsoft.com/office/drawing/2014/main" id="{FBCF95F5-0E44-576D-DCAC-27B3787EF68B}"/>
              </a:ext>
            </a:extLst>
          </p:cNvPr>
          <p:cNvSpPr>
            <a:spLocks noGrp="1"/>
          </p:cNvSpPr>
          <p:nvPr>
            <p:ph type="sldNum" sz="quarter" idx="12"/>
          </p:nvPr>
        </p:nvSpPr>
        <p:spPr>
          <a:xfrm>
            <a:off x="11704320" y="6455664"/>
            <a:ext cx="448056" cy="365125"/>
          </a:xfrm>
        </p:spPr>
        <p:txBody>
          <a:bodyPr rtlCol="0">
            <a:normAutofit/>
          </a:bodyPr>
          <a:lstStyle/>
          <a:p>
            <a:pPr rtl="0">
              <a:spcAft>
                <a:spcPts val="600"/>
              </a:spcAft>
            </a:pPr>
            <a:fld id="{5D16CCA7-A32B-44D2-BAC0-8216F98A92EE}" type="slidenum">
              <a:rPr lang="en-US" sz="1100">
                <a:solidFill>
                  <a:srgbClr val="FFFFFF"/>
                </a:solidFill>
              </a:rPr>
              <a:pPr>
                <a:spcAft>
                  <a:spcPts val="600"/>
                </a:spcAft>
              </a:pPr>
              <a:t>3</a:t>
            </a:fld>
            <a:endParaRPr lang="en-US" sz="1100">
              <a:solidFill>
                <a:srgbClr val="FFFFFF"/>
              </a:solidFill>
            </a:endParaRPr>
          </a:p>
        </p:txBody>
      </p:sp>
    </p:spTree>
    <p:extLst>
      <p:ext uri="{BB962C8B-B14F-4D97-AF65-F5344CB8AC3E}">
        <p14:creationId xmlns:p14="http://schemas.microsoft.com/office/powerpoint/2010/main" val="2936878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E252098-0B86-CEED-524C-31B86E2D0818}"/>
            </a:ext>
          </a:extLst>
        </p:cNvPr>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2778ED18-A7D2-9BAA-72BA-3E657CCD02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4" name="Footer Placeholder 3">
            <a:extLst>
              <a:ext uri="{FF2B5EF4-FFF2-40B4-BE49-F238E27FC236}">
                <a16:creationId xmlns:a16="http://schemas.microsoft.com/office/drawing/2014/main" id="{32F5F263-358D-F072-8233-C271A931B80E}"/>
              </a:ext>
            </a:extLst>
          </p:cNvPr>
          <p:cNvSpPr>
            <a:spLocks noGrp="1"/>
          </p:cNvSpPr>
          <p:nvPr>
            <p:ph type="title"/>
          </p:nvPr>
        </p:nvSpPr>
        <p:spPr>
          <a:xfrm>
            <a:off x="1136396" y="457201"/>
            <a:ext cx="5814240" cy="1556870"/>
          </a:xfrm>
          <a:prstGeom prst="rect">
            <a:avLst/>
          </a:prstGeom>
        </p:spPr>
        <p:txBody>
          <a:bodyPr rot="0" spcFirstLastPara="0" vertOverflow="overflow" horzOverflow="overflow" vert="horz" lIns="91440" tIns="45720" rIns="91440" bIns="45720" numCol="1" spcCol="0" rtlCol="0" fromWordArt="0" anchor="b" anchorCtr="0" forceAA="0" compatLnSpc="1">
            <a:prstTxWarp prst="textNoShape">
              <a:avLst/>
            </a:prstTxWarp>
            <a:normAutofit/>
          </a:bodyPr>
          <a:lstStyle/>
          <a:p>
            <a:pPr lvl="0" rtl="0">
              <a:spcBef>
                <a:spcPts val="0"/>
              </a:spcBef>
              <a:defRPr/>
            </a:pPr>
            <a:r>
              <a:rPr lang="es" sz="3400"/>
              <a:t>Facilitador de cohorte pequeña</a:t>
            </a:r>
            <a:endParaRPr kumimoji="0" lang="en-US" sz="3400" i="0" u="none" strike="noStrike" kern="1200" cap="none" spc="0" normalizeH="0" baseline="0" noProof="0" dirty="0">
              <a:ln>
                <a:noFill/>
              </a:ln>
              <a:effectLst/>
              <a:uLnTx/>
              <a:uFillTx/>
              <a:ea typeface="+mn-ea"/>
              <a:cs typeface="+mn-cs"/>
            </a:endParaRPr>
          </a:p>
        </p:txBody>
      </p:sp>
      <p:sp>
        <p:nvSpPr>
          <p:cNvPr id="3" name="Text">
            <a:extLst>
              <a:ext uri="{FF2B5EF4-FFF2-40B4-BE49-F238E27FC236}">
                <a16:creationId xmlns:a16="http://schemas.microsoft.com/office/drawing/2014/main" id="{AE91F1EF-A493-B630-98DC-0CC9E3174B66}"/>
              </a:ext>
            </a:extLst>
          </p:cNvPr>
          <p:cNvSpPr>
            <a:spLocks noGrp="1"/>
          </p:cNvSpPr>
          <p:nvPr>
            <p:ph idx="1"/>
          </p:nvPr>
        </p:nvSpPr>
        <p:spPr>
          <a:xfrm>
            <a:off x="1136396" y="2277036"/>
            <a:ext cx="6727444" cy="3461155"/>
          </a:xfrm>
        </p:spPr>
        <p:txBody>
          <a:bodyPr vert="horz" lIns="91440" tIns="45720" rIns="91440" bIns="45720" rtlCol="0">
            <a:normAutofit/>
          </a:bodyPr>
          <a:lstStyle/>
          <a:p>
            <a:pPr marL="0" indent="0" rtl="0">
              <a:spcBef>
                <a:spcPts val="0"/>
              </a:spcBef>
              <a:spcAft>
                <a:spcPts val="2400"/>
              </a:spcAft>
              <a:buNone/>
            </a:pPr>
            <a:r>
              <a:rPr lang="es" sz="2000" dirty="0">
                <a:cs typeface="Arial"/>
              </a:rPr>
              <a:t>Tyler Lasher Morris, MBA</a:t>
            </a:r>
            <a:br>
              <a:rPr lang="en-US" sz="2000" dirty="0">
                <a:cs typeface="Arial"/>
              </a:rPr>
            </a:br>
            <a:r>
              <a:rPr lang="es" sz="2000" dirty="0">
                <a:cs typeface="Arial"/>
              </a:rPr>
              <a:t>Director de capacitación </a:t>
            </a:r>
            <a:br>
              <a:rPr lang="en-US" sz="1900" dirty="0">
                <a:cs typeface="Arial"/>
              </a:rPr>
            </a:br>
            <a:r>
              <a:rPr lang="es" sz="1600" dirty="0">
                <a:cs typeface="Arial"/>
              </a:rPr>
              <a:t>Centro de Capacitación y Asistencia Técnica para la Vida Independiente</a:t>
            </a:r>
            <a:br>
              <a:rPr lang="en-US" sz="1600" dirty="0">
                <a:cs typeface="Arial"/>
              </a:rPr>
            </a:br>
            <a:r>
              <a:rPr lang="es" sz="1600" dirty="0">
                <a:cs typeface="Arial"/>
              </a:rPr>
              <a:t>Instituto Rural para Comunidades Inclusivas</a:t>
            </a:r>
            <a:br>
              <a:rPr lang="en-US" sz="1600" dirty="0">
                <a:cs typeface="Arial"/>
              </a:rPr>
            </a:br>
            <a:r>
              <a:rPr lang="es" sz="1600" dirty="0">
                <a:cs typeface="Arial"/>
              </a:rPr>
              <a:t>Universidad de Montana</a:t>
            </a:r>
            <a:endParaRPr lang="en-US" sz="1600" dirty="0">
              <a:cs typeface="Arial"/>
              <a:hlinkClick r:id="rId2"/>
            </a:endParaRPr>
          </a:p>
          <a:p>
            <a:pPr marL="0" indent="0" rtl="0">
              <a:spcBef>
                <a:spcPts val="0"/>
              </a:spcBef>
              <a:spcAft>
                <a:spcPts val="2400"/>
              </a:spcAft>
              <a:buNone/>
            </a:pPr>
            <a:r>
              <a:rPr lang="es" sz="1900" dirty="0">
                <a:cs typeface="Arial"/>
                <a:hlinkClick r:id="rId2"/>
              </a:rPr>
              <a:t>Tyler.Morris@mso.umt.edu</a:t>
            </a:r>
            <a:br>
              <a:rPr lang="en-US" sz="1900" dirty="0">
                <a:cs typeface="Arial" panose="020B0604020202020204" pitchFamily="34" charset="0"/>
              </a:rPr>
            </a:br>
            <a:r>
              <a:rPr lang="es" sz="1900" dirty="0">
                <a:cs typeface="Arial" panose="020B0604020202020204" pitchFamily="34" charset="0"/>
              </a:rPr>
              <a:t>(406) 243-5301</a:t>
            </a:r>
            <a:br>
              <a:rPr lang="en-US" sz="1900" dirty="0">
                <a:cs typeface="Arial" panose="020B0604020202020204" pitchFamily="34" charset="0"/>
              </a:rPr>
            </a:br>
            <a:r>
              <a:rPr lang="es" sz="1900" dirty="0">
                <a:cs typeface="Arial" panose="020B0604020202020204" pitchFamily="34" charset="0"/>
                <a:hlinkClick r:id="rId3"/>
              </a:rPr>
              <a:t>Programe una reunión conmigo</a:t>
            </a:r>
            <a:endParaRPr lang="en-US" sz="1900" dirty="0">
              <a:cs typeface="Arial"/>
            </a:endParaRPr>
          </a:p>
        </p:txBody>
      </p:sp>
      <p:pic>
        <p:nvPicPr>
          <p:cNvPr id="8" name="Logo 2" descr="Logo: University of Montana. Graphic features a mountain with two peaks. ">
            <a:extLst>
              <a:ext uri="{FF2B5EF4-FFF2-40B4-BE49-F238E27FC236}">
                <a16:creationId xmlns:a16="http://schemas.microsoft.com/office/drawing/2014/main" id="{891B08C8-E7F1-5283-3451-91EDF79A63A5}"/>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136395" y="5150936"/>
            <a:ext cx="3712869" cy="733292"/>
          </a:xfrm>
          <a:prstGeom prst="rect">
            <a:avLst/>
          </a:prstGeom>
        </p:spPr>
      </p:pic>
      <p:pic>
        <p:nvPicPr>
          <p:cNvPr id="13" name="Logo 1 " descr="Logo of the Independent Living Training and Technical Assistance Center. ">
            <a:extLst>
              <a:ext uri="{FF2B5EF4-FFF2-40B4-BE49-F238E27FC236}">
                <a16:creationId xmlns:a16="http://schemas.microsoft.com/office/drawing/2014/main" id="{7481A169-7EC0-97D7-527B-C9B9DE049E5A}"/>
              </a:ext>
            </a:extLst>
          </p:cNvPr>
          <p:cNvPicPr>
            <a:picLocks noChangeAspect="1"/>
          </p:cNvPicPr>
          <p:nvPr/>
        </p:nvPicPr>
        <p:blipFill>
          <a:blip r:embed="rId5"/>
          <a:stretch>
            <a:fillRect/>
          </a:stretch>
        </p:blipFill>
        <p:spPr>
          <a:xfrm>
            <a:off x="5262715" y="4381979"/>
            <a:ext cx="3375839" cy="1502249"/>
          </a:xfrm>
          <a:prstGeom prst="rect">
            <a:avLst/>
          </a:prstGeom>
        </p:spPr>
      </p:pic>
      <p:sp>
        <p:nvSpPr>
          <p:cNvPr id="36" name="Rectangle 35">
            <a:extLst>
              <a:ext uri="{FF2B5EF4-FFF2-40B4-BE49-F238E27FC236}">
                <a16:creationId xmlns:a16="http://schemas.microsoft.com/office/drawing/2014/main" id="{18690F99-960A-5AC3-AF32-A9BFF4D04D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66000">
                <a:srgbClr val="000000"/>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8" name="Rectangle 37">
            <a:extLst>
              <a:ext uri="{FF2B5EF4-FFF2-40B4-BE49-F238E27FC236}">
                <a16:creationId xmlns:a16="http://schemas.microsoft.com/office/drawing/2014/main" id="{86308F48-9F41-C2B8-88E7-FDF63C7DD9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6400800"/>
            <a:ext cx="8153398" cy="456772"/>
          </a:xfrm>
          <a:prstGeom prst="rect">
            <a:avLst/>
          </a:prstGeom>
          <a:gradFill>
            <a:gsLst>
              <a:gs pos="0">
                <a:srgbClr val="000000">
                  <a:alpha val="63000"/>
                </a:srgbClr>
              </a:gs>
              <a:gs pos="100000">
                <a:schemeClr val="accent1">
                  <a:lumMod val="7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5" name="Slide Number ">
            <a:extLst>
              <a:ext uri="{FF2B5EF4-FFF2-40B4-BE49-F238E27FC236}">
                <a16:creationId xmlns:a16="http://schemas.microsoft.com/office/drawing/2014/main" id="{C351EE27-2781-2817-070F-AEB6FC0E2BBB}"/>
              </a:ext>
            </a:extLst>
          </p:cNvPr>
          <p:cNvSpPr>
            <a:spLocks noGrp="1"/>
          </p:cNvSpPr>
          <p:nvPr>
            <p:ph type="sldNum" sz="quarter" idx="12"/>
          </p:nvPr>
        </p:nvSpPr>
        <p:spPr>
          <a:xfrm>
            <a:off x="11704320" y="6455664"/>
            <a:ext cx="448056" cy="365125"/>
          </a:xfrm>
        </p:spPr>
        <p:txBody>
          <a:bodyPr rtlCol="0">
            <a:normAutofit/>
          </a:bodyPr>
          <a:lstStyle/>
          <a:p>
            <a:pPr rtl="0">
              <a:spcAft>
                <a:spcPts val="600"/>
              </a:spcAft>
            </a:pPr>
            <a:fld id="{5D16CCA7-A32B-44D2-BAC0-8216F98A92EE}" type="slidenum">
              <a:rPr lang="en-US" sz="1100">
                <a:solidFill>
                  <a:srgbClr val="FFFFFF"/>
                </a:solidFill>
              </a:rPr>
              <a:pPr>
                <a:spcAft>
                  <a:spcPts val="600"/>
                </a:spcAft>
              </a:pPr>
              <a:t>4</a:t>
            </a:fld>
            <a:endParaRPr lang="en-US" sz="1100">
              <a:solidFill>
                <a:srgbClr val="FFFFFF"/>
              </a:solidFill>
            </a:endParaRPr>
          </a:p>
        </p:txBody>
      </p:sp>
    </p:spTree>
    <p:extLst>
      <p:ext uri="{BB962C8B-B14F-4D97-AF65-F5344CB8AC3E}">
        <p14:creationId xmlns:p14="http://schemas.microsoft.com/office/powerpoint/2010/main" val="1575182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848F8-641F-66B6-7614-F359026F50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D49360-DFEB-27F0-D19A-7D970F0A99EA}"/>
              </a:ext>
            </a:extLst>
          </p:cNvPr>
          <p:cNvSpPr>
            <a:spLocks noGrp="1"/>
          </p:cNvSpPr>
          <p:nvPr>
            <p:ph type="title"/>
          </p:nvPr>
        </p:nvSpPr>
        <p:spPr/>
        <p:txBody>
          <a:bodyPr rtlCol="0">
            <a:normAutofit/>
          </a:bodyPr>
          <a:lstStyle/>
          <a:p>
            <a:pPr rtl="0"/>
            <a:r>
              <a:rPr lang="es" sz="5200" b="1"/>
              <a:t>Descripción general de la cohorte</a:t>
            </a:r>
          </a:p>
        </p:txBody>
      </p:sp>
      <p:graphicFrame>
        <p:nvGraphicFramePr>
          <p:cNvPr id="7" name="Content Placeholder 2">
            <a:extLst>
              <a:ext uri="{FF2B5EF4-FFF2-40B4-BE49-F238E27FC236}">
                <a16:creationId xmlns:a16="http://schemas.microsoft.com/office/drawing/2014/main" id="{07042BD9-970E-6453-27E1-DE2D25D8E366}"/>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344428000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a:extLst>
              <a:ext uri="{FF2B5EF4-FFF2-40B4-BE49-F238E27FC236}">
                <a16:creationId xmlns:a16="http://schemas.microsoft.com/office/drawing/2014/main" id="{36505D73-694F-802B-73B9-9F7507EEFFF1}"/>
              </a:ext>
            </a:extLst>
          </p:cNvPr>
          <p:cNvSpPr>
            <a:spLocks noGrp="1"/>
          </p:cNvSpPr>
          <p:nvPr>
            <p:ph type="sldNum" sz="quarter" idx="12"/>
          </p:nvPr>
        </p:nvSpPr>
        <p:spPr/>
        <p:txBody>
          <a:bodyPr rtlCol="0"/>
          <a:lstStyle/>
          <a:p>
            <a:pPr rtl="0"/>
            <a:fld id="{181E4D21-DFBA-4BA9-A6C6-558C4B06F883}" type="slidenum">
              <a:rPr lang="en-US" smtClean="0"/>
              <a:t>5</a:t>
            </a:fld>
            <a:endParaRPr lang="en-US" dirty="0"/>
          </a:p>
        </p:txBody>
      </p:sp>
      <p:sp>
        <p:nvSpPr>
          <p:cNvPr id="4" name="Footer Placeholder 3">
            <a:extLst>
              <a:ext uri="{FF2B5EF4-FFF2-40B4-BE49-F238E27FC236}">
                <a16:creationId xmlns:a16="http://schemas.microsoft.com/office/drawing/2014/main" id="{325F356C-D64F-46BB-46F2-61BD480AF80E}"/>
              </a:ext>
            </a:extLst>
          </p:cNvPr>
          <p:cNvSpPr>
            <a:spLocks noGrp="1"/>
          </p:cNvSpPr>
          <p:nvPr>
            <p:ph type="ftr" sz="quarter" idx="11"/>
          </p:nvPr>
        </p:nvSpPr>
        <p:spPr/>
        <p:txBody>
          <a:bodyPr rtlCol="0"/>
          <a:lstStyle/>
          <a:p>
            <a:pPr rtl="0"/>
            <a:r>
              <a:rPr lang="es" sz="1100"/>
              <a:t>Centro de Capacitación y Asistencia Técnica para la Vida Independiente</a:t>
            </a:r>
          </a:p>
        </p:txBody>
      </p:sp>
    </p:spTree>
    <p:extLst>
      <p:ext uri="{BB962C8B-B14F-4D97-AF65-F5344CB8AC3E}">
        <p14:creationId xmlns:p14="http://schemas.microsoft.com/office/powerpoint/2010/main" val="1969933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5CEDB66-BB84-06E4-753C-2030028BD555}"/>
            </a:ext>
          </a:extLst>
        </p:cNvPr>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DCC231C8-C761-4B31-9B1C-C6D19248C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itle 1">
            <a:extLst>
              <a:ext uri="{FF2B5EF4-FFF2-40B4-BE49-F238E27FC236}">
                <a16:creationId xmlns:a16="http://schemas.microsoft.com/office/drawing/2014/main" id="{B74B0103-E1DF-0C75-474A-FCDAD66DCCB8}"/>
              </a:ext>
            </a:extLst>
          </p:cNvPr>
          <p:cNvSpPr>
            <a:spLocks noGrp="1"/>
          </p:cNvSpPr>
          <p:nvPr>
            <p:ph type="title"/>
          </p:nvPr>
        </p:nvSpPr>
        <p:spPr>
          <a:xfrm>
            <a:off x="498764" y="557189"/>
            <a:ext cx="3713572" cy="5567891"/>
          </a:xfrm>
        </p:spPr>
        <p:txBody>
          <a:bodyPr rtlCol="0">
            <a:normAutofit/>
          </a:bodyPr>
          <a:lstStyle/>
          <a:p>
            <a:pPr rtl="0"/>
            <a:r>
              <a:rPr lang="es" sz="5200" b="1" dirty="0"/>
              <a:t>Cohorte</a:t>
            </a:r>
            <a:br>
              <a:rPr lang="en-US" sz="5200" b="1" dirty="0"/>
            </a:br>
            <a:r>
              <a:rPr lang="es" sz="5200" b="1" dirty="0"/>
              <a:t>Objetivos de aprendizaje</a:t>
            </a:r>
          </a:p>
        </p:txBody>
      </p:sp>
      <p:graphicFrame>
        <p:nvGraphicFramePr>
          <p:cNvPr id="7" name="Content Placeholder 2">
            <a:extLst>
              <a:ext uri="{FF2B5EF4-FFF2-40B4-BE49-F238E27FC236}">
                <a16:creationId xmlns:a16="http://schemas.microsoft.com/office/drawing/2014/main" id="{11BA8471-C66B-6FE0-85BF-608B14767B5D}"/>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134169036"/>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extBox 11">
            <a:extLst>
              <a:ext uri="{FF2B5EF4-FFF2-40B4-BE49-F238E27FC236}">
                <a16:creationId xmlns:a16="http://schemas.microsoft.com/office/drawing/2014/main" id="{70A3935B-B413-0451-C2DD-B82C8233E52F}"/>
              </a:ext>
            </a:extLst>
          </p:cNvPr>
          <p:cNvSpPr txBox="1"/>
          <p:nvPr/>
        </p:nvSpPr>
        <p:spPr>
          <a:xfrm>
            <a:off x="5358631" y="1028253"/>
            <a:ext cx="3677920" cy="923330"/>
          </a:xfrm>
          <a:prstGeom prst="rect">
            <a:avLst/>
          </a:prstGeom>
          <a:noFill/>
        </p:spPr>
        <p:txBody>
          <a:bodyPr wrap="square" rtlCol="0">
            <a:spAutoFit/>
          </a:bodyPr>
          <a:lstStyle/>
          <a:p>
            <a:pPr rtl="0"/>
            <a:r>
              <a:rPr lang="es" sz="1400" dirty="0">
                <a:solidFill>
                  <a:schemeClr val="bg1"/>
                </a:solidFill>
              </a:rPr>
              <a:t>SEMANA</a:t>
            </a:r>
          </a:p>
          <a:p>
            <a:pPr rtl="0"/>
            <a:r>
              <a:rPr lang="es" sz="4000" b="1" dirty="0">
                <a:solidFill>
                  <a:schemeClr val="bg1"/>
                </a:solidFill>
              </a:rPr>
              <a:t>UNO</a:t>
            </a:r>
          </a:p>
        </p:txBody>
      </p:sp>
      <p:sp>
        <p:nvSpPr>
          <p:cNvPr id="6" name="TextBox 5">
            <a:extLst>
              <a:ext uri="{FF2B5EF4-FFF2-40B4-BE49-F238E27FC236}">
                <a16:creationId xmlns:a16="http://schemas.microsoft.com/office/drawing/2014/main" id="{97C292F1-C3B9-D8B9-E418-E40760B87B0E}"/>
              </a:ext>
            </a:extLst>
          </p:cNvPr>
          <p:cNvSpPr txBox="1"/>
          <p:nvPr/>
        </p:nvSpPr>
        <p:spPr>
          <a:xfrm>
            <a:off x="7498080" y="899931"/>
            <a:ext cx="3677920" cy="1169551"/>
          </a:xfrm>
          <a:prstGeom prst="rect">
            <a:avLst/>
          </a:prstGeom>
          <a:noFill/>
        </p:spPr>
        <p:txBody>
          <a:bodyPr wrap="square" rtlCol="0">
            <a:spAutoFit/>
          </a:bodyPr>
          <a:lstStyle/>
          <a:p>
            <a:pPr marL="171450" indent="-171450" rtl="0">
              <a:buFont typeface="Arial" panose="020B0604020202020204" pitchFamily="34" charset="0"/>
              <a:buChar char="•"/>
            </a:pPr>
            <a:r>
              <a:rPr lang="es" sz="1400" dirty="0"/>
              <a:t>Definir los roles del director ejecutivo, el presidente de la junta y la junta directiva</a:t>
            </a:r>
          </a:p>
          <a:p>
            <a:pPr marL="171450" indent="-171450" rtl="0">
              <a:buFont typeface="Arial" panose="020B0604020202020204" pitchFamily="34" charset="0"/>
              <a:buChar char="•"/>
            </a:pPr>
            <a:r>
              <a:rPr lang="es" sz="1400" dirty="0"/>
              <a:t>Comprender cómo se interrelacionan los roles en la práctica para fomentar un liderazgo efectivo</a:t>
            </a:r>
          </a:p>
          <a:p>
            <a:pPr marL="171450" indent="-171450" rtl="0">
              <a:buFont typeface="Arial" panose="020B0604020202020204" pitchFamily="34" charset="0"/>
              <a:buChar char="•"/>
            </a:pPr>
            <a:r>
              <a:rPr lang="es" sz="1400" dirty="0"/>
              <a:t>Indicadores de una junta saludable</a:t>
            </a:r>
          </a:p>
        </p:txBody>
      </p:sp>
      <p:sp>
        <p:nvSpPr>
          <p:cNvPr id="13" name="TextBox 12">
            <a:extLst>
              <a:ext uri="{FF2B5EF4-FFF2-40B4-BE49-F238E27FC236}">
                <a16:creationId xmlns:a16="http://schemas.microsoft.com/office/drawing/2014/main" id="{8219A1CA-7F1E-7F1D-9B5E-FB3FB3D527D1}"/>
              </a:ext>
            </a:extLst>
          </p:cNvPr>
          <p:cNvSpPr txBox="1"/>
          <p:nvPr/>
        </p:nvSpPr>
        <p:spPr>
          <a:xfrm>
            <a:off x="5358631" y="2844224"/>
            <a:ext cx="3677920" cy="923330"/>
          </a:xfrm>
          <a:prstGeom prst="rect">
            <a:avLst/>
          </a:prstGeom>
          <a:noFill/>
        </p:spPr>
        <p:txBody>
          <a:bodyPr wrap="square" rtlCol="0">
            <a:spAutoFit/>
          </a:bodyPr>
          <a:lstStyle/>
          <a:p>
            <a:pPr rtl="0"/>
            <a:r>
              <a:rPr lang="es" sz="1400" dirty="0">
                <a:solidFill>
                  <a:schemeClr val="bg1"/>
                </a:solidFill>
              </a:rPr>
              <a:t>SEMANA</a:t>
            </a:r>
          </a:p>
          <a:p>
            <a:pPr rtl="0"/>
            <a:r>
              <a:rPr lang="es" sz="4000" b="1" dirty="0">
                <a:solidFill>
                  <a:schemeClr val="bg1"/>
                </a:solidFill>
              </a:rPr>
              <a:t>DOS</a:t>
            </a:r>
          </a:p>
        </p:txBody>
      </p:sp>
      <p:sp>
        <p:nvSpPr>
          <p:cNvPr id="11" name="TextBox 10">
            <a:extLst>
              <a:ext uri="{FF2B5EF4-FFF2-40B4-BE49-F238E27FC236}">
                <a16:creationId xmlns:a16="http://schemas.microsoft.com/office/drawing/2014/main" id="{088139E5-77DE-17DB-5394-77126FF24EE3}"/>
              </a:ext>
            </a:extLst>
          </p:cNvPr>
          <p:cNvSpPr txBox="1"/>
          <p:nvPr/>
        </p:nvSpPr>
        <p:spPr>
          <a:xfrm>
            <a:off x="7498080" y="2844224"/>
            <a:ext cx="3677920" cy="738664"/>
          </a:xfrm>
          <a:prstGeom prst="rect">
            <a:avLst/>
          </a:prstGeom>
          <a:noFill/>
        </p:spPr>
        <p:txBody>
          <a:bodyPr wrap="square" rtlCol="0">
            <a:spAutoFit/>
          </a:bodyPr>
          <a:lstStyle/>
          <a:p>
            <a:pPr marL="171450" indent="-171450" rtl="0">
              <a:buFont typeface="Arial" panose="020B0604020202020204" pitchFamily="34" charset="0"/>
              <a:buChar char="•"/>
            </a:pPr>
            <a:r>
              <a:rPr lang="es" sz="1400"/>
              <a:t>Aplicar la filosofía de vida independiente en la composición de la junta y en la toma de decisiones</a:t>
            </a:r>
          </a:p>
          <a:p>
            <a:pPr marL="171450" indent="-171450" rtl="0">
              <a:buFont typeface="Arial" panose="020B0604020202020204" pitchFamily="34" charset="0"/>
              <a:buChar char="•"/>
            </a:pPr>
            <a:r>
              <a:rPr lang="es" sz="1400"/>
              <a:t>Entender los estándares y garantías de CIL</a:t>
            </a:r>
          </a:p>
        </p:txBody>
      </p:sp>
      <p:sp>
        <p:nvSpPr>
          <p:cNvPr id="14" name="TextBox 13">
            <a:extLst>
              <a:ext uri="{FF2B5EF4-FFF2-40B4-BE49-F238E27FC236}">
                <a16:creationId xmlns:a16="http://schemas.microsoft.com/office/drawing/2014/main" id="{319144C4-6214-5E14-290E-AB207D04418B}"/>
              </a:ext>
            </a:extLst>
          </p:cNvPr>
          <p:cNvSpPr txBox="1"/>
          <p:nvPr/>
        </p:nvSpPr>
        <p:spPr>
          <a:xfrm>
            <a:off x="5358631" y="4662881"/>
            <a:ext cx="3677920" cy="923330"/>
          </a:xfrm>
          <a:prstGeom prst="rect">
            <a:avLst/>
          </a:prstGeom>
          <a:noFill/>
        </p:spPr>
        <p:txBody>
          <a:bodyPr wrap="square" rtlCol="0">
            <a:spAutoFit/>
          </a:bodyPr>
          <a:lstStyle/>
          <a:p>
            <a:pPr rtl="0"/>
            <a:r>
              <a:rPr lang="es" sz="1400" dirty="0">
                <a:solidFill>
                  <a:schemeClr val="bg1"/>
                </a:solidFill>
              </a:rPr>
              <a:t>SEMANA</a:t>
            </a:r>
          </a:p>
          <a:p>
            <a:pPr rtl="0"/>
            <a:r>
              <a:rPr lang="es" sz="4000" b="1" dirty="0">
                <a:solidFill>
                  <a:schemeClr val="bg1"/>
                </a:solidFill>
              </a:rPr>
              <a:t>TRES</a:t>
            </a:r>
          </a:p>
        </p:txBody>
      </p:sp>
      <p:sp>
        <p:nvSpPr>
          <p:cNvPr id="10" name="TextBox 9">
            <a:extLst>
              <a:ext uri="{FF2B5EF4-FFF2-40B4-BE49-F238E27FC236}">
                <a16:creationId xmlns:a16="http://schemas.microsoft.com/office/drawing/2014/main" id="{1DCC65B6-A392-5D48-6097-40CF5E906DF7}"/>
              </a:ext>
            </a:extLst>
          </p:cNvPr>
          <p:cNvSpPr txBox="1"/>
          <p:nvPr/>
        </p:nvSpPr>
        <p:spPr>
          <a:xfrm>
            <a:off x="7498080" y="4539770"/>
            <a:ext cx="3677920" cy="1169551"/>
          </a:xfrm>
          <a:prstGeom prst="rect">
            <a:avLst/>
          </a:prstGeom>
          <a:noFill/>
        </p:spPr>
        <p:txBody>
          <a:bodyPr wrap="square" rtlCol="0">
            <a:spAutoFit/>
          </a:bodyPr>
          <a:lstStyle/>
          <a:p>
            <a:pPr marL="171450" indent="-171450" rtl="0">
              <a:buFont typeface="Arial" panose="020B0604020202020204" pitchFamily="34" charset="0"/>
              <a:buChar char="•"/>
            </a:pPr>
            <a:r>
              <a:rPr lang="es" sz="1400" dirty="0"/>
              <a:t>Entender las responsabilidades de la junta para la planificación estratégica, la supervisión financiera y la responsabilidad organizacional</a:t>
            </a:r>
          </a:p>
          <a:p>
            <a:pPr marL="171450" indent="-171450" rtl="0">
              <a:buFont typeface="Arial" panose="020B0604020202020204" pitchFamily="34" charset="0"/>
              <a:buChar char="•"/>
            </a:pPr>
            <a:r>
              <a:rPr lang="es" sz="1400" dirty="0"/>
              <a:t>Aplicar herramientas y recursos para mejorar la gobernanza y la supervisión</a:t>
            </a:r>
          </a:p>
        </p:txBody>
      </p:sp>
      <p:sp>
        <p:nvSpPr>
          <p:cNvPr id="4" name="Footer Placeholder 3">
            <a:extLst>
              <a:ext uri="{FF2B5EF4-FFF2-40B4-BE49-F238E27FC236}">
                <a16:creationId xmlns:a16="http://schemas.microsoft.com/office/drawing/2014/main" id="{C57EEBA5-1056-4EDA-F804-F26CB553457E}"/>
              </a:ext>
            </a:extLst>
          </p:cNvPr>
          <p:cNvSpPr>
            <a:spLocks noGrp="1"/>
          </p:cNvSpPr>
          <p:nvPr>
            <p:ph type="ftr" sz="quarter" idx="11"/>
          </p:nvPr>
        </p:nvSpPr>
        <p:spPr>
          <a:xfrm>
            <a:off x="4038600" y="6356350"/>
            <a:ext cx="4114800" cy="365125"/>
          </a:xfrm>
        </p:spPr>
        <p:txBody>
          <a:bodyPr rtlCol="0">
            <a:normAutofit fontScale="92500"/>
          </a:bodyPr>
          <a:lstStyle/>
          <a:p>
            <a:pPr rtl="0">
              <a:spcAft>
                <a:spcPts val="600"/>
              </a:spcAft>
            </a:pPr>
            <a:r>
              <a:rPr lang="es" sz="1100"/>
              <a:t>Centro de Capacitación y Asistencia Técnica para la Vida Independiente</a:t>
            </a:r>
            <a:endParaRPr lang="en-US" sz="1100" dirty="0"/>
          </a:p>
        </p:txBody>
      </p:sp>
      <p:sp>
        <p:nvSpPr>
          <p:cNvPr id="5" name="Slide Number Placeholder 4">
            <a:extLst>
              <a:ext uri="{FF2B5EF4-FFF2-40B4-BE49-F238E27FC236}">
                <a16:creationId xmlns:a16="http://schemas.microsoft.com/office/drawing/2014/main" id="{97723318-F148-3C37-67C0-B95C48461C5B}"/>
              </a:ext>
            </a:extLst>
          </p:cNvPr>
          <p:cNvSpPr>
            <a:spLocks noGrp="1"/>
          </p:cNvSpPr>
          <p:nvPr>
            <p:ph type="sldNum" sz="quarter" idx="12"/>
          </p:nvPr>
        </p:nvSpPr>
        <p:spPr>
          <a:xfrm>
            <a:off x="8610600" y="6356350"/>
            <a:ext cx="2743200" cy="365125"/>
          </a:xfrm>
        </p:spPr>
        <p:txBody>
          <a:bodyPr rtlCol="0">
            <a:normAutofit/>
          </a:bodyPr>
          <a:lstStyle/>
          <a:p>
            <a:pPr rtl="0">
              <a:spcAft>
                <a:spcPts val="600"/>
              </a:spcAft>
            </a:pPr>
            <a:fld id="{181E4D21-DFBA-4BA9-A6C6-558C4B06F883}" type="slidenum">
              <a:rPr lang="en-US" smtClean="0"/>
              <a:pPr>
                <a:spcAft>
                  <a:spcPts val="600"/>
                </a:spcAft>
              </a:pPr>
              <a:t>6</a:t>
            </a:fld>
            <a:endParaRPr lang="en-US" dirty="0"/>
          </a:p>
        </p:txBody>
      </p:sp>
    </p:spTree>
    <p:extLst>
      <p:ext uri="{BB962C8B-B14F-4D97-AF65-F5344CB8AC3E}">
        <p14:creationId xmlns:p14="http://schemas.microsoft.com/office/powerpoint/2010/main" val="646952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2A51DA5-D926-D68F-53B9-F583AFAFAAD9}"/>
            </a:ext>
          </a:extLst>
        </p:cNvPr>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itle 1">
            <a:extLst>
              <a:ext uri="{FF2B5EF4-FFF2-40B4-BE49-F238E27FC236}">
                <a16:creationId xmlns:a16="http://schemas.microsoft.com/office/drawing/2014/main" id="{6807CC57-984C-445C-CC30-0A7D54DCC043}"/>
              </a:ext>
            </a:extLst>
          </p:cNvPr>
          <p:cNvSpPr>
            <a:spLocks noGrp="1"/>
          </p:cNvSpPr>
          <p:nvPr>
            <p:ph type="title"/>
          </p:nvPr>
        </p:nvSpPr>
        <p:spPr>
          <a:xfrm>
            <a:off x="1136397" y="502021"/>
            <a:ext cx="9688296" cy="1642969"/>
          </a:xfrm>
        </p:spPr>
        <p:txBody>
          <a:bodyPr rtlCol="0" anchor="b">
            <a:normAutofit/>
          </a:bodyPr>
          <a:lstStyle/>
          <a:p>
            <a:pPr rtl="0"/>
            <a:r>
              <a:rPr lang="es" sz="5200" b="1"/>
              <a:t>Normas de la cohorte</a:t>
            </a:r>
          </a:p>
        </p:txBody>
      </p:sp>
      <p:sp>
        <p:nvSpPr>
          <p:cNvPr id="15" name="Content Placeholder 2">
            <a:extLst>
              <a:ext uri="{FF2B5EF4-FFF2-40B4-BE49-F238E27FC236}">
                <a16:creationId xmlns:a16="http://schemas.microsoft.com/office/drawing/2014/main" id="{8D9D3E39-64B7-BB67-F0AF-682FDA69FD54}"/>
              </a:ext>
            </a:extLst>
          </p:cNvPr>
          <p:cNvSpPr>
            <a:spLocks noGrp="1"/>
          </p:cNvSpPr>
          <p:nvPr>
            <p:ph idx="1"/>
          </p:nvPr>
        </p:nvSpPr>
        <p:spPr>
          <a:xfrm>
            <a:off x="1136397" y="2418409"/>
            <a:ext cx="9688296" cy="3454358"/>
          </a:xfrm>
        </p:spPr>
        <p:txBody>
          <a:bodyPr rtlCol="0" anchor="t">
            <a:normAutofit/>
          </a:bodyPr>
          <a:lstStyle/>
          <a:p>
            <a:pPr rtl="0" fontAlgn="base"/>
            <a:r>
              <a:rPr lang="es" sz="2000"/>
              <a:t>Participación y asistencia</a:t>
            </a:r>
          </a:p>
          <a:p>
            <a:pPr rtl="0" fontAlgn="base"/>
            <a:r>
              <a:rPr lang="es" sz="2000"/>
              <a:t>Aprender juntos</a:t>
            </a:r>
          </a:p>
          <a:p>
            <a:pPr rtl="0" fontAlgn="base"/>
            <a:r>
              <a:rPr lang="es" sz="2000"/>
              <a:t>Respeto e inclusión</a:t>
            </a:r>
          </a:p>
          <a:p>
            <a:pPr rtl="0" fontAlgn="base"/>
            <a:r>
              <a:rPr lang="es" sz="2000"/>
              <a:t>Confidencialidad y confianza</a:t>
            </a:r>
          </a:p>
          <a:p>
            <a:pPr rtl="0" fontAlgn="base"/>
            <a:r>
              <a:rPr lang="es" sz="2000"/>
              <a:t>Tiempo y estructura</a:t>
            </a:r>
          </a:p>
          <a:p>
            <a:pPr marL="0" indent="0" rtl="0" fontAlgn="base">
              <a:buNone/>
            </a:pPr>
            <a:endParaRPr lang="en-US" sz="2000" dirty="0"/>
          </a:p>
        </p:txBody>
      </p:sp>
      <p:sp>
        <p:nvSpPr>
          <p:cNvPr id="35" name="Rectangle 34">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7" name="Rectangle 36">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4" name="Footer Placeholder 3">
            <a:extLst>
              <a:ext uri="{FF2B5EF4-FFF2-40B4-BE49-F238E27FC236}">
                <a16:creationId xmlns:a16="http://schemas.microsoft.com/office/drawing/2014/main" id="{68519FC8-D30C-E6E7-1F40-026AC624E716}"/>
              </a:ext>
            </a:extLst>
          </p:cNvPr>
          <p:cNvSpPr>
            <a:spLocks noGrp="1"/>
          </p:cNvSpPr>
          <p:nvPr>
            <p:ph type="ftr" sz="quarter" idx="11"/>
          </p:nvPr>
        </p:nvSpPr>
        <p:spPr>
          <a:xfrm rot="5400000">
            <a:off x="-2633818" y="2790064"/>
            <a:ext cx="5763634" cy="401775"/>
          </a:xfrm>
        </p:spPr>
        <p:txBody>
          <a:bodyPr rtlCol="0">
            <a:normAutofit/>
          </a:bodyPr>
          <a:lstStyle/>
          <a:p>
            <a:pPr algn="l" rtl="0">
              <a:spcAft>
                <a:spcPts val="600"/>
              </a:spcAft>
            </a:pPr>
            <a:r>
              <a:rPr lang="es" sz="1100" dirty="0">
                <a:solidFill>
                  <a:schemeClr val="tx1">
                    <a:lumMod val="50000"/>
                    <a:lumOff val="50000"/>
                  </a:schemeClr>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5EAD66BD-22E4-AFAF-D244-169CE910022E}"/>
              </a:ext>
            </a:extLst>
          </p:cNvPr>
          <p:cNvSpPr>
            <a:spLocks noGrp="1"/>
          </p:cNvSpPr>
          <p:nvPr>
            <p:ph type="sldNum" sz="quarter" idx="12"/>
          </p:nvPr>
        </p:nvSpPr>
        <p:spPr>
          <a:xfrm>
            <a:off x="11704320" y="6455664"/>
            <a:ext cx="448056" cy="365125"/>
          </a:xfrm>
        </p:spPr>
        <p:txBody>
          <a:bodyPr rtlCol="0">
            <a:normAutofit/>
          </a:bodyPr>
          <a:lstStyle/>
          <a:p>
            <a:pPr rtl="0">
              <a:spcAft>
                <a:spcPts val="600"/>
              </a:spcAft>
            </a:pPr>
            <a:fld id="{181E4D21-DFBA-4BA9-A6C6-558C4B06F883}" type="slidenum">
              <a:rPr lang="en-US" sz="1100">
                <a:solidFill>
                  <a:srgbClr val="FFFFFF"/>
                </a:solidFill>
              </a:rPr>
              <a:pPr>
                <a:spcAft>
                  <a:spcPts val="600"/>
                </a:spcAft>
              </a:pPr>
              <a:t>7</a:t>
            </a:fld>
            <a:endParaRPr lang="en-US" sz="1100">
              <a:solidFill>
                <a:srgbClr val="FFFFFF"/>
              </a:solidFill>
            </a:endParaRPr>
          </a:p>
        </p:txBody>
      </p:sp>
    </p:spTree>
    <p:extLst>
      <p:ext uri="{BB962C8B-B14F-4D97-AF65-F5344CB8AC3E}">
        <p14:creationId xmlns:p14="http://schemas.microsoft.com/office/powerpoint/2010/main" val="1961384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8384FF6-0FDA-8E22-9713-93827A368283}"/>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useBgFill="1">
        <p:nvSpPr>
          <p:cNvPr id="12" name="Rectangle 11">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4" name="Rectangle 13">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6" name="Rectangle 15">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8" name="Rectangle 17">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20" name="Freeform: Shape 19">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US" dirty="0"/>
          </a:p>
        </p:txBody>
      </p:sp>
      <p:sp>
        <p:nvSpPr>
          <p:cNvPr id="22" name="Rectangle 21">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2" name="Title 1">
            <a:extLst>
              <a:ext uri="{FF2B5EF4-FFF2-40B4-BE49-F238E27FC236}">
                <a16:creationId xmlns:a16="http://schemas.microsoft.com/office/drawing/2014/main" id="{0481FF97-B7FD-79A7-FEC9-C2214008BC7F}"/>
              </a:ext>
            </a:extLst>
          </p:cNvPr>
          <p:cNvSpPr>
            <a:spLocks noGrp="1"/>
          </p:cNvSpPr>
          <p:nvPr>
            <p:ph type="title"/>
          </p:nvPr>
        </p:nvSpPr>
        <p:spPr>
          <a:xfrm>
            <a:off x="466722" y="586855"/>
            <a:ext cx="3201366" cy="3387497"/>
          </a:xfrm>
        </p:spPr>
        <p:txBody>
          <a:bodyPr rtlCol="0" anchor="b">
            <a:normAutofit/>
          </a:bodyPr>
          <a:lstStyle/>
          <a:p>
            <a:pPr algn="r" rtl="0"/>
            <a:r>
              <a:rPr lang="es" sz="4000">
                <a:solidFill>
                  <a:srgbClr val="FFFFFF"/>
                </a:solidFill>
              </a:rPr>
              <a:t>Objetivos de aprendizaje</a:t>
            </a:r>
          </a:p>
        </p:txBody>
      </p:sp>
      <p:sp>
        <p:nvSpPr>
          <p:cNvPr id="3" name="Content Placeholder 2">
            <a:extLst>
              <a:ext uri="{FF2B5EF4-FFF2-40B4-BE49-F238E27FC236}">
                <a16:creationId xmlns:a16="http://schemas.microsoft.com/office/drawing/2014/main" id="{19D61E1A-4DCA-2837-0514-08F69C70EDE2}"/>
              </a:ext>
            </a:extLst>
          </p:cNvPr>
          <p:cNvSpPr>
            <a:spLocks noGrp="1"/>
          </p:cNvSpPr>
          <p:nvPr>
            <p:ph idx="1"/>
          </p:nvPr>
        </p:nvSpPr>
        <p:spPr>
          <a:xfrm>
            <a:off x="4810259" y="649480"/>
            <a:ext cx="6555347" cy="5546047"/>
          </a:xfrm>
        </p:spPr>
        <p:txBody>
          <a:bodyPr rtlCol="0" anchor="ctr">
            <a:normAutofit/>
          </a:bodyPr>
          <a:lstStyle/>
          <a:p>
            <a:pPr marL="0" indent="0" rtl="0">
              <a:buNone/>
            </a:pPr>
            <a:r>
              <a:rPr lang="es" sz="4800" b="1"/>
              <a:t>Semana uno </a:t>
            </a:r>
          </a:p>
          <a:p>
            <a:pPr marL="0" indent="0" rtl="0">
              <a:buNone/>
            </a:pPr>
            <a:r>
              <a:rPr lang="es" sz="2000" b="1"/>
              <a:t>Definir el liderazgo: ¿Quién hace qué?</a:t>
            </a:r>
          </a:p>
          <a:p>
            <a:pPr rtl="0"/>
            <a:r>
              <a:rPr lang="es" sz="2000"/>
              <a:t>Definir los roles del director ejecutivo, el presidente de la junta y la junta directiva</a:t>
            </a:r>
          </a:p>
          <a:p>
            <a:pPr rtl="0"/>
            <a:r>
              <a:rPr lang="es" sz="2000"/>
              <a:t>Comprender cómo se interrelacionan estos roles en la práctica para fomentar un liderazgo efectivo</a:t>
            </a:r>
          </a:p>
        </p:txBody>
      </p:sp>
      <p:sp>
        <p:nvSpPr>
          <p:cNvPr id="4" name="Footer Placeholder 3">
            <a:extLst>
              <a:ext uri="{FF2B5EF4-FFF2-40B4-BE49-F238E27FC236}">
                <a16:creationId xmlns:a16="http://schemas.microsoft.com/office/drawing/2014/main" id="{B7ADC76D-19B4-0012-ACFA-D9953D05D12A}"/>
              </a:ext>
            </a:extLst>
          </p:cNvPr>
          <p:cNvSpPr>
            <a:spLocks noGrp="1"/>
          </p:cNvSpPr>
          <p:nvPr>
            <p:ph type="ftr" sz="quarter" idx="11"/>
          </p:nvPr>
        </p:nvSpPr>
        <p:spPr>
          <a:xfrm rot="5400000">
            <a:off x="-2665478" y="2820925"/>
            <a:ext cx="5958883" cy="535853"/>
          </a:xfrm>
        </p:spPr>
        <p:txBody>
          <a:bodyPr rtlCol="0">
            <a:normAutofit/>
          </a:bodyPr>
          <a:lstStyle/>
          <a:p>
            <a:pPr algn="l" rtl="0">
              <a:spcAft>
                <a:spcPts val="600"/>
              </a:spcAft>
            </a:pPr>
            <a:r>
              <a:rPr lang="es" sz="1100" dirty="0">
                <a:solidFill>
                  <a:srgbClr val="FFFFFF"/>
                </a:solidFill>
              </a:rPr>
              <a:t>Centro de Capacitación y Asistencia Técnica para la Vida Independiente</a:t>
            </a:r>
          </a:p>
        </p:txBody>
      </p:sp>
      <p:sp>
        <p:nvSpPr>
          <p:cNvPr id="5" name="Slide Number Placeholder 4">
            <a:extLst>
              <a:ext uri="{FF2B5EF4-FFF2-40B4-BE49-F238E27FC236}">
                <a16:creationId xmlns:a16="http://schemas.microsoft.com/office/drawing/2014/main" id="{F1E481D1-343D-67D3-4316-34AF0E188089}"/>
              </a:ext>
            </a:extLst>
          </p:cNvPr>
          <p:cNvSpPr>
            <a:spLocks noGrp="1"/>
          </p:cNvSpPr>
          <p:nvPr>
            <p:ph type="sldNum" sz="quarter" idx="12"/>
          </p:nvPr>
        </p:nvSpPr>
        <p:spPr>
          <a:xfrm>
            <a:off x="11704320" y="6455664"/>
            <a:ext cx="448056" cy="365125"/>
          </a:xfrm>
        </p:spPr>
        <p:txBody>
          <a:bodyPr rtlCol="0">
            <a:normAutofit/>
          </a:bodyPr>
          <a:lstStyle/>
          <a:p>
            <a:pPr rtl="0">
              <a:spcAft>
                <a:spcPts val="600"/>
              </a:spcAft>
            </a:pPr>
            <a:fld id="{181E4D21-DFBA-4BA9-A6C6-558C4B06F883}" type="slidenum">
              <a:rPr lang="en-US" sz="1100">
                <a:solidFill>
                  <a:schemeClr val="tx1">
                    <a:lumMod val="50000"/>
                    <a:lumOff val="50000"/>
                  </a:schemeClr>
                </a:solidFill>
              </a:rPr>
              <a:pPr>
                <a:spcAft>
                  <a:spcPts val="600"/>
                </a:spcAft>
              </a:pPr>
              <a:t>8</a:t>
            </a:fld>
            <a:endParaRPr lang="en-US" sz="1100">
              <a:solidFill>
                <a:schemeClr val="tx1">
                  <a:lumMod val="50000"/>
                  <a:lumOff val="50000"/>
                </a:schemeClr>
              </a:solidFill>
            </a:endParaRPr>
          </a:p>
        </p:txBody>
      </p:sp>
    </p:spTree>
    <p:extLst>
      <p:ext uri="{BB962C8B-B14F-4D97-AF65-F5344CB8AC3E}">
        <p14:creationId xmlns:p14="http://schemas.microsoft.com/office/powerpoint/2010/main" val="468063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B2680CC-1CE1-C556-82AF-66EAA13B7F9C}"/>
            </a:ext>
          </a:extLst>
        </p:cNvPr>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B6D5ACC2-793E-061B-D415-62115ED019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1" name="Rectangle 30">
            <a:extLst>
              <a:ext uri="{FF2B5EF4-FFF2-40B4-BE49-F238E27FC236}">
                <a16:creationId xmlns:a16="http://schemas.microsoft.com/office/drawing/2014/main" id="{B968DC5D-0F10-5321-C95C-62BE7A969C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3" name="Rectangle 32">
            <a:extLst>
              <a:ext uri="{FF2B5EF4-FFF2-40B4-BE49-F238E27FC236}">
                <a16:creationId xmlns:a16="http://schemas.microsoft.com/office/drawing/2014/main" id="{A845FED8-95D4-D5EB-B807-756F9ED289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5" name="Rectangle 34">
            <a:extLst>
              <a:ext uri="{FF2B5EF4-FFF2-40B4-BE49-F238E27FC236}">
                <a16:creationId xmlns:a16="http://schemas.microsoft.com/office/drawing/2014/main" id="{729D98C9-07F3-0C28-6569-5474472AFC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7" name="Rectangle 36">
            <a:extLst>
              <a:ext uri="{FF2B5EF4-FFF2-40B4-BE49-F238E27FC236}">
                <a16:creationId xmlns:a16="http://schemas.microsoft.com/office/drawing/2014/main" id="{3A060A73-8892-C89E-3326-7D58B4012B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9" name="Freeform: Shape 38">
            <a:extLst>
              <a:ext uri="{FF2B5EF4-FFF2-40B4-BE49-F238E27FC236}">
                <a16:creationId xmlns:a16="http://schemas.microsoft.com/office/drawing/2014/main" id="{238CE473-5612-F10A-1E2D-D517D742F5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n-US" dirty="0"/>
          </a:p>
        </p:txBody>
      </p:sp>
      <p:sp>
        <p:nvSpPr>
          <p:cNvPr id="2" name="Title 1">
            <a:extLst>
              <a:ext uri="{FF2B5EF4-FFF2-40B4-BE49-F238E27FC236}">
                <a16:creationId xmlns:a16="http://schemas.microsoft.com/office/drawing/2014/main" id="{FB55B3EC-F403-C7F8-22C0-54FEDE56FA67}"/>
              </a:ext>
            </a:extLst>
          </p:cNvPr>
          <p:cNvSpPr>
            <a:spLocks noGrp="1"/>
          </p:cNvSpPr>
          <p:nvPr>
            <p:ph type="title"/>
          </p:nvPr>
        </p:nvSpPr>
        <p:spPr>
          <a:xfrm>
            <a:off x="1314824" y="735106"/>
            <a:ext cx="10053763" cy="2928470"/>
          </a:xfrm>
        </p:spPr>
        <p:txBody>
          <a:bodyPr vert="horz" lIns="91440" tIns="45720" rIns="91440" bIns="45720" rtlCol="0" anchor="b">
            <a:normAutofit/>
          </a:bodyPr>
          <a:lstStyle/>
          <a:p>
            <a:pPr rtl="0"/>
            <a:r>
              <a:rPr lang="es" sz="4800" kern="1200" dirty="0">
                <a:solidFill>
                  <a:srgbClr val="FFFFFF"/>
                </a:solidFill>
                <a:latin typeface="+mj-lt"/>
                <a:ea typeface="+mj-ea"/>
                <a:cs typeface="+mj-cs"/>
              </a:rPr>
              <a:t>La función del liderazgo es </a:t>
            </a:r>
            <a:br>
              <a:rPr lang="en-US" sz="4800" kern="1200" dirty="0">
                <a:solidFill>
                  <a:srgbClr val="FFFFFF"/>
                </a:solidFill>
                <a:latin typeface="+mj-lt"/>
                <a:ea typeface="+mj-ea"/>
                <a:cs typeface="+mj-cs"/>
              </a:rPr>
            </a:br>
            <a:r>
              <a:rPr lang="es" sz="4800" kern="1200" dirty="0">
                <a:solidFill>
                  <a:srgbClr val="FFFFFF"/>
                </a:solidFill>
                <a:latin typeface="+mj-lt"/>
                <a:ea typeface="+mj-ea"/>
                <a:cs typeface="+mj-cs"/>
              </a:rPr>
              <a:t>generar más líderes, no más seguidores.</a:t>
            </a:r>
          </a:p>
        </p:txBody>
      </p:sp>
      <p:sp>
        <p:nvSpPr>
          <p:cNvPr id="3" name="Text Placeholder 2">
            <a:extLst>
              <a:ext uri="{FF2B5EF4-FFF2-40B4-BE49-F238E27FC236}">
                <a16:creationId xmlns:a16="http://schemas.microsoft.com/office/drawing/2014/main" id="{0C2A6857-5FD0-F010-0E80-8BB2B691DB51}"/>
              </a:ext>
            </a:extLst>
          </p:cNvPr>
          <p:cNvSpPr>
            <a:spLocks noGrp="1"/>
          </p:cNvSpPr>
          <p:nvPr>
            <p:ph type="body" idx="1"/>
          </p:nvPr>
        </p:nvSpPr>
        <p:spPr>
          <a:xfrm>
            <a:off x="1350682" y="4870824"/>
            <a:ext cx="10005951" cy="1458258"/>
          </a:xfrm>
        </p:spPr>
        <p:txBody>
          <a:bodyPr vert="horz" lIns="91440" tIns="45720" rIns="91440" bIns="45720" rtlCol="0" anchor="ctr">
            <a:normAutofit/>
          </a:bodyPr>
          <a:lstStyle/>
          <a:p>
            <a:pPr rtl="0"/>
            <a:r>
              <a:rPr lang="es" kern="1200">
                <a:solidFill>
                  <a:schemeClr val="tx1"/>
                </a:solidFill>
                <a:latin typeface="+mn-lt"/>
                <a:ea typeface="+mn-ea"/>
                <a:cs typeface="+mn-cs"/>
              </a:rPr>
              <a:t>- Ralph Nader</a:t>
            </a:r>
            <a:endParaRPr lang="en-US" kern="1200">
              <a:solidFill>
                <a:schemeClr val="tx1"/>
              </a:solidFill>
              <a:latin typeface="+mn-lt"/>
              <a:ea typeface="+mn-ea"/>
              <a:cs typeface="+mn-cs"/>
            </a:endParaRPr>
          </a:p>
        </p:txBody>
      </p:sp>
      <p:sp>
        <p:nvSpPr>
          <p:cNvPr id="4" name="Footer Placeholder 3">
            <a:extLst>
              <a:ext uri="{FF2B5EF4-FFF2-40B4-BE49-F238E27FC236}">
                <a16:creationId xmlns:a16="http://schemas.microsoft.com/office/drawing/2014/main" id="{FE94777A-E345-0ECF-7B41-FB897F851030}"/>
              </a:ext>
            </a:extLst>
          </p:cNvPr>
          <p:cNvSpPr>
            <a:spLocks noGrp="1"/>
          </p:cNvSpPr>
          <p:nvPr>
            <p:ph type="ftr" sz="quarter" idx="11"/>
          </p:nvPr>
        </p:nvSpPr>
        <p:spPr>
          <a:xfrm rot="5400000">
            <a:off x="-1828800" y="1984248"/>
            <a:ext cx="4114800" cy="365125"/>
          </a:xfrm>
        </p:spPr>
        <p:txBody>
          <a:bodyPr vert="horz" lIns="91440" tIns="45720" rIns="91440" bIns="45720" rtlCol="0" anchor="ctr">
            <a:normAutofit fontScale="92500" lnSpcReduction="20000"/>
          </a:bodyPr>
          <a:lstStyle/>
          <a:p>
            <a:pPr algn="l" rtl="0">
              <a:spcAft>
                <a:spcPts val="600"/>
              </a:spcAft>
            </a:pPr>
            <a:r>
              <a:rPr lang="es" sz="1100" kern="1200" dirty="0">
                <a:solidFill>
                  <a:srgbClr val="FFFFFF"/>
                </a:solidFill>
                <a:latin typeface="+mn-lt"/>
                <a:ea typeface="+mn-ea"/>
                <a:cs typeface="+mn-cs"/>
              </a:rPr>
              <a:t>Centro de Capacitación y Asistencia Técnica para la Vida Independiente</a:t>
            </a:r>
          </a:p>
        </p:txBody>
      </p:sp>
      <p:sp>
        <p:nvSpPr>
          <p:cNvPr id="5" name="Slide Number Placeholder 4">
            <a:extLst>
              <a:ext uri="{FF2B5EF4-FFF2-40B4-BE49-F238E27FC236}">
                <a16:creationId xmlns:a16="http://schemas.microsoft.com/office/drawing/2014/main" id="{AE720777-2B60-4E61-EDF6-DC106A55AD63}"/>
              </a:ext>
            </a:extLst>
          </p:cNvPr>
          <p:cNvSpPr>
            <a:spLocks noGrp="1"/>
          </p:cNvSpPr>
          <p:nvPr>
            <p:ph type="sldNum" sz="quarter" idx="12"/>
          </p:nvPr>
        </p:nvSpPr>
        <p:spPr>
          <a:xfrm>
            <a:off x="11704320" y="6446837"/>
            <a:ext cx="448056" cy="365125"/>
          </a:xfrm>
        </p:spPr>
        <p:txBody>
          <a:bodyPr vert="horz" lIns="91440" tIns="45720" rIns="91440" bIns="45720" rtlCol="0" anchor="ctr">
            <a:normAutofit/>
          </a:bodyPr>
          <a:lstStyle/>
          <a:p>
            <a:pPr rtl="0">
              <a:spcAft>
                <a:spcPts val="600"/>
              </a:spcAft>
            </a:pPr>
            <a:fld id="{181E4D21-DFBA-4BA9-A6C6-558C4B06F883}" type="slidenum">
              <a:rPr lang="en-US" sz="1100">
                <a:solidFill>
                  <a:schemeClr val="tx1">
                    <a:lumMod val="50000"/>
                    <a:lumOff val="50000"/>
                  </a:schemeClr>
                </a:solidFill>
              </a:rPr>
              <a:pPr>
                <a:spcAft>
                  <a:spcPts val="600"/>
                </a:spcAft>
              </a:pPr>
              <a:t>9</a:t>
            </a:fld>
            <a:endParaRPr lang="en-US" sz="1100">
              <a:solidFill>
                <a:schemeClr val="tx1">
                  <a:lumMod val="50000"/>
                  <a:lumOff val="50000"/>
                </a:schemeClr>
              </a:solidFill>
            </a:endParaRPr>
          </a:p>
        </p:txBody>
      </p:sp>
    </p:spTree>
    <p:extLst>
      <p:ext uri="{BB962C8B-B14F-4D97-AF65-F5344CB8AC3E}">
        <p14:creationId xmlns:p14="http://schemas.microsoft.com/office/powerpoint/2010/main" val="3709201594"/>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0E2841"/>
      </a:dk2>
      <a:lt2>
        <a:srgbClr val="E8E8E8"/>
      </a:lt2>
      <a:accent1>
        <a:srgbClr val="F9423A"/>
      </a:accent1>
      <a:accent2>
        <a:srgbClr val="70002E"/>
      </a:accent2>
      <a:accent3>
        <a:srgbClr val="ED8B00"/>
      </a:accent3>
      <a:accent4>
        <a:srgbClr val="EFE8D4"/>
      </a:accent4>
      <a:accent5>
        <a:srgbClr val="DFD1A7"/>
      </a:accent5>
      <a:accent6>
        <a:srgbClr val="1D3C34"/>
      </a:accent6>
      <a:hlink>
        <a:srgbClr val="467886"/>
      </a:hlink>
      <a:folHlink>
        <a:srgbClr val="96607D"/>
      </a:folHlink>
    </a:clrScheme>
    <a:fontScheme name="IL T&amp;TA Center">
      <a:majorFont>
        <a:latin typeface="Aptos Display"/>
        <a:ea typeface=""/>
        <a:cs typeface=""/>
      </a:majorFont>
      <a:minorFont>
        <a:latin typeface="Apt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3">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CDF87070-2B64-4FE5-97C2-7ECE085ED546}">
  <we:reference id="wa200005566" version="1.0.0.0" store="en-US" storeType="omex"/>
  <we:alternateReferences>
    <we:reference id="wa200005566" version="1.0.0.0" store="omex"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92840C16AA27049A15B2E6DA0DA37A8" ma:contentTypeVersion="11" ma:contentTypeDescription="Create a new document." ma:contentTypeScope="" ma:versionID="cc363b37da35aa26f6d9748022be23d5">
  <xsd:schema xmlns:xsd="http://www.w3.org/2001/XMLSchema" xmlns:xs="http://www.w3.org/2001/XMLSchema" xmlns:p="http://schemas.microsoft.com/office/2006/metadata/properties" xmlns:ns2="220b110f-eed8-496d-ae22-1e6fd336ef0a" xmlns:ns3="0cfdd377-bca2-4e70-84ab-90b90dfd61a5" targetNamespace="http://schemas.microsoft.com/office/2006/metadata/properties" ma:root="true" ma:fieldsID="8b13f132338cbc3647961b1e8d753f0b" ns2:_="" ns3:_="">
    <xsd:import namespace="220b110f-eed8-496d-ae22-1e6fd336ef0a"/>
    <xsd:import namespace="0cfdd377-bca2-4e70-84ab-90b90dfd61a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0b110f-eed8-496d-ae22-1e6fd336ef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c2dd9a6-8483-4555-a8f4-00fbe5822b5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cfdd377-bca2-4e70-84ab-90b90dfd61a5"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f3fbb9c-a345-44c5-903d-f4b5a9b7271a}" ma:internalName="TaxCatchAll" ma:showField="CatchAllData" ma:web="0cfdd377-bca2-4e70-84ab-90b90dfd61a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20b110f-eed8-496d-ae22-1e6fd336ef0a">
      <Terms xmlns="http://schemas.microsoft.com/office/infopath/2007/PartnerControls"/>
    </lcf76f155ced4ddcb4097134ff3c332f>
    <TaxCatchAll xmlns="0cfdd377-bca2-4e70-84ab-90b90dfd61a5" xsi:nil="true"/>
  </documentManagement>
</p:properties>
</file>

<file path=customXml/itemProps1.xml><?xml version="1.0" encoding="utf-8"?>
<ds:datastoreItem xmlns:ds="http://schemas.openxmlformats.org/officeDocument/2006/customXml" ds:itemID="{D316EC7C-E1A8-4467-B962-0DF38542B3AB}">
  <ds:schemaRefs>
    <ds:schemaRef ds:uri="http://schemas.microsoft.com/sharepoint/v3/contenttype/forms"/>
  </ds:schemaRefs>
</ds:datastoreItem>
</file>

<file path=customXml/itemProps2.xml><?xml version="1.0" encoding="utf-8"?>
<ds:datastoreItem xmlns:ds="http://schemas.openxmlformats.org/officeDocument/2006/customXml" ds:itemID="{E55F958D-BBC1-47BC-A16B-88123FFC7C5A}">
  <ds:schemaRefs>
    <ds:schemaRef ds:uri="0cfdd377-bca2-4e70-84ab-90b90dfd61a5"/>
    <ds:schemaRef ds:uri="220b110f-eed8-496d-ae22-1e6fd336ef0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1308286-F1B5-40FD-9C15-55A11A30363C}">
  <ds:schemaRefs>
    <ds:schemaRef ds:uri="0cfdd377-bca2-4e70-84ab-90b90dfd61a5"/>
    <ds:schemaRef ds:uri="220b110f-eed8-496d-ae22-1e6fd336ef0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1692</TotalTime>
  <Words>5126</Words>
  <Application>Microsoft Office PowerPoint</Application>
  <PresentationFormat>Widescreen</PresentationFormat>
  <Paragraphs>650</Paragraphs>
  <Slides>25</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Aptos</vt:lpstr>
      <vt:lpstr>Aptos Display</vt:lpstr>
      <vt:lpstr>Arial</vt:lpstr>
      <vt:lpstr>Calibri</vt:lpstr>
      <vt:lpstr>Wingdings</vt:lpstr>
      <vt:lpstr>Office Theme</vt:lpstr>
      <vt:lpstr>Buena gobernanza: desarrollar juntas altamente efectivas</vt:lpstr>
      <vt:lpstr>Antes de comenzar - Accesibilidad</vt:lpstr>
      <vt:lpstr>Centro de Capacitación y Asistencia Técnica para la Vida Independiente</vt:lpstr>
      <vt:lpstr>Facilitador de cohorte pequeña</vt:lpstr>
      <vt:lpstr>Descripción general de la cohorte</vt:lpstr>
      <vt:lpstr>Cohorte Objetivos de aprendizaje</vt:lpstr>
      <vt:lpstr>Normas de la cohorte</vt:lpstr>
      <vt:lpstr>Objetivos de aprendizaje</vt:lpstr>
      <vt:lpstr>La función del liderazgo es  generar más líderes, no más seguidores.</vt:lpstr>
      <vt:lpstr>El Centro para la Vida Independiente significa una agencia privada, sin fines de lucro, no residencial, controlada por los consumidores, basada en la comunidad, que abarca todo tipo de discapacidades, para personas con discapacidades significativas (independientemente de la edad o ingresos) que: (1) está diseñada y gestionada dentro de una comunidad local por personas con discapacidades;   (2) proporciona una variedad de servicios de IL según se define en la Sección 7(18) de la Ley, incluyendo, como mínimo, servicios básicos de vida independiente como se define en esta sección; y  (3) cumple con los estándares establecidos en la Sección 725(b) y proporciona y cumple con las garantías establecidas en la Sección 725(c) de la Ley y las regulaciones del § 1329.5</vt:lpstr>
      <vt:lpstr>Director ejecutivo Definición y funciones clave</vt:lpstr>
      <vt:lpstr>Junta directiva Definición y funciones clave</vt:lpstr>
      <vt:lpstr>Funcionarios de la junta Definición y funciones clave</vt:lpstr>
      <vt:lpstr>Presidente de la junta Definición y funciones clave</vt:lpstr>
      <vt:lpstr>Comités de la junta Definición y funciones clave</vt:lpstr>
      <vt:lpstr>Funciones: tabla comparativa</vt:lpstr>
      <vt:lpstr>Cómo se interrelacionan los roles clave de liderazgo en la práctica</vt:lpstr>
      <vt:lpstr>Escenario uno</vt:lpstr>
      <vt:lpstr>Escenario dos</vt:lpstr>
      <vt:lpstr>Ejemplo de pasos para corregir la confusión de roles</vt:lpstr>
      <vt:lpstr>Indicadores de una junta directiva saludable</vt:lpstr>
      <vt:lpstr>Ejemplos de indicadores para evaluar la salud de la junta</vt:lpstr>
      <vt:lpstr>Preguntas para debatir</vt:lpstr>
      <vt:lpstr>Información de contacto</vt:lpstr>
      <vt:lpstr>Referencias y recursos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McElwee, Paula</dc:creator>
  <cp:lastModifiedBy>EDJM</cp:lastModifiedBy>
  <cp:revision>5</cp:revision>
  <dcterms:created xsi:type="dcterms:W3CDTF">2025-02-13T18:27:01Z</dcterms:created>
  <dcterms:modified xsi:type="dcterms:W3CDTF">2025-06-24T14:18:42Z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0x010100992840C16AA27049A15B2E6DA0DA37A8</vt:lpwstr>
  </property>
  <property fmtid="{D5CDD505-2E9C-101B-9397-08002B2CF9AE}" pid="3" name="MediaServiceImageTags">
    <vt:lpwstr/>
  </property>
</Properties>
</file>