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3" r:id="rId4"/>
  </p:sldMasterIdLst>
  <p:notesMasterIdLst>
    <p:notesMasterId r:id="rId36"/>
  </p:notesMasterIdLst>
  <p:sldIdLst>
    <p:sldId id="1264" r:id="rId5"/>
    <p:sldId id="1265" r:id="rId6"/>
    <p:sldId id="1235" r:id="rId7"/>
    <p:sldId id="1306" r:id="rId8"/>
    <p:sldId id="1273" r:id="rId9"/>
    <p:sldId id="1268" r:id="rId10"/>
    <p:sldId id="1295" r:id="rId11"/>
    <p:sldId id="1277" r:id="rId12"/>
    <p:sldId id="1300" r:id="rId13"/>
    <p:sldId id="1340" r:id="rId14"/>
    <p:sldId id="1319" r:id="rId15"/>
    <p:sldId id="1341" r:id="rId16"/>
    <p:sldId id="1342" r:id="rId17"/>
    <p:sldId id="1336" r:id="rId18"/>
    <p:sldId id="1321" r:id="rId19"/>
    <p:sldId id="1345" r:id="rId20"/>
    <p:sldId id="1347" r:id="rId21"/>
    <p:sldId id="1346" r:id="rId22"/>
    <p:sldId id="1348" r:id="rId23"/>
    <p:sldId id="1349" r:id="rId24"/>
    <p:sldId id="1350" r:id="rId25"/>
    <p:sldId id="1351" r:id="rId26"/>
    <p:sldId id="1334" r:id="rId27"/>
    <p:sldId id="1352" r:id="rId28"/>
    <p:sldId id="1353" r:id="rId29"/>
    <p:sldId id="1301" r:id="rId30"/>
    <p:sldId id="1333" r:id="rId31"/>
    <p:sldId id="1339" r:id="rId32"/>
    <p:sldId id="1299" r:id="rId33"/>
    <p:sldId id="1307" r:id="rId34"/>
    <p:sldId id="1302" r:id="rId3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23860B-D0A4-2CCE-6941-6DE2A5C8BE5E}" name="McElwee, Paula" initials="MP" userId="S::paula.mcelwee@umt.edu::3a4b01bf-3380-4f8b-919d-79f9d70bf02d" providerId="AD"/>
  <p188:author id="{429B2844-F677-5C43-4684-DE65B4C6A7BE}" name="Morris, Tyler" initials="TM" userId="S::Tyler.Morris@umt.edu::554caaac-c7ab-40ad-bdf6-8fcdd8c2266c" providerId="AD"/>
  <p188:author id="{1C571C87-0F5D-9FF5-DB5B-B5E0B2C0DC35}" name="Breitengross, Sandra" initials="BS" userId="S::sandra.breitengross@umt.edu::8a2b71e1-db95-4c6a-aa4c-9e61c04b1f1b" providerId="AD"/>
  <p188:author id="{D2568B88-6D64-1E86-FEBD-F1E7F5E93A09}" name="Wolinsky, Emily" initials="WE" userId="S::emily.wolinsky@umt.edu::5eba5e5f-315f-4d7f-aaaf-497b11fec99f" providerId="AD"/>
  <p188:author id="{29A53BDF-71C0-2C51-E4BF-DEBCC73266E6}" name="Morris, Tyler" initials="MT" userId="S::tyler.morris@umt.edu::554caaac-c7ab-40ad-bdf6-8fcdd8c2266c" providerId="AD"/>
  <p188:author id="{264403E8-53C1-EDA9-C5E6-B2F371A256CB}" name="Wolinsky, Emily" initials="" userId="S::Emily.Wolinsky@umt.edu::5eba5e5f-315f-4d7f-aaaf-497b11fec9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8D4"/>
    <a:srgbClr val="70002E"/>
    <a:srgbClr val="750518"/>
    <a:srgbClr val="BCDD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B35B66-7232-9504-95A3-7FD42819044B}" v="1" dt="2025-07-03T19:33:19.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00" autoAdjust="0"/>
  </p:normalViewPr>
  <p:slideViewPr>
    <p:cSldViewPr snapToGrid="0">
      <p:cViewPr varScale="1">
        <p:scale>
          <a:sx n="71" d="100"/>
          <a:sy n="71" d="100"/>
        </p:scale>
        <p:origin x="66" y="12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B17B5D-D0DD-4853-86AE-591731C06CD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8CD4662-3209-4BBC-8F69-B1ADD72E2220}">
      <dgm:prSet/>
      <dgm:spPr/>
      <dgm:t>
        <a:bodyPr/>
        <a:lstStyle/>
        <a:p>
          <a:pPr>
            <a:lnSpc>
              <a:spcPct val="100000"/>
            </a:lnSpc>
          </a:pPr>
          <a:r>
            <a:rPr lang="en-US" dirty="0"/>
            <a:t>Dates: June 24, July 1, July 8, 2025</a:t>
          </a:r>
        </a:p>
      </dgm:t>
    </dgm:pt>
    <dgm:pt modelId="{015699D9-4A30-4A12-85FE-A0A04A451AD0}" type="parTrans" cxnId="{82D7FBEA-96EC-4128-911A-695444CEDAAB}">
      <dgm:prSet/>
      <dgm:spPr/>
      <dgm:t>
        <a:bodyPr/>
        <a:lstStyle/>
        <a:p>
          <a:endParaRPr lang="en-US"/>
        </a:p>
      </dgm:t>
    </dgm:pt>
    <dgm:pt modelId="{FC78509A-25D0-433C-A0F5-AA965978D42C}" type="sibTrans" cxnId="{82D7FBEA-96EC-4128-911A-695444CEDAAB}">
      <dgm:prSet/>
      <dgm:spPr/>
      <dgm:t>
        <a:bodyPr/>
        <a:lstStyle/>
        <a:p>
          <a:endParaRPr lang="en-US"/>
        </a:p>
      </dgm:t>
    </dgm:pt>
    <dgm:pt modelId="{603521A2-2BFC-4DDF-80E0-BDE693E9AB89}">
      <dgm:prSet/>
      <dgm:spPr/>
      <dgm:t>
        <a:bodyPr/>
        <a:lstStyle/>
        <a:p>
          <a:pPr>
            <a:lnSpc>
              <a:spcPct val="100000"/>
            </a:lnSpc>
          </a:pPr>
          <a:r>
            <a:rPr lang="en-US" dirty="0"/>
            <a:t>Format: Weekly 90-minute Zoom sessions (60 minutes instruction + 30 minutes peer learning)</a:t>
          </a:r>
        </a:p>
      </dgm:t>
    </dgm:pt>
    <dgm:pt modelId="{D86A8D59-E079-43BF-BB15-33F7A0916D3C}" type="parTrans" cxnId="{4EFB72C8-6341-4780-8541-B0C8E5495F69}">
      <dgm:prSet/>
      <dgm:spPr/>
      <dgm:t>
        <a:bodyPr/>
        <a:lstStyle/>
        <a:p>
          <a:endParaRPr lang="en-US"/>
        </a:p>
      </dgm:t>
    </dgm:pt>
    <dgm:pt modelId="{4A6ECEA7-8717-44F6-A15F-1FFD67F82EFC}" type="sibTrans" cxnId="{4EFB72C8-6341-4780-8541-B0C8E5495F69}">
      <dgm:prSet/>
      <dgm:spPr/>
      <dgm:t>
        <a:bodyPr/>
        <a:lstStyle/>
        <a:p>
          <a:endParaRPr lang="en-US"/>
        </a:p>
      </dgm:t>
    </dgm:pt>
    <dgm:pt modelId="{3027AECE-2786-4B4F-ADA1-45FB9F1AC79B}">
      <dgm:prSet/>
      <dgm:spPr/>
      <dgm:t>
        <a:bodyPr/>
        <a:lstStyle/>
        <a:p>
          <a:pPr>
            <a:lnSpc>
              <a:spcPct val="100000"/>
            </a:lnSpc>
          </a:pPr>
          <a:r>
            <a:rPr lang="en-US" dirty="0"/>
            <a:t>Audience: Board Chairs, Board Members, Executive Directors, and Leadership</a:t>
          </a:r>
        </a:p>
      </dgm:t>
    </dgm:pt>
    <dgm:pt modelId="{DACD0BDB-766D-4980-8A1B-09B32E9B442A}" type="parTrans" cxnId="{225947D4-999D-4C4C-8ABE-F28F493081E8}">
      <dgm:prSet/>
      <dgm:spPr/>
      <dgm:t>
        <a:bodyPr/>
        <a:lstStyle/>
        <a:p>
          <a:endParaRPr lang="en-US"/>
        </a:p>
      </dgm:t>
    </dgm:pt>
    <dgm:pt modelId="{FA00AC6F-399C-4125-B72D-1E71397F5922}" type="sibTrans" cxnId="{225947D4-999D-4C4C-8ABE-F28F493081E8}">
      <dgm:prSet/>
      <dgm:spPr/>
      <dgm:t>
        <a:bodyPr/>
        <a:lstStyle/>
        <a:p>
          <a:endParaRPr lang="en-US"/>
        </a:p>
      </dgm:t>
    </dgm:pt>
    <dgm:pt modelId="{9C63D32B-4D0D-4449-991E-D60CDEED91F2}">
      <dgm:prSet/>
      <dgm:spPr/>
      <dgm:t>
        <a:bodyPr/>
        <a:lstStyle/>
        <a:p>
          <a:pPr>
            <a:lnSpc>
              <a:spcPct val="100000"/>
            </a:lnSpc>
          </a:pPr>
          <a:r>
            <a:rPr lang="en-US" dirty="0"/>
            <a:t>Style: Interactive, Peer-Driven, Conversational</a:t>
          </a:r>
        </a:p>
      </dgm:t>
    </dgm:pt>
    <dgm:pt modelId="{FD08F0D9-F3E0-4677-887A-A578C663D7CB}" type="parTrans" cxnId="{3799218D-398D-4B81-B6DC-3FB490DA1715}">
      <dgm:prSet/>
      <dgm:spPr/>
      <dgm:t>
        <a:bodyPr/>
        <a:lstStyle/>
        <a:p>
          <a:endParaRPr lang="en-US"/>
        </a:p>
      </dgm:t>
    </dgm:pt>
    <dgm:pt modelId="{9281AA6B-7E7F-43D3-ACAA-6418B76FC548}" type="sibTrans" cxnId="{3799218D-398D-4B81-B6DC-3FB490DA1715}">
      <dgm:prSet/>
      <dgm:spPr/>
      <dgm:t>
        <a:bodyPr/>
        <a:lstStyle/>
        <a:p>
          <a:endParaRPr lang="en-US"/>
        </a:p>
      </dgm:t>
    </dgm:pt>
    <dgm:pt modelId="{A63EAB45-0B07-4FCA-9DFF-780F20E7278D}" type="pres">
      <dgm:prSet presAssocID="{42B17B5D-D0DD-4853-86AE-591731C06CD3}" presName="root" presStyleCnt="0">
        <dgm:presLayoutVars>
          <dgm:dir/>
          <dgm:resizeHandles val="exact"/>
        </dgm:presLayoutVars>
      </dgm:prSet>
      <dgm:spPr/>
    </dgm:pt>
    <dgm:pt modelId="{AA2B881A-A352-4C02-BC79-F93A7D9E07E7}" type="pres">
      <dgm:prSet presAssocID="{78CD4662-3209-4BBC-8F69-B1ADD72E2220}" presName="compNode" presStyleCnt="0"/>
      <dgm:spPr/>
    </dgm:pt>
    <dgm:pt modelId="{3DAB113E-768B-499E-8DE9-C62527C9A63D}" type="pres">
      <dgm:prSet presAssocID="{78CD4662-3209-4BBC-8F69-B1ADD72E2220}" presName="bgRect" presStyleLbl="bgShp" presStyleIdx="0" presStyleCnt="4"/>
      <dgm:spPr/>
    </dgm:pt>
    <dgm:pt modelId="{FD27105B-5A32-4CF4-9C23-66DE8145C063}" type="pres">
      <dgm:prSet presAssocID="{78CD4662-3209-4BBC-8F69-B1ADD72E222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ip Calendar"/>
        </a:ext>
      </dgm:extLst>
    </dgm:pt>
    <dgm:pt modelId="{4E7FF2CE-E05F-4848-AD69-024D83518D6D}" type="pres">
      <dgm:prSet presAssocID="{78CD4662-3209-4BBC-8F69-B1ADD72E2220}" presName="spaceRect" presStyleCnt="0"/>
      <dgm:spPr/>
    </dgm:pt>
    <dgm:pt modelId="{43682935-4134-4D8A-B489-F43AFFB03DA8}" type="pres">
      <dgm:prSet presAssocID="{78CD4662-3209-4BBC-8F69-B1ADD72E2220}" presName="parTx" presStyleLbl="revTx" presStyleIdx="0" presStyleCnt="4">
        <dgm:presLayoutVars>
          <dgm:chMax val="0"/>
          <dgm:chPref val="0"/>
        </dgm:presLayoutVars>
      </dgm:prSet>
      <dgm:spPr/>
    </dgm:pt>
    <dgm:pt modelId="{6BE7568F-DC86-4104-8990-E53AF45DAEEC}" type="pres">
      <dgm:prSet presAssocID="{FC78509A-25D0-433C-A0F5-AA965978D42C}" presName="sibTrans" presStyleCnt="0"/>
      <dgm:spPr/>
    </dgm:pt>
    <dgm:pt modelId="{6CA9E3E8-CC97-4627-910D-F5FBA4372D75}" type="pres">
      <dgm:prSet presAssocID="{603521A2-2BFC-4DDF-80E0-BDE693E9AB89}" presName="compNode" presStyleCnt="0"/>
      <dgm:spPr/>
    </dgm:pt>
    <dgm:pt modelId="{BF85E566-2D21-4E1E-BB69-A2DE133CE60B}" type="pres">
      <dgm:prSet presAssocID="{603521A2-2BFC-4DDF-80E0-BDE693E9AB89}" presName="bgRect" presStyleLbl="bgShp" presStyleIdx="1" presStyleCnt="4"/>
      <dgm:spPr/>
    </dgm:pt>
    <dgm:pt modelId="{750706D1-E75F-4706-AF45-70DC67E4D81E}" type="pres">
      <dgm:prSet presAssocID="{603521A2-2BFC-4DDF-80E0-BDE693E9AB8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Zoom In"/>
        </a:ext>
      </dgm:extLst>
    </dgm:pt>
    <dgm:pt modelId="{53036E20-D47B-4BD3-A01D-769998AED7D1}" type="pres">
      <dgm:prSet presAssocID="{603521A2-2BFC-4DDF-80E0-BDE693E9AB89}" presName="spaceRect" presStyleCnt="0"/>
      <dgm:spPr/>
    </dgm:pt>
    <dgm:pt modelId="{46B8D879-611A-4BDE-BDAC-A15C7E84D39C}" type="pres">
      <dgm:prSet presAssocID="{603521A2-2BFC-4DDF-80E0-BDE693E9AB89}" presName="parTx" presStyleLbl="revTx" presStyleIdx="1" presStyleCnt="4">
        <dgm:presLayoutVars>
          <dgm:chMax val="0"/>
          <dgm:chPref val="0"/>
        </dgm:presLayoutVars>
      </dgm:prSet>
      <dgm:spPr/>
    </dgm:pt>
    <dgm:pt modelId="{59ECCD0D-20E0-42D1-AF7D-DA881F8E3CDB}" type="pres">
      <dgm:prSet presAssocID="{4A6ECEA7-8717-44F6-A15F-1FFD67F82EFC}" presName="sibTrans" presStyleCnt="0"/>
      <dgm:spPr/>
    </dgm:pt>
    <dgm:pt modelId="{E8CFC407-892A-4E8E-B3B3-88D71E1C715C}" type="pres">
      <dgm:prSet presAssocID="{3027AECE-2786-4B4F-ADA1-45FB9F1AC79B}" presName="compNode" presStyleCnt="0"/>
      <dgm:spPr/>
    </dgm:pt>
    <dgm:pt modelId="{74A6BB5E-5954-44EA-8CF7-904F9EAEB781}" type="pres">
      <dgm:prSet presAssocID="{3027AECE-2786-4B4F-ADA1-45FB9F1AC79B}" presName="bgRect" presStyleLbl="bgShp" presStyleIdx="2" presStyleCnt="4"/>
      <dgm:spPr/>
    </dgm:pt>
    <dgm:pt modelId="{A036BD18-FB62-413E-BFAA-896B2AFE3EE4}" type="pres">
      <dgm:prSet presAssocID="{3027AECE-2786-4B4F-ADA1-45FB9F1AC7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eting"/>
        </a:ext>
      </dgm:extLst>
    </dgm:pt>
    <dgm:pt modelId="{8E0D8ED0-1975-4D31-A7AB-1E5419BC2320}" type="pres">
      <dgm:prSet presAssocID="{3027AECE-2786-4B4F-ADA1-45FB9F1AC79B}" presName="spaceRect" presStyleCnt="0"/>
      <dgm:spPr/>
    </dgm:pt>
    <dgm:pt modelId="{47069F78-0485-4B6A-8CD7-3FE04B79BA0F}" type="pres">
      <dgm:prSet presAssocID="{3027AECE-2786-4B4F-ADA1-45FB9F1AC79B}" presName="parTx" presStyleLbl="revTx" presStyleIdx="2" presStyleCnt="4">
        <dgm:presLayoutVars>
          <dgm:chMax val="0"/>
          <dgm:chPref val="0"/>
        </dgm:presLayoutVars>
      </dgm:prSet>
      <dgm:spPr/>
    </dgm:pt>
    <dgm:pt modelId="{EA29720E-8F24-4EE5-9934-F2B8CA39641F}" type="pres">
      <dgm:prSet presAssocID="{FA00AC6F-399C-4125-B72D-1E71397F5922}" presName="sibTrans" presStyleCnt="0"/>
      <dgm:spPr/>
    </dgm:pt>
    <dgm:pt modelId="{D2D58C1F-ED39-4240-8A24-FA0AC88D7323}" type="pres">
      <dgm:prSet presAssocID="{9C63D32B-4D0D-4449-991E-D60CDEED91F2}" presName="compNode" presStyleCnt="0"/>
      <dgm:spPr/>
    </dgm:pt>
    <dgm:pt modelId="{F1045B8C-B8F4-4ABA-A0CF-DF01869132F4}" type="pres">
      <dgm:prSet presAssocID="{9C63D32B-4D0D-4449-991E-D60CDEED91F2}" presName="bgRect" presStyleLbl="bgShp" presStyleIdx="3" presStyleCnt="4"/>
      <dgm:spPr/>
    </dgm:pt>
    <dgm:pt modelId="{37C837F9-0EF5-4AF3-B161-18B0B8F43FE4}" type="pres">
      <dgm:prSet presAssocID="{9C63D32B-4D0D-4449-991E-D60CDEED91F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at"/>
        </a:ext>
      </dgm:extLst>
    </dgm:pt>
    <dgm:pt modelId="{8601BD95-9726-443E-8940-BCC2F3E466A3}" type="pres">
      <dgm:prSet presAssocID="{9C63D32B-4D0D-4449-991E-D60CDEED91F2}" presName="spaceRect" presStyleCnt="0"/>
      <dgm:spPr/>
    </dgm:pt>
    <dgm:pt modelId="{8AD10CCA-F06C-419A-A34B-4F00A0ACF80A}" type="pres">
      <dgm:prSet presAssocID="{9C63D32B-4D0D-4449-991E-D60CDEED91F2}" presName="parTx" presStyleLbl="revTx" presStyleIdx="3" presStyleCnt="4">
        <dgm:presLayoutVars>
          <dgm:chMax val="0"/>
          <dgm:chPref val="0"/>
        </dgm:presLayoutVars>
      </dgm:prSet>
      <dgm:spPr/>
    </dgm:pt>
  </dgm:ptLst>
  <dgm:cxnLst>
    <dgm:cxn modelId="{A6DDDB0E-73CA-4DF3-B23A-7DA7B3A99473}" type="presOf" srcId="{3027AECE-2786-4B4F-ADA1-45FB9F1AC79B}" destId="{47069F78-0485-4B6A-8CD7-3FE04B79BA0F}" srcOrd="0" destOrd="0" presId="urn:microsoft.com/office/officeart/2018/2/layout/IconVerticalSolidList"/>
    <dgm:cxn modelId="{9DAC856C-5C78-4BA6-B9E0-965C3BE1B310}" type="presOf" srcId="{42B17B5D-D0DD-4853-86AE-591731C06CD3}" destId="{A63EAB45-0B07-4FCA-9DFF-780F20E7278D}" srcOrd="0" destOrd="0" presId="urn:microsoft.com/office/officeart/2018/2/layout/IconVerticalSolidList"/>
    <dgm:cxn modelId="{3799218D-398D-4B81-B6DC-3FB490DA1715}" srcId="{42B17B5D-D0DD-4853-86AE-591731C06CD3}" destId="{9C63D32B-4D0D-4449-991E-D60CDEED91F2}" srcOrd="3" destOrd="0" parTransId="{FD08F0D9-F3E0-4677-887A-A578C663D7CB}" sibTransId="{9281AA6B-7E7F-43D3-ACAA-6418B76FC548}"/>
    <dgm:cxn modelId="{232DA3AC-BA0A-4AD2-B1F3-CFEF91FFF327}" type="presOf" srcId="{78CD4662-3209-4BBC-8F69-B1ADD72E2220}" destId="{43682935-4134-4D8A-B489-F43AFFB03DA8}" srcOrd="0" destOrd="0" presId="urn:microsoft.com/office/officeart/2018/2/layout/IconVerticalSolidList"/>
    <dgm:cxn modelId="{4EFB72C8-6341-4780-8541-B0C8E5495F69}" srcId="{42B17B5D-D0DD-4853-86AE-591731C06CD3}" destId="{603521A2-2BFC-4DDF-80E0-BDE693E9AB89}" srcOrd="1" destOrd="0" parTransId="{D86A8D59-E079-43BF-BB15-33F7A0916D3C}" sibTransId="{4A6ECEA7-8717-44F6-A15F-1FFD67F82EFC}"/>
    <dgm:cxn modelId="{225947D4-999D-4C4C-8ABE-F28F493081E8}" srcId="{42B17B5D-D0DD-4853-86AE-591731C06CD3}" destId="{3027AECE-2786-4B4F-ADA1-45FB9F1AC79B}" srcOrd="2" destOrd="0" parTransId="{DACD0BDB-766D-4980-8A1B-09B32E9B442A}" sibTransId="{FA00AC6F-399C-4125-B72D-1E71397F5922}"/>
    <dgm:cxn modelId="{24443ADD-DE83-4C3F-9F09-7AFB3DD5C5E3}" type="presOf" srcId="{9C63D32B-4D0D-4449-991E-D60CDEED91F2}" destId="{8AD10CCA-F06C-419A-A34B-4F00A0ACF80A}" srcOrd="0" destOrd="0" presId="urn:microsoft.com/office/officeart/2018/2/layout/IconVerticalSolidList"/>
    <dgm:cxn modelId="{82D7FBEA-96EC-4128-911A-695444CEDAAB}" srcId="{42B17B5D-D0DD-4853-86AE-591731C06CD3}" destId="{78CD4662-3209-4BBC-8F69-B1ADD72E2220}" srcOrd="0" destOrd="0" parTransId="{015699D9-4A30-4A12-85FE-A0A04A451AD0}" sibTransId="{FC78509A-25D0-433C-A0F5-AA965978D42C}"/>
    <dgm:cxn modelId="{B1F5A9F7-CF86-4CD7-B4C3-9F563989CCFE}" type="presOf" srcId="{603521A2-2BFC-4DDF-80E0-BDE693E9AB89}" destId="{46B8D879-611A-4BDE-BDAC-A15C7E84D39C}" srcOrd="0" destOrd="0" presId="urn:microsoft.com/office/officeart/2018/2/layout/IconVerticalSolidList"/>
    <dgm:cxn modelId="{EB3CA467-A46A-48BA-806D-1E86A15ADE58}" type="presParOf" srcId="{A63EAB45-0B07-4FCA-9DFF-780F20E7278D}" destId="{AA2B881A-A352-4C02-BC79-F93A7D9E07E7}" srcOrd="0" destOrd="0" presId="urn:microsoft.com/office/officeart/2018/2/layout/IconVerticalSolidList"/>
    <dgm:cxn modelId="{80CFAF6F-39EF-44D4-965F-FF69D8222F07}" type="presParOf" srcId="{AA2B881A-A352-4C02-BC79-F93A7D9E07E7}" destId="{3DAB113E-768B-499E-8DE9-C62527C9A63D}" srcOrd="0" destOrd="0" presId="urn:microsoft.com/office/officeart/2018/2/layout/IconVerticalSolidList"/>
    <dgm:cxn modelId="{A59227F2-7EF3-477A-8E55-810460C2A4BD}" type="presParOf" srcId="{AA2B881A-A352-4C02-BC79-F93A7D9E07E7}" destId="{FD27105B-5A32-4CF4-9C23-66DE8145C063}" srcOrd="1" destOrd="0" presId="urn:microsoft.com/office/officeart/2018/2/layout/IconVerticalSolidList"/>
    <dgm:cxn modelId="{4FA2D70B-5928-41DF-986F-4FE74A76AB02}" type="presParOf" srcId="{AA2B881A-A352-4C02-BC79-F93A7D9E07E7}" destId="{4E7FF2CE-E05F-4848-AD69-024D83518D6D}" srcOrd="2" destOrd="0" presId="urn:microsoft.com/office/officeart/2018/2/layout/IconVerticalSolidList"/>
    <dgm:cxn modelId="{ADCE90CB-075C-44B8-8744-AD0F53365242}" type="presParOf" srcId="{AA2B881A-A352-4C02-BC79-F93A7D9E07E7}" destId="{43682935-4134-4D8A-B489-F43AFFB03DA8}" srcOrd="3" destOrd="0" presId="urn:microsoft.com/office/officeart/2018/2/layout/IconVerticalSolidList"/>
    <dgm:cxn modelId="{F8A1C9B9-EBDD-4982-92AF-E3BDA16315B7}" type="presParOf" srcId="{A63EAB45-0B07-4FCA-9DFF-780F20E7278D}" destId="{6BE7568F-DC86-4104-8990-E53AF45DAEEC}" srcOrd="1" destOrd="0" presId="urn:microsoft.com/office/officeart/2018/2/layout/IconVerticalSolidList"/>
    <dgm:cxn modelId="{9DF1E4D6-A2D9-424A-A7E4-59097845B601}" type="presParOf" srcId="{A63EAB45-0B07-4FCA-9DFF-780F20E7278D}" destId="{6CA9E3E8-CC97-4627-910D-F5FBA4372D75}" srcOrd="2" destOrd="0" presId="urn:microsoft.com/office/officeart/2018/2/layout/IconVerticalSolidList"/>
    <dgm:cxn modelId="{5C332242-508A-4AD7-9489-E789EDCD6DB2}" type="presParOf" srcId="{6CA9E3E8-CC97-4627-910D-F5FBA4372D75}" destId="{BF85E566-2D21-4E1E-BB69-A2DE133CE60B}" srcOrd="0" destOrd="0" presId="urn:microsoft.com/office/officeart/2018/2/layout/IconVerticalSolidList"/>
    <dgm:cxn modelId="{FC7CA14D-ECF1-47A4-9172-2700F2EF940D}" type="presParOf" srcId="{6CA9E3E8-CC97-4627-910D-F5FBA4372D75}" destId="{750706D1-E75F-4706-AF45-70DC67E4D81E}" srcOrd="1" destOrd="0" presId="urn:microsoft.com/office/officeart/2018/2/layout/IconVerticalSolidList"/>
    <dgm:cxn modelId="{4A54EDFA-7FA1-43E3-B9BC-1F4A22D2FD40}" type="presParOf" srcId="{6CA9E3E8-CC97-4627-910D-F5FBA4372D75}" destId="{53036E20-D47B-4BD3-A01D-769998AED7D1}" srcOrd="2" destOrd="0" presId="urn:microsoft.com/office/officeart/2018/2/layout/IconVerticalSolidList"/>
    <dgm:cxn modelId="{7C191D7D-81B5-44FA-A60A-1078FEC25DF0}" type="presParOf" srcId="{6CA9E3E8-CC97-4627-910D-F5FBA4372D75}" destId="{46B8D879-611A-4BDE-BDAC-A15C7E84D39C}" srcOrd="3" destOrd="0" presId="urn:microsoft.com/office/officeart/2018/2/layout/IconVerticalSolidList"/>
    <dgm:cxn modelId="{4C749FC0-023E-4241-88BC-0EF9589F3B7F}" type="presParOf" srcId="{A63EAB45-0B07-4FCA-9DFF-780F20E7278D}" destId="{59ECCD0D-20E0-42D1-AF7D-DA881F8E3CDB}" srcOrd="3" destOrd="0" presId="urn:microsoft.com/office/officeart/2018/2/layout/IconVerticalSolidList"/>
    <dgm:cxn modelId="{87715F95-B546-4DDC-B7C4-4912FAE5ADC1}" type="presParOf" srcId="{A63EAB45-0B07-4FCA-9DFF-780F20E7278D}" destId="{E8CFC407-892A-4E8E-B3B3-88D71E1C715C}" srcOrd="4" destOrd="0" presId="urn:microsoft.com/office/officeart/2018/2/layout/IconVerticalSolidList"/>
    <dgm:cxn modelId="{89524106-90E4-414D-AE6D-925B5B391789}" type="presParOf" srcId="{E8CFC407-892A-4E8E-B3B3-88D71E1C715C}" destId="{74A6BB5E-5954-44EA-8CF7-904F9EAEB781}" srcOrd="0" destOrd="0" presId="urn:microsoft.com/office/officeart/2018/2/layout/IconVerticalSolidList"/>
    <dgm:cxn modelId="{538C650F-F55B-4F4A-86FE-F7D8198F1E5B}" type="presParOf" srcId="{E8CFC407-892A-4E8E-B3B3-88D71E1C715C}" destId="{A036BD18-FB62-413E-BFAA-896B2AFE3EE4}" srcOrd="1" destOrd="0" presId="urn:microsoft.com/office/officeart/2018/2/layout/IconVerticalSolidList"/>
    <dgm:cxn modelId="{F258EFF3-4AB4-4AFB-9895-BA88A125C7A9}" type="presParOf" srcId="{E8CFC407-892A-4E8E-B3B3-88D71E1C715C}" destId="{8E0D8ED0-1975-4D31-A7AB-1E5419BC2320}" srcOrd="2" destOrd="0" presId="urn:microsoft.com/office/officeart/2018/2/layout/IconVerticalSolidList"/>
    <dgm:cxn modelId="{BEB6380C-95AB-4B8F-B0D3-0B49054014B0}" type="presParOf" srcId="{E8CFC407-892A-4E8E-B3B3-88D71E1C715C}" destId="{47069F78-0485-4B6A-8CD7-3FE04B79BA0F}" srcOrd="3" destOrd="0" presId="urn:microsoft.com/office/officeart/2018/2/layout/IconVerticalSolidList"/>
    <dgm:cxn modelId="{8E24C851-441E-46FD-81CB-CBE727682267}" type="presParOf" srcId="{A63EAB45-0B07-4FCA-9DFF-780F20E7278D}" destId="{EA29720E-8F24-4EE5-9934-F2B8CA39641F}" srcOrd="5" destOrd="0" presId="urn:microsoft.com/office/officeart/2018/2/layout/IconVerticalSolidList"/>
    <dgm:cxn modelId="{FA72D747-C9B3-4083-A029-D363D83B8774}" type="presParOf" srcId="{A63EAB45-0B07-4FCA-9DFF-780F20E7278D}" destId="{D2D58C1F-ED39-4240-8A24-FA0AC88D7323}" srcOrd="6" destOrd="0" presId="urn:microsoft.com/office/officeart/2018/2/layout/IconVerticalSolidList"/>
    <dgm:cxn modelId="{CCFD53CE-FD22-4D4D-87D6-5EDDF3C733FF}" type="presParOf" srcId="{D2D58C1F-ED39-4240-8A24-FA0AC88D7323}" destId="{F1045B8C-B8F4-4ABA-A0CF-DF01869132F4}" srcOrd="0" destOrd="0" presId="urn:microsoft.com/office/officeart/2018/2/layout/IconVerticalSolidList"/>
    <dgm:cxn modelId="{5A98C2B9-5FAC-4075-A53F-5063A905EF2D}" type="presParOf" srcId="{D2D58C1F-ED39-4240-8A24-FA0AC88D7323}" destId="{37C837F9-0EF5-4AF3-B161-18B0B8F43FE4}" srcOrd="1" destOrd="0" presId="urn:microsoft.com/office/officeart/2018/2/layout/IconVerticalSolidList"/>
    <dgm:cxn modelId="{CA00D91C-5D8D-45E2-A424-18D5F77070B4}" type="presParOf" srcId="{D2D58C1F-ED39-4240-8A24-FA0AC88D7323}" destId="{8601BD95-9726-443E-8940-BCC2F3E466A3}" srcOrd="2" destOrd="0" presId="urn:microsoft.com/office/officeart/2018/2/layout/IconVerticalSolidList"/>
    <dgm:cxn modelId="{9D8D9C7B-F176-4E90-9A71-E5089FC4C634}" type="presParOf" srcId="{D2D58C1F-ED39-4240-8A24-FA0AC88D7323}" destId="{8AD10CCA-F06C-419A-A34B-4F00A0ACF80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12DF0E-DE7B-4351-878F-42EDEB0705DB}"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5052AF3A-234C-441A-9C61-12438DDA0B03}">
      <dgm:prSet/>
      <dgm:spPr/>
      <dgm:t>
        <a:bodyPr/>
        <a:lstStyle/>
        <a:p>
          <a:endParaRPr lang="en-US" dirty="0"/>
        </a:p>
      </dgm:t>
    </dgm:pt>
    <dgm:pt modelId="{FDC197BF-1A37-4E7C-9ADF-B1B87583BAA3}" type="parTrans" cxnId="{84BB9655-F114-43AB-97F5-69B5D212B668}">
      <dgm:prSet/>
      <dgm:spPr/>
      <dgm:t>
        <a:bodyPr/>
        <a:lstStyle/>
        <a:p>
          <a:endParaRPr lang="en-US"/>
        </a:p>
      </dgm:t>
    </dgm:pt>
    <dgm:pt modelId="{48B3DAE2-DACF-472C-A6A8-9F39604DDF6B}" type="sibTrans" cxnId="{84BB9655-F114-43AB-97F5-69B5D212B668}">
      <dgm:prSet/>
      <dgm:spPr/>
      <dgm:t>
        <a:bodyPr/>
        <a:lstStyle/>
        <a:p>
          <a:endParaRPr lang="en-US"/>
        </a:p>
      </dgm:t>
    </dgm:pt>
    <dgm:pt modelId="{93054EEC-BB29-4937-9A70-9C522D9FE4EA}">
      <dgm:prSet/>
      <dgm:spPr/>
      <dgm:t>
        <a:bodyPr/>
        <a:lstStyle/>
        <a:p>
          <a:endParaRPr lang="en-US" dirty="0"/>
        </a:p>
      </dgm:t>
    </dgm:pt>
    <dgm:pt modelId="{FB3F2D0A-B3A9-4D66-A296-860C637D2448}" type="parTrans" cxnId="{D8D66F6D-69AD-4D64-991A-7E77184991DC}">
      <dgm:prSet/>
      <dgm:spPr/>
      <dgm:t>
        <a:bodyPr/>
        <a:lstStyle/>
        <a:p>
          <a:endParaRPr lang="en-US"/>
        </a:p>
      </dgm:t>
    </dgm:pt>
    <dgm:pt modelId="{CA275573-8A3A-47F8-8085-EDA2917EFEE0}" type="sibTrans" cxnId="{D8D66F6D-69AD-4D64-991A-7E77184991DC}">
      <dgm:prSet/>
      <dgm:spPr/>
      <dgm:t>
        <a:bodyPr/>
        <a:lstStyle/>
        <a:p>
          <a:endParaRPr lang="en-US"/>
        </a:p>
      </dgm:t>
    </dgm:pt>
    <dgm:pt modelId="{0561A91D-6584-4B67-92DE-795CD83CBE3E}">
      <dgm:prSet/>
      <dgm:spPr/>
      <dgm:t>
        <a:bodyPr/>
        <a:lstStyle/>
        <a:p>
          <a:endParaRPr lang="en-US" dirty="0"/>
        </a:p>
      </dgm:t>
    </dgm:pt>
    <dgm:pt modelId="{7C63B929-23A0-493F-9364-1C524063719F}" type="parTrans" cxnId="{4F96B758-BDFA-4558-B26D-93E2801D3515}">
      <dgm:prSet/>
      <dgm:spPr/>
      <dgm:t>
        <a:bodyPr/>
        <a:lstStyle/>
        <a:p>
          <a:endParaRPr lang="en-US"/>
        </a:p>
      </dgm:t>
    </dgm:pt>
    <dgm:pt modelId="{D2428BA9-C229-49E5-B76A-509EFED254D2}" type="sibTrans" cxnId="{4F96B758-BDFA-4558-B26D-93E2801D3515}">
      <dgm:prSet/>
      <dgm:spPr/>
      <dgm:t>
        <a:bodyPr/>
        <a:lstStyle/>
        <a:p>
          <a:endParaRPr lang="en-US"/>
        </a:p>
      </dgm:t>
    </dgm:pt>
    <dgm:pt modelId="{20F16995-2CCD-482D-8E1A-A93E90538ED1}">
      <dgm:prSet/>
      <dgm:spPr/>
      <dgm:t>
        <a:bodyPr/>
        <a:lstStyle/>
        <a:p>
          <a:endParaRPr lang="en-US" dirty="0"/>
        </a:p>
      </dgm:t>
    </dgm:pt>
    <dgm:pt modelId="{17B280BD-49AC-4FCD-B0B1-1BD37AF12044}" type="parTrans" cxnId="{BCE887C4-8ADA-4D47-8D8D-2CE28386358D}">
      <dgm:prSet/>
      <dgm:spPr/>
      <dgm:t>
        <a:bodyPr/>
        <a:lstStyle/>
        <a:p>
          <a:endParaRPr lang="en-US"/>
        </a:p>
      </dgm:t>
    </dgm:pt>
    <dgm:pt modelId="{60DDF80B-2731-46F3-B84C-39DDBDB72A10}" type="sibTrans" cxnId="{BCE887C4-8ADA-4D47-8D8D-2CE28386358D}">
      <dgm:prSet/>
      <dgm:spPr/>
      <dgm:t>
        <a:bodyPr/>
        <a:lstStyle/>
        <a:p>
          <a:endParaRPr lang="en-US"/>
        </a:p>
      </dgm:t>
    </dgm:pt>
    <dgm:pt modelId="{D98D755A-209C-4CB4-BAC0-DAEBB36AF76D}">
      <dgm:prSet/>
      <dgm:spPr/>
      <dgm:t>
        <a:bodyPr/>
        <a:lstStyle/>
        <a:p>
          <a:endParaRPr lang="en-US" dirty="0"/>
        </a:p>
      </dgm:t>
    </dgm:pt>
    <dgm:pt modelId="{D75CEDC9-7EB9-45F0-B0AB-1A560B008412}" type="parTrans" cxnId="{D302BE69-95BA-4EC4-8B6F-C55AE93538BE}">
      <dgm:prSet/>
      <dgm:spPr/>
      <dgm:t>
        <a:bodyPr/>
        <a:lstStyle/>
        <a:p>
          <a:endParaRPr lang="en-US"/>
        </a:p>
      </dgm:t>
    </dgm:pt>
    <dgm:pt modelId="{6AEF0CE8-DD3D-4157-A025-D02E1FE84ECA}" type="sibTrans" cxnId="{D302BE69-95BA-4EC4-8B6F-C55AE93538BE}">
      <dgm:prSet/>
      <dgm:spPr/>
      <dgm:t>
        <a:bodyPr/>
        <a:lstStyle/>
        <a:p>
          <a:endParaRPr lang="en-US"/>
        </a:p>
      </dgm:t>
    </dgm:pt>
    <dgm:pt modelId="{6ABAD9DC-D3E3-4F23-A492-8E8AE18DB09B}">
      <dgm:prSet/>
      <dgm:spPr/>
      <dgm:t>
        <a:bodyPr/>
        <a:lstStyle/>
        <a:p>
          <a:endParaRPr lang="en-US" dirty="0"/>
        </a:p>
      </dgm:t>
    </dgm:pt>
    <dgm:pt modelId="{B2BE1695-64FF-4F8C-B995-7BBE2FAAE054}" type="sibTrans" cxnId="{1B698059-A889-462B-AA21-171596AAE42B}">
      <dgm:prSet/>
      <dgm:spPr/>
      <dgm:t>
        <a:bodyPr/>
        <a:lstStyle/>
        <a:p>
          <a:endParaRPr lang="en-US"/>
        </a:p>
      </dgm:t>
    </dgm:pt>
    <dgm:pt modelId="{38289536-E25C-4576-A5AC-CB545C449855}" type="parTrans" cxnId="{1B698059-A889-462B-AA21-171596AAE42B}">
      <dgm:prSet/>
      <dgm:spPr/>
      <dgm:t>
        <a:bodyPr/>
        <a:lstStyle/>
        <a:p>
          <a:endParaRPr lang="en-US"/>
        </a:p>
      </dgm:t>
    </dgm:pt>
    <dgm:pt modelId="{0ADD3C15-2CC0-42F9-B64F-4042FA877914}" type="pres">
      <dgm:prSet presAssocID="{3E12DF0E-DE7B-4351-878F-42EDEB0705DB}" presName="Name0" presStyleCnt="0">
        <dgm:presLayoutVars>
          <dgm:dir/>
          <dgm:animLvl val="lvl"/>
          <dgm:resizeHandles val="exact"/>
        </dgm:presLayoutVars>
      </dgm:prSet>
      <dgm:spPr/>
    </dgm:pt>
    <dgm:pt modelId="{8CF3C3F9-AF2B-42D8-9C1C-EE41D72D3CAC}" type="pres">
      <dgm:prSet presAssocID="{5052AF3A-234C-441A-9C61-12438DDA0B03}" presName="linNode" presStyleCnt="0"/>
      <dgm:spPr/>
    </dgm:pt>
    <dgm:pt modelId="{1D67D482-2B5A-458A-9F7B-2D21A479764D}" type="pres">
      <dgm:prSet presAssocID="{5052AF3A-234C-441A-9C61-12438DDA0B03}" presName="parentText" presStyleLbl="node1" presStyleIdx="0" presStyleCnt="3">
        <dgm:presLayoutVars>
          <dgm:chMax val="1"/>
          <dgm:bulletEnabled val="1"/>
        </dgm:presLayoutVars>
      </dgm:prSet>
      <dgm:spPr/>
    </dgm:pt>
    <dgm:pt modelId="{1D8D89A3-0C0F-4BF9-AF2D-75F58A1944C2}" type="pres">
      <dgm:prSet presAssocID="{5052AF3A-234C-441A-9C61-12438DDA0B03}" presName="descendantText" presStyleLbl="alignAccFollowNode1" presStyleIdx="0" presStyleCnt="3">
        <dgm:presLayoutVars>
          <dgm:bulletEnabled val="1"/>
        </dgm:presLayoutVars>
      </dgm:prSet>
      <dgm:spPr/>
    </dgm:pt>
    <dgm:pt modelId="{EBF855E7-3891-49DB-8099-D19B86E8BE90}" type="pres">
      <dgm:prSet presAssocID="{48B3DAE2-DACF-472C-A6A8-9F39604DDF6B}" presName="sp" presStyleCnt="0"/>
      <dgm:spPr/>
    </dgm:pt>
    <dgm:pt modelId="{7413F46C-6200-4DB7-B394-84D0D7C1F986}" type="pres">
      <dgm:prSet presAssocID="{6ABAD9DC-D3E3-4F23-A492-8E8AE18DB09B}" presName="linNode" presStyleCnt="0"/>
      <dgm:spPr/>
    </dgm:pt>
    <dgm:pt modelId="{7FE27AF0-7B38-4B0C-A32E-FAF5B3B9DDE8}" type="pres">
      <dgm:prSet presAssocID="{6ABAD9DC-D3E3-4F23-A492-8E8AE18DB09B}" presName="parentText" presStyleLbl="node1" presStyleIdx="1" presStyleCnt="3">
        <dgm:presLayoutVars>
          <dgm:chMax val="1"/>
          <dgm:bulletEnabled val="1"/>
        </dgm:presLayoutVars>
      </dgm:prSet>
      <dgm:spPr/>
    </dgm:pt>
    <dgm:pt modelId="{DC10014A-00C6-4153-84A9-19C1FBB4D871}" type="pres">
      <dgm:prSet presAssocID="{6ABAD9DC-D3E3-4F23-A492-8E8AE18DB09B}" presName="descendantText" presStyleLbl="alignAccFollowNode1" presStyleIdx="1" presStyleCnt="3">
        <dgm:presLayoutVars>
          <dgm:bulletEnabled val="1"/>
        </dgm:presLayoutVars>
      </dgm:prSet>
      <dgm:spPr/>
    </dgm:pt>
    <dgm:pt modelId="{573B6361-4373-4F56-AF05-F2B8A8DF0A37}" type="pres">
      <dgm:prSet presAssocID="{B2BE1695-64FF-4F8C-B995-7BBE2FAAE054}" presName="sp" presStyleCnt="0"/>
      <dgm:spPr/>
    </dgm:pt>
    <dgm:pt modelId="{2F37CFB7-C9E9-46F7-8FED-07DC10B6A4C5}" type="pres">
      <dgm:prSet presAssocID="{20F16995-2CCD-482D-8E1A-A93E90538ED1}" presName="linNode" presStyleCnt="0"/>
      <dgm:spPr/>
    </dgm:pt>
    <dgm:pt modelId="{B3A29226-0BBA-475C-8FC3-64EF80081779}" type="pres">
      <dgm:prSet presAssocID="{20F16995-2CCD-482D-8E1A-A93E90538ED1}" presName="parentText" presStyleLbl="node1" presStyleIdx="2" presStyleCnt="3">
        <dgm:presLayoutVars>
          <dgm:chMax val="1"/>
          <dgm:bulletEnabled val="1"/>
        </dgm:presLayoutVars>
      </dgm:prSet>
      <dgm:spPr/>
    </dgm:pt>
    <dgm:pt modelId="{C8D1BAFE-EBB9-44A8-841F-6798FA4FBAFF}" type="pres">
      <dgm:prSet presAssocID="{20F16995-2CCD-482D-8E1A-A93E90538ED1}" presName="descendantText" presStyleLbl="alignAccFollowNode1" presStyleIdx="2" presStyleCnt="3">
        <dgm:presLayoutVars>
          <dgm:bulletEnabled val="1"/>
        </dgm:presLayoutVars>
      </dgm:prSet>
      <dgm:spPr/>
    </dgm:pt>
  </dgm:ptLst>
  <dgm:cxnLst>
    <dgm:cxn modelId="{9F324F16-9E17-4839-A73B-67BFEDF141AF}" type="presOf" srcId="{5052AF3A-234C-441A-9C61-12438DDA0B03}" destId="{1D67D482-2B5A-458A-9F7B-2D21A479764D}" srcOrd="0" destOrd="0" presId="urn:microsoft.com/office/officeart/2005/8/layout/vList5"/>
    <dgm:cxn modelId="{69C9D732-5E1A-40B3-9AD5-C9E7516B83DD}" type="presOf" srcId="{D98D755A-209C-4CB4-BAC0-DAEBB36AF76D}" destId="{C8D1BAFE-EBB9-44A8-841F-6798FA4FBAFF}" srcOrd="0" destOrd="0" presId="urn:microsoft.com/office/officeart/2005/8/layout/vList5"/>
    <dgm:cxn modelId="{E1A2CF36-7532-4B47-BDD5-0B8BFB632E31}" type="presOf" srcId="{93054EEC-BB29-4937-9A70-9C522D9FE4EA}" destId="{1D8D89A3-0C0F-4BF9-AF2D-75F58A1944C2}" srcOrd="0" destOrd="0" presId="urn:microsoft.com/office/officeart/2005/8/layout/vList5"/>
    <dgm:cxn modelId="{D302BE69-95BA-4EC4-8B6F-C55AE93538BE}" srcId="{20F16995-2CCD-482D-8E1A-A93E90538ED1}" destId="{D98D755A-209C-4CB4-BAC0-DAEBB36AF76D}" srcOrd="0" destOrd="0" parTransId="{D75CEDC9-7EB9-45F0-B0AB-1A560B008412}" sibTransId="{6AEF0CE8-DD3D-4157-A025-D02E1FE84ECA}"/>
    <dgm:cxn modelId="{15B9B86A-8AED-4FF2-B6D4-8F38EFFFB110}" type="presOf" srcId="{0561A91D-6584-4B67-92DE-795CD83CBE3E}" destId="{DC10014A-00C6-4153-84A9-19C1FBB4D871}" srcOrd="0" destOrd="0" presId="urn:microsoft.com/office/officeart/2005/8/layout/vList5"/>
    <dgm:cxn modelId="{D8D66F6D-69AD-4D64-991A-7E77184991DC}" srcId="{5052AF3A-234C-441A-9C61-12438DDA0B03}" destId="{93054EEC-BB29-4937-9A70-9C522D9FE4EA}" srcOrd="0" destOrd="0" parTransId="{FB3F2D0A-B3A9-4D66-A296-860C637D2448}" sibTransId="{CA275573-8A3A-47F8-8085-EDA2917EFEE0}"/>
    <dgm:cxn modelId="{84BB9655-F114-43AB-97F5-69B5D212B668}" srcId="{3E12DF0E-DE7B-4351-878F-42EDEB0705DB}" destId="{5052AF3A-234C-441A-9C61-12438DDA0B03}" srcOrd="0" destOrd="0" parTransId="{FDC197BF-1A37-4E7C-9ADF-B1B87583BAA3}" sibTransId="{48B3DAE2-DACF-472C-A6A8-9F39604DDF6B}"/>
    <dgm:cxn modelId="{4F96B758-BDFA-4558-B26D-93E2801D3515}" srcId="{6ABAD9DC-D3E3-4F23-A492-8E8AE18DB09B}" destId="{0561A91D-6584-4B67-92DE-795CD83CBE3E}" srcOrd="0" destOrd="0" parTransId="{7C63B929-23A0-493F-9364-1C524063719F}" sibTransId="{D2428BA9-C229-49E5-B76A-509EFED254D2}"/>
    <dgm:cxn modelId="{1B698059-A889-462B-AA21-171596AAE42B}" srcId="{3E12DF0E-DE7B-4351-878F-42EDEB0705DB}" destId="{6ABAD9DC-D3E3-4F23-A492-8E8AE18DB09B}" srcOrd="1" destOrd="0" parTransId="{38289536-E25C-4576-A5AC-CB545C449855}" sibTransId="{B2BE1695-64FF-4F8C-B995-7BBE2FAAE054}"/>
    <dgm:cxn modelId="{D9405DA0-AA7D-4FA9-8266-F9703851375A}" type="presOf" srcId="{6ABAD9DC-D3E3-4F23-A492-8E8AE18DB09B}" destId="{7FE27AF0-7B38-4B0C-A32E-FAF5B3B9DDE8}" srcOrd="0" destOrd="0" presId="urn:microsoft.com/office/officeart/2005/8/layout/vList5"/>
    <dgm:cxn modelId="{BCE887C4-8ADA-4D47-8D8D-2CE28386358D}" srcId="{3E12DF0E-DE7B-4351-878F-42EDEB0705DB}" destId="{20F16995-2CCD-482D-8E1A-A93E90538ED1}" srcOrd="2" destOrd="0" parTransId="{17B280BD-49AC-4FCD-B0B1-1BD37AF12044}" sibTransId="{60DDF80B-2731-46F3-B84C-39DDBDB72A10}"/>
    <dgm:cxn modelId="{BE7C6DEC-3220-4F6C-8B30-3281DC8D9E4C}" type="presOf" srcId="{20F16995-2CCD-482D-8E1A-A93E90538ED1}" destId="{B3A29226-0BBA-475C-8FC3-64EF80081779}" srcOrd="0" destOrd="0" presId="urn:microsoft.com/office/officeart/2005/8/layout/vList5"/>
    <dgm:cxn modelId="{C48624FD-5B4E-479B-893E-CA5B0CACE414}" type="presOf" srcId="{3E12DF0E-DE7B-4351-878F-42EDEB0705DB}" destId="{0ADD3C15-2CC0-42F9-B64F-4042FA877914}" srcOrd="0" destOrd="0" presId="urn:microsoft.com/office/officeart/2005/8/layout/vList5"/>
    <dgm:cxn modelId="{9B3648B9-8D6B-46F4-A0A0-2E7C8B8E93E2}" type="presParOf" srcId="{0ADD3C15-2CC0-42F9-B64F-4042FA877914}" destId="{8CF3C3F9-AF2B-42D8-9C1C-EE41D72D3CAC}" srcOrd="0" destOrd="0" presId="urn:microsoft.com/office/officeart/2005/8/layout/vList5"/>
    <dgm:cxn modelId="{6664DC0E-13EB-41F4-B235-B7D2A71B67F7}" type="presParOf" srcId="{8CF3C3F9-AF2B-42D8-9C1C-EE41D72D3CAC}" destId="{1D67D482-2B5A-458A-9F7B-2D21A479764D}" srcOrd="0" destOrd="0" presId="urn:microsoft.com/office/officeart/2005/8/layout/vList5"/>
    <dgm:cxn modelId="{0F71F0B2-7966-4090-8083-D93C21F9F485}" type="presParOf" srcId="{8CF3C3F9-AF2B-42D8-9C1C-EE41D72D3CAC}" destId="{1D8D89A3-0C0F-4BF9-AF2D-75F58A1944C2}" srcOrd="1" destOrd="0" presId="urn:microsoft.com/office/officeart/2005/8/layout/vList5"/>
    <dgm:cxn modelId="{C50DCDEE-D06A-4828-90FE-7DC4C0D3CCE9}" type="presParOf" srcId="{0ADD3C15-2CC0-42F9-B64F-4042FA877914}" destId="{EBF855E7-3891-49DB-8099-D19B86E8BE90}" srcOrd="1" destOrd="0" presId="urn:microsoft.com/office/officeart/2005/8/layout/vList5"/>
    <dgm:cxn modelId="{F068B419-50EF-4F35-9F23-6F0E29EF327C}" type="presParOf" srcId="{0ADD3C15-2CC0-42F9-B64F-4042FA877914}" destId="{7413F46C-6200-4DB7-B394-84D0D7C1F986}" srcOrd="2" destOrd="0" presId="urn:microsoft.com/office/officeart/2005/8/layout/vList5"/>
    <dgm:cxn modelId="{B77478FE-D2D3-46E5-9BE0-E099D36071AB}" type="presParOf" srcId="{7413F46C-6200-4DB7-B394-84D0D7C1F986}" destId="{7FE27AF0-7B38-4B0C-A32E-FAF5B3B9DDE8}" srcOrd="0" destOrd="0" presId="urn:microsoft.com/office/officeart/2005/8/layout/vList5"/>
    <dgm:cxn modelId="{ACF6AB74-1B1A-4A42-BCE0-F210CAE6C0C4}" type="presParOf" srcId="{7413F46C-6200-4DB7-B394-84D0D7C1F986}" destId="{DC10014A-00C6-4153-84A9-19C1FBB4D871}" srcOrd="1" destOrd="0" presId="urn:microsoft.com/office/officeart/2005/8/layout/vList5"/>
    <dgm:cxn modelId="{993AC238-4FC2-4CDF-BB82-F5C1ADB9DD4D}" type="presParOf" srcId="{0ADD3C15-2CC0-42F9-B64F-4042FA877914}" destId="{573B6361-4373-4F56-AF05-F2B8A8DF0A37}" srcOrd="3" destOrd="0" presId="urn:microsoft.com/office/officeart/2005/8/layout/vList5"/>
    <dgm:cxn modelId="{157386C0-72C1-4BBD-82C8-9B30F8596B89}" type="presParOf" srcId="{0ADD3C15-2CC0-42F9-B64F-4042FA877914}" destId="{2F37CFB7-C9E9-46F7-8FED-07DC10B6A4C5}" srcOrd="4" destOrd="0" presId="urn:microsoft.com/office/officeart/2005/8/layout/vList5"/>
    <dgm:cxn modelId="{69D8C021-B79D-4ECB-B5F8-E0B48E8B5847}" type="presParOf" srcId="{2F37CFB7-C9E9-46F7-8FED-07DC10B6A4C5}" destId="{B3A29226-0BBA-475C-8FC3-64EF80081779}" srcOrd="0" destOrd="0" presId="urn:microsoft.com/office/officeart/2005/8/layout/vList5"/>
    <dgm:cxn modelId="{52A5EAEF-9E11-4F0F-892C-101CEE119599}" type="presParOf" srcId="{2F37CFB7-C9E9-46F7-8FED-07DC10B6A4C5}" destId="{C8D1BAFE-EBB9-44A8-841F-6798FA4FBAF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B113E-768B-499E-8DE9-C62527C9A63D}">
      <dsp:nvSpPr>
        <dsp:cNvPr id="0" name=""/>
        <dsp:cNvSpPr/>
      </dsp:nvSpPr>
      <dsp:spPr>
        <a:xfrm>
          <a:off x="0" y="1805"/>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7105B-5A32-4CF4-9C23-66DE8145C063}">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682935-4134-4D8A-B489-F43AFFB03DA8}">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Dates: June 24, July 1, July 8, 2025</a:t>
          </a:r>
        </a:p>
      </dsp:txBody>
      <dsp:txXfrm>
        <a:off x="1057183" y="1805"/>
        <a:ext cx="9458416" cy="915310"/>
      </dsp:txXfrm>
    </dsp:sp>
    <dsp:sp modelId="{BF85E566-2D21-4E1E-BB69-A2DE133CE60B}">
      <dsp:nvSpPr>
        <dsp:cNvPr id="0" name=""/>
        <dsp:cNvSpPr/>
      </dsp:nvSpPr>
      <dsp:spPr>
        <a:xfrm>
          <a:off x="0" y="1145944"/>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706D1-E75F-4706-AF45-70DC67E4D81E}">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8D879-611A-4BDE-BDAC-A15C7E84D39C}">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Format: Weekly 90-minute Zoom sessions (60 minutes instruction + 30 minutes peer learning)</a:t>
          </a:r>
        </a:p>
      </dsp:txBody>
      <dsp:txXfrm>
        <a:off x="1057183" y="1145944"/>
        <a:ext cx="9458416" cy="915310"/>
      </dsp:txXfrm>
    </dsp:sp>
    <dsp:sp modelId="{74A6BB5E-5954-44EA-8CF7-904F9EAEB781}">
      <dsp:nvSpPr>
        <dsp:cNvPr id="0" name=""/>
        <dsp:cNvSpPr/>
      </dsp:nvSpPr>
      <dsp:spPr>
        <a:xfrm>
          <a:off x="0" y="2290082"/>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36BD18-FB62-413E-BFAA-896B2AFE3EE4}">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069F78-0485-4B6A-8CD7-3FE04B79BA0F}">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Audience: Board Chairs, Board Members, Executive Directors, and Leadership</a:t>
          </a:r>
        </a:p>
      </dsp:txBody>
      <dsp:txXfrm>
        <a:off x="1057183" y="2290082"/>
        <a:ext cx="9458416" cy="915310"/>
      </dsp:txXfrm>
    </dsp:sp>
    <dsp:sp modelId="{F1045B8C-B8F4-4ABA-A0CF-DF01869132F4}">
      <dsp:nvSpPr>
        <dsp:cNvPr id="0" name=""/>
        <dsp:cNvSpPr/>
      </dsp:nvSpPr>
      <dsp:spPr>
        <a:xfrm>
          <a:off x="0" y="3434221"/>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C837F9-0EF5-4AF3-B161-18B0B8F43FE4}">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10CCA-F06C-419A-A34B-4F00A0ACF80A}">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Style: Interactive, Peer-Driven, Conversational</a:t>
          </a:r>
        </a:p>
      </dsp:txBody>
      <dsp:txXfrm>
        <a:off x="1057183" y="3434221"/>
        <a:ext cx="945841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D89A3-0C0F-4BF9-AF2D-75F58A1944C2}">
      <dsp:nvSpPr>
        <dsp:cNvPr id="0" name=""/>
        <dsp:cNvSpPr/>
      </dsp:nvSpPr>
      <dsp:spPr>
        <a:xfrm rot="5400000">
          <a:off x="3549686" y="-1114691"/>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249363"/>
        <a:ext cx="3939450" cy="1280619"/>
      </dsp:txXfrm>
    </dsp:sp>
    <dsp:sp modelId="{1D67D482-2B5A-458A-9F7B-2D21A479764D}">
      <dsp:nvSpPr>
        <dsp:cNvPr id="0" name=""/>
        <dsp:cNvSpPr/>
      </dsp:nvSpPr>
      <dsp:spPr>
        <a:xfrm>
          <a:off x="0" y="2687"/>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89285"/>
        <a:ext cx="2081714" cy="1600775"/>
      </dsp:txXfrm>
    </dsp:sp>
    <dsp:sp modelId="{DC10014A-00C6-4153-84A9-19C1FBB4D871}">
      <dsp:nvSpPr>
        <dsp:cNvPr id="0" name=""/>
        <dsp:cNvSpPr/>
      </dsp:nvSpPr>
      <dsp:spPr>
        <a:xfrm rot="5400000">
          <a:off x="3549686" y="74797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2112034"/>
        <a:ext cx="3939450" cy="1280619"/>
      </dsp:txXfrm>
    </dsp:sp>
    <dsp:sp modelId="{7FE27AF0-7B38-4B0C-A32E-FAF5B3B9DDE8}">
      <dsp:nvSpPr>
        <dsp:cNvPr id="0" name=""/>
        <dsp:cNvSpPr/>
      </dsp:nvSpPr>
      <dsp:spPr>
        <a:xfrm>
          <a:off x="0" y="186535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1951956"/>
        <a:ext cx="2081714" cy="1600775"/>
      </dsp:txXfrm>
    </dsp:sp>
    <dsp:sp modelId="{C8D1BAFE-EBB9-44A8-841F-6798FA4FBAFF}">
      <dsp:nvSpPr>
        <dsp:cNvPr id="0" name=""/>
        <dsp:cNvSpPr/>
      </dsp:nvSpPr>
      <dsp:spPr>
        <a:xfrm rot="5400000">
          <a:off x="3549686" y="261064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3974704"/>
        <a:ext cx="3939450" cy="1280619"/>
      </dsp:txXfrm>
    </dsp:sp>
    <dsp:sp modelId="{B3A29226-0BBA-475C-8FC3-64EF80081779}">
      <dsp:nvSpPr>
        <dsp:cNvPr id="0" name=""/>
        <dsp:cNvSpPr/>
      </dsp:nvSpPr>
      <dsp:spPr>
        <a:xfrm>
          <a:off x="0" y="372802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3814626"/>
        <a:ext cx="2081714" cy="16007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9923DBA-C4F3-488E-BF80-7D6D5683E467}" type="datetimeFigureOut">
              <a:rPr lang="en-US" smtClean="0"/>
              <a:t>7/3/2025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2EB5225-5EEE-4ACC-8F39-02FB50716DCC}" type="slidenum">
              <a:rPr lang="en-US" smtClean="0"/>
              <a:t>‹#›</a:t>
            </a:fld>
            <a:endParaRPr lang="en-US" dirty="0"/>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your access needs are met</a:t>
            </a:r>
          </a:p>
        </p:txBody>
      </p:sp>
      <p:sp>
        <p:nvSpPr>
          <p:cNvPr id="4" name="Slide Number Placeholder 3"/>
          <p:cNvSpPr>
            <a:spLocks noGrp="1"/>
          </p:cNvSpPr>
          <p:nvPr>
            <p:ph type="sldNum" sz="quarter" idx="5"/>
          </p:nvPr>
        </p:nvSpPr>
        <p:spPr/>
        <p:txBody>
          <a:bodyPr/>
          <a:lstStyle/>
          <a:p>
            <a:fld id="{32EB5225-5EEE-4ACC-8F39-02FB50716DCC}" type="slidenum">
              <a:rPr lang="en-US" smtClean="0"/>
              <a:t>2</a:t>
            </a:fld>
            <a:endParaRPr lang="en-US" dirty="0"/>
          </a:p>
        </p:txBody>
      </p:sp>
    </p:spTree>
    <p:extLst>
      <p:ext uri="{BB962C8B-B14F-4D97-AF65-F5344CB8AC3E}">
        <p14:creationId xmlns:p14="http://schemas.microsoft.com/office/powerpoint/2010/main" val="38614862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E74DF-D56C-2A4C-F378-6E887A66C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50CA14-67DE-15B5-B1F0-3D48F4CB7E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06338-2F60-5B70-145A-F6F95A00A615}"/>
              </a:ext>
            </a:extLst>
          </p:cNvPr>
          <p:cNvSpPr>
            <a:spLocks noGrp="1"/>
          </p:cNvSpPr>
          <p:nvPr>
            <p:ph type="body" idx="1"/>
          </p:nvPr>
        </p:nvSpPr>
        <p:spPr/>
        <p:txBody>
          <a:bodyPr/>
          <a:lstStyle/>
          <a:p>
            <a:r>
              <a:rPr lang="en-US" dirty="0"/>
              <a:t>Refer back to week 2 - </a:t>
            </a:r>
          </a:p>
          <a:p>
            <a:r>
              <a:rPr lang="en-US" dirty="0"/>
              <a:t>Accountability means doing what we said we would do – openly, ethically, and with the community in mind</a:t>
            </a:r>
          </a:p>
        </p:txBody>
      </p:sp>
      <p:sp>
        <p:nvSpPr>
          <p:cNvPr id="4" name="Slide Number Placeholder 3">
            <a:extLst>
              <a:ext uri="{FF2B5EF4-FFF2-40B4-BE49-F238E27FC236}">
                <a16:creationId xmlns:a16="http://schemas.microsoft.com/office/drawing/2014/main" id="{1744482C-58BC-239B-2AB9-2D4787A6B27F}"/>
              </a:ext>
            </a:extLst>
          </p:cNvPr>
          <p:cNvSpPr>
            <a:spLocks noGrp="1"/>
          </p:cNvSpPr>
          <p:nvPr>
            <p:ph type="sldNum" sz="quarter" idx="5"/>
          </p:nvPr>
        </p:nvSpPr>
        <p:spPr/>
        <p:txBody>
          <a:bodyPr/>
          <a:lstStyle/>
          <a:p>
            <a:fld id="{32EB5225-5EEE-4ACC-8F39-02FB50716DCC}" type="slidenum">
              <a:rPr lang="en-US" smtClean="0"/>
              <a:t>13</a:t>
            </a:fld>
            <a:endParaRPr lang="en-US" dirty="0"/>
          </a:p>
        </p:txBody>
      </p:sp>
    </p:spTree>
    <p:extLst>
      <p:ext uri="{BB962C8B-B14F-4D97-AF65-F5344CB8AC3E}">
        <p14:creationId xmlns:p14="http://schemas.microsoft.com/office/powerpoint/2010/main" val="2681977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25750-483D-6150-085D-BA4634098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D3EFDD-08B4-C686-E6DD-A2B878495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CA9F14-B90E-2318-6EE2-9BC0D79EC126}"/>
              </a:ext>
            </a:extLst>
          </p:cNvPr>
          <p:cNvSpPr>
            <a:spLocks noGrp="1"/>
          </p:cNvSpPr>
          <p:nvPr>
            <p:ph type="body" idx="1"/>
          </p:nvPr>
        </p:nvSpPr>
        <p:spPr/>
        <p:txBody>
          <a:bodyPr/>
          <a:lstStyle/>
          <a:p>
            <a:r>
              <a:rPr lang="en-US" b="1" dirty="0"/>
              <a:t>Legal &amp; Fiduciary Consequences</a:t>
            </a:r>
            <a:endParaRPr lang="en-US" dirty="0"/>
          </a:p>
          <a:p>
            <a:r>
              <a:rPr lang="en-US" b="1" dirty="0"/>
              <a:t>Breach of fiduciary duty</a:t>
            </a:r>
            <a:r>
              <a:rPr lang="en-US" dirty="0"/>
              <a:t> (care, loyalty, obedience) can lead to lawsuits, regulatory investigations, or even criminal charges in severe cases.</a:t>
            </a:r>
          </a:p>
          <a:p>
            <a:r>
              <a:rPr lang="en-US" b="1" dirty="0"/>
              <a:t>Personal liability</a:t>
            </a:r>
            <a:r>
              <a:rPr lang="en-US" dirty="0"/>
              <a:t> may apply if the board member’s actions (or inaction) result in harm, especially if they benefit personally or ignore known risks.</a:t>
            </a:r>
          </a:p>
          <a:p>
            <a:endParaRPr lang="en-US" b="1" dirty="0"/>
          </a:p>
          <a:p>
            <a:r>
              <a:rPr lang="en-US" b="1" dirty="0"/>
              <a:t>Financial &amp; Operational Risk</a:t>
            </a:r>
            <a:endParaRPr lang="en-US" dirty="0"/>
          </a:p>
          <a:p>
            <a:r>
              <a:rPr lang="en-US" dirty="0"/>
              <a:t>Poor oversight can lead to </a:t>
            </a:r>
            <a:r>
              <a:rPr lang="en-US" b="1" dirty="0"/>
              <a:t>financial mismanagement</a:t>
            </a:r>
            <a:r>
              <a:rPr lang="en-US" dirty="0"/>
              <a:t>, loss of funding, or penalties.</a:t>
            </a:r>
          </a:p>
          <a:p>
            <a:r>
              <a:rPr lang="en-US" dirty="0"/>
              <a:t>Neglect may cause </a:t>
            </a:r>
            <a:r>
              <a:rPr lang="en-US" b="1" dirty="0"/>
              <a:t>inefficiencies</a:t>
            </a:r>
            <a:r>
              <a:rPr lang="en-US" dirty="0"/>
              <a:t>, missed opportunities, or failure to meet compliance standards.</a:t>
            </a:r>
          </a:p>
          <a:p>
            <a:endParaRPr lang="en-US" b="1" dirty="0"/>
          </a:p>
          <a:p>
            <a:r>
              <a:rPr lang="en-US" b="1" dirty="0"/>
              <a:t>Reputational Damage</a:t>
            </a:r>
            <a:endParaRPr lang="en-US" dirty="0"/>
          </a:p>
          <a:p>
            <a:r>
              <a:rPr lang="en-US" dirty="0"/>
              <a:t>Stakeholders—donors, partners, the public—may lose trust in the organization.</a:t>
            </a:r>
          </a:p>
          <a:p>
            <a:r>
              <a:rPr lang="en-US" dirty="0"/>
              <a:t>A damaged reputation can take years to rebuild and may impact recruitment, fundraising, and partnerships.</a:t>
            </a:r>
          </a:p>
          <a:p>
            <a:endParaRPr lang="en-US" b="1" dirty="0"/>
          </a:p>
          <a:p>
            <a:r>
              <a:rPr lang="en-US" b="1" dirty="0"/>
              <a:t>Team Morale &amp; Culture</a:t>
            </a:r>
            <a:endParaRPr lang="en-US" dirty="0"/>
          </a:p>
          <a:p>
            <a:r>
              <a:rPr lang="en-US" dirty="0"/>
              <a:t>When board members disengage, it can create a culture of complacency or confusion.</a:t>
            </a:r>
          </a:p>
          <a:p>
            <a:r>
              <a:rPr lang="en-US" dirty="0"/>
              <a:t>Staff and volunteers may feel unsupported or unclear about priorities and accountability.</a:t>
            </a:r>
          </a:p>
          <a:p>
            <a:endParaRPr lang="en-US" b="1" dirty="0"/>
          </a:p>
          <a:p>
            <a:r>
              <a:rPr lang="en-US" b="1" dirty="0"/>
              <a:t>Mission Drift</a:t>
            </a:r>
            <a:endParaRPr lang="en-US" dirty="0"/>
          </a:p>
          <a:p>
            <a:r>
              <a:rPr lang="en-US" dirty="0"/>
              <a:t>Without active, responsible governance, the organization may stray from its mission or fail to adapt to changing needs.</a:t>
            </a:r>
          </a:p>
          <a:p>
            <a:endParaRPr lang="en-US" dirty="0"/>
          </a:p>
        </p:txBody>
      </p:sp>
      <p:sp>
        <p:nvSpPr>
          <p:cNvPr id="4" name="Slide Number Placeholder 3">
            <a:extLst>
              <a:ext uri="{FF2B5EF4-FFF2-40B4-BE49-F238E27FC236}">
                <a16:creationId xmlns:a16="http://schemas.microsoft.com/office/drawing/2014/main" id="{413DCDDA-8E8F-2249-31BB-D75B9CFA36F6}"/>
              </a:ext>
            </a:extLst>
          </p:cNvPr>
          <p:cNvSpPr>
            <a:spLocks noGrp="1"/>
          </p:cNvSpPr>
          <p:nvPr>
            <p:ph type="sldNum" sz="quarter" idx="5"/>
          </p:nvPr>
        </p:nvSpPr>
        <p:spPr/>
        <p:txBody>
          <a:bodyPr/>
          <a:lstStyle/>
          <a:p>
            <a:fld id="{32EB5225-5EEE-4ACC-8F39-02FB50716DCC}" type="slidenum">
              <a:rPr lang="en-US" smtClean="0"/>
              <a:t>14</a:t>
            </a:fld>
            <a:endParaRPr lang="en-US" dirty="0"/>
          </a:p>
        </p:txBody>
      </p:sp>
    </p:spTree>
    <p:extLst>
      <p:ext uri="{BB962C8B-B14F-4D97-AF65-F5344CB8AC3E}">
        <p14:creationId xmlns:p14="http://schemas.microsoft.com/office/powerpoint/2010/main" val="3079382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4B7D9-94E6-FA16-AD78-E52D90512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BD2C21-0DDD-D7B3-5AC0-5963AD98F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86C93-4FF1-53E0-F034-106AE6A394FB}"/>
              </a:ext>
            </a:extLst>
          </p:cNvPr>
          <p:cNvSpPr>
            <a:spLocks noGrp="1"/>
          </p:cNvSpPr>
          <p:nvPr>
            <p:ph type="body" idx="1"/>
          </p:nvPr>
        </p:nvSpPr>
        <p:spPr/>
        <p:txBody>
          <a:bodyPr/>
          <a:lstStyle/>
          <a:p>
            <a:pPr>
              <a:buAutoNum type="arabicPeriod"/>
            </a:pPr>
            <a:r>
              <a:rPr lang="en-US" b="1" dirty="0"/>
              <a:t>Purpose &amp; Strategic Alignment</a:t>
            </a:r>
          </a:p>
          <a:p>
            <a:pPr>
              <a:buFont typeface="Wingdings" panose="05000000000000000000" pitchFamily="2" charset="2"/>
              <a:buChar char="§"/>
            </a:pPr>
            <a:r>
              <a:rPr lang="en-US" sz="800" i="1" dirty="0"/>
              <a:t>What is the purpose of this document?</a:t>
            </a:r>
            <a:endParaRPr lang="en-US" sz="800" dirty="0"/>
          </a:p>
          <a:p>
            <a:r>
              <a:rPr lang="en-US" i="1" dirty="0"/>
              <a:t>Does it serve our mission, vision, and values?</a:t>
            </a:r>
            <a:br>
              <a:rPr lang="en-US" dirty="0"/>
            </a:br>
            <a:r>
              <a:rPr lang="en-US" dirty="0"/>
              <a:t>→ These ensure that the document exists for a clear, meaningful reason and supports the organization’s broader goals.</a:t>
            </a:r>
          </a:p>
          <a:p>
            <a:r>
              <a:rPr lang="en-US" dirty="0"/>
              <a:t>✅ 2. </a:t>
            </a:r>
            <a:r>
              <a:rPr lang="en-US" b="1" dirty="0"/>
              <a:t>Necessity &amp; Compliance</a:t>
            </a:r>
            <a:endParaRPr lang="en-US" dirty="0"/>
          </a:p>
          <a:p>
            <a:r>
              <a:rPr lang="en-US" i="1" dirty="0"/>
              <a:t>Is this document required or recommended?</a:t>
            </a:r>
            <a:br>
              <a:rPr lang="en-US" dirty="0"/>
            </a:br>
            <a:r>
              <a:rPr lang="en-US" dirty="0"/>
              <a:t>→ Pinpoints legal, regulatory, or policy-driven needs versus optional efforts.</a:t>
            </a:r>
          </a:p>
          <a:p>
            <a:r>
              <a:rPr lang="en-US" dirty="0"/>
              <a:t>⚙️ 3. </a:t>
            </a:r>
            <a:r>
              <a:rPr lang="en-US" b="1" dirty="0"/>
              <a:t>Efficiency &amp; Utility</a:t>
            </a:r>
            <a:endParaRPr lang="en-US" dirty="0"/>
          </a:p>
          <a:p>
            <a:r>
              <a:rPr lang="en-US" i="1" dirty="0"/>
              <a:t>Does this document improve efficiency or effectiveness?</a:t>
            </a:r>
            <a:endParaRPr lang="en-US" dirty="0"/>
          </a:p>
          <a:p>
            <a:r>
              <a:rPr lang="en-US" i="1" dirty="0"/>
              <a:t>Is it redundant?</a:t>
            </a:r>
            <a:br>
              <a:rPr lang="en-US" dirty="0"/>
            </a:br>
            <a:r>
              <a:rPr lang="en-US" dirty="0"/>
              <a:t>→ Focused on streamlining efforts and avoiding unnecessary duplication or administrative waste.</a:t>
            </a:r>
          </a:p>
          <a:p>
            <a:r>
              <a:rPr lang="en-US" dirty="0"/>
              <a:t>👥 4. </a:t>
            </a:r>
            <a:r>
              <a:rPr lang="en-US" b="1" dirty="0"/>
              <a:t>Roles &amp; Engagement</a:t>
            </a:r>
            <a:endParaRPr lang="en-US" dirty="0"/>
          </a:p>
          <a:p>
            <a:r>
              <a:rPr lang="en-US" i="1" dirty="0"/>
              <a:t>Do all parties understand their roles and responsibilities associated with this document?</a:t>
            </a:r>
            <a:endParaRPr lang="en-US" dirty="0"/>
          </a:p>
          <a:p>
            <a:r>
              <a:rPr lang="en-US" i="1" dirty="0"/>
              <a:t>At what level should I be involved?</a:t>
            </a:r>
            <a:br>
              <a:rPr lang="en-US" dirty="0"/>
            </a:br>
            <a:r>
              <a:rPr lang="en-US" dirty="0"/>
              <a:t>→ Clarifies accountability, prevents overlap, and helps set boundaries on involvement.</a:t>
            </a:r>
          </a:p>
          <a:p>
            <a:r>
              <a:rPr lang="en-US" dirty="0"/>
              <a:t>📉 5. </a:t>
            </a:r>
            <a:r>
              <a:rPr lang="en-US" b="1" dirty="0"/>
              <a:t>Operational Burden &amp; Scope</a:t>
            </a:r>
            <a:endParaRPr lang="en-US" dirty="0"/>
          </a:p>
          <a:p>
            <a:r>
              <a:rPr lang="en-US" i="1" dirty="0"/>
              <a:t>Is the administrative burden associated with producing this report reasonable and within scope?</a:t>
            </a:r>
            <a:br>
              <a:rPr lang="en-US" dirty="0"/>
            </a:br>
            <a:r>
              <a:rPr lang="en-US" dirty="0"/>
              <a:t>→ Evaluates whether the process is sustainable and worth the effort</a:t>
            </a:r>
          </a:p>
        </p:txBody>
      </p:sp>
      <p:sp>
        <p:nvSpPr>
          <p:cNvPr id="4" name="Slide Number Placeholder 3">
            <a:extLst>
              <a:ext uri="{FF2B5EF4-FFF2-40B4-BE49-F238E27FC236}">
                <a16:creationId xmlns:a16="http://schemas.microsoft.com/office/drawing/2014/main" id="{7644E582-95C6-AD17-650A-EB135BAE2F76}"/>
              </a:ext>
            </a:extLst>
          </p:cNvPr>
          <p:cNvSpPr>
            <a:spLocks noGrp="1"/>
          </p:cNvSpPr>
          <p:nvPr>
            <p:ph type="sldNum" sz="quarter" idx="5"/>
          </p:nvPr>
        </p:nvSpPr>
        <p:spPr/>
        <p:txBody>
          <a:bodyPr/>
          <a:lstStyle/>
          <a:p>
            <a:fld id="{32EB5225-5EEE-4ACC-8F39-02FB50716DCC}" type="slidenum">
              <a:rPr lang="en-US" smtClean="0"/>
              <a:t>15</a:t>
            </a:fld>
            <a:endParaRPr lang="en-US" dirty="0"/>
          </a:p>
        </p:txBody>
      </p:sp>
    </p:spTree>
    <p:extLst>
      <p:ext uri="{BB962C8B-B14F-4D97-AF65-F5344CB8AC3E}">
        <p14:creationId xmlns:p14="http://schemas.microsoft.com/office/powerpoint/2010/main" val="461002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30EE9-47FD-8A03-88DA-9AE5AB434C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E40AC3-398E-A087-D000-1BDBFEBDE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7AC39-0A3B-DC70-9951-D92AFA3A2AFC}"/>
              </a:ext>
            </a:extLst>
          </p:cNvPr>
          <p:cNvSpPr>
            <a:spLocks noGrp="1"/>
          </p:cNvSpPr>
          <p:nvPr>
            <p:ph type="body" idx="1"/>
          </p:nvPr>
        </p:nvSpPr>
        <p:spPr/>
        <p:txBody>
          <a:bodyPr/>
          <a:lstStyle/>
          <a:p>
            <a:r>
              <a:rPr lang="en-US" dirty="0"/>
              <a:t>Why it matters: Ensures board members are aware of the legal framework and compliance requirements that underpin fiduciary responsibility.</a:t>
            </a:r>
          </a:p>
        </p:txBody>
      </p:sp>
      <p:sp>
        <p:nvSpPr>
          <p:cNvPr id="4" name="Slide Number Placeholder 3">
            <a:extLst>
              <a:ext uri="{FF2B5EF4-FFF2-40B4-BE49-F238E27FC236}">
                <a16:creationId xmlns:a16="http://schemas.microsoft.com/office/drawing/2014/main" id="{5456642C-39AD-85EA-A59A-B59CA6F814E3}"/>
              </a:ext>
            </a:extLst>
          </p:cNvPr>
          <p:cNvSpPr>
            <a:spLocks noGrp="1"/>
          </p:cNvSpPr>
          <p:nvPr>
            <p:ph type="sldNum" sz="quarter" idx="5"/>
          </p:nvPr>
        </p:nvSpPr>
        <p:spPr/>
        <p:txBody>
          <a:bodyPr/>
          <a:lstStyle/>
          <a:p>
            <a:fld id="{32EB5225-5EEE-4ACC-8F39-02FB50716DCC}" type="slidenum">
              <a:rPr lang="en-US" smtClean="0"/>
              <a:t>16</a:t>
            </a:fld>
            <a:endParaRPr lang="en-US" dirty="0"/>
          </a:p>
        </p:txBody>
      </p:sp>
    </p:spTree>
    <p:extLst>
      <p:ext uri="{BB962C8B-B14F-4D97-AF65-F5344CB8AC3E}">
        <p14:creationId xmlns:p14="http://schemas.microsoft.com/office/powerpoint/2010/main" val="3019108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96E2C-57BD-9328-3BD8-5BFA97FF0F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05D3E-A5FB-BE2B-95FA-632E1080ED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6BB2C9-EEC7-B57F-1BBD-AEC0446AA4D4}"/>
              </a:ext>
            </a:extLst>
          </p:cNvPr>
          <p:cNvSpPr>
            <a:spLocks noGrp="1"/>
          </p:cNvSpPr>
          <p:nvPr>
            <p:ph type="body" idx="1"/>
          </p:nvPr>
        </p:nvSpPr>
        <p:spPr/>
        <p:txBody>
          <a:bodyPr/>
          <a:lstStyle/>
          <a:p>
            <a:r>
              <a:rPr lang="en-US" dirty="0"/>
              <a:t>The Rehabilitation Act is the law passed by Congress. Title VII is the part that creates and funds CILs. Section 725 explains what CILs must do. CFR 1329 is a federal regulation that enforces the law.</a:t>
            </a:r>
          </a:p>
          <a:p>
            <a:endParaRPr lang="en-US" dirty="0"/>
          </a:p>
          <a:p>
            <a:r>
              <a:rPr lang="en-US" dirty="0"/>
              <a:t>Regulation (CFR) is the roles from federal agencies explaining the law</a:t>
            </a:r>
          </a:p>
          <a:p>
            <a:endParaRPr lang="en-US" dirty="0"/>
          </a:p>
          <a:p>
            <a:r>
              <a:rPr lang="en-US" b="1" dirty="0"/>
              <a:t>The Rehabilitation Act of 1973, as Amended</a:t>
            </a:r>
            <a:r>
              <a:rPr lang="en-US" dirty="0"/>
              <a:t> (Rehab Act) is a federal civil rights law that protects the rights of people with disabilities.</a:t>
            </a:r>
          </a:p>
          <a:p>
            <a:pPr>
              <a:buFont typeface="Wingdings" panose="05000000000000000000" pitchFamily="2" charset="2"/>
              <a:buChar char="§"/>
            </a:pPr>
            <a:r>
              <a:rPr lang="en-US" b="1" dirty="0"/>
              <a:t>Title VII </a:t>
            </a:r>
            <a:r>
              <a:rPr lang="en-US" dirty="0"/>
              <a:t>of the Rehabilitation Act is the section of law that creates and funds Centers for Independent Living (CILs). It outlines their purpose and how they should be run.</a:t>
            </a:r>
          </a:p>
          <a:p>
            <a:pPr>
              <a:buFont typeface="Wingdings" panose="05000000000000000000" pitchFamily="2" charset="2"/>
              <a:buChar char="§"/>
            </a:pPr>
            <a:r>
              <a:rPr lang="en-US" b="1" dirty="0"/>
              <a:t>Section 725 (a-c) </a:t>
            </a:r>
            <a:r>
              <a:rPr lang="en-US" dirty="0"/>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948A5ABC-3C0B-FCFC-FD5E-990A148FB20D}"/>
              </a:ext>
            </a:extLst>
          </p:cNvPr>
          <p:cNvSpPr>
            <a:spLocks noGrp="1"/>
          </p:cNvSpPr>
          <p:nvPr>
            <p:ph type="sldNum" sz="quarter" idx="5"/>
          </p:nvPr>
        </p:nvSpPr>
        <p:spPr/>
        <p:txBody>
          <a:bodyPr/>
          <a:lstStyle/>
          <a:p>
            <a:fld id="{32EB5225-5EEE-4ACC-8F39-02FB50716DCC}" type="slidenum">
              <a:rPr lang="en-US" smtClean="0"/>
              <a:t>17</a:t>
            </a:fld>
            <a:endParaRPr lang="en-US" dirty="0"/>
          </a:p>
        </p:txBody>
      </p:sp>
    </p:spTree>
    <p:extLst>
      <p:ext uri="{BB962C8B-B14F-4D97-AF65-F5344CB8AC3E}">
        <p14:creationId xmlns:p14="http://schemas.microsoft.com/office/powerpoint/2010/main" val="2434705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D0BE4-4F0D-E7D2-71EA-6C822F7127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5D8F40-6CBF-5CA5-BE88-2801164F2D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C66F9A-C119-BEE6-0162-876A90578D74}"/>
              </a:ext>
            </a:extLst>
          </p:cNvPr>
          <p:cNvSpPr>
            <a:spLocks noGrp="1"/>
          </p:cNvSpPr>
          <p:nvPr>
            <p:ph type="body" idx="1"/>
          </p:nvPr>
        </p:nvSpPr>
        <p:spPr/>
        <p:txBody>
          <a:bodyPr/>
          <a:lstStyle/>
          <a:p>
            <a:r>
              <a:rPr lang="en-US" dirty="0"/>
              <a:t>The Rehabilitation Act is the law passed by Congress. Title VII is the part that creates and funds CILs. Section 725 explains what CILs must do. CFR 1329 is a federal regulation that enforces the law.</a:t>
            </a:r>
          </a:p>
          <a:p>
            <a:endParaRPr lang="en-US" dirty="0"/>
          </a:p>
          <a:p>
            <a:r>
              <a:rPr lang="en-US" dirty="0"/>
              <a:t>Regulation (CFR) is the roles from federal agencies explaining the law</a:t>
            </a:r>
          </a:p>
          <a:p>
            <a:endParaRPr lang="en-US" dirty="0"/>
          </a:p>
          <a:p>
            <a:r>
              <a:rPr lang="en-US" b="1" dirty="0"/>
              <a:t>The Rehabilitation Act of 1973, as Amended</a:t>
            </a:r>
            <a:r>
              <a:rPr lang="en-US" dirty="0"/>
              <a:t> (Rehab Act) is a federal civil rights law that protects the rights of people with disabilities.</a:t>
            </a:r>
          </a:p>
          <a:p>
            <a:pPr>
              <a:buFont typeface="Wingdings" panose="05000000000000000000" pitchFamily="2" charset="2"/>
              <a:buChar char="§"/>
            </a:pPr>
            <a:r>
              <a:rPr lang="en-US" b="1" dirty="0"/>
              <a:t>Title VII </a:t>
            </a:r>
            <a:r>
              <a:rPr lang="en-US" dirty="0"/>
              <a:t>of the Rehabilitation Act is the section of law that creates and funds Centers for Independent Living (CILs). It outlines their purpose and how they should be run.</a:t>
            </a:r>
          </a:p>
          <a:p>
            <a:pPr>
              <a:buFont typeface="Wingdings" panose="05000000000000000000" pitchFamily="2" charset="2"/>
              <a:buChar char="§"/>
            </a:pPr>
            <a:r>
              <a:rPr lang="en-US" b="1" dirty="0"/>
              <a:t>Section 725 (a-c) </a:t>
            </a:r>
            <a:r>
              <a:rPr lang="en-US" dirty="0"/>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B838B0AE-8E54-B503-4465-E65B9E909D9D}"/>
              </a:ext>
            </a:extLst>
          </p:cNvPr>
          <p:cNvSpPr>
            <a:spLocks noGrp="1"/>
          </p:cNvSpPr>
          <p:nvPr>
            <p:ph type="sldNum" sz="quarter" idx="5"/>
          </p:nvPr>
        </p:nvSpPr>
        <p:spPr/>
        <p:txBody>
          <a:bodyPr/>
          <a:lstStyle/>
          <a:p>
            <a:fld id="{32EB5225-5EEE-4ACC-8F39-02FB50716DCC}" type="slidenum">
              <a:rPr lang="en-US" smtClean="0"/>
              <a:t>18</a:t>
            </a:fld>
            <a:endParaRPr lang="en-US" dirty="0"/>
          </a:p>
        </p:txBody>
      </p:sp>
    </p:spTree>
    <p:extLst>
      <p:ext uri="{BB962C8B-B14F-4D97-AF65-F5344CB8AC3E}">
        <p14:creationId xmlns:p14="http://schemas.microsoft.com/office/powerpoint/2010/main" val="3270975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C6D92-10D3-ABE4-E58F-3098965FF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B6E5D-5752-67CD-4863-B24B8A46DF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0742F0-4E91-4440-F899-47351F00C5E3}"/>
              </a:ext>
            </a:extLst>
          </p:cNvPr>
          <p:cNvSpPr>
            <a:spLocks noGrp="1"/>
          </p:cNvSpPr>
          <p:nvPr>
            <p:ph type="body" idx="1"/>
          </p:nvPr>
        </p:nvSpPr>
        <p:spPr/>
        <p:txBody>
          <a:bodyPr/>
          <a:lstStyle/>
          <a:p>
            <a:r>
              <a:rPr lang="en-US" dirty="0"/>
              <a:t>The Rehabilitation Act is the law passed by Congress. Title VII is the part that creates and funds CILs. Section 725 explains what CILs must do. CFR 1329 is a federal regulation that enforces the law.</a:t>
            </a:r>
          </a:p>
          <a:p>
            <a:endParaRPr lang="en-US" dirty="0"/>
          </a:p>
          <a:p>
            <a:r>
              <a:rPr lang="en-US" dirty="0"/>
              <a:t>Regulation (CFR) is the roles from federal agencies explaining the law</a:t>
            </a:r>
          </a:p>
          <a:p>
            <a:endParaRPr lang="en-US" dirty="0"/>
          </a:p>
          <a:p>
            <a:r>
              <a:rPr lang="en-US" b="1" dirty="0"/>
              <a:t>The Rehabilitation Act of 1973, as Amended</a:t>
            </a:r>
            <a:r>
              <a:rPr lang="en-US" dirty="0"/>
              <a:t> (Rehab Act) is a federal civil rights law that protects the rights of people with disabilities.</a:t>
            </a:r>
          </a:p>
          <a:p>
            <a:pPr>
              <a:buFont typeface="Wingdings" panose="05000000000000000000" pitchFamily="2" charset="2"/>
              <a:buChar char="§"/>
            </a:pPr>
            <a:r>
              <a:rPr lang="en-US" b="1" dirty="0"/>
              <a:t>Title VII </a:t>
            </a:r>
            <a:r>
              <a:rPr lang="en-US" dirty="0"/>
              <a:t>of the Rehabilitation Act is the section of law that creates and funds Centers for Independent Living (CILs). It outlines their purpose and how they should be run.</a:t>
            </a:r>
          </a:p>
          <a:p>
            <a:pPr>
              <a:buFont typeface="Wingdings" panose="05000000000000000000" pitchFamily="2" charset="2"/>
              <a:buChar char="§"/>
            </a:pPr>
            <a:r>
              <a:rPr lang="en-US" b="1" dirty="0"/>
              <a:t>Section 725 (a-c) </a:t>
            </a:r>
            <a:r>
              <a:rPr lang="en-US" dirty="0"/>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802A513D-E857-22DF-7654-2C285CDC96BF}"/>
              </a:ext>
            </a:extLst>
          </p:cNvPr>
          <p:cNvSpPr>
            <a:spLocks noGrp="1"/>
          </p:cNvSpPr>
          <p:nvPr>
            <p:ph type="sldNum" sz="quarter" idx="5"/>
          </p:nvPr>
        </p:nvSpPr>
        <p:spPr/>
        <p:txBody>
          <a:bodyPr/>
          <a:lstStyle/>
          <a:p>
            <a:fld id="{32EB5225-5EEE-4ACC-8F39-02FB50716DCC}" type="slidenum">
              <a:rPr lang="en-US" smtClean="0"/>
              <a:t>19</a:t>
            </a:fld>
            <a:endParaRPr lang="en-US" dirty="0"/>
          </a:p>
        </p:txBody>
      </p:sp>
    </p:spTree>
    <p:extLst>
      <p:ext uri="{BB962C8B-B14F-4D97-AF65-F5344CB8AC3E}">
        <p14:creationId xmlns:p14="http://schemas.microsoft.com/office/powerpoint/2010/main" val="1247229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DA442-A31D-2D09-865F-FD6835BBC8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20677-45DC-2F0B-E827-7C31D2182F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0031E7-1CAB-33DE-6D58-5A9495017850}"/>
              </a:ext>
            </a:extLst>
          </p:cNvPr>
          <p:cNvSpPr>
            <a:spLocks noGrp="1"/>
          </p:cNvSpPr>
          <p:nvPr>
            <p:ph type="body" idx="1"/>
          </p:nvPr>
        </p:nvSpPr>
        <p:spPr/>
        <p:txBody>
          <a:bodyPr/>
          <a:lstStyle/>
          <a:p>
            <a:r>
              <a:rPr lang="en-US" dirty="0"/>
              <a:t>The Rehabilitation Act is the law passed by Congress. Title VII is the part that creates and funds CILs. Section 725 explains what CILs must do. CFR 1329 is a federal regulation that enforces the law.</a:t>
            </a:r>
          </a:p>
          <a:p>
            <a:endParaRPr lang="en-US" dirty="0"/>
          </a:p>
          <a:p>
            <a:r>
              <a:rPr lang="en-US" dirty="0"/>
              <a:t>Regulation (CFR) is the roles from federal agencies explaining the law</a:t>
            </a:r>
          </a:p>
          <a:p>
            <a:endParaRPr lang="en-US" dirty="0"/>
          </a:p>
          <a:p>
            <a:r>
              <a:rPr lang="en-US" b="1" dirty="0"/>
              <a:t>The Rehabilitation Act of 1973, as Amended</a:t>
            </a:r>
            <a:r>
              <a:rPr lang="en-US" dirty="0"/>
              <a:t> (Rehab Act) is a federal civil rights law that protects the rights of people with disabilities.</a:t>
            </a:r>
          </a:p>
          <a:p>
            <a:pPr>
              <a:buFont typeface="Wingdings" panose="05000000000000000000" pitchFamily="2" charset="2"/>
              <a:buChar char="§"/>
            </a:pPr>
            <a:r>
              <a:rPr lang="en-US" b="1" dirty="0"/>
              <a:t>Title VII </a:t>
            </a:r>
            <a:r>
              <a:rPr lang="en-US" dirty="0"/>
              <a:t>of the Rehabilitation Act is the section of law that creates and funds Centers for Independent Living (CILs). It outlines their purpose and how they should be run.</a:t>
            </a:r>
          </a:p>
          <a:p>
            <a:pPr>
              <a:buFont typeface="Wingdings" panose="05000000000000000000" pitchFamily="2" charset="2"/>
              <a:buChar char="§"/>
            </a:pPr>
            <a:r>
              <a:rPr lang="en-US" b="1" dirty="0"/>
              <a:t>Section 725 (a-c) </a:t>
            </a:r>
            <a:r>
              <a:rPr lang="en-US" dirty="0"/>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4A91D88F-357B-15B0-29F3-F73B6B426BBA}"/>
              </a:ext>
            </a:extLst>
          </p:cNvPr>
          <p:cNvSpPr>
            <a:spLocks noGrp="1"/>
          </p:cNvSpPr>
          <p:nvPr>
            <p:ph type="sldNum" sz="quarter" idx="5"/>
          </p:nvPr>
        </p:nvSpPr>
        <p:spPr/>
        <p:txBody>
          <a:bodyPr/>
          <a:lstStyle/>
          <a:p>
            <a:fld id="{32EB5225-5EEE-4ACC-8F39-02FB50716DCC}" type="slidenum">
              <a:rPr lang="en-US" smtClean="0"/>
              <a:t>20</a:t>
            </a:fld>
            <a:endParaRPr lang="en-US" dirty="0"/>
          </a:p>
        </p:txBody>
      </p:sp>
    </p:spTree>
    <p:extLst>
      <p:ext uri="{BB962C8B-B14F-4D97-AF65-F5344CB8AC3E}">
        <p14:creationId xmlns:p14="http://schemas.microsoft.com/office/powerpoint/2010/main" val="4033250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3CFD7-FC45-1EC6-CB61-F679E113B0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F5029-7FCA-6F27-2B02-6974CE201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04A9A-EF57-BA40-39FC-104BC0267911}"/>
              </a:ext>
            </a:extLst>
          </p:cNvPr>
          <p:cNvSpPr>
            <a:spLocks noGrp="1"/>
          </p:cNvSpPr>
          <p:nvPr>
            <p:ph type="body" idx="1"/>
          </p:nvPr>
        </p:nvSpPr>
        <p:spPr/>
        <p:txBody>
          <a:bodyPr/>
          <a:lstStyle/>
          <a:p>
            <a:r>
              <a:rPr lang="en-US" dirty="0"/>
              <a:t>The Rehabilitation Act is the law passed by Congress. Title VII is the part that creates and funds CILs. Section 725 explains what CILs must do. CFR 1329 is a federal regulation that enforces the law.</a:t>
            </a:r>
          </a:p>
          <a:p>
            <a:endParaRPr lang="en-US" dirty="0"/>
          </a:p>
          <a:p>
            <a:r>
              <a:rPr lang="en-US" dirty="0"/>
              <a:t>Regulation (CFR) is the roles from federal agencies explaining the law</a:t>
            </a:r>
          </a:p>
          <a:p>
            <a:endParaRPr lang="en-US" dirty="0"/>
          </a:p>
          <a:p>
            <a:r>
              <a:rPr lang="en-US" b="1" dirty="0"/>
              <a:t>The Rehabilitation Act of 1973, as Amended</a:t>
            </a:r>
            <a:r>
              <a:rPr lang="en-US" dirty="0"/>
              <a:t> (Rehab Act) is a federal civil rights law that protects the rights of people with disabilities.</a:t>
            </a:r>
          </a:p>
          <a:p>
            <a:pPr>
              <a:buFont typeface="Wingdings" panose="05000000000000000000" pitchFamily="2" charset="2"/>
              <a:buChar char="§"/>
            </a:pPr>
            <a:r>
              <a:rPr lang="en-US" b="1" dirty="0"/>
              <a:t>Title VII </a:t>
            </a:r>
            <a:r>
              <a:rPr lang="en-US" dirty="0"/>
              <a:t>of the Rehabilitation Act is the section of law that creates and funds Centers for Independent Living (CILs). It outlines their purpose and how they should be run.</a:t>
            </a:r>
          </a:p>
          <a:p>
            <a:pPr>
              <a:buFont typeface="Wingdings" panose="05000000000000000000" pitchFamily="2" charset="2"/>
              <a:buChar char="§"/>
            </a:pPr>
            <a:r>
              <a:rPr lang="en-US" b="1" dirty="0"/>
              <a:t>Section 725 (a-c) </a:t>
            </a:r>
            <a:r>
              <a:rPr lang="en-US" dirty="0"/>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96BD9CF8-FD05-D420-9194-9DFAAD2C838D}"/>
              </a:ext>
            </a:extLst>
          </p:cNvPr>
          <p:cNvSpPr>
            <a:spLocks noGrp="1"/>
          </p:cNvSpPr>
          <p:nvPr>
            <p:ph type="sldNum" sz="quarter" idx="5"/>
          </p:nvPr>
        </p:nvSpPr>
        <p:spPr/>
        <p:txBody>
          <a:bodyPr/>
          <a:lstStyle/>
          <a:p>
            <a:fld id="{32EB5225-5EEE-4ACC-8F39-02FB50716DCC}" type="slidenum">
              <a:rPr lang="en-US" smtClean="0"/>
              <a:t>21</a:t>
            </a:fld>
            <a:endParaRPr lang="en-US" dirty="0"/>
          </a:p>
        </p:txBody>
      </p:sp>
    </p:spTree>
    <p:extLst>
      <p:ext uri="{BB962C8B-B14F-4D97-AF65-F5344CB8AC3E}">
        <p14:creationId xmlns:p14="http://schemas.microsoft.com/office/powerpoint/2010/main" val="339217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65234-177B-9822-A0D8-34797F6128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173D59-5839-B863-A818-023181B8CC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EE65B-2CAF-40F6-8145-643A53D282EF}"/>
              </a:ext>
            </a:extLst>
          </p:cNvPr>
          <p:cNvSpPr>
            <a:spLocks noGrp="1"/>
          </p:cNvSpPr>
          <p:nvPr>
            <p:ph type="body" idx="1"/>
          </p:nvPr>
        </p:nvSpPr>
        <p:spPr/>
        <p:txBody>
          <a:bodyPr/>
          <a:lstStyle/>
          <a:p>
            <a:r>
              <a:rPr lang="en-US" dirty="0"/>
              <a:t>Why it matters: Helps clarify the board’s role in sustaining financial health beyond just oversight.</a:t>
            </a:r>
          </a:p>
        </p:txBody>
      </p:sp>
      <p:sp>
        <p:nvSpPr>
          <p:cNvPr id="4" name="Slide Number Placeholder 3">
            <a:extLst>
              <a:ext uri="{FF2B5EF4-FFF2-40B4-BE49-F238E27FC236}">
                <a16:creationId xmlns:a16="http://schemas.microsoft.com/office/drawing/2014/main" id="{40BC4311-32FA-30DD-E979-69522DF4FDAC}"/>
              </a:ext>
            </a:extLst>
          </p:cNvPr>
          <p:cNvSpPr>
            <a:spLocks noGrp="1"/>
          </p:cNvSpPr>
          <p:nvPr>
            <p:ph type="sldNum" sz="quarter" idx="5"/>
          </p:nvPr>
        </p:nvSpPr>
        <p:spPr/>
        <p:txBody>
          <a:bodyPr/>
          <a:lstStyle/>
          <a:p>
            <a:fld id="{32EB5225-5EEE-4ACC-8F39-02FB50716DCC}" type="slidenum">
              <a:rPr lang="en-US" smtClean="0"/>
              <a:t>22</a:t>
            </a:fld>
            <a:endParaRPr lang="en-US" dirty="0"/>
          </a:p>
        </p:txBody>
      </p:sp>
    </p:spTree>
    <p:extLst>
      <p:ext uri="{BB962C8B-B14F-4D97-AF65-F5344CB8AC3E}">
        <p14:creationId xmlns:p14="http://schemas.microsoft.com/office/powerpoint/2010/main" val="3144486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dirty="0"/>
              <a:t>Effective leadership is the backbone of a thriving organization. This small cohort training, meeting </a:t>
            </a:r>
            <a:r>
              <a:rPr lang="en-US" b="1" dirty="0"/>
              <a:t>once weekly</a:t>
            </a:r>
            <a:r>
              <a:rPr lang="en-US" dirty="0"/>
              <a:t>, offers an interactive, discussion-driven approach to </a:t>
            </a:r>
            <a:r>
              <a:rPr lang="en-US" b="1" dirty="0"/>
              <a:t>strengthening board governance and leadership alignment</a:t>
            </a:r>
            <a:r>
              <a:rPr lang="en-US" dirty="0"/>
              <a:t>. </a:t>
            </a:r>
          </a:p>
          <a:p>
            <a:pPr fontAlgn="base"/>
            <a:r>
              <a:rPr lang="en-US" dirty="0"/>
              <a:t>Designed for </a:t>
            </a:r>
            <a:r>
              <a:rPr lang="en-US" b="1" dirty="0"/>
              <a:t>engaged professionals</a:t>
            </a:r>
            <a:r>
              <a:rPr lang="en-US" dirty="0"/>
              <a:t> eager to refine their leadership skills, this </a:t>
            </a:r>
            <a:r>
              <a:rPr lang="en-US" b="1" dirty="0"/>
              <a:t>structured yet conversational cohort</a:t>
            </a:r>
            <a:r>
              <a:rPr lang="en-US" dirty="0"/>
              <a:t> will provide </a:t>
            </a:r>
            <a:r>
              <a:rPr lang="en-US" b="1" dirty="0"/>
              <a:t>weekly opportunities for peer insights, applied learning, and continuous development</a:t>
            </a:r>
            <a:r>
              <a:rPr lang="en-US" dirty="0"/>
              <a:t>.</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5</a:t>
            </a:fld>
            <a:endParaRPr lang="en-US" dirty="0"/>
          </a:p>
        </p:txBody>
      </p:sp>
    </p:spTree>
    <p:extLst>
      <p:ext uri="{BB962C8B-B14F-4D97-AF65-F5344CB8AC3E}">
        <p14:creationId xmlns:p14="http://schemas.microsoft.com/office/powerpoint/2010/main" val="9628941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5811F-54E1-10B0-FCBF-F2E17AE43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058F7-BABE-48C8-452A-99E0E42F17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F3B5F-8F8D-1578-5093-7E9D61C3774E}"/>
              </a:ext>
            </a:extLst>
          </p:cNvPr>
          <p:cNvSpPr>
            <a:spLocks noGrp="1"/>
          </p:cNvSpPr>
          <p:nvPr>
            <p:ph type="body" idx="1"/>
          </p:nvPr>
        </p:nvSpPr>
        <p:spPr/>
        <p:txBody>
          <a:bodyPr/>
          <a:lstStyle/>
          <a:p>
            <a:r>
              <a:rPr lang="en-US" dirty="0"/>
              <a:t>Reference Attributes and Competencies Survey</a:t>
            </a:r>
          </a:p>
        </p:txBody>
      </p:sp>
      <p:sp>
        <p:nvSpPr>
          <p:cNvPr id="4" name="Slide Number Placeholder 3">
            <a:extLst>
              <a:ext uri="{FF2B5EF4-FFF2-40B4-BE49-F238E27FC236}">
                <a16:creationId xmlns:a16="http://schemas.microsoft.com/office/drawing/2014/main" id="{BEE0CF6F-56A1-8FF1-887E-C47904141757}"/>
              </a:ext>
            </a:extLst>
          </p:cNvPr>
          <p:cNvSpPr>
            <a:spLocks noGrp="1"/>
          </p:cNvSpPr>
          <p:nvPr>
            <p:ph type="sldNum" sz="quarter" idx="5"/>
          </p:nvPr>
        </p:nvSpPr>
        <p:spPr/>
        <p:txBody>
          <a:bodyPr/>
          <a:lstStyle/>
          <a:p>
            <a:fld id="{32EB5225-5EEE-4ACC-8F39-02FB50716DCC}" type="slidenum">
              <a:rPr lang="en-US" smtClean="0"/>
              <a:t>23</a:t>
            </a:fld>
            <a:endParaRPr lang="en-US" dirty="0"/>
          </a:p>
        </p:txBody>
      </p:sp>
    </p:spTree>
    <p:extLst>
      <p:ext uri="{BB962C8B-B14F-4D97-AF65-F5344CB8AC3E}">
        <p14:creationId xmlns:p14="http://schemas.microsoft.com/office/powerpoint/2010/main" val="1538676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1A8D3-9E2C-9561-3305-ED6CB6C691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0AC84-2DF9-9ED9-C186-F511BC5A36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EB36CC-5542-7086-7230-F1533DB4CED8}"/>
              </a:ext>
            </a:extLst>
          </p:cNvPr>
          <p:cNvSpPr>
            <a:spLocks noGrp="1"/>
          </p:cNvSpPr>
          <p:nvPr>
            <p:ph type="body" idx="1"/>
          </p:nvPr>
        </p:nvSpPr>
        <p:spPr/>
        <p:txBody>
          <a:bodyPr/>
          <a:lstStyle/>
          <a:p>
            <a:pPr>
              <a:spcAft>
                <a:spcPts val="618"/>
              </a:spcAft>
              <a:buFont typeface="Wingdings" panose="05000000000000000000" pitchFamily="2" charset="2"/>
              <a:buChar char="§"/>
            </a:pPr>
            <a:r>
              <a:rPr lang="en-US" dirty="0"/>
              <a:t>Meetings begin and end on time, respecting everyone’s schedule</a:t>
            </a:r>
          </a:p>
          <a:p>
            <a:pPr>
              <a:spcAft>
                <a:spcPts val="618"/>
              </a:spcAft>
              <a:buFont typeface="Wingdings" panose="05000000000000000000" pitchFamily="2" charset="2"/>
              <a:buChar char="§"/>
            </a:pPr>
            <a:r>
              <a:rPr lang="en-US" dirty="0"/>
              <a:t>Agendas prioritize key topics, using time effectively without rushing meaningful discussion</a:t>
            </a:r>
          </a:p>
          <a:p>
            <a:pPr>
              <a:spcAft>
                <a:spcPts val="618"/>
              </a:spcAft>
              <a:buFont typeface="Wingdings" panose="05000000000000000000" pitchFamily="2" charset="2"/>
              <a:buChar char="§"/>
            </a:pPr>
            <a:r>
              <a:rPr lang="en-US" dirty="0"/>
              <a:t>Materials are provided in accessible formats with ample time for review in advance</a:t>
            </a:r>
          </a:p>
          <a:p>
            <a:pPr>
              <a:spcAft>
                <a:spcPts val="618"/>
              </a:spcAft>
              <a:buFont typeface="Wingdings" panose="05000000000000000000" pitchFamily="2" charset="2"/>
              <a:buChar char="§"/>
            </a:pPr>
            <a:r>
              <a:rPr lang="en-US" dirty="0"/>
              <a:t>Clear language and relevant context are used to support those unfamiliar with nonprofit or IL terminology</a:t>
            </a:r>
          </a:p>
          <a:p>
            <a:pPr>
              <a:spcAft>
                <a:spcPts val="618"/>
              </a:spcAft>
              <a:buFont typeface="Wingdings" panose="05000000000000000000" pitchFamily="2" charset="2"/>
              <a:buChar char="§"/>
            </a:pPr>
            <a:r>
              <a:rPr lang="en-US" dirty="0"/>
              <a:t>Meetings follow established rules of order to ensure fairness, efficiency, and organization</a:t>
            </a:r>
          </a:p>
          <a:p>
            <a:pPr>
              <a:spcAft>
                <a:spcPts val="618"/>
              </a:spcAft>
              <a:buFont typeface="Wingdings" panose="05000000000000000000" pitchFamily="2" charset="2"/>
              <a:buChar char="§"/>
            </a:pPr>
            <a:r>
              <a:rPr lang="en-US" dirty="0"/>
              <a:t>Participants receive sufficient background and documentation for informed decision-making</a:t>
            </a:r>
          </a:p>
          <a:p>
            <a:pPr>
              <a:spcAft>
                <a:spcPts val="618"/>
              </a:spcAft>
              <a:buFont typeface="Wingdings" panose="05000000000000000000" pitchFamily="2" charset="2"/>
              <a:buChar char="§"/>
            </a:pPr>
            <a:r>
              <a:rPr lang="en-US" dirty="0"/>
              <a:t>Reports are delivered clearly, accurately, and on schedule </a:t>
            </a:r>
          </a:p>
          <a:p>
            <a:pPr>
              <a:spcAft>
                <a:spcPts val="618"/>
              </a:spcAft>
              <a:buFont typeface="Wingdings" panose="05000000000000000000" pitchFamily="2" charset="2"/>
              <a:buChar char="§"/>
            </a:pPr>
            <a:r>
              <a:rPr lang="en-US" dirty="0"/>
              <a:t>Skilled facilitation guides discussion, maintaining focus, balance, and engagement</a:t>
            </a:r>
          </a:p>
          <a:p>
            <a:pPr>
              <a:spcAft>
                <a:spcPts val="618"/>
              </a:spcAft>
              <a:buFont typeface="Wingdings" panose="05000000000000000000" pitchFamily="2" charset="2"/>
              <a:buChar char="§"/>
            </a:pPr>
            <a:r>
              <a:rPr lang="en-US" dirty="0"/>
              <a:t>Board business centers on oversight, governance, and strategic forward planning</a:t>
            </a:r>
          </a:p>
          <a:p>
            <a:pPr>
              <a:spcAft>
                <a:spcPts val="618"/>
              </a:spcAft>
              <a:buFont typeface="Wingdings" panose="05000000000000000000" pitchFamily="2" charset="2"/>
              <a:buChar char="§"/>
            </a:pPr>
            <a:r>
              <a:rPr lang="en-US" dirty="0"/>
              <a:t>Dashboards offer clear, digestible summaries of the CIL’s current position</a:t>
            </a:r>
          </a:p>
          <a:p>
            <a:pPr>
              <a:spcAft>
                <a:spcPts val="618"/>
              </a:spcAft>
              <a:buFont typeface="Wingdings" panose="05000000000000000000" pitchFamily="2" charset="2"/>
              <a:buChar char="§"/>
            </a:pPr>
            <a:r>
              <a:rPr lang="en-US" dirty="0"/>
              <a:t>Action items are recorded with responsible parties and deadlines, then revisited in future meetings</a:t>
            </a:r>
          </a:p>
          <a:p>
            <a:pPr>
              <a:spcAft>
                <a:spcPts val="618"/>
              </a:spcAft>
              <a:buFont typeface="Wingdings" panose="05000000000000000000" pitchFamily="2" charset="2"/>
              <a:buChar char="§"/>
            </a:pPr>
            <a:r>
              <a:rPr lang="en-US" dirty="0"/>
              <a:t>Decisions are clearly stated, recorded, and understood</a:t>
            </a:r>
          </a:p>
          <a:p>
            <a:pPr>
              <a:spcAft>
                <a:spcPts val="618"/>
              </a:spcAft>
              <a:buFont typeface="Wingdings" panose="05000000000000000000" pitchFamily="2" charset="2"/>
              <a:buChar char="§"/>
            </a:pPr>
            <a:r>
              <a:rPr lang="en-US" dirty="0"/>
              <a:t>Questions are welcomed as a tool for deeper understanding – not as a means of micromanagement</a:t>
            </a:r>
          </a:p>
          <a:p>
            <a:pPr>
              <a:spcAft>
                <a:spcPts val="618"/>
              </a:spcAft>
            </a:pPr>
            <a:endParaRPr lang="en-US" b="1" dirty="0"/>
          </a:p>
          <a:p>
            <a:pPr>
              <a:spcAft>
                <a:spcPts val="618"/>
              </a:spcAft>
            </a:pPr>
            <a:endParaRPr lang="en-US" b="1" dirty="0"/>
          </a:p>
          <a:p>
            <a:pPr>
              <a:spcAft>
                <a:spcPts val="618"/>
              </a:spcAft>
            </a:pPr>
            <a:r>
              <a:rPr lang="en-US" b="1" dirty="0"/>
              <a:t>Structured Meetings </a:t>
            </a:r>
          </a:p>
          <a:p>
            <a:pPr>
              <a:spcAft>
                <a:spcPts val="618"/>
              </a:spcAft>
            </a:pPr>
            <a:r>
              <a:rPr lang="en-US" b="1" dirty="0"/>
              <a:t>Templated Reports</a:t>
            </a:r>
          </a:p>
          <a:p>
            <a:pPr>
              <a:spcAft>
                <a:spcPts val="618"/>
              </a:spcAft>
              <a:buFontTx/>
              <a:buChar char="-"/>
            </a:pPr>
            <a:r>
              <a:rPr lang="en-US" b="1" dirty="0"/>
              <a:t>Staff &amp; Executive Director</a:t>
            </a:r>
          </a:p>
          <a:p>
            <a:pPr>
              <a:spcAft>
                <a:spcPts val="618"/>
              </a:spcAft>
              <a:buFontTx/>
              <a:buChar char="-"/>
            </a:pPr>
            <a:r>
              <a:rPr lang="en-US" b="1" dirty="0"/>
              <a:t>Board President &amp; Committee Chairs</a:t>
            </a:r>
          </a:p>
          <a:p>
            <a:pPr>
              <a:spcAft>
                <a:spcPts val="618"/>
              </a:spcAft>
              <a:buFontTx/>
              <a:buChar char="-"/>
            </a:pPr>
            <a:r>
              <a:rPr lang="en-US" b="1" dirty="0"/>
              <a:t>Highlights</a:t>
            </a:r>
          </a:p>
          <a:p>
            <a:pPr>
              <a:spcAft>
                <a:spcPts val="618"/>
              </a:spcAft>
              <a:buFontTx/>
              <a:buChar char="-"/>
            </a:pPr>
            <a:r>
              <a:rPr lang="en-US" b="1" dirty="0"/>
              <a:t>Consumer Testimonials</a:t>
            </a:r>
          </a:p>
          <a:p>
            <a:pPr>
              <a:spcAft>
                <a:spcPts val="618"/>
              </a:spcAft>
              <a:buFontTx/>
              <a:buChar char="-"/>
            </a:pPr>
            <a:r>
              <a:rPr lang="en-US" b="1" dirty="0"/>
              <a:t>Biggest Success &amp; Biggest Barrier</a:t>
            </a:r>
          </a:p>
          <a:p>
            <a:pPr>
              <a:spcAft>
                <a:spcPts val="618"/>
              </a:spcAft>
              <a:buFontTx/>
              <a:buChar char="-"/>
            </a:pPr>
            <a:r>
              <a:rPr lang="en-US" b="1" dirty="0"/>
              <a:t>Information to Share</a:t>
            </a:r>
          </a:p>
          <a:p>
            <a:pPr>
              <a:spcAft>
                <a:spcPts val="618"/>
              </a:spcAft>
              <a:buFontTx/>
              <a:buChar char="-"/>
            </a:pPr>
            <a:r>
              <a:rPr lang="en-US" b="1" dirty="0"/>
              <a:t>Requests for Assistance </a:t>
            </a:r>
          </a:p>
          <a:p>
            <a:pPr>
              <a:spcAft>
                <a:spcPts val="618"/>
              </a:spcAft>
            </a:pPr>
            <a:r>
              <a:rPr lang="en-US" b="1" dirty="0"/>
              <a:t>Visual Dashboards</a:t>
            </a:r>
          </a:p>
          <a:p>
            <a:pPr>
              <a:spcAft>
                <a:spcPts val="618"/>
              </a:spcAft>
              <a:buFontTx/>
              <a:buChar char="-"/>
            </a:pPr>
            <a:r>
              <a:rPr lang="en-US" b="1" dirty="0"/>
              <a:t>Strategic Plan &amp; Work Plan</a:t>
            </a:r>
          </a:p>
          <a:p>
            <a:pPr>
              <a:spcAft>
                <a:spcPts val="618"/>
              </a:spcAft>
              <a:buFontTx/>
              <a:buChar char="-"/>
            </a:pPr>
            <a:r>
              <a:rPr lang="en-US" b="1" dirty="0"/>
              <a:t>Resource Development</a:t>
            </a:r>
          </a:p>
          <a:p>
            <a:pPr>
              <a:spcAft>
                <a:spcPts val="618"/>
              </a:spcAft>
              <a:buFontTx/>
              <a:buChar char="-"/>
            </a:pPr>
            <a:r>
              <a:rPr lang="en-US" b="1" dirty="0"/>
              <a:t>Programs</a:t>
            </a:r>
          </a:p>
          <a:p>
            <a:pPr>
              <a:spcAft>
                <a:spcPts val="618"/>
              </a:spcAft>
              <a:buFontTx/>
              <a:buChar char="-"/>
            </a:pPr>
            <a:r>
              <a:rPr lang="en-US" b="1" dirty="0"/>
              <a:t>Finance</a:t>
            </a:r>
          </a:p>
          <a:p>
            <a:pPr>
              <a:spcAft>
                <a:spcPts val="618"/>
              </a:spcAft>
              <a:buFontTx/>
              <a:buChar char="-"/>
            </a:pPr>
            <a:r>
              <a:rPr lang="en-US" b="1" dirty="0"/>
              <a:t>Consumer Satisfaction and Testimonials</a:t>
            </a:r>
          </a:p>
          <a:p>
            <a:pPr>
              <a:spcAft>
                <a:spcPts val="618"/>
              </a:spcAft>
            </a:pPr>
            <a:r>
              <a:rPr lang="en-US" b="1" dirty="0"/>
              <a:t>Calendar of Events</a:t>
            </a:r>
          </a:p>
          <a:p>
            <a:pPr>
              <a:spcAft>
                <a:spcPts val="618"/>
              </a:spcAft>
            </a:pPr>
            <a:r>
              <a:rPr lang="en-US" b="1" dirty="0"/>
              <a:t>Clear Calls to Action</a:t>
            </a:r>
          </a:p>
          <a:p>
            <a:endParaRPr lang="en-US" dirty="0"/>
          </a:p>
        </p:txBody>
      </p:sp>
      <p:sp>
        <p:nvSpPr>
          <p:cNvPr id="4" name="Slide Number Placeholder 3">
            <a:extLst>
              <a:ext uri="{FF2B5EF4-FFF2-40B4-BE49-F238E27FC236}">
                <a16:creationId xmlns:a16="http://schemas.microsoft.com/office/drawing/2014/main" id="{AFDD6781-F9D8-507A-78A5-1E14CFECD082}"/>
              </a:ext>
            </a:extLst>
          </p:cNvPr>
          <p:cNvSpPr>
            <a:spLocks noGrp="1"/>
          </p:cNvSpPr>
          <p:nvPr>
            <p:ph type="sldNum" sz="quarter" idx="5"/>
          </p:nvPr>
        </p:nvSpPr>
        <p:spPr/>
        <p:txBody>
          <a:bodyPr/>
          <a:lstStyle/>
          <a:p>
            <a:fld id="{32EB5225-5EEE-4ACC-8F39-02FB50716DCC}" type="slidenum">
              <a:rPr lang="en-US" smtClean="0"/>
              <a:t>24</a:t>
            </a:fld>
            <a:endParaRPr lang="en-US" dirty="0"/>
          </a:p>
        </p:txBody>
      </p:sp>
    </p:spTree>
    <p:extLst>
      <p:ext uri="{BB962C8B-B14F-4D97-AF65-F5344CB8AC3E}">
        <p14:creationId xmlns:p14="http://schemas.microsoft.com/office/powerpoint/2010/main" val="8823449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5513E-C810-375F-E180-06CB2594D9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B5AA30-29FF-A9FA-38F3-DFC59D1ED7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F5945F-84F0-5216-1796-C2F893D7C8B5}"/>
              </a:ext>
            </a:extLst>
          </p:cNvPr>
          <p:cNvSpPr>
            <a:spLocks noGrp="1"/>
          </p:cNvSpPr>
          <p:nvPr>
            <p:ph type="body" idx="1"/>
          </p:nvPr>
        </p:nvSpPr>
        <p:spPr/>
        <p:txBody>
          <a:bodyPr/>
          <a:lstStyle/>
          <a:p>
            <a:pPr>
              <a:spcAft>
                <a:spcPts val="618"/>
              </a:spcAft>
            </a:pPr>
            <a:r>
              <a:rPr lang="en-US" b="1" dirty="0"/>
              <a:t>Structured Meetings </a:t>
            </a:r>
          </a:p>
          <a:p>
            <a:pPr>
              <a:spcAft>
                <a:spcPts val="618"/>
              </a:spcAft>
            </a:pPr>
            <a:r>
              <a:rPr lang="en-US" b="1" dirty="0"/>
              <a:t>Templated Reports</a:t>
            </a:r>
          </a:p>
          <a:p>
            <a:pPr>
              <a:spcAft>
                <a:spcPts val="618"/>
              </a:spcAft>
              <a:buFontTx/>
              <a:buChar char="-"/>
            </a:pPr>
            <a:r>
              <a:rPr lang="en-US" b="1" dirty="0"/>
              <a:t>Staff &amp; Executive Director</a:t>
            </a:r>
          </a:p>
          <a:p>
            <a:pPr>
              <a:spcAft>
                <a:spcPts val="618"/>
              </a:spcAft>
              <a:buFontTx/>
              <a:buChar char="-"/>
            </a:pPr>
            <a:r>
              <a:rPr lang="en-US" b="1" dirty="0"/>
              <a:t>Board President &amp; Committee Chairs</a:t>
            </a:r>
          </a:p>
          <a:p>
            <a:pPr>
              <a:spcAft>
                <a:spcPts val="618"/>
              </a:spcAft>
              <a:buFontTx/>
              <a:buChar char="-"/>
            </a:pPr>
            <a:r>
              <a:rPr lang="en-US" b="1" dirty="0"/>
              <a:t>Highlights</a:t>
            </a:r>
          </a:p>
          <a:p>
            <a:pPr>
              <a:spcAft>
                <a:spcPts val="618"/>
              </a:spcAft>
              <a:buFontTx/>
              <a:buChar char="-"/>
            </a:pPr>
            <a:r>
              <a:rPr lang="en-US" b="1" dirty="0"/>
              <a:t>Consumer Testimonials</a:t>
            </a:r>
          </a:p>
          <a:p>
            <a:pPr>
              <a:spcAft>
                <a:spcPts val="618"/>
              </a:spcAft>
              <a:buFontTx/>
              <a:buChar char="-"/>
            </a:pPr>
            <a:r>
              <a:rPr lang="en-US" b="1" dirty="0"/>
              <a:t>Biggest Success &amp; Biggest Barrier</a:t>
            </a:r>
          </a:p>
          <a:p>
            <a:pPr>
              <a:spcAft>
                <a:spcPts val="618"/>
              </a:spcAft>
              <a:buFontTx/>
              <a:buChar char="-"/>
            </a:pPr>
            <a:r>
              <a:rPr lang="en-US" b="1" dirty="0"/>
              <a:t>Information to Share</a:t>
            </a:r>
          </a:p>
          <a:p>
            <a:pPr>
              <a:spcAft>
                <a:spcPts val="618"/>
              </a:spcAft>
              <a:buFontTx/>
              <a:buChar char="-"/>
            </a:pPr>
            <a:r>
              <a:rPr lang="en-US" b="1" dirty="0"/>
              <a:t>Requests for Assistance </a:t>
            </a:r>
          </a:p>
          <a:p>
            <a:pPr>
              <a:spcAft>
                <a:spcPts val="618"/>
              </a:spcAft>
            </a:pPr>
            <a:r>
              <a:rPr lang="en-US" b="1" dirty="0"/>
              <a:t>Visual Dashboards</a:t>
            </a:r>
          </a:p>
          <a:p>
            <a:pPr>
              <a:spcAft>
                <a:spcPts val="618"/>
              </a:spcAft>
              <a:buFontTx/>
              <a:buChar char="-"/>
            </a:pPr>
            <a:r>
              <a:rPr lang="en-US" b="1" dirty="0"/>
              <a:t>Strategic Plan &amp; Work Plan</a:t>
            </a:r>
          </a:p>
          <a:p>
            <a:pPr>
              <a:spcAft>
                <a:spcPts val="618"/>
              </a:spcAft>
              <a:buFontTx/>
              <a:buChar char="-"/>
            </a:pPr>
            <a:r>
              <a:rPr lang="en-US" b="1" dirty="0"/>
              <a:t>Resource Development</a:t>
            </a:r>
          </a:p>
          <a:p>
            <a:pPr>
              <a:spcAft>
                <a:spcPts val="618"/>
              </a:spcAft>
              <a:buFontTx/>
              <a:buChar char="-"/>
            </a:pPr>
            <a:r>
              <a:rPr lang="en-US" b="1" dirty="0"/>
              <a:t>Programs</a:t>
            </a:r>
          </a:p>
          <a:p>
            <a:pPr>
              <a:spcAft>
                <a:spcPts val="618"/>
              </a:spcAft>
              <a:buFontTx/>
              <a:buChar char="-"/>
            </a:pPr>
            <a:r>
              <a:rPr lang="en-US" b="1" dirty="0"/>
              <a:t>Finance</a:t>
            </a:r>
          </a:p>
          <a:p>
            <a:pPr>
              <a:spcAft>
                <a:spcPts val="618"/>
              </a:spcAft>
              <a:buFontTx/>
              <a:buChar char="-"/>
            </a:pPr>
            <a:r>
              <a:rPr lang="en-US" b="1" dirty="0"/>
              <a:t>Consumer Satisfaction and Testimonials</a:t>
            </a:r>
          </a:p>
          <a:p>
            <a:pPr>
              <a:spcAft>
                <a:spcPts val="618"/>
              </a:spcAft>
            </a:pPr>
            <a:r>
              <a:rPr lang="en-US" b="1" dirty="0"/>
              <a:t>Calendar of Events</a:t>
            </a:r>
          </a:p>
          <a:p>
            <a:pPr>
              <a:spcAft>
                <a:spcPts val="618"/>
              </a:spcAft>
            </a:pPr>
            <a:r>
              <a:rPr lang="en-US" b="1" dirty="0"/>
              <a:t>Clear Calls to Action</a:t>
            </a:r>
          </a:p>
          <a:p>
            <a:endParaRPr lang="en-US" dirty="0"/>
          </a:p>
        </p:txBody>
      </p:sp>
      <p:sp>
        <p:nvSpPr>
          <p:cNvPr id="4" name="Slide Number Placeholder 3">
            <a:extLst>
              <a:ext uri="{FF2B5EF4-FFF2-40B4-BE49-F238E27FC236}">
                <a16:creationId xmlns:a16="http://schemas.microsoft.com/office/drawing/2014/main" id="{117F79B6-D5DB-A54B-F2B5-6D228CD99680}"/>
              </a:ext>
            </a:extLst>
          </p:cNvPr>
          <p:cNvSpPr>
            <a:spLocks noGrp="1"/>
          </p:cNvSpPr>
          <p:nvPr>
            <p:ph type="sldNum" sz="quarter" idx="5"/>
          </p:nvPr>
        </p:nvSpPr>
        <p:spPr/>
        <p:txBody>
          <a:bodyPr/>
          <a:lstStyle/>
          <a:p>
            <a:fld id="{32EB5225-5EEE-4ACC-8F39-02FB50716DCC}" type="slidenum">
              <a:rPr lang="en-US" smtClean="0"/>
              <a:t>25</a:t>
            </a:fld>
            <a:endParaRPr lang="en-US" dirty="0"/>
          </a:p>
        </p:txBody>
      </p:sp>
    </p:spTree>
    <p:extLst>
      <p:ext uri="{BB962C8B-B14F-4D97-AF65-F5344CB8AC3E}">
        <p14:creationId xmlns:p14="http://schemas.microsoft.com/office/powerpoint/2010/main" val="23181428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3A856-65D6-118A-A9B1-57F1FC56B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76337-0BFC-05D8-106F-57934FE78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A8F8B-1062-183C-CA8F-274E3AC84BB8}"/>
              </a:ext>
            </a:extLst>
          </p:cNvPr>
          <p:cNvSpPr>
            <a:spLocks noGrp="1"/>
          </p:cNvSpPr>
          <p:nvPr>
            <p:ph type="body" idx="1"/>
          </p:nvPr>
        </p:nvSpPr>
        <p:spPr/>
        <p:txBody>
          <a:bodyPr/>
          <a:lstStyle/>
          <a:p>
            <a:pPr defTabSz="942289">
              <a:defRPr/>
            </a:pPr>
            <a:r>
              <a:rPr lang="en-US" dirty="0"/>
              <a:t>What is the board’s responsibility here?</a:t>
            </a:r>
          </a:p>
          <a:p>
            <a:pPr defTabSz="942289">
              <a:defRPr/>
            </a:pPr>
            <a:r>
              <a:rPr lang="en-US" dirty="0"/>
              <a:t>How can the board support responsiveness without losing strategic alignment?</a:t>
            </a:r>
          </a:p>
          <a:p>
            <a:pPr defTabSz="942289">
              <a:defRPr/>
            </a:pPr>
            <a:r>
              <a:rPr lang="en-US" dirty="0"/>
              <a:t>What tools could help the board track strategic progress?</a:t>
            </a:r>
          </a:p>
          <a:p>
            <a:pPr defTabSz="942289">
              <a:defRPr/>
            </a:pPr>
            <a:endParaRPr lang="en-US" dirty="0"/>
          </a:p>
          <a:p>
            <a:pPr defTabSz="942289">
              <a:defRPr/>
            </a:pPr>
            <a:endParaRPr lang="en-US" dirty="0"/>
          </a:p>
        </p:txBody>
      </p:sp>
      <p:sp>
        <p:nvSpPr>
          <p:cNvPr id="4" name="Slide Number Placeholder 3">
            <a:extLst>
              <a:ext uri="{FF2B5EF4-FFF2-40B4-BE49-F238E27FC236}">
                <a16:creationId xmlns:a16="http://schemas.microsoft.com/office/drawing/2014/main" id="{43956995-2C9D-2202-2D2C-64F39BC403B8}"/>
              </a:ext>
            </a:extLst>
          </p:cNvPr>
          <p:cNvSpPr>
            <a:spLocks noGrp="1"/>
          </p:cNvSpPr>
          <p:nvPr>
            <p:ph type="sldNum" sz="quarter" idx="5"/>
          </p:nvPr>
        </p:nvSpPr>
        <p:spPr/>
        <p:txBody>
          <a:bodyPr/>
          <a:lstStyle/>
          <a:p>
            <a:fld id="{32EB5225-5EEE-4ACC-8F39-02FB50716DCC}" type="slidenum">
              <a:rPr lang="en-US" smtClean="0"/>
              <a:t>26</a:t>
            </a:fld>
            <a:endParaRPr lang="en-US" dirty="0"/>
          </a:p>
        </p:txBody>
      </p:sp>
    </p:spTree>
    <p:extLst>
      <p:ext uri="{BB962C8B-B14F-4D97-AF65-F5344CB8AC3E}">
        <p14:creationId xmlns:p14="http://schemas.microsoft.com/office/powerpoint/2010/main" val="1513305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DEE6D-2F6E-5315-9BAB-0C33D46F6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DA073A-131D-34AE-61FD-EA9343B9AC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33997E-1DEE-9485-75F5-4CFBE269C464}"/>
              </a:ext>
            </a:extLst>
          </p:cNvPr>
          <p:cNvSpPr>
            <a:spLocks noGrp="1"/>
          </p:cNvSpPr>
          <p:nvPr>
            <p:ph type="body" idx="1"/>
          </p:nvPr>
        </p:nvSpPr>
        <p:spPr/>
        <p:txBody>
          <a:bodyPr/>
          <a:lstStyle/>
          <a:p>
            <a:r>
              <a:rPr lang="en-US" dirty="0"/>
              <a:t>What oversight gaps might have contributed to this situation?</a:t>
            </a:r>
          </a:p>
          <a:p>
            <a:r>
              <a:rPr lang="en-US" dirty="0"/>
              <a:t>How could financial reports or dashboards have helped?</a:t>
            </a:r>
          </a:p>
          <a:p>
            <a:r>
              <a:rPr lang="en-US" dirty="0"/>
              <a:t>What’s the board’s role now – and moving forward?</a:t>
            </a:r>
          </a:p>
        </p:txBody>
      </p:sp>
      <p:sp>
        <p:nvSpPr>
          <p:cNvPr id="4" name="Slide Number Placeholder 3">
            <a:extLst>
              <a:ext uri="{FF2B5EF4-FFF2-40B4-BE49-F238E27FC236}">
                <a16:creationId xmlns:a16="http://schemas.microsoft.com/office/drawing/2014/main" id="{B41797A2-D2F9-8D57-E63A-EC6E7F56AA94}"/>
              </a:ext>
            </a:extLst>
          </p:cNvPr>
          <p:cNvSpPr>
            <a:spLocks noGrp="1"/>
          </p:cNvSpPr>
          <p:nvPr>
            <p:ph type="sldNum" sz="quarter" idx="5"/>
          </p:nvPr>
        </p:nvSpPr>
        <p:spPr/>
        <p:txBody>
          <a:bodyPr/>
          <a:lstStyle/>
          <a:p>
            <a:fld id="{32EB5225-5EEE-4ACC-8F39-02FB50716DCC}" type="slidenum">
              <a:rPr lang="en-US" smtClean="0"/>
              <a:t>27</a:t>
            </a:fld>
            <a:endParaRPr lang="en-US" dirty="0"/>
          </a:p>
        </p:txBody>
      </p:sp>
    </p:spTree>
    <p:extLst>
      <p:ext uri="{BB962C8B-B14F-4D97-AF65-F5344CB8AC3E}">
        <p14:creationId xmlns:p14="http://schemas.microsoft.com/office/powerpoint/2010/main" val="1417681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F65CC-6C1B-C288-2334-15D3F29196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CF092-00DE-470A-13E7-B7CCD1D014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A5A35-2E39-4129-E659-7BC4D38AC3C8}"/>
              </a:ext>
            </a:extLst>
          </p:cNvPr>
          <p:cNvSpPr>
            <a:spLocks noGrp="1"/>
          </p:cNvSpPr>
          <p:nvPr>
            <p:ph type="body" idx="1"/>
          </p:nvPr>
        </p:nvSpPr>
        <p:spPr/>
        <p:txBody>
          <a:bodyPr/>
          <a:lstStyle/>
          <a:p>
            <a:r>
              <a:rPr lang="en-US" dirty="0"/>
              <a:t>What is the board’s responsibility in matters of internal culture and transparency?</a:t>
            </a:r>
          </a:p>
          <a:p>
            <a:r>
              <a:rPr lang="en-US" dirty="0"/>
              <a:t>How can the board uphold organizational accountability without overstepping into operations?</a:t>
            </a:r>
          </a:p>
          <a:p>
            <a:r>
              <a:rPr lang="en-US" dirty="0"/>
              <a:t>What policies, structures, or tools might support a culture of safety and openness?</a:t>
            </a:r>
          </a:p>
        </p:txBody>
      </p:sp>
      <p:sp>
        <p:nvSpPr>
          <p:cNvPr id="4" name="Slide Number Placeholder 3">
            <a:extLst>
              <a:ext uri="{FF2B5EF4-FFF2-40B4-BE49-F238E27FC236}">
                <a16:creationId xmlns:a16="http://schemas.microsoft.com/office/drawing/2014/main" id="{B2BC9505-2E0F-3ED9-7B5A-19E01AD2603F}"/>
              </a:ext>
            </a:extLst>
          </p:cNvPr>
          <p:cNvSpPr>
            <a:spLocks noGrp="1"/>
          </p:cNvSpPr>
          <p:nvPr>
            <p:ph type="sldNum" sz="quarter" idx="5"/>
          </p:nvPr>
        </p:nvSpPr>
        <p:spPr/>
        <p:txBody>
          <a:bodyPr/>
          <a:lstStyle/>
          <a:p>
            <a:fld id="{32EB5225-5EEE-4ACC-8F39-02FB50716DCC}" type="slidenum">
              <a:rPr lang="en-US" smtClean="0"/>
              <a:t>28</a:t>
            </a:fld>
            <a:endParaRPr lang="en-US" dirty="0"/>
          </a:p>
        </p:txBody>
      </p:sp>
    </p:spTree>
    <p:extLst>
      <p:ext uri="{BB962C8B-B14F-4D97-AF65-F5344CB8AC3E}">
        <p14:creationId xmlns:p14="http://schemas.microsoft.com/office/powerpoint/2010/main" val="17483177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69A11-B4ED-E933-AF91-456E06796A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44B85-13D5-8F2B-A209-E593C8196D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37B6A-79EA-FA9A-2D87-32A35324E515}"/>
              </a:ext>
            </a:extLst>
          </p:cNvPr>
          <p:cNvSpPr>
            <a:spLocks noGrp="1"/>
          </p:cNvSpPr>
          <p:nvPr>
            <p:ph type="body" idx="1"/>
          </p:nvPr>
        </p:nvSpPr>
        <p:spPr/>
        <p:txBody>
          <a:bodyPr/>
          <a:lstStyle/>
          <a:p>
            <a:r>
              <a:rPr lang="en-US" b="0" dirty="0"/>
              <a:t>🧭 Centering IL Philosophy</a:t>
            </a:r>
          </a:p>
          <a:p>
            <a:pPr marL="176679" indent="-176679">
              <a:buFont typeface="Arial"/>
              <a:buChar char="•"/>
            </a:pPr>
            <a:r>
              <a:rPr lang="en-US" b="0" dirty="0"/>
              <a:t>Where do you see the IL philosophy guiding decisions in your board’s recent work? Where is it missing?</a:t>
            </a:r>
          </a:p>
          <a:p>
            <a:pPr marL="176679" indent="-176679">
              <a:buFont typeface="Arial"/>
              <a:buChar char="•"/>
            </a:pPr>
            <a:r>
              <a:rPr lang="en-US" b="0" dirty="0"/>
              <a:t>How does your board ensure that consumer control is more than just a checkbox?</a:t>
            </a:r>
          </a:p>
          <a:p>
            <a:pPr marL="176679" indent="-176679">
              <a:buFont typeface="Arial"/>
              <a:buChar char="•"/>
            </a:pPr>
            <a:r>
              <a:rPr lang="en-US" b="0" dirty="0"/>
              <a:t>In what ways are people with disabilities leading—not just involved—in your organization’s direction-setting?</a:t>
            </a:r>
          </a:p>
          <a:p>
            <a:endParaRPr lang="en-US" b="0" dirty="0"/>
          </a:p>
          <a:p>
            <a:r>
              <a:rPr lang="en-US" b="0" dirty="0"/>
              <a:t>🧠 Applying Informed Decision-Making</a:t>
            </a:r>
          </a:p>
          <a:p>
            <a:pPr marL="176679" indent="-176679">
              <a:buFont typeface="Arial"/>
              <a:buChar char="•"/>
            </a:pPr>
            <a:r>
              <a:rPr lang="en-US" b="0" dirty="0"/>
              <a:t>What types of information do you rely on to make thoughtful board decisions? How do you know it’s enough?</a:t>
            </a:r>
          </a:p>
          <a:p>
            <a:pPr marL="176679" indent="-176679">
              <a:buFont typeface="Arial"/>
              <a:buChar char="•"/>
            </a:pPr>
            <a:r>
              <a:rPr lang="en-US" b="0" dirty="0"/>
              <a:t>Can you recall a time when a board decision was rushed or made without consumer input? What might you do differently now?</a:t>
            </a:r>
          </a:p>
          <a:p>
            <a:pPr marL="176679" indent="-176679">
              <a:buFont typeface="Arial"/>
              <a:buChar char="•"/>
            </a:pPr>
            <a:r>
              <a:rPr lang="en-US" b="0" dirty="0"/>
              <a:t>How does your board distinguish between operational details (ED’s domain) and governance (board’s role)?</a:t>
            </a:r>
          </a:p>
          <a:p>
            <a:endParaRPr lang="en-US" b="0" dirty="0"/>
          </a:p>
          <a:p>
            <a:r>
              <a:rPr lang="en-US" b="0" dirty="0"/>
              <a:t>⚖️ Aligning with Values</a:t>
            </a:r>
          </a:p>
          <a:p>
            <a:pPr marL="176679" indent="-176679">
              <a:buFont typeface="Arial"/>
              <a:buChar char="•"/>
            </a:pPr>
            <a:r>
              <a:rPr lang="en-US" b="0" dirty="0"/>
              <a:t>How do you balance the urgency of funding or partnerships with your organization’s core values?</a:t>
            </a:r>
          </a:p>
          <a:p>
            <a:pPr marL="176679" indent="-176679">
              <a:buFont typeface="Arial"/>
              <a:buChar char="•"/>
            </a:pPr>
            <a:r>
              <a:rPr lang="en-US" b="0" dirty="0"/>
              <a:t>How do you know if a board decision has upheld—or undermined—the IL philosophy? What’s your feedback loop?</a:t>
            </a:r>
          </a:p>
          <a:p>
            <a:endParaRPr lang="en-US" b="0" dirty="0"/>
          </a:p>
          <a:p>
            <a:r>
              <a:rPr lang="en-US" b="0" dirty="0"/>
              <a:t>🧩 Strengthening the Practice</a:t>
            </a:r>
          </a:p>
          <a:p>
            <a:pPr marL="176679" indent="-176679">
              <a:buFont typeface="Arial"/>
              <a:buChar char="•"/>
            </a:pPr>
            <a:r>
              <a:rPr lang="en-US" b="0" dirty="0"/>
              <a:t>What structures (e.g., committees, surveys, public comment) help your board gather input before deciding? What’s missing?</a:t>
            </a:r>
          </a:p>
          <a:p>
            <a:pPr marL="176679" indent="-176679">
              <a:buFont typeface="Arial"/>
              <a:buChar char="•"/>
            </a:pPr>
            <a:r>
              <a:rPr lang="en-US" b="0" dirty="0"/>
              <a:t>What’s one way your board could deepen its commitment to consumer-led, values-aligned decision-making this year?</a:t>
            </a:r>
          </a:p>
          <a:p>
            <a:endParaRPr lang="en-US" dirty="0"/>
          </a:p>
        </p:txBody>
      </p:sp>
      <p:sp>
        <p:nvSpPr>
          <p:cNvPr id="4" name="Slide Number Placeholder 3">
            <a:extLst>
              <a:ext uri="{FF2B5EF4-FFF2-40B4-BE49-F238E27FC236}">
                <a16:creationId xmlns:a16="http://schemas.microsoft.com/office/drawing/2014/main" id="{71BC1203-F409-F76B-4D13-868AC446BDEE}"/>
              </a:ext>
            </a:extLst>
          </p:cNvPr>
          <p:cNvSpPr>
            <a:spLocks noGrp="1"/>
          </p:cNvSpPr>
          <p:nvPr>
            <p:ph type="sldNum" sz="quarter" idx="5"/>
          </p:nvPr>
        </p:nvSpPr>
        <p:spPr/>
        <p:txBody>
          <a:bodyPr/>
          <a:lstStyle/>
          <a:p>
            <a:fld id="{32EB5225-5EEE-4ACC-8F39-02FB50716DCC}" type="slidenum">
              <a:rPr lang="en-US" smtClean="0"/>
              <a:t>29</a:t>
            </a:fld>
            <a:endParaRPr lang="en-US" dirty="0"/>
          </a:p>
        </p:txBody>
      </p:sp>
    </p:spTree>
    <p:extLst>
      <p:ext uri="{BB962C8B-B14F-4D97-AF65-F5344CB8AC3E}">
        <p14:creationId xmlns:p14="http://schemas.microsoft.com/office/powerpoint/2010/main" val="32280492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week is our final week together where we will put the past two weeks into practice as we discuss effective oversight as a board member</a:t>
            </a:r>
          </a:p>
        </p:txBody>
      </p:sp>
      <p:sp>
        <p:nvSpPr>
          <p:cNvPr id="4" name="Slide Number Placeholder 3"/>
          <p:cNvSpPr>
            <a:spLocks noGrp="1"/>
          </p:cNvSpPr>
          <p:nvPr>
            <p:ph type="sldNum" sz="quarter" idx="5"/>
          </p:nvPr>
        </p:nvSpPr>
        <p:spPr/>
        <p:txBody>
          <a:bodyPr/>
          <a:lstStyle/>
          <a:p>
            <a:fld id="{32EB5225-5EEE-4ACC-8F39-02FB50716DCC}" type="slidenum">
              <a:rPr lang="en-US" smtClean="0"/>
              <a:t>30</a:t>
            </a:fld>
            <a:endParaRPr lang="en-US" dirty="0"/>
          </a:p>
        </p:txBody>
      </p:sp>
    </p:spTree>
    <p:extLst>
      <p:ext uri="{BB962C8B-B14F-4D97-AF65-F5344CB8AC3E}">
        <p14:creationId xmlns:p14="http://schemas.microsoft.com/office/powerpoint/2010/main" val="3680172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week one we will focus on the definitions, roles, and how they work together for effective governance and leadership.</a:t>
            </a:r>
          </a:p>
          <a:p>
            <a:endParaRPr lang="en-US" dirty="0"/>
          </a:p>
          <a:p>
            <a:r>
              <a:rPr lang="en-US" dirty="0"/>
              <a:t>In week two we will focus on the Independent Living Philosophy as a foundation and how that foundation should lead decision making. We will bring the roles discussed in week one to describe how they work together in the decision making process to improve outcomes.</a:t>
            </a:r>
          </a:p>
          <a:p>
            <a:endParaRPr lang="en-US" dirty="0"/>
          </a:p>
          <a:p>
            <a:r>
              <a:rPr lang="en-US" dirty="0"/>
              <a:t>In week three we will dive deeper into the tools and resources board members should use in their roles.</a:t>
            </a:r>
          </a:p>
        </p:txBody>
      </p:sp>
      <p:sp>
        <p:nvSpPr>
          <p:cNvPr id="4" name="Slide Number Placeholder 3"/>
          <p:cNvSpPr>
            <a:spLocks noGrp="1"/>
          </p:cNvSpPr>
          <p:nvPr>
            <p:ph type="sldNum" sz="quarter" idx="5"/>
          </p:nvPr>
        </p:nvSpPr>
        <p:spPr/>
        <p:txBody>
          <a:bodyPr/>
          <a:lstStyle/>
          <a:p>
            <a:fld id="{32EB5225-5EEE-4ACC-8F39-02FB50716DCC}" type="slidenum">
              <a:rPr lang="en-US" smtClean="0"/>
              <a:t>6</a:t>
            </a:fld>
            <a:endParaRPr lang="en-US" dirty="0"/>
          </a:p>
        </p:txBody>
      </p:sp>
    </p:spTree>
    <p:extLst>
      <p:ext uri="{BB962C8B-B14F-4D97-AF65-F5344CB8AC3E}">
        <p14:creationId xmlns:p14="http://schemas.microsoft.com/office/powerpoint/2010/main" val="1003166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Participation &amp; Presence</a:t>
            </a:r>
            <a:r>
              <a:rPr lang="en-US" dirty="0"/>
              <a:t> </a:t>
            </a:r>
          </a:p>
          <a:p>
            <a:r>
              <a:rPr lang="en-US" b="1" dirty="0"/>
              <a:t>Be here now</a:t>
            </a:r>
            <a:r>
              <a:rPr lang="en-US" dirty="0"/>
              <a:t> – minimize distractions, close other tabs, and stay present.</a:t>
            </a:r>
          </a:p>
          <a:p>
            <a:r>
              <a:rPr lang="en-US" b="1" dirty="0"/>
              <a:t>Engage actively</a:t>
            </a:r>
            <a:r>
              <a:rPr lang="en-US" dirty="0"/>
              <a:t> – contribute when you can, but listening counts as participation too.</a:t>
            </a:r>
          </a:p>
          <a:p>
            <a:r>
              <a:rPr lang="en-US" b="1" dirty="0"/>
              <a:t>Cameras encouraged, not required</a:t>
            </a:r>
            <a:r>
              <a:rPr lang="en-US" dirty="0"/>
              <a:t> – we value connection, not perfection.</a:t>
            </a:r>
          </a:p>
          <a:p>
            <a:endParaRPr lang="en-US" b="1" dirty="0"/>
          </a:p>
          <a:p>
            <a:r>
              <a:rPr lang="en-US" b="1" dirty="0"/>
              <a:t>Learning Together</a:t>
            </a:r>
            <a:r>
              <a:rPr lang="en-US" dirty="0"/>
              <a:t> </a:t>
            </a:r>
          </a:p>
          <a:p>
            <a:r>
              <a:rPr lang="en-US" b="1" dirty="0"/>
              <a:t>Speak from experience</a:t>
            </a:r>
            <a:r>
              <a:rPr lang="en-US" dirty="0"/>
              <a:t> – use “I” statements and share what’s true for you.</a:t>
            </a:r>
          </a:p>
          <a:p>
            <a:r>
              <a:rPr lang="en-US" b="1" dirty="0"/>
              <a:t>Curiosity over judgment</a:t>
            </a:r>
            <a:r>
              <a:rPr lang="en-US" dirty="0"/>
              <a:t> – we’re here to grow, not to be right.</a:t>
            </a:r>
          </a:p>
          <a:p>
            <a:r>
              <a:rPr lang="en-US" b="1" dirty="0"/>
              <a:t>Mistakes are part of learning</a:t>
            </a:r>
            <a:r>
              <a:rPr lang="en-US" dirty="0"/>
              <a:t> – give grace to yourself and others.</a:t>
            </a:r>
          </a:p>
          <a:p>
            <a:endParaRPr lang="en-US" b="1" dirty="0"/>
          </a:p>
          <a:p>
            <a:r>
              <a:rPr lang="en-US" b="1" dirty="0"/>
              <a:t>Respect &amp; Inclusion</a:t>
            </a:r>
            <a:r>
              <a:rPr lang="en-US" dirty="0"/>
              <a:t> </a:t>
            </a:r>
          </a:p>
          <a:p>
            <a:r>
              <a:rPr lang="en-US" b="1" dirty="0"/>
              <a:t>Step up, step back</a:t>
            </a:r>
            <a:r>
              <a:rPr lang="en-US" dirty="0"/>
              <a:t> – if you tend to talk a lot, make space; if you tend to hold back, challenge yourself to speak.</a:t>
            </a:r>
          </a:p>
          <a:p>
            <a:r>
              <a:rPr lang="en-US" b="1" dirty="0"/>
              <a:t>Assume positive intent, name impact</a:t>
            </a:r>
            <a:r>
              <a:rPr lang="en-US" dirty="0"/>
              <a:t> – we hold space for feedback and growth.</a:t>
            </a:r>
          </a:p>
          <a:p>
            <a:r>
              <a:rPr lang="en-US" b="1" dirty="0"/>
              <a:t>Respect lived experience</a:t>
            </a:r>
            <a:r>
              <a:rPr lang="en-US" dirty="0"/>
              <a:t> – value both professional and personal perspectives, especially those grounded in disability identity and community.</a:t>
            </a:r>
          </a:p>
          <a:p>
            <a:r>
              <a:rPr lang="en-US" dirty="0"/>
              <a:t> </a:t>
            </a:r>
            <a:endParaRPr lang="en-US" b="1" dirty="0"/>
          </a:p>
          <a:p>
            <a:r>
              <a:rPr lang="en-US" b="1" dirty="0"/>
              <a:t>Confidentiality &amp; Trust</a:t>
            </a:r>
            <a:endParaRPr lang="en-US" dirty="0"/>
          </a:p>
          <a:p>
            <a:r>
              <a:rPr lang="en-US" b="1" dirty="0"/>
              <a:t>What’s shared here stays here</a:t>
            </a:r>
            <a:r>
              <a:rPr lang="en-US" dirty="0"/>
              <a:t> (unless permission is given to share).</a:t>
            </a:r>
          </a:p>
          <a:p>
            <a:r>
              <a:rPr lang="en-US" b="1" dirty="0"/>
              <a:t>What’s learned here leaves here</a:t>
            </a:r>
            <a:r>
              <a:rPr lang="en-US" dirty="0"/>
              <a:t> – carry forward the insights, not the stories.</a:t>
            </a:r>
          </a:p>
          <a:p>
            <a:r>
              <a:rPr lang="en-US" dirty="0"/>
              <a:t> </a:t>
            </a:r>
            <a:endParaRPr lang="en-US" b="1" dirty="0"/>
          </a:p>
          <a:p>
            <a:r>
              <a:rPr lang="en-US" b="1" dirty="0"/>
              <a:t>Time &amp; Structure</a:t>
            </a:r>
            <a:endParaRPr lang="en-US" dirty="0"/>
          </a:p>
          <a:p>
            <a:r>
              <a:rPr lang="en-US" b="1" dirty="0"/>
              <a:t>Start and end on time</a:t>
            </a:r>
            <a:r>
              <a:rPr lang="en-US" dirty="0"/>
              <a:t> – we respect each other’s schedules.</a:t>
            </a:r>
          </a:p>
          <a:p>
            <a:r>
              <a:rPr lang="en-US" b="1" dirty="0"/>
              <a:t>Honor the flow</a:t>
            </a:r>
            <a:r>
              <a:rPr lang="en-US" dirty="0"/>
              <a:t> – follow the facilitator’s lead to keep things moving.</a:t>
            </a:r>
          </a:p>
          <a:p>
            <a:endParaRPr lang="en-US" dirty="0"/>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7</a:t>
            </a:fld>
            <a:endParaRPr lang="en-US" dirty="0"/>
          </a:p>
        </p:txBody>
      </p:sp>
    </p:spTree>
    <p:extLst>
      <p:ext uri="{BB962C8B-B14F-4D97-AF65-F5344CB8AC3E}">
        <p14:creationId xmlns:p14="http://schemas.microsoft.com/office/powerpoint/2010/main" val="1030973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connect the roles and values we’ve explored to your board real power: oversight accountability and mission stewardship</a:t>
            </a:r>
          </a:p>
        </p:txBody>
      </p:sp>
      <p:sp>
        <p:nvSpPr>
          <p:cNvPr id="4" name="Slide Number Placeholder 3"/>
          <p:cNvSpPr>
            <a:spLocks noGrp="1"/>
          </p:cNvSpPr>
          <p:nvPr>
            <p:ph type="sldNum" sz="quarter" idx="5"/>
          </p:nvPr>
        </p:nvSpPr>
        <p:spPr/>
        <p:txBody>
          <a:bodyPr/>
          <a:lstStyle/>
          <a:p>
            <a:fld id="{32EB5225-5EEE-4ACC-8F39-02FB50716DCC}" type="slidenum">
              <a:rPr lang="en-US" smtClean="0"/>
              <a:t>8</a:t>
            </a:fld>
            <a:endParaRPr lang="en-US" dirty="0"/>
          </a:p>
        </p:txBody>
      </p:sp>
    </p:spTree>
    <p:extLst>
      <p:ext uri="{BB962C8B-B14F-4D97-AF65-F5344CB8AC3E}">
        <p14:creationId xmlns:p14="http://schemas.microsoft.com/office/powerpoint/2010/main" val="3969681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Simon Sinek is a British-American author, motivational speaker, and leadership expert best known for his concept of the </a:t>
            </a:r>
            <a:r>
              <a:rPr lang="en-US" b="1" dirty="0"/>
              <a:t>“Golden Circle”</a:t>
            </a:r>
            <a:r>
              <a:rPr lang="en-US" dirty="0"/>
              <a:t> and the idea of starting with </a:t>
            </a:r>
            <a:r>
              <a:rPr lang="en-US" i="1" dirty="0"/>
              <a:t>why</a:t>
            </a:r>
            <a:r>
              <a:rPr lang="en-US" dirty="0"/>
              <a:t>. His work focuses on how great leaders and organizations inspire action by clearly articulating their purpose.</a:t>
            </a:r>
          </a:p>
          <a:p>
            <a:r>
              <a:rPr lang="en-US" dirty="0"/>
              <a:t>Here’s a quick snapshot of who he is:</a:t>
            </a:r>
          </a:p>
          <a:p>
            <a:r>
              <a:rPr lang="en-US" dirty="0"/>
              <a:t>📚 </a:t>
            </a:r>
            <a:r>
              <a:rPr lang="en-US" b="1" dirty="0"/>
              <a:t>Career Highlights</a:t>
            </a:r>
            <a:endParaRPr lang="en-US" dirty="0"/>
          </a:p>
          <a:p>
            <a:r>
              <a:rPr lang="en-US" b="1" dirty="0"/>
              <a:t>Breakout TED Talk</a:t>
            </a:r>
            <a:r>
              <a:rPr lang="en-US" dirty="0"/>
              <a:t>: </a:t>
            </a:r>
            <a:r>
              <a:rPr lang="en-US" i="1" dirty="0"/>
              <a:t>“How Great Leaders Inspire Action”</a:t>
            </a:r>
            <a:r>
              <a:rPr lang="en-US" dirty="0"/>
              <a:t> (2009) is one of the most-watched TED Talks of all time</a:t>
            </a:r>
          </a:p>
          <a:p>
            <a:r>
              <a:rPr lang="en-US" b="1" dirty="0"/>
              <a:t>Bestselling Books</a:t>
            </a:r>
            <a:r>
              <a:rPr lang="en-US" dirty="0"/>
              <a:t>:</a:t>
            </a:r>
          </a:p>
          <a:p>
            <a:pPr lvl="1"/>
            <a:r>
              <a:rPr lang="en-US" i="1" dirty="0"/>
              <a:t>Start With Why</a:t>
            </a:r>
            <a:r>
              <a:rPr lang="en-US" dirty="0"/>
              <a:t> (2009) – his signature philosophy</a:t>
            </a:r>
          </a:p>
          <a:p>
            <a:pPr lvl="1"/>
            <a:r>
              <a:rPr lang="en-US" i="1" dirty="0"/>
              <a:t>Leaders Eat Last</a:t>
            </a:r>
            <a:r>
              <a:rPr lang="en-US" dirty="0"/>
              <a:t> (2014) – on building trust and collaboration</a:t>
            </a:r>
          </a:p>
          <a:p>
            <a:pPr lvl="1"/>
            <a:r>
              <a:rPr lang="en-US" i="1" dirty="0"/>
              <a:t>The Infinite Game</a:t>
            </a:r>
            <a:r>
              <a:rPr lang="en-US" dirty="0"/>
              <a:t> (2019) – about long-term thinking in leadership</a:t>
            </a:r>
          </a:p>
          <a:p>
            <a:r>
              <a:rPr lang="en-US" b="1" dirty="0"/>
              <a:t>Founder of The Optimism Company</a:t>
            </a:r>
            <a:r>
              <a:rPr lang="en-US" dirty="0"/>
              <a:t> – a platform for leadership development and learning</a:t>
            </a:r>
          </a:p>
          <a:p>
            <a:r>
              <a:rPr lang="en-US" dirty="0"/>
              <a:t>Has worked with the U.S. military, Fortune 500 companies, and nonprofits around the world</a:t>
            </a:r>
          </a:p>
          <a:p>
            <a:r>
              <a:rPr lang="en-US" dirty="0"/>
              <a:t>🌍 </a:t>
            </a:r>
            <a:r>
              <a:rPr lang="en-US" b="1" dirty="0"/>
              <a:t>Background</a:t>
            </a:r>
            <a:endParaRPr lang="en-US" dirty="0"/>
          </a:p>
          <a:p>
            <a:r>
              <a:rPr lang="en-US" dirty="0"/>
              <a:t>Born in </a:t>
            </a:r>
            <a:r>
              <a:rPr lang="en-US" b="1" dirty="0"/>
              <a:t>Wimbledon, London</a:t>
            </a:r>
            <a:r>
              <a:rPr lang="en-US" dirty="0"/>
              <a:t> in 1973</a:t>
            </a:r>
          </a:p>
          <a:p>
            <a:r>
              <a:rPr lang="en-US" dirty="0"/>
              <a:t>Raised in </a:t>
            </a:r>
            <a:r>
              <a:rPr lang="en-US" b="1" dirty="0"/>
              <a:t>South Africa, Hong Kong, and the U.S.</a:t>
            </a:r>
            <a:endParaRPr lang="en-US" dirty="0"/>
          </a:p>
          <a:p>
            <a:r>
              <a:rPr lang="en-US" dirty="0"/>
              <a:t>Studied </a:t>
            </a:r>
            <a:r>
              <a:rPr lang="en-US" b="1" dirty="0"/>
              <a:t>cultural anthropology</a:t>
            </a:r>
            <a:r>
              <a:rPr lang="en-US" dirty="0"/>
              <a:t> at Brandeis University</a:t>
            </a:r>
          </a:p>
          <a:p>
            <a:r>
              <a:rPr lang="en-US" dirty="0"/>
              <a:t>Started his career in advertising before pivoting to leadership consulting and public speaking</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9</a:t>
            </a:fld>
            <a:endParaRPr lang="en-US" dirty="0"/>
          </a:p>
        </p:txBody>
      </p:sp>
    </p:spTree>
    <p:extLst>
      <p:ext uri="{BB962C8B-B14F-4D97-AF65-F5344CB8AC3E}">
        <p14:creationId xmlns:p14="http://schemas.microsoft.com/office/powerpoint/2010/main" val="147500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E199E-9E91-0F40-E27F-0AA967F2FF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DD3C71-D100-ACB7-487A-F45584C785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7B6C3-59CF-5B11-FC36-42DE6E1ABCCA}"/>
              </a:ext>
            </a:extLst>
          </p:cNvPr>
          <p:cNvSpPr>
            <a:spLocks noGrp="1"/>
          </p:cNvSpPr>
          <p:nvPr>
            <p:ph type="body" idx="1"/>
          </p:nvPr>
        </p:nvSpPr>
        <p:spPr/>
        <p:txBody>
          <a:bodyPr/>
          <a:lstStyle/>
          <a:p>
            <a:r>
              <a:rPr lang="en-US" dirty="0"/>
              <a:t>Duty of Care (informed participation, due diligence)</a:t>
            </a:r>
          </a:p>
          <a:p>
            <a:r>
              <a:rPr lang="en-US" dirty="0"/>
              <a:t>Duty of Loyalty (act in the CIL’s best interest, avoiding conflicts)</a:t>
            </a:r>
          </a:p>
          <a:p>
            <a:r>
              <a:rPr lang="en-US" dirty="0"/>
              <a:t>Duty of Obedience (comply with law, uphold mission)</a:t>
            </a:r>
          </a:p>
          <a:p>
            <a:endParaRPr lang="en-US" dirty="0"/>
          </a:p>
          <a:p>
            <a:r>
              <a:rPr lang="en-US" dirty="0"/>
              <a:t>Duty of Care</a:t>
            </a:r>
          </a:p>
          <a:p>
            <a:pPr>
              <a:buFont typeface="Wingdings" panose="05000000000000000000" pitchFamily="2" charset="2"/>
              <a:buChar char="§"/>
            </a:pPr>
            <a:r>
              <a:rPr lang="en-US" dirty="0"/>
              <a:t>You must </a:t>
            </a:r>
            <a:r>
              <a:rPr lang="en-US" b="1" dirty="0"/>
              <a:t>be true to the mission </a:t>
            </a:r>
          </a:p>
          <a:p>
            <a:pPr>
              <a:buFont typeface="Wingdings" panose="05000000000000000000" pitchFamily="2" charset="2"/>
              <a:buChar char="§"/>
            </a:pPr>
            <a:r>
              <a:rPr lang="en-US" dirty="0"/>
              <a:t>You must act in a manner that is </a:t>
            </a:r>
            <a:r>
              <a:rPr lang="en-US" b="1" dirty="0"/>
              <a:t>consistent to the mission</a:t>
            </a:r>
          </a:p>
          <a:p>
            <a:pPr>
              <a:buFont typeface="Wingdings" panose="05000000000000000000" pitchFamily="2" charset="2"/>
              <a:buChar char="§"/>
            </a:pPr>
            <a:r>
              <a:rPr lang="en-US" dirty="0"/>
              <a:t>You must act in </a:t>
            </a:r>
            <a:r>
              <a:rPr lang="en-US" b="1" dirty="0"/>
              <a:t>observance of local, state, and federal laws and regulations</a:t>
            </a:r>
          </a:p>
          <a:p>
            <a:pPr>
              <a:buFont typeface="Wingdings" panose="05000000000000000000" pitchFamily="2" charset="2"/>
              <a:buNone/>
            </a:pPr>
            <a:r>
              <a:rPr lang="en-US" b="1" dirty="0"/>
              <a:t>Duty of Loyalty</a:t>
            </a:r>
          </a:p>
          <a:p>
            <a:pPr>
              <a:buFont typeface="Wingdings" panose="05000000000000000000" pitchFamily="2" charset="2"/>
              <a:buChar char="§"/>
            </a:pPr>
            <a:r>
              <a:rPr lang="en-US" dirty="0"/>
              <a:t>You must </a:t>
            </a:r>
            <a:r>
              <a:rPr lang="en-US" b="1" dirty="0"/>
              <a:t>make all decisions without personal conflict of interest</a:t>
            </a:r>
          </a:p>
          <a:p>
            <a:pPr defTabSz="942289">
              <a:defRPr/>
            </a:pPr>
            <a:r>
              <a:rPr lang="en-US" dirty="0"/>
              <a:t>Duty of Care (informed participation, due diligence)</a:t>
            </a:r>
          </a:p>
          <a:p>
            <a:pPr>
              <a:buFont typeface="Wingdings" panose="05000000000000000000" pitchFamily="2" charset="2"/>
              <a:buChar char="§"/>
            </a:pPr>
            <a:r>
              <a:rPr lang="en-US" dirty="0"/>
              <a:t>You must </a:t>
            </a:r>
            <a:r>
              <a:rPr lang="en-US" b="1" dirty="0"/>
              <a:t>ensure no foreseeable physical harm </a:t>
            </a:r>
            <a:r>
              <a:rPr lang="en-US" dirty="0"/>
              <a:t>because of its work</a:t>
            </a:r>
          </a:p>
          <a:p>
            <a:pPr>
              <a:buFont typeface="Wingdings" panose="05000000000000000000" pitchFamily="2" charset="2"/>
              <a:buChar char="§"/>
            </a:pPr>
            <a:r>
              <a:rPr lang="en-US" dirty="0"/>
              <a:t>You must </a:t>
            </a:r>
            <a:r>
              <a:rPr lang="en-US" b="1" dirty="0"/>
              <a:t>make reasonable decisions </a:t>
            </a:r>
            <a:r>
              <a:rPr lang="en-US" dirty="0"/>
              <a:t>based on facts</a:t>
            </a:r>
          </a:p>
          <a:p>
            <a:pPr>
              <a:buFont typeface="Wingdings" panose="05000000000000000000" pitchFamily="2" charset="2"/>
              <a:buChar char="§"/>
            </a:pPr>
            <a:r>
              <a:rPr lang="en-US" dirty="0"/>
              <a:t>You must </a:t>
            </a:r>
            <a:r>
              <a:rPr lang="en-US" b="1" dirty="0"/>
              <a:t>oversee financial accountability</a:t>
            </a:r>
          </a:p>
          <a:p>
            <a:endParaRPr lang="en-US" dirty="0"/>
          </a:p>
        </p:txBody>
      </p:sp>
      <p:sp>
        <p:nvSpPr>
          <p:cNvPr id="4" name="Slide Number Placeholder 3">
            <a:extLst>
              <a:ext uri="{FF2B5EF4-FFF2-40B4-BE49-F238E27FC236}">
                <a16:creationId xmlns:a16="http://schemas.microsoft.com/office/drawing/2014/main" id="{C9488767-82E7-2F9C-37B9-C1FA81252A09}"/>
              </a:ext>
            </a:extLst>
          </p:cNvPr>
          <p:cNvSpPr>
            <a:spLocks noGrp="1"/>
          </p:cNvSpPr>
          <p:nvPr>
            <p:ph type="sldNum" sz="quarter" idx="5"/>
          </p:nvPr>
        </p:nvSpPr>
        <p:spPr/>
        <p:txBody>
          <a:bodyPr/>
          <a:lstStyle/>
          <a:p>
            <a:fld id="{32EB5225-5EEE-4ACC-8F39-02FB50716DCC}" type="slidenum">
              <a:rPr lang="en-US" smtClean="0"/>
              <a:t>10</a:t>
            </a:fld>
            <a:endParaRPr lang="en-US" dirty="0"/>
          </a:p>
        </p:txBody>
      </p:sp>
    </p:spTree>
    <p:extLst>
      <p:ext uri="{BB962C8B-B14F-4D97-AF65-F5344CB8AC3E}">
        <p14:creationId xmlns:p14="http://schemas.microsoft.com/office/powerpoint/2010/main" val="3743435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63BD9-7576-5C9E-3A84-28D610F0D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83734-5F2B-A2D7-FAD6-E1E3D6E9D8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4ADDD-F7FB-D392-B3F9-335FDE93A575}"/>
              </a:ext>
            </a:extLst>
          </p:cNvPr>
          <p:cNvSpPr>
            <a:spLocks noGrp="1"/>
          </p:cNvSpPr>
          <p:nvPr>
            <p:ph type="body" idx="1"/>
          </p:nvPr>
        </p:nvSpPr>
        <p:spPr/>
        <p:txBody>
          <a:bodyPr/>
          <a:lstStyle/>
          <a:p>
            <a:r>
              <a:rPr lang="en-US" dirty="0"/>
              <a:t>A highly effective board doesn’t do the staff work – but it helps make sure the right work gets done</a:t>
            </a:r>
          </a:p>
        </p:txBody>
      </p:sp>
      <p:sp>
        <p:nvSpPr>
          <p:cNvPr id="4" name="Slide Number Placeholder 3">
            <a:extLst>
              <a:ext uri="{FF2B5EF4-FFF2-40B4-BE49-F238E27FC236}">
                <a16:creationId xmlns:a16="http://schemas.microsoft.com/office/drawing/2014/main" id="{511E875D-31FA-42F5-F8B0-88FDF5CDA29E}"/>
              </a:ext>
            </a:extLst>
          </p:cNvPr>
          <p:cNvSpPr>
            <a:spLocks noGrp="1"/>
          </p:cNvSpPr>
          <p:nvPr>
            <p:ph type="sldNum" sz="quarter" idx="5"/>
          </p:nvPr>
        </p:nvSpPr>
        <p:spPr/>
        <p:txBody>
          <a:bodyPr/>
          <a:lstStyle/>
          <a:p>
            <a:fld id="{32EB5225-5EEE-4ACC-8F39-02FB50716DCC}" type="slidenum">
              <a:rPr lang="en-US" smtClean="0"/>
              <a:t>11</a:t>
            </a:fld>
            <a:endParaRPr lang="en-US" dirty="0"/>
          </a:p>
        </p:txBody>
      </p:sp>
    </p:spTree>
    <p:extLst>
      <p:ext uri="{BB962C8B-B14F-4D97-AF65-F5344CB8AC3E}">
        <p14:creationId xmlns:p14="http://schemas.microsoft.com/office/powerpoint/2010/main" val="588657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7FB81-9C8F-AFF6-E42D-A4F7B7FC5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9BCC8-3A37-D1E0-548F-EE2B276AF0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D8B77-8ED1-7A61-1179-FC7EEE9420A3}"/>
              </a:ext>
            </a:extLst>
          </p:cNvPr>
          <p:cNvSpPr>
            <a:spLocks noGrp="1"/>
          </p:cNvSpPr>
          <p:nvPr>
            <p:ph type="body" idx="1"/>
          </p:nvPr>
        </p:nvSpPr>
        <p:spPr/>
        <p:txBody>
          <a:bodyPr/>
          <a:lstStyle/>
          <a:p>
            <a:r>
              <a:rPr lang="en-US" dirty="0"/>
              <a:t>Board members don’t have to be accountants – but they do need to be accountable. It’s important to have a few folks who have financial experience and can interpret the financial reports. Also another reason to have a finance committee. Note – Fiscal Oversight small cohort beginning on July 29</a:t>
            </a:r>
            <a:r>
              <a:rPr lang="en-US" baseline="30000" dirty="0"/>
              <a:t>th</a:t>
            </a:r>
            <a:r>
              <a:rPr lang="en-US" dirty="0"/>
              <a:t>.</a:t>
            </a:r>
          </a:p>
          <a:p>
            <a:endParaRPr lang="en-US" dirty="0"/>
          </a:p>
          <a:p>
            <a:pPr rtl="0"/>
            <a:r>
              <a:rPr lang="en-US" b="1" dirty="0"/>
              <a:t>Fraud</a:t>
            </a:r>
            <a:r>
              <a:rPr lang="en-US" dirty="0"/>
              <a:t> is defined as the wrongful or criminal deception intended to result in financial or personal gain. Fraud includes false representation of fact, making false statements, or by concealment of information.</a:t>
            </a:r>
          </a:p>
          <a:p>
            <a:pPr rtl="0"/>
            <a:r>
              <a:rPr lang="en-US" b="1" dirty="0"/>
              <a:t>Waste</a:t>
            </a:r>
            <a:r>
              <a:rPr lang="en-US" dirty="0"/>
              <a:t> is defined as the thoughtless or careless expenditure, mismanagement, or abuse of resources to the detriment (or potential detriment) of the U.S. government. Waste also includes incurring unnecessary costs resulting from inefficient or ineffective practices, systems, or controls.</a:t>
            </a:r>
          </a:p>
          <a:p>
            <a:pPr rtl="0"/>
            <a:r>
              <a:rPr lang="en-US" b="1" dirty="0"/>
              <a:t>Abuse</a:t>
            </a:r>
            <a:r>
              <a:rPr lang="en-US" dirty="0"/>
              <a:t> is defined as excessive or improper use of a thing, or to use something in a manner contrary to the natural or legal rules for its use. Abuse can occur in financial or non-financial settings.</a:t>
            </a:r>
          </a:p>
          <a:p>
            <a:endParaRPr lang="en-US" dirty="0"/>
          </a:p>
        </p:txBody>
      </p:sp>
      <p:sp>
        <p:nvSpPr>
          <p:cNvPr id="4" name="Slide Number Placeholder 3">
            <a:extLst>
              <a:ext uri="{FF2B5EF4-FFF2-40B4-BE49-F238E27FC236}">
                <a16:creationId xmlns:a16="http://schemas.microsoft.com/office/drawing/2014/main" id="{EC91F0D5-229A-B3DE-35EA-1661E10933CC}"/>
              </a:ext>
            </a:extLst>
          </p:cNvPr>
          <p:cNvSpPr>
            <a:spLocks noGrp="1"/>
          </p:cNvSpPr>
          <p:nvPr>
            <p:ph type="sldNum" sz="quarter" idx="5"/>
          </p:nvPr>
        </p:nvSpPr>
        <p:spPr/>
        <p:txBody>
          <a:bodyPr/>
          <a:lstStyle/>
          <a:p>
            <a:fld id="{32EB5225-5EEE-4ACC-8F39-02FB50716DCC}" type="slidenum">
              <a:rPr lang="en-US" smtClean="0"/>
              <a:t>12</a:t>
            </a:fld>
            <a:endParaRPr lang="en-US" dirty="0"/>
          </a:p>
        </p:txBody>
      </p:sp>
    </p:spTree>
    <p:extLst>
      <p:ext uri="{BB962C8B-B14F-4D97-AF65-F5344CB8AC3E}">
        <p14:creationId xmlns:p14="http://schemas.microsoft.com/office/powerpoint/2010/main" val="1117990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A0F9-AF33-0ACE-1BFB-9E9C0000DE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4ADBF2-D024-8B90-8898-507D01987D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EF90CD-D13A-FFEA-EB3C-B84316A12844}"/>
              </a:ext>
            </a:extLst>
          </p:cNvPr>
          <p:cNvSpPr>
            <a:spLocks noGrp="1"/>
          </p:cNvSpPr>
          <p:nvPr>
            <p:ph type="dt" sz="half" idx="10"/>
          </p:nvPr>
        </p:nvSpPr>
        <p:spPr/>
        <p:txBody>
          <a:bodyPr/>
          <a:lstStyle/>
          <a:p>
            <a:fld id="{27D0005A-281C-4D83-A333-2EA286E03A01}" type="datetime1">
              <a:rPr lang="en-US" smtClean="0"/>
              <a:t>7/3/2025</a:t>
            </a:fld>
            <a:endParaRPr lang="en-US" dirty="0"/>
          </a:p>
        </p:txBody>
      </p:sp>
      <p:sp>
        <p:nvSpPr>
          <p:cNvPr id="5" name="Footer Placeholder 4">
            <a:extLst>
              <a:ext uri="{FF2B5EF4-FFF2-40B4-BE49-F238E27FC236}">
                <a16:creationId xmlns:a16="http://schemas.microsoft.com/office/drawing/2014/main" id="{FB156E63-D069-DC1F-AD90-E0BD00F5A2A7}"/>
              </a:ext>
            </a:extLst>
          </p:cNvPr>
          <p:cNvSpPr>
            <a:spLocks noGrp="1"/>
          </p:cNvSpPr>
          <p:nvPr>
            <p:ph type="ftr" sz="quarter" idx="11"/>
          </p:nvPr>
        </p:nvSpPr>
        <p:spPr/>
        <p:txBody>
          <a:body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D7720685-CB22-3A90-EC8B-CC5B36FE7347}"/>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5738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5809-C836-ED4F-4E00-0877E7626E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5EF28F-5A32-7FB2-CC1F-BC6CC30DA5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0FC47D-7BC1-2DC3-35FF-513536DC8942}"/>
              </a:ext>
            </a:extLst>
          </p:cNvPr>
          <p:cNvSpPr>
            <a:spLocks noGrp="1"/>
          </p:cNvSpPr>
          <p:nvPr>
            <p:ph type="dt" sz="half" idx="10"/>
          </p:nvPr>
        </p:nvSpPr>
        <p:spPr/>
        <p:txBody>
          <a:bodyPr/>
          <a:lstStyle/>
          <a:p>
            <a:fld id="{8D5D274F-8077-4B5E-9B99-2D16A204EFF2}" type="datetime1">
              <a:rPr lang="en-US" smtClean="0"/>
              <a:t>7/3/2025</a:t>
            </a:fld>
            <a:endParaRPr lang="en-US" dirty="0"/>
          </a:p>
        </p:txBody>
      </p:sp>
      <p:sp>
        <p:nvSpPr>
          <p:cNvPr id="5" name="Footer Placeholder 4">
            <a:extLst>
              <a:ext uri="{FF2B5EF4-FFF2-40B4-BE49-F238E27FC236}">
                <a16:creationId xmlns:a16="http://schemas.microsoft.com/office/drawing/2014/main" id="{F31559B6-8591-892C-A782-D9E4F3A9CCA8}"/>
              </a:ext>
            </a:extLst>
          </p:cNvPr>
          <p:cNvSpPr>
            <a:spLocks noGrp="1"/>
          </p:cNvSpPr>
          <p:nvPr>
            <p:ph type="ftr" sz="quarter" idx="11"/>
          </p:nvPr>
        </p:nvSpPr>
        <p:spPr/>
        <p:txBody>
          <a:body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CE206197-B580-03ED-7F87-CE0DF997EC1A}"/>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3764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6C6D9-BBCA-C0D0-37A8-3B5E711409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011807-5BD3-ECA2-D72E-8047CC2AEE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112DD-D126-1ED0-540B-3210FF80601B}"/>
              </a:ext>
            </a:extLst>
          </p:cNvPr>
          <p:cNvSpPr>
            <a:spLocks noGrp="1"/>
          </p:cNvSpPr>
          <p:nvPr>
            <p:ph type="dt" sz="half" idx="10"/>
          </p:nvPr>
        </p:nvSpPr>
        <p:spPr/>
        <p:txBody>
          <a:bodyPr/>
          <a:lstStyle/>
          <a:p>
            <a:fld id="{425460EE-30F7-41A8-833D-7CA4E7889203}" type="datetime1">
              <a:rPr lang="en-US" smtClean="0"/>
              <a:t>7/3/2025</a:t>
            </a:fld>
            <a:endParaRPr lang="en-US" dirty="0"/>
          </a:p>
        </p:txBody>
      </p:sp>
      <p:sp>
        <p:nvSpPr>
          <p:cNvPr id="5" name="Footer Placeholder 4">
            <a:extLst>
              <a:ext uri="{FF2B5EF4-FFF2-40B4-BE49-F238E27FC236}">
                <a16:creationId xmlns:a16="http://schemas.microsoft.com/office/drawing/2014/main" id="{FCBF8D10-47B7-D5B6-5FDA-B15B9E2DB70A}"/>
              </a:ext>
            </a:extLst>
          </p:cNvPr>
          <p:cNvSpPr>
            <a:spLocks noGrp="1"/>
          </p:cNvSpPr>
          <p:nvPr>
            <p:ph type="ftr" sz="quarter" idx="11"/>
          </p:nvPr>
        </p:nvSpPr>
        <p:spPr/>
        <p:txBody>
          <a:body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8765F322-C6A2-7698-2F24-8D3923983E62}"/>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312838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E10EE-D293-9254-43E7-C224B868FA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DAB392-6062-EACD-93AB-00773D3868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647068-4684-51AB-6475-EBAF68599A7C}"/>
              </a:ext>
            </a:extLst>
          </p:cNvPr>
          <p:cNvSpPr>
            <a:spLocks noGrp="1"/>
          </p:cNvSpPr>
          <p:nvPr>
            <p:ph type="dt" sz="half" idx="10"/>
          </p:nvPr>
        </p:nvSpPr>
        <p:spPr/>
        <p:txBody>
          <a:bodyPr/>
          <a:lstStyle/>
          <a:p>
            <a:fld id="{7293E850-0FB4-4D8C-A50C-2770749D52CD}" type="datetime1">
              <a:rPr lang="en-US" smtClean="0"/>
              <a:t>7/3/2025</a:t>
            </a:fld>
            <a:endParaRPr lang="en-US" dirty="0"/>
          </a:p>
        </p:txBody>
      </p:sp>
      <p:sp>
        <p:nvSpPr>
          <p:cNvPr id="5" name="Footer Placeholder 4">
            <a:extLst>
              <a:ext uri="{FF2B5EF4-FFF2-40B4-BE49-F238E27FC236}">
                <a16:creationId xmlns:a16="http://schemas.microsoft.com/office/drawing/2014/main" id="{B92910CA-C647-3EF8-1BD8-D64D24E46F25}"/>
              </a:ext>
            </a:extLst>
          </p:cNvPr>
          <p:cNvSpPr>
            <a:spLocks noGrp="1"/>
          </p:cNvSpPr>
          <p:nvPr>
            <p:ph type="ftr" sz="quarter" idx="11"/>
          </p:nvPr>
        </p:nvSpPr>
        <p:spPr/>
        <p:txBody>
          <a:body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452CB5B2-796D-7F75-2309-3EFD21F76CCE}"/>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159180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C5D7F-9D85-3158-E31A-68B29647CB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2CBFB4-2895-F6A0-7A41-0D0F01873A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536437-8F93-60F6-7A49-9D41ACBE8BD3}"/>
              </a:ext>
            </a:extLst>
          </p:cNvPr>
          <p:cNvSpPr>
            <a:spLocks noGrp="1"/>
          </p:cNvSpPr>
          <p:nvPr>
            <p:ph type="dt" sz="half" idx="10"/>
          </p:nvPr>
        </p:nvSpPr>
        <p:spPr/>
        <p:txBody>
          <a:bodyPr/>
          <a:lstStyle/>
          <a:p>
            <a:fld id="{0EB5B89B-1C30-4752-B943-EC186AAD45D0}" type="datetime1">
              <a:rPr lang="en-US" smtClean="0"/>
              <a:t>7/3/2025</a:t>
            </a:fld>
            <a:endParaRPr lang="en-US" dirty="0"/>
          </a:p>
        </p:txBody>
      </p:sp>
      <p:sp>
        <p:nvSpPr>
          <p:cNvPr id="5" name="Footer Placeholder 4">
            <a:extLst>
              <a:ext uri="{FF2B5EF4-FFF2-40B4-BE49-F238E27FC236}">
                <a16:creationId xmlns:a16="http://schemas.microsoft.com/office/drawing/2014/main" id="{D90FEA26-1694-EA72-B946-458B8E0D3EF4}"/>
              </a:ext>
            </a:extLst>
          </p:cNvPr>
          <p:cNvSpPr>
            <a:spLocks noGrp="1"/>
          </p:cNvSpPr>
          <p:nvPr>
            <p:ph type="ftr" sz="quarter" idx="11"/>
          </p:nvPr>
        </p:nvSpPr>
        <p:spPr/>
        <p:txBody>
          <a:body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78389F01-CCD9-43CF-8E4F-EE9414E61FE2}"/>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24087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B7305-6BEA-FBA0-9261-D112A979E6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010744-2D36-EB46-1656-C9697A86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405CC5-3D6F-C0C9-E82B-3AA685B894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A81A35-0EDF-887A-8752-27811F5FED00}"/>
              </a:ext>
            </a:extLst>
          </p:cNvPr>
          <p:cNvSpPr>
            <a:spLocks noGrp="1"/>
          </p:cNvSpPr>
          <p:nvPr>
            <p:ph type="dt" sz="half" idx="10"/>
          </p:nvPr>
        </p:nvSpPr>
        <p:spPr/>
        <p:txBody>
          <a:bodyPr/>
          <a:lstStyle/>
          <a:p>
            <a:fld id="{B4D5EE94-CD9E-471D-A7D7-F6A558533843}" type="datetime1">
              <a:rPr lang="en-US" smtClean="0"/>
              <a:t>7/3/2025</a:t>
            </a:fld>
            <a:endParaRPr lang="en-US" dirty="0"/>
          </a:p>
        </p:txBody>
      </p:sp>
      <p:sp>
        <p:nvSpPr>
          <p:cNvPr id="6" name="Footer Placeholder 5">
            <a:extLst>
              <a:ext uri="{FF2B5EF4-FFF2-40B4-BE49-F238E27FC236}">
                <a16:creationId xmlns:a16="http://schemas.microsoft.com/office/drawing/2014/main" id="{CB10B43F-059E-4C90-7010-C7014708C721}"/>
              </a:ext>
            </a:extLst>
          </p:cNvPr>
          <p:cNvSpPr>
            <a:spLocks noGrp="1"/>
          </p:cNvSpPr>
          <p:nvPr>
            <p:ph type="ftr" sz="quarter" idx="11"/>
          </p:nvPr>
        </p:nvSpPr>
        <p:spPr/>
        <p:txBody>
          <a:bodyPr/>
          <a:lstStyle/>
          <a:p>
            <a:r>
              <a:rPr lang="en-US" dirty="0"/>
              <a:t>Independent Living  Training and Technical Assistance Center</a:t>
            </a:r>
          </a:p>
        </p:txBody>
      </p:sp>
      <p:sp>
        <p:nvSpPr>
          <p:cNvPr id="7" name="Slide Number Placeholder 6">
            <a:extLst>
              <a:ext uri="{FF2B5EF4-FFF2-40B4-BE49-F238E27FC236}">
                <a16:creationId xmlns:a16="http://schemas.microsoft.com/office/drawing/2014/main" id="{AB30DA57-B955-4C50-859B-58EBBDF0F39B}"/>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379833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1C0D0-2655-54ED-F381-FDC972972E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FC7F17-E851-570E-C273-A7CDA7E490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A17690-C833-5861-E113-BB424BBB00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F95542-F17D-E726-3BA8-5BB0EC2E68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2F1C09-AD40-6003-4681-BF39DE0289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3AD037-764F-6B6E-DC9D-39316C81F4C0}"/>
              </a:ext>
            </a:extLst>
          </p:cNvPr>
          <p:cNvSpPr>
            <a:spLocks noGrp="1"/>
          </p:cNvSpPr>
          <p:nvPr>
            <p:ph type="dt" sz="half" idx="10"/>
          </p:nvPr>
        </p:nvSpPr>
        <p:spPr/>
        <p:txBody>
          <a:bodyPr/>
          <a:lstStyle/>
          <a:p>
            <a:fld id="{307A3ADF-53FD-4F85-93C0-1A29A2E0203E}" type="datetime1">
              <a:rPr lang="en-US" smtClean="0"/>
              <a:t>7/3/2025</a:t>
            </a:fld>
            <a:endParaRPr lang="en-US" dirty="0"/>
          </a:p>
        </p:txBody>
      </p:sp>
      <p:sp>
        <p:nvSpPr>
          <p:cNvPr id="8" name="Footer Placeholder 7">
            <a:extLst>
              <a:ext uri="{FF2B5EF4-FFF2-40B4-BE49-F238E27FC236}">
                <a16:creationId xmlns:a16="http://schemas.microsoft.com/office/drawing/2014/main" id="{1A7D5D8C-573F-CC08-4C47-E8FA21F71AD8}"/>
              </a:ext>
            </a:extLst>
          </p:cNvPr>
          <p:cNvSpPr>
            <a:spLocks noGrp="1"/>
          </p:cNvSpPr>
          <p:nvPr>
            <p:ph type="ftr" sz="quarter" idx="11"/>
          </p:nvPr>
        </p:nvSpPr>
        <p:spPr/>
        <p:txBody>
          <a:bodyPr/>
          <a:lstStyle/>
          <a:p>
            <a:r>
              <a:rPr lang="en-US" dirty="0"/>
              <a:t>Independent Living  Training and Technical Assistance Center</a:t>
            </a:r>
          </a:p>
        </p:txBody>
      </p:sp>
      <p:sp>
        <p:nvSpPr>
          <p:cNvPr id="9" name="Slide Number Placeholder 8">
            <a:extLst>
              <a:ext uri="{FF2B5EF4-FFF2-40B4-BE49-F238E27FC236}">
                <a16:creationId xmlns:a16="http://schemas.microsoft.com/office/drawing/2014/main" id="{0FC504EF-C6DA-2386-B60D-2140819D37EB}"/>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1416398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60D63-B724-AA65-F3DD-A7B36E2107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071226-5671-BCDC-316B-FEBFE467284F}"/>
              </a:ext>
            </a:extLst>
          </p:cNvPr>
          <p:cNvSpPr>
            <a:spLocks noGrp="1"/>
          </p:cNvSpPr>
          <p:nvPr>
            <p:ph type="dt" sz="half" idx="10"/>
          </p:nvPr>
        </p:nvSpPr>
        <p:spPr/>
        <p:txBody>
          <a:bodyPr/>
          <a:lstStyle/>
          <a:p>
            <a:fld id="{E73668FE-1DC8-4029-AC54-7B613D1E2FB7}" type="datetime1">
              <a:rPr lang="en-US" smtClean="0"/>
              <a:t>7/3/2025</a:t>
            </a:fld>
            <a:endParaRPr lang="en-US" dirty="0"/>
          </a:p>
        </p:txBody>
      </p:sp>
      <p:sp>
        <p:nvSpPr>
          <p:cNvPr id="4" name="Footer Placeholder 3">
            <a:extLst>
              <a:ext uri="{FF2B5EF4-FFF2-40B4-BE49-F238E27FC236}">
                <a16:creationId xmlns:a16="http://schemas.microsoft.com/office/drawing/2014/main" id="{D8866649-2B84-4F9A-401D-BC6E2B133DFE}"/>
              </a:ext>
            </a:extLst>
          </p:cNvPr>
          <p:cNvSpPr>
            <a:spLocks noGrp="1"/>
          </p:cNvSpPr>
          <p:nvPr>
            <p:ph type="ftr" sz="quarter" idx="11"/>
          </p:nvPr>
        </p:nvSpPr>
        <p:spPr/>
        <p:txBody>
          <a:bodyPr/>
          <a:lstStyle/>
          <a:p>
            <a:r>
              <a:rPr lang="en-US" dirty="0"/>
              <a:t>Independent Living  Training and Technical Assistance Center</a:t>
            </a:r>
          </a:p>
        </p:txBody>
      </p:sp>
      <p:sp>
        <p:nvSpPr>
          <p:cNvPr id="5" name="Slide Number Placeholder 4">
            <a:extLst>
              <a:ext uri="{FF2B5EF4-FFF2-40B4-BE49-F238E27FC236}">
                <a16:creationId xmlns:a16="http://schemas.microsoft.com/office/drawing/2014/main" id="{BF89DE7D-458E-8E40-6FB0-0883D69C71A5}"/>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55099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1F0F6C-A280-744F-BA2F-D8753CACDC38}"/>
              </a:ext>
            </a:extLst>
          </p:cNvPr>
          <p:cNvSpPr>
            <a:spLocks noGrp="1"/>
          </p:cNvSpPr>
          <p:nvPr>
            <p:ph type="dt" sz="half" idx="10"/>
          </p:nvPr>
        </p:nvSpPr>
        <p:spPr/>
        <p:txBody>
          <a:bodyPr/>
          <a:lstStyle/>
          <a:p>
            <a:fld id="{8D02C286-5482-4C2D-8F58-318DE501AAF3}" type="datetime1">
              <a:rPr lang="en-US" smtClean="0"/>
              <a:t>7/3/2025</a:t>
            </a:fld>
            <a:endParaRPr lang="en-US" dirty="0"/>
          </a:p>
        </p:txBody>
      </p:sp>
      <p:sp>
        <p:nvSpPr>
          <p:cNvPr id="3" name="Footer Placeholder 2">
            <a:extLst>
              <a:ext uri="{FF2B5EF4-FFF2-40B4-BE49-F238E27FC236}">
                <a16:creationId xmlns:a16="http://schemas.microsoft.com/office/drawing/2014/main" id="{5DE60610-5A09-BCAD-BCD4-581DBE841A18}"/>
              </a:ext>
            </a:extLst>
          </p:cNvPr>
          <p:cNvSpPr>
            <a:spLocks noGrp="1"/>
          </p:cNvSpPr>
          <p:nvPr>
            <p:ph type="ftr" sz="quarter" idx="11"/>
          </p:nvPr>
        </p:nvSpPr>
        <p:spPr/>
        <p:txBody>
          <a:bodyPr/>
          <a:lstStyle/>
          <a:p>
            <a:r>
              <a:rPr lang="en-US" dirty="0"/>
              <a:t>Independent Living  Training and Technical Assistance Center</a:t>
            </a:r>
          </a:p>
        </p:txBody>
      </p:sp>
      <p:sp>
        <p:nvSpPr>
          <p:cNvPr id="4" name="Slide Number Placeholder 3">
            <a:extLst>
              <a:ext uri="{FF2B5EF4-FFF2-40B4-BE49-F238E27FC236}">
                <a16:creationId xmlns:a16="http://schemas.microsoft.com/office/drawing/2014/main" id="{3333340F-6809-FE68-7D07-A08C24180448}"/>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81294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D59A-738B-7C7D-FB75-9412026279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2AF2E7-3A3E-D68E-B30A-5D570EE6DE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D9C16-22C2-D9DD-C507-0981C66B5D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BD543F-330E-5B0A-CF96-016FB0F2F625}"/>
              </a:ext>
            </a:extLst>
          </p:cNvPr>
          <p:cNvSpPr>
            <a:spLocks noGrp="1"/>
          </p:cNvSpPr>
          <p:nvPr>
            <p:ph type="dt" sz="half" idx="10"/>
          </p:nvPr>
        </p:nvSpPr>
        <p:spPr/>
        <p:txBody>
          <a:bodyPr/>
          <a:lstStyle/>
          <a:p>
            <a:fld id="{C6DD01BC-DD32-4770-ABD5-2522D053BEA5}" type="datetime1">
              <a:rPr lang="en-US" smtClean="0"/>
              <a:pPr/>
              <a:t>7/3/2025</a:t>
            </a:fld>
            <a:endParaRPr lang="en-US" dirty="0"/>
          </a:p>
        </p:txBody>
      </p:sp>
      <p:sp>
        <p:nvSpPr>
          <p:cNvPr id="6" name="Footer Placeholder 5">
            <a:extLst>
              <a:ext uri="{FF2B5EF4-FFF2-40B4-BE49-F238E27FC236}">
                <a16:creationId xmlns:a16="http://schemas.microsoft.com/office/drawing/2014/main" id="{45956497-10B9-9F26-7E8A-14567833EF60}"/>
              </a:ext>
            </a:extLst>
          </p:cNvPr>
          <p:cNvSpPr>
            <a:spLocks noGrp="1"/>
          </p:cNvSpPr>
          <p:nvPr>
            <p:ph type="ftr" sz="quarter" idx="11"/>
          </p:nvPr>
        </p:nvSpPr>
        <p:spPr/>
        <p:txBody>
          <a:bodyPr/>
          <a:lstStyle/>
          <a:p>
            <a:r>
              <a:rPr lang="en-US" dirty="0"/>
              <a:t>Independent Living  Training and Technical Assistance Center</a:t>
            </a:r>
          </a:p>
        </p:txBody>
      </p:sp>
      <p:sp>
        <p:nvSpPr>
          <p:cNvPr id="7" name="Slide Number Placeholder 6">
            <a:extLst>
              <a:ext uri="{FF2B5EF4-FFF2-40B4-BE49-F238E27FC236}">
                <a16:creationId xmlns:a16="http://schemas.microsoft.com/office/drawing/2014/main" id="{1F1CECD5-F553-6FE5-8CBF-C9DA515CA94C}"/>
              </a:ext>
            </a:extLst>
          </p:cNvPr>
          <p:cNvSpPr>
            <a:spLocks noGrp="1"/>
          </p:cNvSpPr>
          <p:nvPr>
            <p:ph type="sldNum" sz="quarter" idx="12"/>
          </p:nvPr>
        </p:nvSpPr>
        <p:spPr/>
        <p:txBody>
          <a:bodyPr/>
          <a:lstStyle/>
          <a:p>
            <a:fld id="{181E4D21-DFBA-4BA9-A6C6-558C4B06F883}" type="slidenum">
              <a:rPr lang="en-US" smtClean="0"/>
              <a:pPr/>
              <a:t>‹#›</a:t>
            </a:fld>
            <a:endParaRPr lang="en-US" dirty="0"/>
          </a:p>
        </p:txBody>
      </p:sp>
    </p:spTree>
    <p:extLst>
      <p:ext uri="{BB962C8B-B14F-4D97-AF65-F5344CB8AC3E}">
        <p14:creationId xmlns:p14="http://schemas.microsoft.com/office/powerpoint/2010/main" val="244011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2D67B-75E6-4587-3703-44EDC6E736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E63792-3F07-AF5B-CF2F-4FD4B6AB58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459218D-C8AA-68C5-8E0B-F647CF9A8D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E1592-EE6F-2F0B-F997-73AF2132CD2E}"/>
              </a:ext>
            </a:extLst>
          </p:cNvPr>
          <p:cNvSpPr>
            <a:spLocks noGrp="1"/>
          </p:cNvSpPr>
          <p:nvPr>
            <p:ph type="dt" sz="half" idx="10"/>
          </p:nvPr>
        </p:nvSpPr>
        <p:spPr/>
        <p:txBody>
          <a:bodyPr/>
          <a:lstStyle/>
          <a:p>
            <a:fld id="{98117535-CC9E-4A0F-987E-EDB083BB64BF}" type="datetime1">
              <a:rPr lang="en-US" smtClean="0"/>
              <a:t>7/3/2025</a:t>
            </a:fld>
            <a:endParaRPr lang="en-US" dirty="0"/>
          </a:p>
        </p:txBody>
      </p:sp>
      <p:sp>
        <p:nvSpPr>
          <p:cNvPr id="6" name="Footer Placeholder 5">
            <a:extLst>
              <a:ext uri="{FF2B5EF4-FFF2-40B4-BE49-F238E27FC236}">
                <a16:creationId xmlns:a16="http://schemas.microsoft.com/office/drawing/2014/main" id="{CF3A5A8E-D55C-ECB0-284B-EBE57DFDAD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3EFB33-EE18-E6C8-2CBC-B24FF8784817}"/>
              </a:ext>
            </a:extLst>
          </p:cNvPr>
          <p:cNvSpPr>
            <a:spLocks noGrp="1"/>
          </p:cNvSpPr>
          <p:nvPr>
            <p:ph type="sldNum" sz="quarter" idx="12"/>
          </p:nvPr>
        </p:nvSpPr>
        <p:spPr/>
        <p:txBody>
          <a:bodyPr/>
          <a:lstStyle/>
          <a:p>
            <a:fld id="{181E4D21-DFBA-4BA9-A6C6-558C4B06F883}" type="slidenum">
              <a:rPr lang="en-US" smtClean="0"/>
              <a:t>‹#›</a:t>
            </a:fld>
            <a:endParaRPr lang="en-US" dirty="0"/>
          </a:p>
        </p:txBody>
      </p:sp>
    </p:spTree>
    <p:extLst>
      <p:ext uri="{BB962C8B-B14F-4D97-AF65-F5344CB8AC3E}">
        <p14:creationId xmlns:p14="http://schemas.microsoft.com/office/powerpoint/2010/main" val="201471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F1DD5-3607-9FFE-6E17-F1C577BE9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382503-2E6A-E211-B6DA-00BCA1AFFE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8F1A44-2BE6-4368-EE85-E3268233A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00E6A5-32F6-4C2B-9C44-A43BDC094ABC}" type="datetime1">
              <a:rPr lang="en-US" smtClean="0"/>
              <a:pPr/>
              <a:t>7/3/2025</a:t>
            </a:fld>
            <a:endParaRPr lang="en-US" dirty="0"/>
          </a:p>
        </p:txBody>
      </p:sp>
      <p:sp>
        <p:nvSpPr>
          <p:cNvPr id="5" name="Footer Placeholder 4">
            <a:extLst>
              <a:ext uri="{FF2B5EF4-FFF2-40B4-BE49-F238E27FC236}">
                <a16:creationId xmlns:a16="http://schemas.microsoft.com/office/drawing/2014/main" id="{EB7A91FA-DF26-4706-F675-85DC8ECE64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Independent Living  Training and Technical Assistance Center</a:t>
            </a:r>
          </a:p>
        </p:txBody>
      </p:sp>
      <p:sp>
        <p:nvSpPr>
          <p:cNvPr id="6" name="Slide Number Placeholder 5">
            <a:extLst>
              <a:ext uri="{FF2B5EF4-FFF2-40B4-BE49-F238E27FC236}">
                <a16:creationId xmlns:a16="http://schemas.microsoft.com/office/drawing/2014/main" id="{31F5DB0E-240E-B72A-39DB-56D0D6ABBA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1E4D21-DFBA-4BA9-A6C6-558C4B06F883}" type="slidenum">
              <a:rPr lang="en-US" smtClean="0"/>
              <a:pPr/>
              <a:t>‹#›</a:t>
            </a:fld>
            <a:endParaRPr lang="en-US" dirty="0"/>
          </a:p>
        </p:txBody>
      </p:sp>
    </p:spTree>
    <p:extLst>
      <p:ext uri="{BB962C8B-B14F-4D97-AF65-F5344CB8AC3E}">
        <p14:creationId xmlns:p14="http://schemas.microsoft.com/office/powerpoint/2010/main" val="378872283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2/subtitle-A/chapter-II/part-20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cl.gov/sites/default/files/programs/2019-12/2%20CIL%20Eval%20Tool.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ilttacenter.org/" TargetMode="External"/><Relationship Id="rId7" Type="http://schemas.openxmlformats.org/officeDocument/2006/relationships/hyperlink" Target="http://www.instagram.com/ilttacenter"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linkedin.com/company/ilttacenter" TargetMode="External"/><Relationship Id="rId5" Type="http://schemas.openxmlformats.org/officeDocument/2006/relationships/hyperlink" Target="http://www.facebook.com/ilttacenter" TargetMode="External"/><Relationship Id="rId4" Type="http://schemas.openxmlformats.org/officeDocument/2006/relationships/hyperlink" Target="https://tinyurl.com/SignupILTTA"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acl.gov/sites/default/files/programs/2019-12/2%20CIL%20Eval%20Tool.pdf" TargetMode="External"/><Relationship Id="rId2" Type="http://schemas.openxmlformats.org/officeDocument/2006/relationships/hyperlink" Target="https://www.ilru.org/sites/default/files/Board%20Governance%20of%20CILs%2006.20.2024.pdf" TargetMode="External"/><Relationship Id="rId1" Type="http://schemas.openxmlformats.org/officeDocument/2006/relationships/slideLayout" Target="../slideLayouts/slideLayout2.xml"/><Relationship Id="rId4" Type="http://schemas.openxmlformats.org/officeDocument/2006/relationships/hyperlink" Target="https://www.ecfr.gov/current/title-2/subtitle-A/chapter-II/part-20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outlook.office.com/bookwithme/user/f1a76ec8b01945a993a444e3e24d8b09%40mso.umt.edu?anonymous&amp;ismsaljsauthenabled=true" TargetMode="External"/><Relationship Id="rId2" Type="http://schemas.openxmlformats.org/officeDocument/2006/relationships/hyperlink" Target="mailto:Tyler.Morris@mso.umt.edu"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177BA86-AB8F-1EDF-43A5-7194DA07AA07}"/>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Good Governance:</a:t>
            </a:r>
            <a:br>
              <a:rPr lang="en-US" sz="4800" dirty="0">
                <a:solidFill>
                  <a:srgbClr val="FFFFFF"/>
                </a:solidFill>
              </a:rPr>
            </a:br>
            <a:r>
              <a:rPr lang="en-US" sz="4800" dirty="0">
                <a:solidFill>
                  <a:srgbClr val="FFFFFF"/>
                </a:solidFill>
              </a:rPr>
              <a:t>Building Highly Effective Boards</a:t>
            </a:r>
          </a:p>
        </p:txBody>
      </p:sp>
      <p:pic>
        <p:nvPicPr>
          <p:cNvPr id="4" name="Logo 1 " descr="Logo of the Independent Living Training and Technical Assistance Center. ">
            <a:extLst>
              <a:ext uri="{FF2B5EF4-FFF2-40B4-BE49-F238E27FC236}">
                <a16:creationId xmlns:a16="http://schemas.microsoft.com/office/drawing/2014/main" id="{1F64761A-0169-4854-B3A4-21776143907B}"/>
              </a:ext>
            </a:extLst>
          </p:cNvPr>
          <p:cNvPicPr>
            <a:picLocks noChangeAspect="1"/>
          </p:cNvPicPr>
          <p:nvPr/>
        </p:nvPicPr>
        <p:blipFill>
          <a:blip r:embed="rId2"/>
          <a:stretch>
            <a:fillRect/>
          </a:stretch>
        </p:blipFill>
        <p:spPr>
          <a:xfrm>
            <a:off x="1314824" y="4712028"/>
            <a:ext cx="3712869" cy="1652227"/>
          </a:xfrm>
          <a:prstGeom prst="rect">
            <a:avLst/>
          </a:prstGeom>
        </p:spPr>
      </p:pic>
    </p:spTree>
    <p:extLst>
      <p:ext uri="{BB962C8B-B14F-4D97-AF65-F5344CB8AC3E}">
        <p14:creationId xmlns:p14="http://schemas.microsoft.com/office/powerpoint/2010/main" val="4245962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BFA815-2BD5-B6F3-5387-BA6C01D86B08}"/>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03B9A0D-9795-27EA-673F-6B808585C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0" name="Rectangle 39">
            <a:extLst>
              <a:ext uri="{FF2B5EF4-FFF2-40B4-BE49-F238E27FC236}">
                <a16:creationId xmlns:a16="http://schemas.microsoft.com/office/drawing/2014/main" id="{44C7A38D-77D9-97FB-58E5-286AE3C59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42" name="Rectangle 41">
            <a:extLst>
              <a:ext uri="{FF2B5EF4-FFF2-40B4-BE49-F238E27FC236}">
                <a16:creationId xmlns:a16="http://schemas.microsoft.com/office/drawing/2014/main" id="{323FB8C1-8873-D43F-6FD8-891070E70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69B5F76-1942-0FC4-EAA9-64D8EAA2B7CC}"/>
              </a:ext>
            </a:extLst>
          </p:cNvPr>
          <p:cNvSpPr>
            <a:spLocks noGrp="1"/>
          </p:cNvSpPr>
          <p:nvPr>
            <p:ph type="title"/>
          </p:nvPr>
        </p:nvSpPr>
        <p:spPr>
          <a:xfrm>
            <a:off x="1115568" y="548640"/>
            <a:ext cx="10168128" cy="1179576"/>
          </a:xfrm>
        </p:spPr>
        <p:txBody>
          <a:bodyPr>
            <a:normAutofit fontScale="90000"/>
          </a:bodyPr>
          <a:lstStyle/>
          <a:p>
            <a:r>
              <a:rPr lang="en-US" sz="6000" b="1" dirty="0"/>
              <a:t>Board Ethics: The Big 3</a:t>
            </a:r>
            <a:br>
              <a:rPr lang="en-US" sz="6000" dirty="0"/>
            </a:br>
            <a:r>
              <a:rPr lang="en-US" sz="4000" dirty="0"/>
              <a:t>Duty of Care, Loyalty, and Obedience</a:t>
            </a:r>
            <a:endParaRPr lang="en-US" sz="2200" dirty="0"/>
          </a:p>
        </p:txBody>
      </p:sp>
      <p:sp>
        <p:nvSpPr>
          <p:cNvPr id="44" name="Rectangle 43">
            <a:extLst>
              <a:ext uri="{FF2B5EF4-FFF2-40B4-BE49-F238E27FC236}">
                <a16:creationId xmlns:a16="http://schemas.microsoft.com/office/drawing/2014/main" id="{320A7778-C3D6-C894-3FB8-D6787EED6C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C81C805-BEA7-70BA-13F1-249AA686AA80}"/>
              </a:ext>
            </a:extLst>
          </p:cNvPr>
          <p:cNvSpPr>
            <a:spLocks noGrp="1"/>
          </p:cNvSpPr>
          <p:nvPr>
            <p:ph idx="1"/>
          </p:nvPr>
        </p:nvSpPr>
        <p:spPr>
          <a:xfrm>
            <a:off x="626850" y="2167128"/>
            <a:ext cx="11095758" cy="4052697"/>
          </a:xfrm>
        </p:spPr>
        <p:txBody>
          <a:bodyPr>
            <a:normAutofit/>
          </a:bodyPr>
          <a:lstStyle/>
          <a:p>
            <a:pPr marL="0" indent="0">
              <a:buNone/>
            </a:pPr>
            <a:r>
              <a:rPr lang="en-US" sz="2000" dirty="0"/>
              <a:t>Duty of Care – mandates that board members </a:t>
            </a:r>
            <a:r>
              <a:rPr lang="en-US" sz="2000" b="1" dirty="0"/>
              <a:t>must act with the level of diligence and sound judgement </a:t>
            </a:r>
            <a:r>
              <a:rPr lang="en-US" sz="2000" dirty="0"/>
              <a:t>that a reasonably careful person would exercise under similar circumstances</a:t>
            </a:r>
          </a:p>
          <a:p>
            <a:pPr>
              <a:buFont typeface="Wingdings" panose="05000000000000000000" pitchFamily="2" charset="2"/>
              <a:buChar char="§"/>
            </a:pPr>
            <a:r>
              <a:rPr lang="en-US" sz="2000" dirty="0"/>
              <a:t>Examples: Attending meetings regularly, Reviewing materials in advance of meetings, Asking thoughtful questions</a:t>
            </a:r>
          </a:p>
          <a:p>
            <a:pPr marL="0" indent="0">
              <a:buNone/>
            </a:pPr>
            <a:r>
              <a:rPr lang="en-US" sz="2000" dirty="0"/>
              <a:t>Duty of Loyalty – requires board members to </a:t>
            </a:r>
            <a:r>
              <a:rPr lang="en-US" sz="2000" b="1" dirty="0"/>
              <a:t>prioritize the interest of the CIL and its consumers</a:t>
            </a:r>
            <a:r>
              <a:rPr lang="en-US" sz="2000" dirty="0"/>
              <a:t> above their own personal interests</a:t>
            </a:r>
          </a:p>
          <a:p>
            <a:pPr>
              <a:buFont typeface="Wingdings" panose="05000000000000000000" pitchFamily="2" charset="2"/>
              <a:buChar char="§"/>
            </a:pPr>
            <a:r>
              <a:rPr lang="en-US" sz="2000" dirty="0"/>
              <a:t>Examples: Avoiding and disclose conflicts of interest, Maintaining confidentiality, Refraining from self-dealing</a:t>
            </a:r>
          </a:p>
          <a:p>
            <a:pPr marL="0" indent="0">
              <a:buNone/>
            </a:pPr>
            <a:r>
              <a:rPr lang="en-US" sz="2000" dirty="0"/>
              <a:t>Duty of Obedience – obligates board members to </a:t>
            </a:r>
            <a:r>
              <a:rPr lang="en-US" sz="2000" b="1" dirty="0"/>
              <a:t>ensure the organization follows its mission, complies with laws and regulations, and adheres to its governing documents</a:t>
            </a:r>
          </a:p>
          <a:p>
            <a:pPr>
              <a:buFont typeface="Wingdings" panose="05000000000000000000" pitchFamily="2" charset="2"/>
              <a:buChar char="§"/>
            </a:pPr>
            <a:r>
              <a:rPr lang="en-US" sz="2000" dirty="0"/>
              <a:t>Examples: Upholding the IL Philosophy and federal requirements and Following bylaws, strategic plans, and funding conditions</a:t>
            </a:r>
          </a:p>
        </p:txBody>
      </p:sp>
      <p:sp>
        <p:nvSpPr>
          <p:cNvPr id="5" name="Slide Number Placeholder 4">
            <a:extLst>
              <a:ext uri="{FF2B5EF4-FFF2-40B4-BE49-F238E27FC236}">
                <a16:creationId xmlns:a16="http://schemas.microsoft.com/office/drawing/2014/main" id="{103935A2-EFD4-0197-7DC3-FEEA8314F995}"/>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10</a:t>
            </a:fld>
            <a:endParaRPr lang="en-US"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3C55C6CB-CEC8-602F-86B1-5A63E36530B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dirty="0">
                <a:solidFill>
                  <a:schemeClr val="tx1">
                    <a:lumMod val="50000"/>
                    <a:lumOff val="50000"/>
                  </a:schemeClr>
                </a:solidFill>
              </a:rPr>
              <a:t>Independent Living  Training and Technical Assistance Center</a:t>
            </a:r>
          </a:p>
        </p:txBody>
      </p:sp>
    </p:spTree>
    <p:extLst>
      <p:ext uri="{BB962C8B-B14F-4D97-AF65-F5344CB8AC3E}">
        <p14:creationId xmlns:p14="http://schemas.microsoft.com/office/powerpoint/2010/main" val="559336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D0EA66-A47C-4AC6-61B2-63F28386A5BF}"/>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EBCCE8C-660E-D6C9-D4E5-AEC43280779C}"/>
              </a:ext>
            </a:extLst>
          </p:cNvPr>
          <p:cNvSpPr>
            <a:spLocks noGrp="1"/>
          </p:cNvSpPr>
          <p:nvPr>
            <p:ph type="title"/>
          </p:nvPr>
        </p:nvSpPr>
        <p:spPr>
          <a:xfrm>
            <a:off x="803775" y="1106007"/>
            <a:ext cx="10550025" cy="1182927"/>
          </a:xfrm>
        </p:spPr>
        <p:txBody>
          <a:bodyPr anchor="b">
            <a:normAutofit/>
          </a:bodyPr>
          <a:lstStyle/>
          <a:p>
            <a:r>
              <a:rPr lang="en-US" sz="2400" dirty="0"/>
              <a:t>What is my role in </a:t>
            </a:r>
            <a:br>
              <a:rPr lang="en-US" sz="3900" dirty="0"/>
            </a:br>
            <a:r>
              <a:rPr lang="en-US" sz="5400" b="1" dirty="0"/>
              <a:t>Strategic Planning </a:t>
            </a:r>
            <a:r>
              <a:rPr lang="en-US" sz="5400" dirty="0"/>
              <a:t>?</a:t>
            </a:r>
          </a:p>
        </p:txBody>
      </p:sp>
      <p:cxnSp>
        <p:nvCxnSpPr>
          <p:cNvPr id="102" name="Straight Connector 10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2A5C85F-8E04-2EC4-098A-BC472105FC4C}"/>
              </a:ext>
            </a:extLst>
          </p:cNvPr>
          <p:cNvSpPr>
            <a:spLocks noGrp="1"/>
          </p:cNvSpPr>
          <p:nvPr>
            <p:ph idx="1"/>
          </p:nvPr>
        </p:nvSpPr>
        <p:spPr>
          <a:xfrm>
            <a:off x="803775" y="2598947"/>
            <a:ext cx="10550025" cy="3677348"/>
          </a:xfrm>
        </p:spPr>
        <p:txBody>
          <a:bodyPr anchor="t">
            <a:normAutofit/>
          </a:bodyPr>
          <a:lstStyle/>
          <a:p>
            <a:pPr>
              <a:buFont typeface="Wingdings" panose="05000000000000000000" pitchFamily="2" charset="2"/>
              <a:buChar char="§"/>
            </a:pPr>
            <a:r>
              <a:rPr lang="en-US" sz="1800" dirty="0">
                <a:solidFill>
                  <a:schemeClr val="tx1">
                    <a:alpha val="80000"/>
                  </a:schemeClr>
                </a:solidFill>
              </a:rPr>
              <a:t>Set direction aligned with the Independent Living philosophy and community priorities</a:t>
            </a:r>
          </a:p>
          <a:p>
            <a:pPr>
              <a:buFont typeface="Wingdings" panose="05000000000000000000" pitchFamily="2" charset="2"/>
              <a:buChar char="§"/>
            </a:pPr>
            <a:r>
              <a:rPr lang="en-US" sz="1800" dirty="0">
                <a:solidFill>
                  <a:schemeClr val="tx1">
                    <a:alpha val="80000"/>
                  </a:schemeClr>
                </a:solidFill>
              </a:rPr>
              <a:t>Participate actively in visioning and planning discussions</a:t>
            </a:r>
          </a:p>
          <a:p>
            <a:pPr>
              <a:buFont typeface="Wingdings" panose="05000000000000000000" pitchFamily="2" charset="2"/>
              <a:buChar char="§"/>
            </a:pPr>
            <a:r>
              <a:rPr lang="en-US" sz="1800" dirty="0">
                <a:solidFill>
                  <a:schemeClr val="tx1">
                    <a:alpha val="80000"/>
                  </a:schemeClr>
                </a:solidFill>
              </a:rPr>
              <a:t>Ensure goals are mission-driven and reflect consumer needs and voices</a:t>
            </a:r>
          </a:p>
          <a:p>
            <a:pPr>
              <a:buFont typeface="Wingdings" panose="05000000000000000000" pitchFamily="2" charset="2"/>
              <a:buChar char="§"/>
            </a:pPr>
            <a:r>
              <a:rPr lang="en-US" sz="1800" dirty="0">
                <a:solidFill>
                  <a:schemeClr val="tx1">
                    <a:alpha val="80000"/>
                  </a:schemeClr>
                </a:solidFill>
              </a:rPr>
              <a:t>Approve the final plan and monitor progress toward outcomes</a:t>
            </a:r>
          </a:p>
          <a:p>
            <a:pPr>
              <a:buFont typeface="Wingdings" panose="05000000000000000000" pitchFamily="2" charset="2"/>
              <a:buChar char="§"/>
            </a:pPr>
            <a:r>
              <a:rPr lang="en-US" sz="1800" dirty="0">
                <a:solidFill>
                  <a:schemeClr val="tx1">
                    <a:alpha val="80000"/>
                  </a:schemeClr>
                </a:solidFill>
              </a:rPr>
              <a:t>Support accountability by asking questions and evaluating implementation over time</a:t>
            </a:r>
          </a:p>
          <a:p>
            <a:pPr>
              <a:buFont typeface="Wingdings" panose="05000000000000000000" pitchFamily="2" charset="2"/>
              <a:buChar char="§"/>
            </a:pPr>
            <a:r>
              <a:rPr lang="en-US" sz="1800" dirty="0">
                <a:solidFill>
                  <a:schemeClr val="tx1">
                    <a:alpha val="80000"/>
                  </a:schemeClr>
                </a:solidFill>
              </a:rPr>
              <a:t>Champion the plan publicly to reinforce purpose and build trust</a:t>
            </a:r>
          </a:p>
        </p:txBody>
      </p:sp>
      <p:grpSp>
        <p:nvGrpSpPr>
          <p:cNvPr id="104" name="Group 10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0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0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grpSp>
      <p:sp>
        <p:nvSpPr>
          <p:cNvPr id="5" name="Slide Number Placeholder 4">
            <a:extLst>
              <a:ext uri="{FF2B5EF4-FFF2-40B4-BE49-F238E27FC236}">
                <a16:creationId xmlns:a16="http://schemas.microsoft.com/office/drawing/2014/main" id="{6418B8DC-AB2E-16B0-AB77-21ED48CA0D5D}"/>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11</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C6675758-4AEC-2624-342E-1FF120EB8100}"/>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Tree>
    <p:extLst>
      <p:ext uri="{BB962C8B-B14F-4D97-AF65-F5344CB8AC3E}">
        <p14:creationId xmlns:p14="http://schemas.microsoft.com/office/powerpoint/2010/main" val="3067889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2A290E-9A43-C33F-7143-C6B36631A31A}"/>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D1486D32-92F5-8369-389B-EE7D7E023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CAF68E-0455-7109-595F-91C1BC645157}"/>
              </a:ext>
            </a:extLst>
          </p:cNvPr>
          <p:cNvSpPr>
            <a:spLocks noGrp="1"/>
          </p:cNvSpPr>
          <p:nvPr>
            <p:ph type="title"/>
          </p:nvPr>
        </p:nvSpPr>
        <p:spPr>
          <a:xfrm>
            <a:off x="803775" y="1106007"/>
            <a:ext cx="10550025" cy="1182927"/>
          </a:xfrm>
        </p:spPr>
        <p:txBody>
          <a:bodyPr anchor="b">
            <a:normAutofit/>
          </a:bodyPr>
          <a:lstStyle/>
          <a:p>
            <a:r>
              <a:rPr lang="en-US" sz="2400" dirty="0"/>
              <a:t>What is my role in </a:t>
            </a:r>
            <a:br>
              <a:rPr lang="en-US" sz="3900" dirty="0"/>
            </a:br>
            <a:r>
              <a:rPr lang="en-US" sz="5400" b="1" dirty="0"/>
              <a:t>Fiscal Oversight </a:t>
            </a:r>
            <a:r>
              <a:rPr lang="en-US" sz="5400" dirty="0"/>
              <a:t>?</a:t>
            </a:r>
          </a:p>
        </p:txBody>
      </p:sp>
      <p:cxnSp>
        <p:nvCxnSpPr>
          <p:cNvPr id="102" name="Straight Connector 101">
            <a:extLst>
              <a:ext uri="{FF2B5EF4-FFF2-40B4-BE49-F238E27FC236}">
                <a16:creationId xmlns:a16="http://schemas.microsoft.com/office/drawing/2014/main" id="{5BDCD9FA-5B7E-7E05-2C0E-0D8E80F5515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DF5136-BD58-D07A-DB27-C8A3C23BE092}"/>
              </a:ext>
            </a:extLst>
          </p:cNvPr>
          <p:cNvSpPr>
            <a:spLocks noGrp="1"/>
          </p:cNvSpPr>
          <p:nvPr>
            <p:ph idx="1"/>
          </p:nvPr>
        </p:nvSpPr>
        <p:spPr>
          <a:xfrm>
            <a:off x="803775" y="2598947"/>
            <a:ext cx="10550025" cy="3677348"/>
          </a:xfrm>
        </p:spPr>
        <p:txBody>
          <a:bodyPr anchor="t">
            <a:normAutofit/>
          </a:bodyPr>
          <a:lstStyle/>
          <a:p>
            <a:pPr>
              <a:buFont typeface="Wingdings" panose="05000000000000000000" pitchFamily="2" charset="2"/>
              <a:buChar char="§"/>
            </a:pPr>
            <a:r>
              <a:rPr lang="en-US" sz="1800" dirty="0">
                <a:solidFill>
                  <a:schemeClr val="tx1">
                    <a:alpha val="80000"/>
                  </a:schemeClr>
                </a:solidFill>
              </a:rPr>
              <a:t>Review and approve budgets to ensure alignment with mission and goals</a:t>
            </a:r>
          </a:p>
          <a:p>
            <a:pPr>
              <a:buFont typeface="Wingdings" panose="05000000000000000000" pitchFamily="2" charset="2"/>
              <a:buChar char="§"/>
            </a:pPr>
            <a:r>
              <a:rPr lang="en-US" sz="1800" dirty="0">
                <a:solidFill>
                  <a:schemeClr val="tx1">
                    <a:alpha val="80000"/>
                  </a:schemeClr>
                </a:solidFill>
              </a:rPr>
              <a:t>Monitor financial reports (e.g., income/expense statements, balance sheets) at regular meetings</a:t>
            </a:r>
          </a:p>
          <a:p>
            <a:pPr>
              <a:buFont typeface="Wingdings" panose="05000000000000000000" pitchFamily="2" charset="2"/>
              <a:buChar char="§"/>
            </a:pPr>
            <a:r>
              <a:rPr lang="en-US" sz="1800" dirty="0">
                <a:solidFill>
                  <a:schemeClr val="tx1">
                    <a:alpha val="80000"/>
                  </a:schemeClr>
                </a:solidFill>
              </a:rPr>
              <a:t>Understand major funding sources (e.g., federal grants, match requirements, program income)</a:t>
            </a:r>
          </a:p>
          <a:p>
            <a:pPr>
              <a:buFont typeface="Wingdings" panose="05000000000000000000" pitchFamily="2" charset="2"/>
              <a:buChar char="§"/>
            </a:pPr>
            <a:r>
              <a:rPr lang="en-US" sz="1800" dirty="0">
                <a:solidFill>
                  <a:schemeClr val="tx1">
                    <a:alpha val="80000"/>
                  </a:schemeClr>
                </a:solidFill>
              </a:rPr>
              <a:t>Ask informed questions about spending, sustainability, and risks</a:t>
            </a:r>
          </a:p>
          <a:p>
            <a:pPr>
              <a:buFont typeface="Wingdings" panose="05000000000000000000" pitchFamily="2" charset="2"/>
              <a:buChar char="§"/>
            </a:pPr>
            <a:r>
              <a:rPr lang="en-US" sz="1800" dirty="0">
                <a:solidFill>
                  <a:schemeClr val="tx1">
                    <a:alpha val="80000"/>
                  </a:schemeClr>
                </a:solidFill>
              </a:rPr>
              <a:t>Ensure proper controls are in place to prevent fraud, waste, or abuse</a:t>
            </a:r>
          </a:p>
          <a:p>
            <a:pPr>
              <a:buFont typeface="Wingdings" panose="05000000000000000000" pitchFamily="2" charset="2"/>
              <a:buChar char="§"/>
            </a:pPr>
            <a:r>
              <a:rPr lang="en-US" sz="1800" dirty="0">
                <a:solidFill>
                  <a:schemeClr val="tx1">
                    <a:alpha val="80000"/>
                  </a:schemeClr>
                </a:solidFill>
              </a:rPr>
              <a:t>Support transparency with staff, funders, and the community</a:t>
            </a:r>
          </a:p>
          <a:p>
            <a:pPr>
              <a:buFont typeface="Wingdings" panose="05000000000000000000" pitchFamily="2" charset="2"/>
              <a:buChar char="§"/>
            </a:pPr>
            <a:r>
              <a:rPr lang="en-US" sz="1800" dirty="0">
                <a:solidFill>
                  <a:schemeClr val="tx1">
                    <a:alpha val="80000"/>
                  </a:schemeClr>
                </a:solidFill>
              </a:rPr>
              <a:t>Guarantee costs are necessary, reasonable, allowable, and treated with consistency.</a:t>
            </a:r>
          </a:p>
          <a:p>
            <a:pPr>
              <a:buFont typeface="Wingdings" panose="05000000000000000000" pitchFamily="2" charset="2"/>
              <a:buChar char="§"/>
            </a:pPr>
            <a:endParaRPr lang="en-US" sz="1800" dirty="0">
              <a:solidFill>
                <a:schemeClr val="tx1">
                  <a:alpha val="80000"/>
                </a:schemeClr>
              </a:solidFill>
            </a:endParaRPr>
          </a:p>
          <a:p>
            <a:pPr marL="0" indent="0">
              <a:buNone/>
            </a:pPr>
            <a:r>
              <a:rPr lang="en-US" sz="1800" dirty="0">
                <a:solidFill>
                  <a:schemeClr val="tx1">
                    <a:alpha val="80000"/>
                  </a:schemeClr>
                </a:solidFill>
                <a:hlinkClick r:id="rId3"/>
              </a:rPr>
              <a:t>Uniform Administrative Requirements, Cost Principles, and Audit Requirements for Federal Awards can be found in 2 CFR 200</a:t>
            </a:r>
            <a:r>
              <a:rPr lang="en-US" sz="1800" dirty="0">
                <a:solidFill>
                  <a:schemeClr val="tx1">
                    <a:alpha val="80000"/>
                  </a:schemeClr>
                </a:solidFill>
              </a:rPr>
              <a:t>.</a:t>
            </a:r>
          </a:p>
        </p:txBody>
      </p:sp>
      <p:grpSp>
        <p:nvGrpSpPr>
          <p:cNvPr id="104" name="Group 103">
            <a:extLst>
              <a:ext uri="{FF2B5EF4-FFF2-40B4-BE49-F238E27FC236}">
                <a16:creationId xmlns:a16="http://schemas.microsoft.com/office/drawing/2014/main" id="{E949C09F-2FE0-7FAC-A991-3011EEE05D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A0035CCD-F242-9664-90C4-E8A11E5944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06" name="Graphic 10">
              <a:extLst>
                <a:ext uri="{FF2B5EF4-FFF2-40B4-BE49-F238E27FC236}">
                  <a16:creationId xmlns:a16="http://schemas.microsoft.com/office/drawing/2014/main" id="{4F82ACD5-4A5A-318A-4D25-C3ED9B030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07" name="Graphic 12">
              <a:extLst>
                <a:ext uri="{FF2B5EF4-FFF2-40B4-BE49-F238E27FC236}">
                  <a16:creationId xmlns:a16="http://schemas.microsoft.com/office/drawing/2014/main" id="{CD61C2E9-1589-3413-2DEE-E488328F2D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grpSp>
      <p:sp>
        <p:nvSpPr>
          <p:cNvPr id="5" name="Slide Number Placeholder 4">
            <a:extLst>
              <a:ext uri="{FF2B5EF4-FFF2-40B4-BE49-F238E27FC236}">
                <a16:creationId xmlns:a16="http://schemas.microsoft.com/office/drawing/2014/main" id="{39368004-C815-EA27-9D41-2F1FE758120C}"/>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12</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B7BEA3B3-FBB3-6337-1C0D-609FD50210C5}"/>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Tree>
    <p:extLst>
      <p:ext uri="{BB962C8B-B14F-4D97-AF65-F5344CB8AC3E}">
        <p14:creationId xmlns:p14="http://schemas.microsoft.com/office/powerpoint/2010/main" val="2832045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3453CA-3204-8574-9578-83B94D6FD435}"/>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B149D511-EB6E-B591-A596-392CCD2383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730E75D-209B-C7E6-CD64-B22BB0228BE3}"/>
              </a:ext>
            </a:extLst>
          </p:cNvPr>
          <p:cNvSpPr>
            <a:spLocks noGrp="1"/>
          </p:cNvSpPr>
          <p:nvPr>
            <p:ph type="title"/>
          </p:nvPr>
        </p:nvSpPr>
        <p:spPr>
          <a:xfrm>
            <a:off x="803775" y="1106007"/>
            <a:ext cx="10550025" cy="1182927"/>
          </a:xfrm>
        </p:spPr>
        <p:txBody>
          <a:bodyPr anchor="b">
            <a:normAutofit/>
          </a:bodyPr>
          <a:lstStyle/>
          <a:p>
            <a:r>
              <a:rPr lang="en-US" sz="2400" dirty="0"/>
              <a:t>What is my role in </a:t>
            </a:r>
            <a:br>
              <a:rPr lang="en-US" sz="3900" dirty="0"/>
            </a:br>
            <a:r>
              <a:rPr lang="en-US" sz="5400" b="1" dirty="0"/>
              <a:t>Organizational Accountability </a:t>
            </a:r>
            <a:r>
              <a:rPr lang="en-US" sz="5400" dirty="0"/>
              <a:t>?</a:t>
            </a:r>
          </a:p>
        </p:txBody>
      </p:sp>
      <p:cxnSp>
        <p:nvCxnSpPr>
          <p:cNvPr id="102" name="Straight Connector 101">
            <a:extLst>
              <a:ext uri="{FF2B5EF4-FFF2-40B4-BE49-F238E27FC236}">
                <a16:creationId xmlns:a16="http://schemas.microsoft.com/office/drawing/2014/main" id="{5952ED31-DE8A-09C1-A4DF-018B6DA991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10F426C-3AF3-D866-1AD0-D63BEC60475C}"/>
              </a:ext>
            </a:extLst>
          </p:cNvPr>
          <p:cNvSpPr>
            <a:spLocks noGrp="1"/>
          </p:cNvSpPr>
          <p:nvPr>
            <p:ph idx="1"/>
          </p:nvPr>
        </p:nvSpPr>
        <p:spPr>
          <a:xfrm>
            <a:off x="803775" y="2598947"/>
            <a:ext cx="10550025" cy="3677348"/>
          </a:xfrm>
        </p:spPr>
        <p:txBody>
          <a:bodyPr anchor="t">
            <a:normAutofit/>
          </a:bodyPr>
          <a:lstStyle/>
          <a:p>
            <a:pPr>
              <a:buFont typeface="Wingdings" panose="05000000000000000000" pitchFamily="2" charset="2"/>
              <a:buChar char="§"/>
            </a:pPr>
            <a:r>
              <a:rPr lang="en-US" sz="1800" dirty="0">
                <a:solidFill>
                  <a:schemeClr val="tx1">
                    <a:alpha val="80000"/>
                  </a:schemeClr>
                </a:solidFill>
              </a:rPr>
              <a:t>Monitor progress toward goals outlined in the work plan, strategic plan and State Plan for Independent Living (SPIL)</a:t>
            </a:r>
          </a:p>
          <a:p>
            <a:pPr>
              <a:buFont typeface="Wingdings" panose="05000000000000000000" pitchFamily="2" charset="2"/>
              <a:buChar char="§"/>
            </a:pPr>
            <a:r>
              <a:rPr lang="en-US" sz="1800" dirty="0">
                <a:solidFill>
                  <a:schemeClr val="tx1">
                    <a:alpha val="80000"/>
                  </a:schemeClr>
                </a:solidFill>
              </a:rPr>
              <a:t>Evaluate the Executive Director’s performance regularly and fairly</a:t>
            </a:r>
          </a:p>
          <a:p>
            <a:pPr>
              <a:buFont typeface="Wingdings" panose="05000000000000000000" pitchFamily="2" charset="2"/>
              <a:buChar char="§"/>
            </a:pPr>
            <a:r>
              <a:rPr lang="en-US" sz="1800" dirty="0">
                <a:solidFill>
                  <a:schemeClr val="tx1">
                    <a:alpha val="80000"/>
                  </a:schemeClr>
                </a:solidFill>
              </a:rPr>
              <a:t>Review and adopt key policies that ensure ethical operations, accessibility, and equity</a:t>
            </a:r>
          </a:p>
          <a:p>
            <a:pPr>
              <a:buFont typeface="Wingdings" panose="05000000000000000000" pitchFamily="2" charset="2"/>
              <a:buChar char="§"/>
            </a:pPr>
            <a:r>
              <a:rPr lang="en-US" sz="1800" dirty="0">
                <a:solidFill>
                  <a:schemeClr val="tx1">
                    <a:alpha val="80000"/>
                  </a:schemeClr>
                </a:solidFill>
              </a:rPr>
              <a:t>Oversee compliance with federal and state requirements, including standards and assurances</a:t>
            </a:r>
          </a:p>
          <a:p>
            <a:pPr>
              <a:buFont typeface="Wingdings" panose="05000000000000000000" pitchFamily="2" charset="2"/>
              <a:buChar char="§"/>
            </a:pPr>
            <a:r>
              <a:rPr lang="en-US" sz="1800" dirty="0">
                <a:solidFill>
                  <a:schemeClr val="tx1">
                    <a:alpha val="80000"/>
                  </a:schemeClr>
                </a:solidFill>
              </a:rPr>
              <a:t>Uphold transparency and integrity in decision-making and communications</a:t>
            </a:r>
          </a:p>
          <a:p>
            <a:pPr>
              <a:buFont typeface="Wingdings" panose="05000000000000000000" pitchFamily="2" charset="2"/>
              <a:buChar char="§"/>
            </a:pPr>
            <a:r>
              <a:rPr lang="en-US" sz="1800" dirty="0">
                <a:solidFill>
                  <a:schemeClr val="tx1">
                    <a:alpha val="80000"/>
                  </a:schemeClr>
                </a:solidFill>
              </a:rPr>
              <a:t>Foster a culture of consumer control, responsiveness, and continuous improvement</a:t>
            </a:r>
          </a:p>
          <a:p>
            <a:pPr>
              <a:buFont typeface="Wingdings" panose="05000000000000000000" pitchFamily="2" charset="2"/>
              <a:buChar char="§"/>
            </a:pPr>
            <a:endParaRPr lang="en-US" sz="1800" dirty="0">
              <a:solidFill>
                <a:schemeClr val="tx1">
                  <a:alpha val="80000"/>
                </a:schemeClr>
              </a:solidFill>
            </a:endParaRPr>
          </a:p>
          <a:p>
            <a:pPr marL="0" indent="0">
              <a:buNone/>
            </a:pPr>
            <a:r>
              <a:rPr lang="en-US" sz="1800" dirty="0">
                <a:solidFill>
                  <a:schemeClr val="tx1">
                    <a:alpha val="80000"/>
                  </a:schemeClr>
                </a:solidFill>
                <a:hlinkClick r:id="rId3"/>
              </a:rPr>
              <a:t>The Administration for Community Living’s CIL Evaluation Tool can be viewed by clicking this link</a:t>
            </a:r>
            <a:r>
              <a:rPr lang="en-US" sz="1800" dirty="0">
                <a:solidFill>
                  <a:schemeClr val="tx1">
                    <a:alpha val="80000"/>
                  </a:schemeClr>
                </a:solidFill>
              </a:rPr>
              <a:t>.</a:t>
            </a:r>
          </a:p>
        </p:txBody>
      </p:sp>
      <p:grpSp>
        <p:nvGrpSpPr>
          <p:cNvPr id="104" name="Group 103">
            <a:extLst>
              <a:ext uri="{FF2B5EF4-FFF2-40B4-BE49-F238E27FC236}">
                <a16:creationId xmlns:a16="http://schemas.microsoft.com/office/drawing/2014/main" id="{EA148101-FAC3-CC1F-240B-2033710EE7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0B1711F7-D860-B20B-C520-EE9947409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06" name="Graphic 10">
              <a:extLst>
                <a:ext uri="{FF2B5EF4-FFF2-40B4-BE49-F238E27FC236}">
                  <a16:creationId xmlns:a16="http://schemas.microsoft.com/office/drawing/2014/main" id="{F5CC78DB-61FF-0B75-7722-68DB8DF48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07" name="Graphic 12">
              <a:extLst>
                <a:ext uri="{FF2B5EF4-FFF2-40B4-BE49-F238E27FC236}">
                  <a16:creationId xmlns:a16="http://schemas.microsoft.com/office/drawing/2014/main" id="{0BEC212F-E7DD-BE0D-2F86-087CB28FA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grpSp>
      <p:sp>
        <p:nvSpPr>
          <p:cNvPr id="5" name="Slide Number Placeholder 4">
            <a:extLst>
              <a:ext uri="{FF2B5EF4-FFF2-40B4-BE49-F238E27FC236}">
                <a16:creationId xmlns:a16="http://schemas.microsoft.com/office/drawing/2014/main" id="{5FFA44C2-F298-3CE9-15A1-164FC776F8F1}"/>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13</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63F02133-C320-6B31-755E-165350B3E667}"/>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Tree>
    <p:extLst>
      <p:ext uri="{BB962C8B-B14F-4D97-AF65-F5344CB8AC3E}">
        <p14:creationId xmlns:p14="http://schemas.microsoft.com/office/powerpoint/2010/main" val="3771060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8E6AA2-330C-555E-5483-83041A6EA88C}"/>
            </a:ext>
          </a:extLst>
        </p:cNvPr>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B2866-C4CB-F368-04AE-AB74ED9DDEAF}"/>
              </a:ext>
            </a:extLst>
          </p:cNvPr>
          <p:cNvSpPr>
            <a:spLocks noGrp="1"/>
          </p:cNvSpPr>
          <p:nvPr>
            <p:ph type="title"/>
          </p:nvPr>
        </p:nvSpPr>
        <p:spPr>
          <a:xfrm>
            <a:off x="826396" y="586855"/>
            <a:ext cx="4230100" cy="3387497"/>
          </a:xfrm>
        </p:spPr>
        <p:txBody>
          <a:bodyPr anchor="b">
            <a:normAutofit/>
          </a:bodyPr>
          <a:lstStyle/>
          <a:p>
            <a:pPr algn="r"/>
            <a:r>
              <a:rPr lang="en-US" sz="4000" b="1" dirty="0">
                <a:solidFill>
                  <a:srgbClr val="FFFFFF"/>
                </a:solidFill>
              </a:rPr>
              <a:t>What’s at Stake?</a:t>
            </a:r>
            <a:br>
              <a:rPr lang="en-US" sz="4000" dirty="0">
                <a:solidFill>
                  <a:srgbClr val="FFFFFF"/>
                </a:solidFill>
              </a:rPr>
            </a:br>
            <a:r>
              <a:rPr lang="en-US" sz="4000" dirty="0">
                <a:solidFill>
                  <a:srgbClr val="FFFFFF"/>
                </a:solidFill>
              </a:rPr>
              <a:t>The Consequences of Neglect</a:t>
            </a:r>
          </a:p>
        </p:txBody>
      </p:sp>
      <p:sp>
        <p:nvSpPr>
          <p:cNvPr id="4" name="Footer Placeholder 3">
            <a:extLst>
              <a:ext uri="{FF2B5EF4-FFF2-40B4-BE49-F238E27FC236}">
                <a16:creationId xmlns:a16="http://schemas.microsoft.com/office/drawing/2014/main" id="{C6CF1764-D1ED-0C09-DC67-3BAEAD340EB6}"/>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
        <p:nvSpPr>
          <p:cNvPr id="3" name="Content Placeholder 2">
            <a:extLst>
              <a:ext uri="{FF2B5EF4-FFF2-40B4-BE49-F238E27FC236}">
                <a16:creationId xmlns:a16="http://schemas.microsoft.com/office/drawing/2014/main" id="{00B8E05E-CBC6-D52B-EC4B-8DE9CC52DA48}"/>
              </a:ext>
            </a:extLst>
          </p:cNvPr>
          <p:cNvSpPr>
            <a:spLocks noGrp="1"/>
          </p:cNvSpPr>
          <p:nvPr>
            <p:ph idx="1"/>
          </p:nvPr>
        </p:nvSpPr>
        <p:spPr>
          <a:xfrm>
            <a:off x="6503158" y="649480"/>
            <a:ext cx="4862447" cy="5546047"/>
          </a:xfrm>
        </p:spPr>
        <p:txBody>
          <a:bodyPr anchor="ctr">
            <a:normAutofit/>
          </a:bodyPr>
          <a:lstStyle/>
          <a:p>
            <a:pPr marL="0" indent="0">
              <a:buNone/>
            </a:pPr>
            <a:r>
              <a:rPr lang="en-US" sz="2000" dirty="0"/>
              <a:t>When a board member neglects their responsibilities, the consequences can ripple far beyond just one seat at the table. </a:t>
            </a:r>
          </a:p>
          <a:p>
            <a:pPr marL="0" indent="0">
              <a:buNone/>
            </a:pPr>
            <a:r>
              <a:rPr lang="en-US" sz="2000" dirty="0"/>
              <a:t>Here’s what’s truly at stake:</a:t>
            </a:r>
          </a:p>
          <a:p>
            <a:pPr>
              <a:buFont typeface="Wingdings" panose="05000000000000000000" pitchFamily="2" charset="2"/>
              <a:buChar char="§"/>
            </a:pPr>
            <a:r>
              <a:rPr lang="en-US" sz="2000" dirty="0"/>
              <a:t>Legal &amp; Fiduciary Consequences</a:t>
            </a:r>
          </a:p>
          <a:p>
            <a:pPr>
              <a:buFont typeface="Wingdings" panose="05000000000000000000" pitchFamily="2" charset="2"/>
              <a:buChar char="§"/>
            </a:pPr>
            <a:r>
              <a:rPr lang="en-US" sz="2000" dirty="0"/>
              <a:t>Financial &amp; Operational Risk</a:t>
            </a:r>
          </a:p>
          <a:p>
            <a:pPr>
              <a:buFont typeface="Wingdings" panose="05000000000000000000" pitchFamily="2" charset="2"/>
              <a:buChar char="§"/>
            </a:pPr>
            <a:r>
              <a:rPr lang="en-US" sz="2000" dirty="0"/>
              <a:t>Reputational Damage</a:t>
            </a:r>
          </a:p>
          <a:p>
            <a:pPr>
              <a:buFont typeface="Wingdings" panose="05000000000000000000" pitchFamily="2" charset="2"/>
              <a:buChar char="§"/>
            </a:pPr>
            <a:r>
              <a:rPr lang="en-US" sz="2000" dirty="0"/>
              <a:t>Team Morale &amp; Culture</a:t>
            </a:r>
          </a:p>
          <a:p>
            <a:pPr>
              <a:buFont typeface="Wingdings" panose="05000000000000000000" pitchFamily="2" charset="2"/>
              <a:buChar char="§"/>
            </a:pPr>
            <a:r>
              <a:rPr lang="en-US" sz="2000" dirty="0"/>
              <a:t>Mission Drift</a:t>
            </a:r>
          </a:p>
          <a:p>
            <a:pPr>
              <a:buFont typeface="Wingdings" panose="05000000000000000000" pitchFamily="2" charset="2"/>
              <a:buChar char="§"/>
            </a:pPr>
            <a:r>
              <a:rPr lang="en-US" sz="2000" dirty="0"/>
              <a:t>Failure to meet strategic and SPIL goals</a:t>
            </a:r>
          </a:p>
        </p:txBody>
      </p:sp>
      <p:sp>
        <p:nvSpPr>
          <p:cNvPr id="5" name="Slide Number Placeholder 4">
            <a:extLst>
              <a:ext uri="{FF2B5EF4-FFF2-40B4-BE49-F238E27FC236}">
                <a16:creationId xmlns:a16="http://schemas.microsoft.com/office/drawing/2014/main" id="{BE1C99A6-7E62-E765-6DD2-271B33C0BDE1}"/>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14</a:t>
            </a:fld>
            <a:endParaRPr lang="en-US" sz="1100" dirty="0">
              <a:solidFill>
                <a:schemeClr val="tx1">
                  <a:lumMod val="50000"/>
                  <a:lumOff val="50000"/>
                </a:schemeClr>
              </a:solidFill>
            </a:endParaRPr>
          </a:p>
        </p:txBody>
      </p:sp>
    </p:spTree>
    <p:extLst>
      <p:ext uri="{BB962C8B-B14F-4D97-AF65-F5344CB8AC3E}">
        <p14:creationId xmlns:p14="http://schemas.microsoft.com/office/powerpoint/2010/main" val="825020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01F3F5-CDB8-BC6D-9B15-2B4B694374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250944-6D51-A421-9833-554EC05AC45A}"/>
              </a:ext>
            </a:extLst>
          </p:cNvPr>
          <p:cNvSpPr>
            <a:spLocks noGrp="1"/>
          </p:cNvSpPr>
          <p:nvPr>
            <p:ph type="title"/>
          </p:nvPr>
        </p:nvSpPr>
        <p:spPr>
          <a:xfrm>
            <a:off x="838200" y="1060682"/>
            <a:ext cx="3687041" cy="2368317"/>
          </a:xfrm>
        </p:spPr>
        <p:txBody>
          <a:bodyPr anchor="t">
            <a:normAutofit/>
          </a:bodyPr>
          <a:lstStyle/>
          <a:p>
            <a:r>
              <a:rPr lang="en-US" sz="3200" b="1" dirty="0"/>
              <a:t>Governance Documents</a:t>
            </a:r>
            <a:br>
              <a:rPr lang="en-US" sz="3200" dirty="0"/>
            </a:br>
            <a:r>
              <a:rPr lang="en-US" sz="3200" dirty="0"/>
              <a:t>to assist Board Members</a:t>
            </a:r>
          </a:p>
        </p:txBody>
      </p:sp>
      <p:pic>
        <p:nvPicPr>
          <p:cNvPr id="94" name="Graphic 93" descr="Document">
            <a:extLst>
              <a:ext uri="{FF2B5EF4-FFF2-40B4-BE49-F238E27FC236}">
                <a16:creationId xmlns:a16="http://schemas.microsoft.com/office/drawing/2014/main" id="{8AA0343A-FBE2-152F-B6AB-6F150E58AE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9448" y="3879056"/>
            <a:ext cx="2102644" cy="2102644"/>
          </a:xfrm>
          <a:prstGeom prst="rect">
            <a:avLst/>
          </a:prstGeom>
        </p:spPr>
      </p:pic>
      <p:sp>
        <p:nvSpPr>
          <p:cNvPr id="3" name="Content Placeholder 2">
            <a:extLst>
              <a:ext uri="{FF2B5EF4-FFF2-40B4-BE49-F238E27FC236}">
                <a16:creationId xmlns:a16="http://schemas.microsoft.com/office/drawing/2014/main" id="{8A1C0374-5FAE-55A0-CADC-F295453CA81E}"/>
              </a:ext>
            </a:extLst>
          </p:cNvPr>
          <p:cNvSpPr>
            <a:spLocks noGrp="1"/>
          </p:cNvSpPr>
          <p:nvPr>
            <p:ph idx="1"/>
          </p:nvPr>
        </p:nvSpPr>
        <p:spPr>
          <a:xfrm>
            <a:off x="5348086" y="1035843"/>
            <a:ext cx="6005713" cy="4945857"/>
          </a:xfrm>
        </p:spPr>
        <p:txBody>
          <a:bodyPr>
            <a:normAutofit/>
          </a:bodyPr>
          <a:lstStyle/>
          <a:p>
            <a:pPr marL="0" indent="0">
              <a:spcBef>
                <a:spcPts val="0"/>
              </a:spcBef>
              <a:spcAft>
                <a:spcPts val="600"/>
              </a:spcAft>
              <a:buNone/>
            </a:pPr>
            <a:r>
              <a:rPr lang="en-US" sz="1300" dirty="0"/>
              <a:t>The following slides provide examples of documents that assist leadership in their governance functions. As we explore the intent and application of these documents, use these questions for reflection:</a:t>
            </a:r>
          </a:p>
          <a:p>
            <a:pPr marL="0" indent="0">
              <a:buNone/>
            </a:pPr>
            <a:r>
              <a:rPr lang="en-US" sz="1300" b="1" dirty="0"/>
              <a:t>Purpose &amp; Alignment</a:t>
            </a:r>
            <a:endParaRPr lang="en-US" sz="1300" dirty="0"/>
          </a:p>
          <a:p>
            <a:pPr>
              <a:buFont typeface="Wingdings" panose="05000000000000000000" pitchFamily="2" charset="2"/>
              <a:buChar char="§"/>
            </a:pPr>
            <a:r>
              <a:rPr lang="en-US" sz="1300" dirty="0"/>
              <a:t>What is the core purpose of this document?</a:t>
            </a:r>
          </a:p>
          <a:p>
            <a:pPr>
              <a:buFont typeface="Wingdings" panose="05000000000000000000" pitchFamily="2" charset="2"/>
              <a:buChar char="§"/>
            </a:pPr>
            <a:r>
              <a:rPr lang="en-US" sz="1300" dirty="0"/>
              <a:t>Is it </a:t>
            </a:r>
            <a:r>
              <a:rPr lang="en-US" sz="1300" b="1" dirty="0"/>
              <a:t>required</a:t>
            </a:r>
            <a:r>
              <a:rPr lang="en-US" sz="1300" dirty="0"/>
              <a:t> by policy or regulation, or simply </a:t>
            </a:r>
            <a:r>
              <a:rPr lang="en-US" sz="1300" b="1" dirty="0"/>
              <a:t>recommended</a:t>
            </a:r>
            <a:r>
              <a:rPr lang="en-US" sz="1300" dirty="0"/>
              <a:t>?</a:t>
            </a:r>
          </a:p>
          <a:p>
            <a:pPr>
              <a:buFont typeface="Wingdings" panose="05000000000000000000" pitchFamily="2" charset="2"/>
              <a:buChar char="§"/>
            </a:pPr>
            <a:r>
              <a:rPr lang="en-US" sz="1300" dirty="0"/>
              <a:t>Does it reflect the principles of </a:t>
            </a:r>
            <a:r>
              <a:rPr lang="en-US" sz="1300" b="1" dirty="0"/>
              <a:t>Independent Living Philosophy </a:t>
            </a:r>
            <a:r>
              <a:rPr lang="en-US" sz="1300" dirty="0"/>
              <a:t>and</a:t>
            </a:r>
            <a:r>
              <a:rPr lang="en-US" sz="1300" b="1" dirty="0"/>
              <a:t> consumer control</a:t>
            </a:r>
            <a:r>
              <a:rPr lang="en-US" sz="1300" dirty="0"/>
              <a:t>?</a:t>
            </a:r>
          </a:p>
          <a:p>
            <a:pPr>
              <a:buFont typeface="Wingdings" panose="05000000000000000000" pitchFamily="2" charset="2"/>
              <a:buChar char="§"/>
            </a:pPr>
            <a:r>
              <a:rPr lang="en-US" sz="1300" dirty="0"/>
              <a:t>How does it support our </a:t>
            </a:r>
            <a:r>
              <a:rPr lang="en-US" sz="1300" b="1" dirty="0"/>
              <a:t>mission, vision, and values?</a:t>
            </a:r>
          </a:p>
          <a:p>
            <a:pPr marL="0" indent="0">
              <a:buNone/>
            </a:pPr>
            <a:r>
              <a:rPr lang="en-US" sz="1300" b="1" dirty="0"/>
              <a:t>Impact &amp; Utility</a:t>
            </a:r>
          </a:p>
          <a:p>
            <a:pPr>
              <a:buFont typeface="Wingdings" panose="05000000000000000000" pitchFamily="2" charset="2"/>
              <a:buChar char="§"/>
            </a:pPr>
            <a:r>
              <a:rPr lang="en-US" sz="1300" dirty="0"/>
              <a:t>Does this document enhance </a:t>
            </a:r>
            <a:r>
              <a:rPr lang="en-US" sz="1300" b="1" dirty="0"/>
              <a:t>efficiency</a:t>
            </a:r>
            <a:r>
              <a:rPr lang="en-US" sz="1300" dirty="0"/>
              <a:t> or </a:t>
            </a:r>
            <a:r>
              <a:rPr lang="en-US" sz="1300" b="1" dirty="0"/>
              <a:t>effectiveness</a:t>
            </a:r>
            <a:r>
              <a:rPr lang="en-US" sz="1300" dirty="0"/>
              <a:t>?</a:t>
            </a:r>
          </a:p>
          <a:p>
            <a:pPr>
              <a:buFont typeface="Wingdings" panose="05000000000000000000" pitchFamily="2" charset="2"/>
              <a:buChar char="§"/>
            </a:pPr>
            <a:r>
              <a:rPr lang="en-US" sz="1300" dirty="0"/>
              <a:t>Is it </a:t>
            </a:r>
            <a:r>
              <a:rPr lang="en-US" sz="1300" b="1" dirty="0"/>
              <a:t>duplicative</a:t>
            </a:r>
            <a:r>
              <a:rPr lang="en-US" sz="1300" dirty="0"/>
              <a:t> or could it be streamlined?</a:t>
            </a:r>
          </a:p>
          <a:p>
            <a:pPr>
              <a:buFont typeface="Wingdings" panose="05000000000000000000" pitchFamily="2" charset="2"/>
              <a:buChar char="§"/>
            </a:pPr>
            <a:r>
              <a:rPr lang="en-US" sz="1300" dirty="0"/>
              <a:t>Is the </a:t>
            </a:r>
            <a:r>
              <a:rPr lang="en-US" sz="1300" b="1" dirty="0"/>
              <a:t>administrative burden</a:t>
            </a:r>
            <a:r>
              <a:rPr lang="en-US" sz="1300" dirty="0"/>
              <a:t> justified and within scope?</a:t>
            </a:r>
          </a:p>
          <a:p>
            <a:pPr marL="0" indent="0">
              <a:buNone/>
            </a:pPr>
            <a:r>
              <a:rPr lang="en-US" sz="1300" b="1" dirty="0"/>
              <a:t>Ownership &amp; Engagement</a:t>
            </a:r>
          </a:p>
          <a:p>
            <a:pPr>
              <a:buFont typeface="Wingdings" panose="05000000000000000000" pitchFamily="2" charset="2"/>
              <a:buChar char="§"/>
            </a:pPr>
            <a:r>
              <a:rPr lang="en-US" sz="1300" dirty="0"/>
              <a:t>Are </a:t>
            </a:r>
            <a:r>
              <a:rPr lang="en-US" sz="1300" b="1" dirty="0"/>
              <a:t>roles and responsibilities</a:t>
            </a:r>
            <a:r>
              <a:rPr lang="en-US" sz="1300" dirty="0"/>
              <a:t> clearly understood by all involved?</a:t>
            </a:r>
          </a:p>
          <a:p>
            <a:pPr>
              <a:buFont typeface="Wingdings" panose="05000000000000000000" pitchFamily="2" charset="2"/>
              <a:buChar char="§"/>
            </a:pPr>
            <a:r>
              <a:rPr lang="en-US" sz="1300" dirty="0"/>
              <a:t>What level of </a:t>
            </a:r>
            <a:r>
              <a:rPr lang="en-US" sz="1300" b="1" dirty="0"/>
              <a:t>engagement or oversight</a:t>
            </a:r>
            <a:r>
              <a:rPr lang="en-US" sz="1300" dirty="0"/>
              <a:t> is appropriate for me in my role?</a:t>
            </a:r>
          </a:p>
          <a:p>
            <a:pPr>
              <a:buFont typeface="Wingdings" panose="05000000000000000000" pitchFamily="2" charset="2"/>
              <a:buChar char="§"/>
            </a:pPr>
            <a:r>
              <a:rPr lang="en-US" sz="1300" dirty="0"/>
              <a:t>How can it be used to </a:t>
            </a:r>
            <a:r>
              <a:rPr lang="en-US" sz="1300" b="1" dirty="0"/>
              <a:t>inform my decisions</a:t>
            </a:r>
            <a:r>
              <a:rPr lang="en-US" sz="1300" dirty="0"/>
              <a:t>?</a:t>
            </a:r>
          </a:p>
        </p:txBody>
      </p:sp>
      <p:sp>
        <p:nvSpPr>
          <p:cNvPr id="4" name="Footer Placeholder 3">
            <a:extLst>
              <a:ext uri="{FF2B5EF4-FFF2-40B4-BE49-F238E27FC236}">
                <a16:creationId xmlns:a16="http://schemas.microsoft.com/office/drawing/2014/main" id="{1F90736C-076B-94F0-DCA3-6B41F35D8E5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dirty="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A6EE9FE9-D322-1F8A-67BB-8D9BC395AD73}"/>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15</a:t>
            </a:fld>
            <a:endParaRPr lang="en-US" dirty="0">
              <a:solidFill>
                <a:schemeClr val="tx1">
                  <a:lumMod val="50000"/>
                  <a:lumOff val="50000"/>
                </a:schemeClr>
              </a:solidFill>
            </a:endParaRPr>
          </a:p>
        </p:txBody>
      </p:sp>
      <p:grpSp>
        <p:nvGrpSpPr>
          <p:cNvPr id="109" name="Group 108">
            <a:extLst>
              <a:ext uri="{FF2B5EF4-FFF2-40B4-BE49-F238E27FC236}">
                <a16:creationId xmlns:a16="http://schemas.microsoft.com/office/drawing/2014/main" id="{7D2D829D-2830-5F07-E40B-C351944AB1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10" name="Rectangle 109">
              <a:extLst>
                <a:ext uri="{FF2B5EF4-FFF2-40B4-BE49-F238E27FC236}">
                  <a16:creationId xmlns:a16="http://schemas.microsoft.com/office/drawing/2014/main" id="{521FC5EF-435E-F74E-11C5-A935C7066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BCF3CE81-94AA-585B-379D-CB757AFCC4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Content Placeholder 2">
            <a:extLst>
              <a:ext uri="{FF2B5EF4-FFF2-40B4-BE49-F238E27FC236}">
                <a16:creationId xmlns:a16="http://schemas.microsoft.com/office/drawing/2014/main" id="{4DC57688-74DC-4C29-082B-0149B8A5D9E6}"/>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1809290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9878A6-AB9A-C5F3-8C3C-A41BF1EAA034}"/>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252A01E-D975-C6B2-2118-4085AAF47097}"/>
              </a:ext>
            </a:extLst>
          </p:cNvPr>
          <p:cNvSpPr>
            <a:spLocks noGrp="1"/>
          </p:cNvSpPr>
          <p:nvPr>
            <p:ph type="title"/>
          </p:nvPr>
        </p:nvSpPr>
        <p:spPr>
          <a:xfrm>
            <a:off x="838200" y="1336390"/>
            <a:ext cx="6155988" cy="1182927"/>
          </a:xfrm>
        </p:spPr>
        <p:txBody>
          <a:bodyPr anchor="b">
            <a:normAutofit/>
          </a:bodyPr>
          <a:lstStyle/>
          <a:p>
            <a:r>
              <a:rPr lang="en-US" sz="3100" b="1" dirty="0"/>
              <a:t>Legal &amp; Compliance Documents</a:t>
            </a:r>
            <a:br>
              <a:rPr lang="en-US" sz="3100" dirty="0"/>
            </a:br>
            <a:r>
              <a:rPr lang="en-US" sz="31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84E0AA98-A52C-FD23-72B5-7C2E8318FD25}"/>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BFC839CF-D368-E77B-BE71-B4E125A26987}"/>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1700" dirty="0">
                <a:solidFill>
                  <a:schemeClr val="tx1">
                    <a:alpha val="80000"/>
                  </a:schemeClr>
                </a:solidFill>
              </a:rPr>
              <a:t>Most Recent Programmatic Performance Report including Feedback Received</a:t>
            </a:r>
          </a:p>
          <a:p>
            <a:pPr>
              <a:spcBef>
                <a:spcPts val="0"/>
              </a:spcBef>
              <a:spcAft>
                <a:spcPts val="600"/>
              </a:spcAft>
              <a:buFont typeface="Wingdings" panose="05000000000000000000" pitchFamily="2" charset="2"/>
              <a:buChar char="§"/>
            </a:pPr>
            <a:r>
              <a:rPr lang="en-US" sz="1700" dirty="0">
                <a:solidFill>
                  <a:schemeClr val="tx1">
                    <a:alpha val="80000"/>
                  </a:schemeClr>
                </a:solidFill>
              </a:rPr>
              <a:t>CIL Standards &amp; Assurances</a:t>
            </a:r>
          </a:p>
          <a:p>
            <a:pPr>
              <a:spcBef>
                <a:spcPts val="0"/>
              </a:spcBef>
              <a:spcAft>
                <a:spcPts val="600"/>
              </a:spcAft>
              <a:buFont typeface="Wingdings" panose="05000000000000000000" pitchFamily="2" charset="2"/>
              <a:buChar char="§"/>
            </a:pPr>
            <a:r>
              <a:rPr lang="en-US" sz="1700" dirty="0">
                <a:solidFill>
                  <a:schemeClr val="tx1">
                    <a:alpha val="80000"/>
                  </a:schemeClr>
                </a:solidFill>
              </a:rPr>
              <a:t>Articles of Incorporation &amp; Bylaws</a:t>
            </a:r>
          </a:p>
          <a:p>
            <a:pPr>
              <a:spcBef>
                <a:spcPts val="0"/>
              </a:spcBef>
              <a:spcAft>
                <a:spcPts val="600"/>
              </a:spcAft>
              <a:buFont typeface="Wingdings" panose="05000000000000000000" pitchFamily="2" charset="2"/>
              <a:buChar char="§"/>
            </a:pPr>
            <a:r>
              <a:rPr lang="en-US" sz="1700" dirty="0">
                <a:solidFill>
                  <a:schemeClr val="tx1">
                    <a:alpha val="80000"/>
                  </a:schemeClr>
                </a:solidFill>
              </a:rPr>
              <a:t>IRS Determination Letter &amp; 990</a:t>
            </a:r>
          </a:p>
          <a:p>
            <a:pPr>
              <a:spcBef>
                <a:spcPts val="0"/>
              </a:spcBef>
              <a:spcAft>
                <a:spcPts val="600"/>
              </a:spcAft>
              <a:buFont typeface="Wingdings" panose="05000000000000000000" pitchFamily="2" charset="2"/>
              <a:buChar char="§"/>
            </a:pPr>
            <a:r>
              <a:rPr lang="en-US" sz="1700" dirty="0">
                <a:solidFill>
                  <a:schemeClr val="tx1">
                    <a:alpha val="80000"/>
                  </a:schemeClr>
                </a:solidFill>
              </a:rPr>
              <a:t>State Nonprofit Registration</a:t>
            </a:r>
          </a:p>
          <a:p>
            <a:pPr>
              <a:spcBef>
                <a:spcPts val="0"/>
              </a:spcBef>
              <a:spcAft>
                <a:spcPts val="600"/>
              </a:spcAft>
              <a:buFont typeface="Wingdings" panose="05000000000000000000" pitchFamily="2" charset="2"/>
              <a:buChar char="§"/>
            </a:pPr>
            <a:r>
              <a:rPr lang="en-US" sz="1700" dirty="0">
                <a:solidFill>
                  <a:schemeClr val="tx1">
                    <a:alpha val="80000"/>
                  </a:schemeClr>
                </a:solidFill>
              </a:rPr>
              <a:t>Board Approved Policies (e.g., Board Agreement, Conflict of Interest Policy, Whistleblower Policy, Accommodation Request Policy)</a:t>
            </a:r>
          </a:p>
          <a:p>
            <a:pPr>
              <a:spcBef>
                <a:spcPts val="0"/>
              </a:spcBef>
              <a:spcAft>
                <a:spcPts val="600"/>
              </a:spcAft>
              <a:buFont typeface="Wingdings" panose="05000000000000000000" pitchFamily="2" charset="2"/>
              <a:buChar char="§"/>
            </a:pPr>
            <a:r>
              <a:rPr lang="en-US" sz="1700" dirty="0">
                <a:solidFill>
                  <a:schemeClr val="tx1">
                    <a:alpha val="80000"/>
                  </a:schemeClr>
                </a:solidFill>
              </a:rPr>
              <a:t>Insurance Policies</a:t>
            </a:r>
          </a:p>
          <a:p>
            <a:pPr>
              <a:spcBef>
                <a:spcPts val="0"/>
              </a:spcBef>
              <a:spcAft>
                <a:spcPts val="600"/>
              </a:spcAft>
              <a:buFont typeface="Wingdings" panose="05000000000000000000" pitchFamily="2" charset="2"/>
              <a:buChar char="§"/>
            </a:pPr>
            <a:r>
              <a:rPr lang="en-US" sz="1700" dirty="0">
                <a:solidFill>
                  <a:schemeClr val="tx1">
                    <a:alpha val="80000"/>
                  </a:schemeClr>
                </a:solidFill>
              </a:rPr>
              <a:t>Accreditation or licensure documentation (if applicable)</a:t>
            </a:r>
          </a:p>
        </p:txBody>
      </p:sp>
      <p:pic>
        <p:nvPicPr>
          <p:cNvPr id="94" name="Graphic 93" descr="Document">
            <a:extLst>
              <a:ext uri="{FF2B5EF4-FFF2-40B4-BE49-F238E27FC236}">
                <a16:creationId xmlns:a16="http://schemas.microsoft.com/office/drawing/2014/main" id="{55B8517D-D663-3E8B-8394-663EB2E688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C61D3E21-1EB6-ED69-5996-318D995CABDB}"/>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16</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BD07930F-BD99-C1E3-BA4F-E36A7C40361A}"/>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1270735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679138-FD5D-9185-EBC7-60A867DB7002}"/>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1DE1221-7C42-425E-81DF-65AFF672A533}"/>
              </a:ext>
            </a:extLst>
          </p:cNvPr>
          <p:cNvSpPr>
            <a:spLocks noGrp="1"/>
          </p:cNvSpPr>
          <p:nvPr>
            <p:ph type="title"/>
          </p:nvPr>
        </p:nvSpPr>
        <p:spPr>
          <a:xfrm>
            <a:off x="838200" y="1336390"/>
            <a:ext cx="6155988" cy="1182927"/>
          </a:xfrm>
        </p:spPr>
        <p:txBody>
          <a:bodyPr anchor="b">
            <a:normAutofit/>
          </a:bodyPr>
          <a:lstStyle/>
          <a:p>
            <a:r>
              <a:rPr lang="en-US" sz="3900" b="1" dirty="0"/>
              <a:t>Personnel Documents</a:t>
            </a:r>
            <a:br>
              <a:rPr lang="en-US" sz="3900" dirty="0"/>
            </a:br>
            <a:r>
              <a:rPr lang="en-US" sz="39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F4BD286D-D07B-5D32-F052-70058548F5C5}"/>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2EDCE754-9602-8B7E-8872-73FCAAB0DBD0}"/>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Personnel Policies/ Employee Handbook</a:t>
            </a:r>
          </a:p>
          <a:p>
            <a:pPr>
              <a:spcBef>
                <a:spcPts val="0"/>
              </a:spcBef>
              <a:spcAft>
                <a:spcPts val="600"/>
              </a:spcAft>
              <a:buFont typeface="Wingdings" panose="05000000000000000000" pitchFamily="2" charset="2"/>
              <a:buChar char="§"/>
            </a:pPr>
            <a:r>
              <a:rPr lang="en-US" sz="2000" dirty="0">
                <a:solidFill>
                  <a:schemeClr val="tx1">
                    <a:alpha val="80000"/>
                  </a:schemeClr>
                </a:solidFill>
              </a:rPr>
              <a:t>Employee Satisfaction Surveys</a:t>
            </a:r>
          </a:p>
          <a:p>
            <a:pPr>
              <a:spcBef>
                <a:spcPts val="0"/>
              </a:spcBef>
              <a:spcAft>
                <a:spcPts val="600"/>
              </a:spcAft>
              <a:buFont typeface="Wingdings" panose="05000000000000000000" pitchFamily="2" charset="2"/>
              <a:buChar char="§"/>
            </a:pPr>
            <a:r>
              <a:rPr lang="en-US" sz="2000" dirty="0">
                <a:solidFill>
                  <a:schemeClr val="tx1">
                    <a:alpha val="80000"/>
                  </a:schemeClr>
                </a:solidFill>
              </a:rPr>
              <a:t>Professional Employer Organization (PEO) Contact Information</a:t>
            </a:r>
          </a:p>
        </p:txBody>
      </p:sp>
      <p:pic>
        <p:nvPicPr>
          <p:cNvPr id="94" name="Graphic 93" descr="Document">
            <a:extLst>
              <a:ext uri="{FF2B5EF4-FFF2-40B4-BE49-F238E27FC236}">
                <a16:creationId xmlns:a16="http://schemas.microsoft.com/office/drawing/2014/main" id="{A4E9B4B5-9B35-7633-DFEC-93B1C3FD00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454F31CD-C294-3055-8B2B-59B56C43DA13}"/>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17</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8CC25A75-A715-BF41-0870-266444AC62D8}"/>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646978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16A763-A392-D132-2B6A-8E5B7F14B7FA}"/>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306A04-4394-A71F-6D47-3311DC7FE6FB}"/>
              </a:ext>
            </a:extLst>
          </p:cNvPr>
          <p:cNvSpPr>
            <a:spLocks noGrp="1"/>
          </p:cNvSpPr>
          <p:nvPr>
            <p:ph type="title"/>
          </p:nvPr>
        </p:nvSpPr>
        <p:spPr>
          <a:xfrm>
            <a:off x="838200" y="1336390"/>
            <a:ext cx="6155988" cy="1182927"/>
          </a:xfrm>
        </p:spPr>
        <p:txBody>
          <a:bodyPr anchor="b">
            <a:normAutofit/>
          </a:bodyPr>
          <a:lstStyle/>
          <a:p>
            <a:r>
              <a:rPr lang="en-US" sz="3900" b="1" dirty="0"/>
              <a:t>Financial Documents</a:t>
            </a:r>
            <a:br>
              <a:rPr lang="en-US" sz="3900" dirty="0"/>
            </a:br>
            <a:r>
              <a:rPr lang="en-US" sz="39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36A27FE8-3471-3606-81CF-77DC5A131716}"/>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DDB7C0ED-D903-0801-9801-B430104E623B}"/>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Annual Budget</a:t>
            </a:r>
          </a:p>
          <a:p>
            <a:pPr>
              <a:spcBef>
                <a:spcPts val="0"/>
              </a:spcBef>
              <a:spcAft>
                <a:spcPts val="600"/>
              </a:spcAft>
              <a:buFont typeface="Wingdings" panose="05000000000000000000" pitchFamily="2" charset="2"/>
              <a:buChar char="§"/>
            </a:pPr>
            <a:r>
              <a:rPr lang="en-US" sz="2000" dirty="0">
                <a:solidFill>
                  <a:schemeClr val="tx1">
                    <a:alpha val="80000"/>
                  </a:schemeClr>
                </a:solidFill>
              </a:rPr>
              <a:t>Fiscal Policies and Procedures (GAAP, Investments, Procurement)</a:t>
            </a:r>
          </a:p>
          <a:p>
            <a:pPr>
              <a:spcBef>
                <a:spcPts val="0"/>
              </a:spcBef>
              <a:spcAft>
                <a:spcPts val="600"/>
              </a:spcAft>
              <a:buFont typeface="Wingdings" panose="05000000000000000000" pitchFamily="2" charset="2"/>
              <a:buChar char="§"/>
            </a:pPr>
            <a:r>
              <a:rPr lang="en-US" sz="2000" dirty="0">
                <a:solidFill>
                  <a:schemeClr val="tx1">
                    <a:alpha val="80000"/>
                  </a:schemeClr>
                </a:solidFill>
              </a:rPr>
              <a:t>Most Recent Financial Audit</a:t>
            </a:r>
          </a:p>
          <a:p>
            <a:pPr>
              <a:spcBef>
                <a:spcPts val="0"/>
              </a:spcBef>
              <a:spcAft>
                <a:spcPts val="600"/>
              </a:spcAft>
              <a:buFont typeface="Wingdings" panose="05000000000000000000" pitchFamily="2" charset="2"/>
              <a:buChar char="§"/>
            </a:pPr>
            <a:r>
              <a:rPr lang="en-US" sz="2000" dirty="0">
                <a:solidFill>
                  <a:schemeClr val="tx1">
                    <a:alpha val="80000"/>
                  </a:schemeClr>
                </a:solidFill>
              </a:rPr>
              <a:t>Financial Statements (e.g., balance sheet, P&amp;L)</a:t>
            </a:r>
          </a:p>
          <a:p>
            <a:pPr>
              <a:spcBef>
                <a:spcPts val="0"/>
              </a:spcBef>
              <a:spcAft>
                <a:spcPts val="600"/>
              </a:spcAft>
              <a:buFont typeface="Wingdings" panose="05000000000000000000" pitchFamily="2" charset="2"/>
              <a:buChar char="§"/>
            </a:pPr>
            <a:r>
              <a:rPr lang="en-US" sz="2000" dirty="0">
                <a:solidFill>
                  <a:schemeClr val="tx1">
                    <a:alpha val="80000"/>
                  </a:schemeClr>
                </a:solidFill>
              </a:rPr>
              <a:t>Banking Information </a:t>
            </a:r>
          </a:p>
        </p:txBody>
      </p:sp>
      <p:pic>
        <p:nvPicPr>
          <p:cNvPr id="94" name="Graphic 93" descr="Document">
            <a:extLst>
              <a:ext uri="{FF2B5EF4-FFF2-40B4-BE49-F238E27FC236}">
                <a16:creationId xmlns:a16="http://schemas.microsoft.com/office/drawing/2014/main" id="{A3A5BFDB-C110-A3BC-AC5A-8FBD687811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F3AC8981-9111-B1B1-67BA-D47A941F7944}"/>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18</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D9AC3DA9-B29E-59C0-A646-06776687E028}"/>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300473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3060E2-D2D4-62F7-C845-84E0C6226EAB}"/>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F4622C-A66D-1502-0FC1-E9DCF5C1B4DD}"/>
              </a:ext>
            </a:extLst>
          </p:cNvPr>
          <p:cNvSpPr>
            <a:spLocks noGrp="1"/>
          </p:cNvSpPr>
          <p:nvPr>
            <p:ph type="title"/>
          </p:nvPr>
        </p:nvSpPr>
        <p:spPr>
          <a:xfrm>
            <a:off x="838200" y="1336390"/>
            <a:ext cx="6155988" cy="1182927"/>
          </a:xfrm>
        </p:spPr>
        <p:txBody>
          <a:bodyPr anchor="b">
            <a:normAutofit/>
          </a:bodyPr>
          <a:lstStyle/>
          <a:p>
            <a:r>
              <a:rPr lang="en-US" sz="3900" b="1" dirty="0"/>
              <a:t>Programmatic Documents</a:t>
            </a:r>
            <a:br>
              <a:rPr lang="en-US" sz="3900" dirty="0"/>
            </a:br>
            <a:r>
              <a:rPr lang="en-US" sz="39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661DDBCF-FA5E-E634-557B-D3847ECAA0CD}"/>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FC973A27-F6B9-3B87-F87E-DFD30CE06F64}"/>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Service Delivery Manual</a:t>
            </a:r>
          </a:p>
          <a:p>
            <a:pPr>
              <a:spcBef>
                <a:spcPts val="0"/>
              </a:spcBef>
              <a:spcAft>
                <a:spcPts val="600"/>
              </a:spcAft>
              <a:buFont typeface="Wingdings" panose="05000000000000000000" pitchFamily="2" charset="2"/>
              <a:buChar char="§"/>
            </a:pPr>
            <a:r>
              <a:rPr lang="en-US" sz="2000" dirty="0">
                <a:solidFill>
                  <a:schemeClr val="tx1">
                    <a:alpha val="80000"/>
                  </a:schemeClr>
                </a:solidFill>
              </a:rPr>
              <a:t>Schedule of Awards</a:t>
            </a:r>
          </a:p>
          <a:p>
            <a:pPr>
              <a:spcBef>
                <a:spcPts val="0"/>
              </a:spcBef>
              <a:spcAft>
                <a:spcPts val="600"/>
              </a:spcAft>
              <a:buFont typeface="Wingdings" panose="05000000000000000000" pitchFamily="2" charset="2"/>
              <a:buChar char="§"/>
            </a:pPr>
            <a:r>
              <a:rPr lang="en-US" sz="2000" dirty="0">
                <a:solidFill>
                  <a:schemeClr val="tx1">
                    <a:alpha val="80000"/>
                  </a:schemeClr>
                </a:solidFill>
              </a:rPr>
              <a:t>Consumer Satisfaction Survey Results</a:t>
            </a:r>
          </a:p>
          <a:p>
            <a:pPr>
              <a:spcBef>
                <a:spcPts val="0"/>
              </a:spcBef>
              <a:spcAft>
                <a:spcPts val="600"/>
              </a:spcAft>
              <a:buFont typeface="Wingdings" panose="05000000000000000000" pitchFamily="2" charset="2"/>
              <a:buChar char="§"/>
            </a:pPr>
            <a:r>
              <a:rPr lang="en-US" sz="2000" dirty="0">
                <a:solidFill>
                  <a:schemeClr val="tx1">
                    <a:alpha val="80000"/>
                  </a:schemeClr>
                </a:solidFill>
              </a:rPr>
              <a:t>Disability Demographics and Needs Assessments from CIL Catchment Area</a:t>
            </a:r>
          </a:p>
          <a:p>
            <a:pPr>
              <a:spcBef>
                <a:spcPts val="0"/>
              </a:spcBef>
              <a:spcAft>
                <a:spcPts val="600"/>
              </a:spcAft>
              <a:buFont typeface="Wingdings" panose="05000000000000000000" pitchFamily="2" charset="2"/>
              <a:buChar char="§"/>
            </a:pPr>
            <a:r>
              <a:rPr lang="en-US" sz="2000" dirty="0">
                <a:solidFill>
                  <a:schemeClr val="tx1">
                    <a:alpha val="80000"/>
                  </a:schemeClr>
                </a:solidFill>
              </a:rPr>
              <a:t>Internal Forms: (e.g., Intake, Independent Living Plans, Eligibility Determination, Client Assistance Program, Grievance Procedure)</a:t>
            </a:r>
          </a:p>
        </p:txBody>
      </p:sp>
      <p:pic>
        <p:nvPicPr>
          <p:cNvPr id="94" name="Graphic 93" descr="Document">
            <a:extLst>
              <a:ext uri="{FF2B5EF4-FFF2-40B4-BE49-F238E27FC236}">
                <a16:creationId xmlns:a16="http://schemas.microsoft.com/office/drawing/2014/main" id="{C2664E06-5B18-17C6-8E9A-A072B8CB65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C3A93805-6F84-7B8D-FC33-8EE538B5A30C}"/>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19</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3A5CC09B-3AAA-1FAC-8B86-8B0D9E7765AB}"/>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2809538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Title">
            <a:extLst>
              <a:ext uri="{FF2B5EF4-FFF2-40B4-BE49-F238E27FC236}">
                <a16:creationId xmlns:a16="http://schemas.microsoft.com/office/drawing/2014/main" id="{74B0DE7B-BA04-E7E5-D585-6BE059249626}"/>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Before We Begin </a:t>
            </a:r>
            <a:r>
              <a:rPr lang="en-US" sz="4000" dirty="0">
                <a:solidFill>
                  <a:srgbClr val="FFFFFF"/>
                </a:solidFill>
              </a:rPr>
              <a:t>- Accessibility</a:t>
            </a:r>
          </a:p>
        </p:txBody>
      </p:sp>
      <p:sp>
        <p:nvSpPr>
          <p:cNvPr id="15" name="Content Placeholder 2" descr="Content">
            <a:extLst>
              <a:ext uri="{FF2B5EF4-FFF2-40B4-BE49-F238E27FC236}">
                <a16:creationId xmlns:a16="http://schemas.microsoft.com/office/drawing/2014/main" id="{B783E281-7B63-6D3B-2B79-5E2A0AE17207}"/>
              </a:ext>
            </a:extLst>
          </p:cNvPr>
          <p:cNvSpPr>
            <a:spLocks noGrp="1"/>
          </p:cNvSpPr>
          <p:nvPr>
            <p:ph idx="1"/>
          </p:nvPr>
        </p:nvSpPr>
        <p:spPr>
          <a:xfrm>
            <a:off x="1371599" y="2318197"/>
            <a:ext cx="9724031" cy="3683358"/>
          </a:xfrm>
        </p:spPr>
        <p:txBody>
          <a:bodyPr anchor="ctr">
            <a:normAutofit/>
          </a:bodyPr>
          <a:lstStyle/>
          <a:p>
            <a:pPr fontAlgn="base">
              <a:buFont typeface="Wingdings" panose="05000000000000000000" pitchFamily="2" charset="2"/>
              <a:buChar char="§"/>
            </a:pPr>
            <a:r>
              <a:rPr lang="en-US" sz="2000" dirty="0"/>
              <a:t>ASL &amp; Spanish Interpreters are available and labeled.</a:t>
            </a:r>
          </a:p>
          <a:p>
            <a:pPr fontAlgn="base">
              <a:buFont typeface="Wingdings" panose="05000000000000000000" pitchFamily="2" charset="2"/>
              <a:buChar char="§"/>
            </a:pPr>
            <a:r>
              <a:rPr lang="en-US" sz="2000" dirty="0"/>
              <a:t>Access Closed Captioning by clicking the CC button located at the bottom of your Zoom window.</a:t>
            </a:r>
          </a:p>
          <a:p>
            <a:pPr fontAlgn="base">
              <a:buFont typeface="Wingdings" panose="05000000000000000000" pitchFamily="2" charset="2"/>
              <a:buChar char="§"/>
            </a:pPr>
            <a:r>
              <a:rPr lang="en-US" sz="2000" dirty="0"/>
              <a:t>Use Zoom's Raise Hand or Chat features to ask questions.</a:t>
            </a:r>
          </a:p>
          <a:p>
            <a:pPr fontAlgn="base">
              <a:buFont typeface="Wingdings" panose="05000000000000000000" pitchFamily="2" charset="2"/>
              <a:buChar char="§"/>
            </a:pPr>
            <a:r>
              <a:rPr lang="en-US" sz="2000" dirty="0"/>
              <a:t>Remember to state your name before speaking.</a:t>
            </a:r>
          </a:p>
          <a:p>
            <a:pPr fontAlgn="base">
              <a:buFont typeface="Wingdings" panose="05000000000000000000" pitchFamily="2" charset="2"/>
              <a:buChar char="§"/>
            </a:pPr>
            <a:r>
              <a:rPr lang="en-US" sz="2000" dirty="0"/>
              <a:t>Message our IL T&amp;TA team using the Chat feature if you have difficulties with today's call.</a:t>
            </a:r>
          </a:p>
          <a:p>
            <a:pPr fontAlgn="base">
              <a:buFont typeface="Wingdings" panose="05000000000000000000" pitchFamily="2" charset="2"/>
              <a:buChar char="§"/>
            </a:pPr>
            <a:r>
              <a:rPr lang="en-US" sz="2000" dirty="0"/>
              <a:t>Please complete the survey at the end of today's training</a:t>
            </a:r>
          </a:p>
        </p:txBody>
      </p:sp>
      <p:sp>
        <p:nvSpPr>
          <p:cNvPr id="5" name="Slide Number Placeholder 4" descr="Slide Number">
            <a:extLst>
              <a:ext uri="{FF2B5EF4-FFF2-40B4-BE49-F238E27FC236}">
                <a16:creationId xmlns:a16="http://schemas.microsoft.com/office/drawing/2014/main" id="{12C92541-5A1B-9D5F-FFEC-42E78960AB84}"/>
              </a:ext>
            </a:extLst>
          </p:cNvPr>
          <p:cNvSpPr>
            <a:spLocks noGrp="1"/>
          </p:cNvSpPr>
          <p:nvPr>
            <p:ph type="sldNum" sz="quarter" idx="12"/>
          </p:nvPr>
        </p:nvSpPr>
        <p:spPr>
          <a:xfrm>
            <a:off x="11704320" y="6455431"/>
            <a:ext cx="445913"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a:t>
            </a:fld>
            <a:endParaRPr lang="en-US" sz="1100" dirty="0">
              <a:solidFill>
                <a:schemeClr val="tx1">
                  <a:lumMod val="50000"/>
                  <a:lumOff val="50000"/>
                </a:schemeClr>
              </a:solidFill>
            </a:endParaRPr>
          </a:p>
        </p:txBody>
      </p:sp>
      <p:sp>
        <p:nvSpPr>
          <p:cNvPr id="3" name="Footer Placeholder 3" descr="Footer">
            <a:extLst>
              <a:ext uri="{FF2B5EF4-FFF2-40B4-BE49-F238E27FC236}">
                <a16:creationId xmlns:a16="http://schemas.microsoft.com/office/drawing/2014/main" id="{A9D103D1-5D0A-3A39-4830-B96EC9D1574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Independent Living  Training and Technical Assistance Center</a:t>
            </a:r>
          </a:p>
        </p:txBody>
      </p:sp>
    </p:spTree>
    <p:extLst>
      <p:ext uri="{BB962C8B-B14F-4D97-AF65-F5344CB8AC3E}">
        <p14:creationId xmlns:p14="http://schemas.microsoft.com/office/powerpoint/2010/main" val="209119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212093-609C-176C-F10E-CADE37C13975}"/>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528A872-D672-781D-B894-DA11C2E83390}"/>
              </a:ext>
            </a:extLst>
          </p:cNvPr>
          <p:cNvSpPr>
            <a:spLocks noGrp="1"/>
          </p:cNvSpPr>
          <p:nvPr>
            <p:ph type="title"/>
          </p:nvPr>
        </p:nvSpPr>
        <p:spPr>
          <a:xfrm>
            <a:off x="838200" y="1336390"/>
            <a:ext cx="6155988" cy="1182927"/>
          </a:xfrm>
        </p:spPr>
        <p:txBody>
          <a:bodyPr anchor="b">
            <a:normAutofit/>
          </a:bodyPr>
          <a:lstStyle/>
          <a:p>
            <a:r>
              <a:rPr lang="en-US" sz="3900" b="1" dirty="0"/>
              <a:t>Operational Documents</a:t>
            </a:r>
            <a:br>
              <a:rPr lang="en-US" sz="3900" dirty="0"/>
            </a:br>
            <a:r>
              <a:rPr lang="en-US" sz="39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A48A943B-A31B-0113-5A7D-CCCC27293E10}"/>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560ED422-1589-CD67-4CDC-52DA25E40906}"/>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Board Agendas &amp; Minutes</a:t>
            </a:r>
          </a:p>
          <a:p>
            <a:pPr>
              <a:spcBef>
                <a:spcPts val="0"/>
              </a:spcBef>
              <a:spcAft>
                <a:spcPts val="600"/>
              </a:spcAft>
              <a:buFont typeface="Wingdings" panose="05000000000000000000" pitchFamily="2" charset="2"/>
              <a:buChar char="§"/>
            </a:pPr>
            <a:r>
              <a:rPr lang="en-US" sz="2000" dirty="0">
                <a:solidFill>
                  <a:schemeClr val="tx1">
                    <a:alpha val="80000"/>
                  </a:schemeClr>
                </a:solidFill>
              </a:rPr>
              <a:t>Standard Operating Procedures (SOP)</a:t>
            </a:r>
          </a:p>
          <a:p>
            <a:pPr>
              <a:spcBef>
                <a:spcPts val="0"/>
              </a:spcBef>
              <a:spcAft>
                <a:spcPts val="600"/>
              </a:spcAft>
              <a:buFont typeface="Wingdings" panose="05000000000000000000" pitchFamily="2" charset="2"/>
              <a:buChar char="§"/>
            </a:pPr>
            <a:r>
              <a:rPr lang="en-US" sz="2000" dirty="0">
                <a:solidFill>
                  <a:schemeClr val="tx1">
                    <a:alpha val="80000"/>
                  </a:schemeClr>
                </a:solidFill>
              </a:rPr>
              <a:t>Awards &amp; Contracts with Contact Information</a:t>
            </a:r>
          </a:p>
          <a:p>
            <a:pPr>
              <a:spcBef>
                <a:spcPts val="0"/>
              </a:spcBef>
              <a:spcAft>
                <a:spcPts val="600"/>
              </a:spcAft>
              <a:buFont typeface="Wingdings" panose="05000000000000000000" pitchFamily="2" charset="2"/>
              <a:buChar char="§"/>
            </a:pPr>
            <a:r>
              <a:rPr lang="en-US" sz="2000" dirty="0">
                <a:solidFill>
                  <a:schemeClr val="tx1">
                    <a:alpha val="80000"/>
                  </a:schemeClr>
                </a:solidFill>
              </a:rPr>
              <a:t>Partnership MOUs or Collaborative Agreements</a:t>
            </a:r>
          </a:p>
          <a:p>
            <a:pPr>
              <a:spcBef>
                <a:spcPts val="0"/>
              </a:spcBef>
              <a:spcAft>
                <a:spcPts val="600"/>
              </a:spcAft>
              <a:buFont typeface="Wingdings" panose="05000000000000000000" pitchFamily="2" charset="2"/>
              <a:buChar char="§"/>
            </a:pPr>
            <a:endParaRPr lang="en-US" sz="2000" dirty="0">
              <a:solidFill>
                <a:schemeClr val="tx1">
                  <a:alpha val="80000"/>
                </a:schemeClr>
              </a:solidFill>
            </a:endParaRPr>
          </a:p>
        </p:txBody>
      </p:sp>
      <p:pic>
        <p:nvPicPr>
          <p:cNvPr id="94" name="Graphic 93" descr="Document">
            <a:extLst>
              <a:ext uri="{FF2B5EF4-FFF2-40B4-BE49-F238E27FC236}">
                <a16:creationId xmlns:a16="http://schemas.microsoft.com/office/drawing/2014/main" id="{E5FE612B-17D6-4380-E5B7-DF10EBC0DA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B64E228A-F045-458B-187F-D52BD590F786}"/>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20</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C9C81E7D-45E2-2DF8-1540-376CFDC06BEC}"/>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3824001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E04FB5-25B6-95CC-9783-9CD9D2AE0020}"/>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A991D1-12B4-9B6A-849D-15244ADB4DB5}"/>
              </a:ext>
            </a:extLst>
          </p:cNvPr>
          <p:cNvSpPr>
            <a:spLocks noGrp="1"/>
          </p:cNvSpPr>
          <p:nvPr>
            <p:ph type="title"/>
          </p:nvPr>
        </p:nvSpPr>
        <p:spPr>
          <a:xfrm>
            <a:off x="838200" y="1336390"/>
            <a:ext cx="6155988" cy="1182927"/>
          </a:xfrm>
        </p:spPr>
        <p:txBody>
          <a:bodyPr anchor="b">
            <a:normAutofit/>
          </a:bodyPr>
          <a:lstStyle/>
          <a:p>
            <a:r>
              <a:rPr lang="en-US" sz="3100" b="1" dirty="0"/>
              <a:t>Strategic and Planning Documents</a:t>
            </a:r>
            <a:br>
              <a:rPr lang="en-US" sz="3100" dirty="0"/>
            </a:br>
            <a:r>
              <a:rPr lang="en-US" sz="31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0C732CBB-ED46-D0DC-7EED-93B2BD113A9B}"/>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C40E79DE-7574-2404-9931-2768CB82E758}"/>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Strategic Plan</a:t>
            </a:r>
          </a:p>
          <a:p>
            <a:pPr>
              <a:spcBef>
                <a:spcPts val="0"/>
              </a:spcBef>
              <a:spcAft>
                <a:spcPts val="600"/>
              </a:spcAft>
              <a:buFont typeface="Wingdings" panose="05000000000000000000" pitchFamily="2" charset="2"/>
              <a:buChar char="§"/>
            </a:pPr>
            <a:r>
              <a:rPr lang="en-US" sz="2000" dirty="0">
                <a:solidFill>
                  <a:schemeClr val="tx1">
                    <a:alpha val="80000"/>
                  </a:schemeClr>
                </a:solidFill>
              </a:rPr>
              <a:t>Annual Work Plans</a:t>
            </a:r>
          </a:p>
          <a:p>
            <a:pPr>
              <a:spcBef>
                <a:spcPts val="0"/>
              </a:spcBef>
              <a:spcAft>
                <a:spcPts val="600"/>
              </a:spcAft>
              <a:buFont typeface="Wingdings" panose="05000000000000000000" pitchFamily="2" charset="2"/>
              <a:buChar char="§"/>
            </a:pPr>
            <a:r>
              <a:rPr lang="en-US" sz="2000" dirty="0">
                <a:solidFill>
                  <a:schemeClr val="tx1">
                    <a:alpha val="80000"/>
                  </a:schemeClr>
                </a:solidFill>
              </a:rPr>
              <a:t>Disability Data of Catchment Area</a:t>
            </a:r>
          </a:p>
          <a:p>
            <a:pPr>
              <a:spcBef>
                <a:spcPts val="0"/>
              </a:spcBef>
              <a:spcAft>
                <a:spcPts val="600"/>
              </a:spcAft>
              <a:buFont typeface="Wingdings" panose="05000000000000000000" pitchFamily="2" charset="2"/>
              <a:buChar char="§"/>
            </a:pPr>
            <a:r>
              <a:rPr lang="en-US" sz="2000" dirty="0">
                <a:solidFill>
                  <a:schemeClr val="tx1">
                    <a:alpha val="80000"/>
                  </a:schemeClr>
                </a:solidFill>
              </a:rPr>
              <a:t>Program Goals and Objectives</a:t>
            </a:r>
          </a:p>
          <a:p>
            <a:pPr>
              <a:spcBef>
                <a:spcPts val="0"/>
              </a:spcBef>
              <a:spcAft>
                <a:spcPts val="600"/>
              </a:spcAft>
              <a:buFont typeface="Wingdings" panose="05000000000000000000" pitchFamily="2" charset="2"/>
              <a:buChar char="§"/>
            </a:pPr>
            <a:r>
              <a:rPr lang="en-US" sz="2000" dirty="0">
                <a:solidFill>
                  <a:schemeClr val="tx1">
                    <a:alpha val="80000"/>
                  </a:schemeClr>
                </a:solidFill>
              </a:rPr>
              <a:t>State Plan for Independent Living (SPIL)</a:t>
            </a:r>
          </a:p>
          <a:p>
            <a:pPr>
              <a:spcBef>
                <a:spcPts val="0"/>
              </a:spcBef>
              <a:spcAft>
                <a:spcPts val="600"/>
              </a:spcAft>
              <a:buFont typeface="Wingdings" panose="05000000000000000000" pitchFamily="2" charset="2"/>
              <a:buChar char="§"/>
            </a:pPr>
            <a:r>
              <a:rPr lang="en-US" sz="2000" dirty="0">
                <a:solidFill>
                  <a:schemeClr val="tx1">
                    <a:alpha val="80000"/>
                  </a:schemeClr>
                </a:solidFill>
              </a:rPr>
              <a:t>Community Needs Assessments</a:t>
            </a:r>
          </a:p>
          <a:p>
            <a:pPr>
              <a:spcBef>
                <a:spcPts val="0"/>
              </a:spcBef>
              <a:spcAft>
                <a:spcPts val="600"/>
              </a:spcAft>
              <a:buFont typeface="Wingdings" panose="05000000000000000000" pitchFamily="2" charset="2"/>
              <a:buChar char="§"/>
            </a:pPr>
            <a:r>
              <a:rPr lang="en-US" sz="2000" dirty="0">
                <a:solidFill>
                  <a:schemeClr val="tx1">
                    <a:alpha val="80000"/>
                  </a:schemeClr>
                </a:solidFill>
              </a:rPr>
              <a:t>SWOT analysis</a:t>
            </a:r>
          </a:p>
          <a:p>
            <a:pPr>
              <a:spcBef>
                <a:spcPts val="0"/>
              </a:spcBef>
              <a:spcAft>
                <a:spcPts val="600"/>
              </a:spcAft>
              <a:buFont typeface="Wingdings" panose="05000000000000000000" pitchFamily="2" charset="2"/>
              <a:buChar char="§"/>
            </a:pPr>
            <a:r>
              <a:rPr lang="en-US" sz="2000" dirty="0">
                <a:solidFill>
                  <a:schemeClr val="tx1">
                    <a:alpha val="80000"/>
                  </a:schemeClr>
                </a:solidFill>
              </a:rPr>
              <a:t>Succession Plan (ED, Leadership, Board)</a:t>
            </a:r>
          </a:p>
        </p:txBody>
      </p:sp>
      <p:pic>
        <p:nvPicPr>
          <p:cNvPr id="94" name="Graphic 93" descr="Document">
            <a:extLst>
              <a:ext uri="{FF2B5EF4-FFF2-40B4-BE49-F238E27FC236}">
                <a16:creationId xmlns:a16="http://schemas.microsoft.com/office/drawing/2014/main" id="{9A1F9759-E7DE-83AC-15B3-AB1CC8AAD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EDEC0700-7197-C226-7DB6-0828E204E8F3}"/>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21</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65E8C07D-E7B3-39EF-755E-180AD1CF6174}"/>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3781124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A79841-C857-45F9-F8C6-5FD1BFC0F1D2}"/>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0E8481-54EF-D03B-88C1-01CA9EB19CE8}"/>
              </a:ext>
            </a:extLst>
          </p:cNvPr>
          <p:cNvSpPr>
            <a:spLocks noGrp="1"/>
          </p:cNvSpPr>
          <p:nvPr>
            <p:ph type="title"/>
          </p:nvPr>
        </p:nvSpPr>
        <p:spPr>
          <a:xfrm>
            <a:off x="838200" y="1336390"/>
            <a:ext cx="6155988" cy="1182927"/>
          </a:xfrm>
        </p:spPr>
        <p:txBody>
          <a:bodyPr anchor="b">
            <a:normAutofit/>
          </a:bodyPr>
          <a:lstStyle/>
          <a:p>
            <a:r>
              <a:rPr lang="en-US" sz="3100" b="1" dirty="0"/>
              <a:t>Resource Development Documents</a:t>
            </a:r>
            <a:br>
              <a:rPr lang="en-US" sz="3100" dirty="0"/>
            </a:br>
            <a:r>
              <a:rPr lang="en-US" sz="3100" dirty="0"/>
              <a:t>to assist Board Members</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EC4E0A81-C52B-4609-8B9C-4715B87F59B6}"/>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
        <p:nvSpPr>
          <p:cNvPr id="3" name="Content Placeholder 2">
            <a:extLst>
              <a:ext uri="{FF2B5EF4-FFF2-40B4-BE49-F238E27FC236}">
                <a16:creationId xmlns:a16="http://schemas.microsoft.com/office/drawing/2014/main" id="{A2B54597-F595-D4EC-B070-C3FCEA88A71F}"/>
              </a:ext>
            </a:extLst>
          </p:cNvPr>
          <p:cNvSpPr>
            <a:spLocks noGrp="1"/>
          </p:cNvSpPr>
          <p:nvPr>
            <p:ph idx="1"/>
          </p:nvPr>
        </p:nvSpPr>
        <p:spPr>
          <a:xfrm>
            <a:off x="803776" y="2829330"/>
            <a:ext cx="6190412" cy="3344459"/>
          </a:xfrm>
        </p:spPr>
        <p:txBody>
          <a:bodyPr anchor="t">
            <a:normAutofit/>
          </a:bodyPr>
          <a:lstStyle/>
          <a:p>
            <a:pPr>
              <a:spcBef>
                <a:spcPts val="0"/>
              </a:spcBef>
              <a:spcAft>
                <a:spcPts val="600"/>
              </a:spcAft>
              <a:buFont typeface="Wingdings" panose="05000000000000000000" pitchFamily="2" charset="2"/>
              <a:buChar char="§"/>
            </a:pPr>
            <a:r>
              <a:rPr lang="en-US" sz="2000" dirty="0">
                <a:solidFill>
                  <a:schemeClr val="tx1">
                    <a:alpha val="80000"/>
                  </a:schemeClr>
                </a:solidFill>
              </a:rPr>
              <a:t>Development Plan</a:t>
            </a:r>
          </a:p>
          <a:p>
            <a:pPr>
              <a:spcBef>
                <a:spcPts val="0"/>
              </a:spcBef>
              <a:spcAft>
                <a:spcPts val="600"/>
              </a:spcAft>
              <a:buFont typeface="Wingdings" panose="05000000000000000000" pitchFamily="2" charset="2"/>
              <a:buChar char="§"/>
            </a:pPr>
            <a:r>
              <a:rPr lang="en-US" sz="2000" dirty="0">
                <a:solidFill>
                  <a:schemeClr val="tx1">
                    <a:alpha val="80000"/>
                  </a:schemeClr>
                </a:solidFill>
              </a:rPr>
              <a:t>Case for Support</a:t>
            </a:r>
          </a:p>
          <a:p>
            <a:pPr>
              <a:spcBef>
                <a:spcPts val="0"/>
              </a:spcBef>
              <a:spcAft>
                <a:spcPts val="600"/>
              </a:spcAft>
              <a:buFont typeface="Wingdings" panose="05000000000000000000" pitchFamily="2" charset="2"/>
              <a:buChar char="§"/>
            </a:pPr>
            <a:r>
              <a:rPr lang="en-US" sz="2000" dirty="0">
                <a:solidFill>
                  <a:schemeClr val="tx1">
                    <a:alpha val="80000"/>
                  </a:schemeClr>
                </a:solidFill>
              </a:rPr>
              <a:t>Board Pledge</a:t>
            </a:r>
          </a:p>
          <a:p>
            <a:pPr>
              <a:spcBef>
                <a:spcPts val="0"/>
              </a:spcBef>
              <a:spcAft>
                <a:spcPts val="600"/>
              </a:spcAft>
              <a:buFont typeface="Wingdings" panose="05000000000000000000" pitchFamily="2" charset="2"/>
              <a:buChar char="§"/>
            </a:pPr>
            <a:r>
              <a:rPr lang="en-US" sz="2000" dirty="0">
                <a:solidFill>
                  <a:schemeClr val="tx1">
                    <a:alpha val="80000"/>
                  </a:schemeClr>
                </a:solidFill>
              </a:rPr>
              <a:t>Annual Report</a:t>
            </a:r>
          </a:p>
          <a:p>
            <a:pPr>
              <a:spcBef>
                <a:spcPts val="0"/>
              </a:spcBef>
              <a:spcAft>
                <a:spcPts val="600"/>
              </a:spcAft>
              <a:buFont typeface="Wingdings" panose="05000000000000000000" pitchFamily="2" charset="2"/>
              <a:buChar char="§"/>
            </a:pPr>
            <a:r>
              <a:rPr lang="en-US" sz="2000" dirty="0">
                <a:solidFill>
                  <a:schemeClr val="tx1">
                    <a:alpha val="80000"/>
                  </a:schemeClr>
                </a:solidFill>
              </a:rPr>
              <a:t>Schedule of Annual Resource Development Activities</a:t>
            </a:r>
          </a:p>
          <a:p>
            <a:pPr>
              <a:spcBef>
                <a:spcPts val="0"/>
              </a:spcBef>
              <a:spcAft>
                <a:spcPts val="600"/>
              </a:spcAft>
              <a:buFont typeface="Wingdings" panose="05000000000000000000" pitchFamily="2" charset="2"/>
              <a:buChar char="§"/>
            </a:pPr>
            <a:endParaRPr lang="en-US" sz="2000" dirty="0">
              <a:solidFill>
                <a:schemeClr val="tx1">
                  <a:alpha val="80000"/>
                </a:schemeClr>
              </a:solidFill>
            </a:endParaRPr>
          </a:p>
        </p:txBody>
      </p:sp>
      <p:pic>
        <p:nvPicPr>
          <p:cNvPr id="94" name="Graphic 93" descr="Document">
            <a:extLst>
              <a:ext uri="{FF2B5EF4-FFF2-40B4-BE49-F238E27FC236}">
                <a16:creationId xmlns:a16="http://schemas.microsoft.com/office/drawing/2014/main" id="{1CA0A9C4-4437-4D2C-ED22-D3836265A8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dirty="0"/>
          </a:p>
        </p:txBody>
      </p:sp>
      <p:sp>
        <p:nvSpPr>
          <p:cNvPr id="5" name="Slide Number Placeholder 4">
            <a:extLst>
              <a:ext uri="{FF2B5EF4-FFF2-40B4-BE49-F238E27FC236}">
                <a16:creationId xmlns:a16="http://schemas.microsoft.com/office/drawing/2014/main" id="{17361091-A90F-A8EC-53FC-28F2D1D4D9FB}"/>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22</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8B206B56-792D-1CA7-1CFD-DDB7F7EC3A56}"/>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2000" dirty="0"/>
          </a:p>
        </p:txBody>
      </p:sp>
    </p:spTree>
    <p:extLst>
      <p:ext uri="{BB962C8B-B14F-4D97-AF65-F5344CB8AC3E}">
        <p14:creationId xmlns:p14="http://schemas.microsoft.com/office/powerpoint/2010/main" val="3941139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0A3B45-8E33-22D8-E666-04D769D49F8D}"/>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D9FFF85-17EA-92D8-253F-75389921B319}"/>
              </a:ext>
            </a:extLst>
          </p:cNvPr>
          <p:cNvSpPr>
            <a:spLocks noGrp="1"/>
          </p:cNvSpPr>
          <p:nvPr>
            <p:ph type="title"/>
          </p:nvPr>
        </p:nvSpPr>
        <p:spPr>
          <a:xfrm>
            <a:off x="803775" y="1106007"/>
            <a:ext cx="10550025" cy="1182927"/>
          </a:xfrm>
        </p:spPr>
        <p:txBody>
          <a:bodyPr anchor="b">
            <a:normAutofit fontScale="90000"/>
          </a:bodyPr>
          <a:lstStyle/>
          <a:p>
            <a:r>
              <a:rPr lang="en-US" sz="2700" dirty="0"/>
              <a:t>Standards of Excellence for</a:t>
            </a:r>
            <a:br>
              <a:rPr lang="en-US" sz="3900" dirty="0"/>
            </a:br>
            <a:r>
              <a:rPr lang="en-US" sz="6000" b="1" dirty="0"/>
              <a:t>CIL Board Member Engagement</a:t>
            </a:r>
          </a:p>
        </p:txBody>
      </p:sp>
      <p:cxnSp>
        <p:nvCxnSpPr>
          <p:cNvPr id="29" name="Straight Connector 28">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5A7E587-B89C-8F4E-A88E-8E5E8EEBE178}"/>
              </a:ext>
            </a:extLst>
          </p:cNvPr>
          <p:cNvSpPr>
            <a:spLocks noGrp="1"/>
          </p:cNvSpPr>
          <p:nvPr>
            <p:ph idx="1"/>
          </p:nvPr>
        </p:nvSpPr>
        <p:spPr>
          <a:xfrm>
            <a:off x="803775" y="2598947"/>
            <a:ext cx="10550025" cy="3677348"/>
          </a:xfrm>
        </p:spPr>
        <p:txBody>
          <a:bodyPr anchor="t">
            <a:normAutofit fontScale="92500" lnSpcReduction="20000"/>
          </a:bodyPr>
          <a:lstStyle/>
          <a:p>
            <a:pPr>
              <a:spcBef>
                <a:spcPts val="0"/>
              </a:spcBef>
              <a:spcAft>
                <a:spcPts val="600"/>
              </a:spcAft>
              <a:buFont typeface="Wingdings" panose="05000000000000000000" pitchFamily="2" charset="2"/>
              <a:buChar char="§"/>
            </a:pPr>
            <a:r>
              <a:rPr lang="en-US" sz="2000" dirty="0"/>
              <a:t>Show Up and Come Prepared</a:t>
            </a:r>
          </a:p>
          <a:p>
            <a:pPr>
              <a:spcBef>
                <a:spcPts val="0"/>
              </a:spcBef>
              <a:spcAft>
                <a:spcPts val="600"/>
              </a:spcAft>
              <a:buFont typeface="Wingdings" panose="05000000000000000000" pitchFamily="2" charset="2"/>
              <a:buChar char="§"/>
            </a:pPr>
            <a:r>
              <a:rPr lang="en-US" sz="2000" dirty="0"/>
              <a:t>Focus on Mission, Not Management</a:t>
            </a:r>
          </a:p>
          <a:p>
            <a:pPr>
              <a:spcBef>
                <a:spcPts val="0"/>
              </a:spcBef>
              <a:spcAft>
                <a:spcPts val="600"/>
              </a:spcAft>
              <a:buFont typeface="Wingdings" panose="05000000000000000000" pitchFamily="2" charset="2"/>
              <a:buChar char="§"/>
            </a:pPr>
            <a:r>
              <a:rPr lang="en-US" sz="2000" dirty="0"/>
              <a:t>Respect Time and Process</a:t>
            </a:r>
          </a:p>
          <a:p>
            <a:pPr>
              <a:spcBef>
                <a:spcPts val="0"/>
              </a:spcBef>
              <a:spcAft>
                <a:spcPts val="600"/>
              </a:spcAft>
              <a:buFont typeface="Wingdings" panose="05000000000000000000" pitchFamily="2" charset="2"/>
              <a:buChar char="§"/>
            </a:pPr>
            <a:r>
              <a:rPr lang="en-US" sz="2000" dirty="0"/>
              <a:t>Practice Active Listening</a:t>
            </a:r>
          </a:p>
          <a:p>
            <a:pPr>
              <a:spcBef>
                <a:spcPts val="0"/>
              </a:spcBef>
              <a:spcAft>
                <a:spcPts val="600"/>
              </a:spcAft>
              <a:buFont typeface="Wingdings" panose="05000000000000000000" pitchFamily="2" charset="2"/>
              <a:buChar char="§"/>
            </a:pPr>
            <a:r>
              <a:rPr lang="en-US" sz="2000" dirty="0"/>
              <a:t>Speak with Purpose</a:t>
            </a:r>
          </a:p>
          <a:p>
            <a:pPr>
              <a:spcBef>
                <a:spcPts val="0"/>
              </a:spcBef>
              <a:spcAft>
                <a:spcPts val="600"/>
              </a:spcAft>
              <a:buFont typeface="Wingdings" panose="05000000000000000000" pitchFamily="2" charset="2"/>
              <a:buChar char="§"/>
            </a:pPr>
            <a:r>
              <a:rPr lang="en-US" sz="2000" dirty="0"/>
              <a:t>Disclose and Manage Conflicts of Interest</a:t>
            </a:r>
          </a:p>
          <a:p>
            <a:pPr>
              <a:spcBef>
                <a:spcPts val="0"/>
              </a:spcBef>
              <a:spcAft>
                <a:spcPts val="600"/>
              </a:spcAft>
              <a:buFont typeface="Wingdings" panose="05000000000000000000" pitchFamily="2" charset="2"/>
              <a:buChar char="§"/>
            </a:pPr>
            <a:r>
              <a:rPr lang="en-US" sz="2000" dirty="0"/>
              <a:t>Maintain Confidentiality</a:t>
            </a:r>
          </a:p>
          <a:p>
            <a:pPr>
              <a:spcBef>
                <a:spcPts val="0"/>
              </a:spcBef>
              <a:spcAft>
                <a:spcPts val="600"/>
              </a:spcAft>
              <a:buFont typeface="Wingdings" panose="05000000000000000000" pitchFamily="2" charset="2"/>
              <a:buChar char="§"/>
            </a:pPr>
            <a:r>
              <a:rPr lang="en-US" sz="2000" dirty="0"/>
              <a:t>Respect the Work being Done Behind the Scenes</a:t>
            </a:r>
          </a:p>
          <a:p>
            <a:pPr>
              <a:spcBef>
                <a:spcPts val="0"/>
              </a:spcBef>
              <a:spcAft>
                <a:spcPts val="600"/>
              </a:spcAft>
              <a:buFont typeface="Wingdings" panose="05000000000000000000" pitchFamily="2" charset="2"/>
              <a:buChar char="§"/>
            </a:pPr>
            <a:r>
              <a:rPr lang="en-US" sz="2000" dirty="0"/>
              <a:t>Be a Team Player</a:t>
            </a:r>
          </a:p>
          <a:p>
            <a:pPr>
              <a:spcBef>
                <a:spcPts val="0"/>
              </a:spcBef>
              <a:spcAft>
                <a:spcPts val="600"/>
              </a:spcAft>
              <a:buFont typeface="Wingdings" panose="05000000000000000000" pitchFamily="2" charset="2"/>
              <a:buChar char="§"/>
            </a:pPr>
            <a:r>
              <a:rPr lang="en-US" sz="2000" dirty="0"/>
              <a:t>Stay Curious and Engaged</a:t>
            </a:r>
          </a:p>
          <a:p>
            <a:pPr>
              <a:spcBef>
                <a:spcPts val="0"/>
              </a:spcBef>
              <a:spcAft>
                <a:spcPts val="600"/>
              </a:spcAft>
              <a:buFont typeface="Wingdings" panose="05000000000000000000" pitchFamily="2" charset="2"/>
              <a:buChar char="§"/>
            </a:pPr>
            <a:r>
              <a:rPr lang="en-US" sz="2000" dirty="0"/>
              <a:t>Commit to Ongoing Learning</a:t>
            </a:r>
          </a:p>
          <a:p>
            <a:pPr>
              <a:spcBef>
                <a:spcPts val="0"/>
              </a:spcBef>
              <a:spcAft>
                <a:spcPts val="600"/>
              </a:spcAft>
              <a:buFont typeface="Wingdings" panose="05000000000000000000" pitchFamily="2" charset="2"/>
              <a:buChar char="§"/>
            </a:pPr>
            <a:r>
              <a:rPr lang="en-US" sz="2000" dirty="0"/>
              <a:t>Follow Through</a:t>
            </a:r>
          </a:p>
        </p:txBody>
      </p:sp>
      <p:grpSp>
        <p:nvGrpSpPr>
          <p:cNvPr id="31" name="Group 30">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3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33"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3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grpSp>
      <p:sp>
        <p:nvSpPr>
          <p:cNvPr id="5" name="Slide Number Placeholder 4">
            <a:extLst>
              <a:ext uri="{FF2B5EF4-FFF2-40B4-BE49-F238E27FC236}">
                <a16:creationId xmlns:a16="http://schemas.microsoft.com/office/drawing/2014/main" id="{D2AC32FC-0590-6837-BBBA-69E771F72EE7}"/>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23</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9DE4690C-31A6-B5E9-2E38-52669FF58EE4}"/>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spTree>
    <p:extLst>
      <p:ext uri="{BB962C8B-B14F-4D97-AF65-F5344CB8AC3E}">
        <p14:creationId xmlns:p14="http://schemas.microsoft.com/office/powerpoint/2010/main" val="3251703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F6A249-0AA5-8F2D-1B6B-8C72387B18C9}"/>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592B75D8-764D-848A-AC98-0C797B9BB0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DEC7F00-1A1A-5AA4-6809-A84BB6DD618B}"/>
              </a:ext>
            </a:extLst>
          </p:cNvPr>
          <p:cNvSpPr>
            <a:spLocks noGrp="1"/>
          </p:cNvSpPr>
          <p:nvPr>
            <p:ph type="title"/>
          </p:nvPr>
        </p:nvSpPr>
        <p:spPr>
          <a:xfrm>
            <a:off x="803775" y="1106007"/>
            <a:ext cx="10550025" cy="1182927"/>
          </a:xfrm>
        </p:spPr>
        <p:txBody>
          <a:bodyPr anchor="b">
            <a:normAutofit/>
          </a:bodyPr>
          <a:lstStyle/>
          <a:p>
            <a:r>
              <a:rPr lang="en-US" sz="2400" dirty="0"/>
              <a:t>Critical Components for Conducting a</a:t>
            </a:r>
            <a:br>
              <a:rPr lang="en-US" sz="3900" dirty="0"/>
            </a:br>
            <a:r>
              <a:rPr lang="en-US" sz="5400" b="1" dirty="0"/>
              <a:t>Highly Effective Meeting</a:t>
            </a:r>
          </a:p>
        </p:txBody>
      </p:sp>
      <p:cxnSp>
        <p:nvCxnSpPr>
          <p:cNvPr id="29" name="Straight Connector 28">
            <a:extLst>
              <a:ext uri="{FF2B5EF4-FFF2-40B4-BE49-F238E27FC236}">
                <a16:creationId xmlns:a16="http://schemas.microsoft.com/office/drawing/2014/main" id="{E6E0E2B4-D1BC-AD93-8269-4C76FC8E29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1513BF-FA1C-9B74-AFAD-AEA9AB3E84A7}"/>
              </a:ext>
            </a:extLst>
          </p:cNvPr>
          <p:cNvSpPr>
            <a:spLocks noGrp="1"/>
          </p:cNvSpPr>
          <p:nvPr>
            <p:ph idx="1"/>
          </p:nvPr>
        </p:nvSpPr>
        <p:spPr>
          <a:xfrm>
            <a:off x="803774" y="2598947"/>
            <a:ext cx="7329181" cy="3677348"/>
          </a:xfrm>
        </p:spPr>
        <p:txBody>
          <a:bodyPr anchor="t">
            <a:normAutofit fontScale="55000" lnSpcReduction="20000"/>
          </a:bodyPr>
          <a:lstStyle/>
          <a:p>
            <a:pPr>
              <a:spcBef>
                <a:spcPts val="0"/>
              </a:spcBef>
              <a:spcAft>
                <a:spcPts val="600"/>
              </a:spcAft>
              <a:buFont typeface="Wingdings" panose="05000000000000000000" pitchFamily="2" charset="2"/>
              <a:buChar char="§"/>
            </a:pPr>
            <a:r>
              <a:rPr lang="en-US" sz="2500" dirty="0"/>
              <a:t>Meetings start and end on time</a:t>
            </a:r>
          </a:p>
          <a:p>
            <a:pPr>
              <a:spcBef>
                <a:spcPts val="0"/>
              </a:spcBef>
              <a:spcAft>
                <a:spcPts val="600"/>
              </a:spcAft>
              <a:buFont typeface="Wingdings" panose="05000000000000000000" pitchFamily="2" charset="2"/>
              <a:buChar char="§"/>
            </a:pPr>
            <a:r>
              <a:rPr lang="en-US" sz="2500" dirty="0"/>
              <a:t>Agendas focus on key topics and use time wisely</a:t>
            </a:r>
          </a:p>
          <a:p>
            <a:pPr>
              <a:spcBef>
                <a:spcPts val="0"/>
              </a:spcBef>
              <a:spcAft>
                <a:spcPts val="600"/>
              </a:spcAft>
              <a:buFont typeface="Wingdings" panose="05000000000000000000" pitchFamily="2" charset="2"/>
              <a:buChar char="§"/>
            </a:pPr>
            <a:r>
              <a:rPr lang="en-US" sz="2500" dirty="0"/>
              <a:t>Input on agenda items can be provided by any board member</a:t>
            </a:r>
          </a:p>
          <a:p>
            <a:pPr>
              <a:spcBef>
                <a:spcPts val="0"/>
              </a:spcBef>
              <a:spcAft>
                <a:spcPts val="600"/>
              </a:spcAft>
              <a:buFont typeface="Wingdings" panose="05000000000000000000" pitchFamily="2" charset="2"/>
              <a:buChar char="§"/>
            </a:pPr>
            <a:r>
              <a:rPr lang="en-US" sz="2500" dirty="0"/>
              <a:t>Materials are shared early and in accessible formats</a:t>
            </a:r>
          </a:p>
          <a:p>
            <a:pPr>
              <a:spcBef>
                <a:spcPts val="0"/>
              </a:spcBef>
              <a:spcAft>
                <a:spcPts val="600"/>
              </a:spcAft>
              <a:buFont typeface="Wingdings" panose="05000000000000000000" pitchFamily="2" charset="2"/>
              <a:buChar char="§"/>
            </a:pPr>
            <a:r>
              <a:rPr lang="en-US" sz="2500" dirty="0"/>
              <a:t>Clear language helps everyone follow, including those new to nonprofit or IL terms</a:t>
            </a:r>
          </a:p>
          <a:p>
            <a:pPr>
              <a:spcBef>
                <a:spcPts val="0"/>
              </a:spcBef>
              <a:spcAft>
                <a:spcPts val="600"/>
              </a:spcAft>
              <a:buFont typeface="Wingdings" panose="05000000000000000000" pitchFamily="2" charset="2"/>
              <a:buChar char="§"/>
            </a:pPr>
            <a:r>
              <a:rPr lang="en-US" sz="2500" dirty="0"/>
              <a:t>Meetings follow rules of order to stay fair and organized</a:t>
            </a:r>
          </a:p>
          <a:p>
            <a:pPr>
              <a:spcBef>
                <a:spcPts val="0"/>
              </a:spcBef>
              <a:spcAft>
                <a:spcPts val="600"/>
              </a:spcAft>
              <a:buFont typeface="Wingdings" panose="05000000000000000000" pitchFamily="2" charset="2"/>
              <a:buChar char="§"/>
            </a:pPr>
            <a:r>
              <a:rPr lang="en-US" sz="2500" dirty="0"/>
              <a:t>Background info is provided for informed decisions</a:t>
            </a:r>
          </a:p>
          <a:p>
            <a:pPr>
              <a:spcBef>
                <a:spcPts val="0"/>
              </a:spcBef>
              <a:spcAft>
                <a:spcPts val="600"/>
              </a:spcAft>
              <a:buFont typeface="Wingdings" panose="05000000000000000000" pitchFamily="2" charset="2"/>
              <a:buChar char="§"/>
            </a:pPr>
            <a:r>
              <a:rPr lang="en-US" sz="2500" dirty="0"/>
              <a:t>Reports are accurate, timely, and easy to understand</a:t>
            </a:r>
          </a:p>
          <a:p>
            <a:pPr>
              <a:spcBef>
                <a:spcPts val="0"/>
              </a:spcBef>
              <a:spcAft>
                <a:spcPts val="600"/>
              </a:spcAft>
              <a:buFont typeface="Wingdings" panose="05000000000000000000" pitchFamily="2" charset="2"/>
              <a:buChar char="§"/>
            </a:pPr>
            <a:r>
              <a:rPr lang="en-US" sz="2500" dirty="0"/>
              <a:t>Strong facilitation is used to keep discussions focused and balanced</a:t>
            </a:r>
          </a:p>
          <a:p>
            <a:pPr>
              <a:spcBef>
                <a:spcPts val="0"/>
              </a:spcBef>
              <a:spcAft>
                <a:spcPts val="600"/>
              </a:spcAft>
              <a:buFont typeface="Wingdings" panose="05000000000000000000" pitchFamily="2" charset="2"/>
              <a:buChar char="§"/>
            </a:pPr>
            <a:r>
              <a:rPr lang="en-US" sz="2500" dirty="0"/>
              <a:t>Board business centers on oversight, strategy, and governance</a:t>
            </a:r>
          </a:p>
          <a:p>
            <a:pPr>
              <a:spcBef>
                <a:spcPts val="0"/>
              </a:spcBef>
              <a:spcAft>
                <a:spcPts val="600"/>
              </a:spcAft>
              <a:buFont typeface="Wingdings" panose="05000000000000000000" pitchFamily="2" charset="2"/>
              <a:buChar char="§"/>
            </a:pPr>
            <a:r>
              <a:rPr lang="en-US" sz="2500" dirty="0"/>
              <a:t>Dashboards give clear snapshots of current status</a:t>
            </a:r>
          </a:p>
          <a:p>
            <a:pPr>
              <a:spcBef>
                <a:spcPts val="0"/>
              </a:spcBef>
              <a:spcAft>
                <a:spcPts val="600"/>
              </a:spcAft>
              <a:buFont typeface="Wingdings" panose="05000000000000000000" pitchFamily="2" charset="2"/>
              <a:buChar char="§"/>
            </a:pPr>
            <a:r>
              <a:rPr lang="en-US" sz="2500" dirty="0"/>
              <a:t>Action items include names, deadlines, and follow-up</a:t>
            </a:r>
          </a:p>
          <a:p>
            <a:pPr>
              <a:spcBef>
                <a:spcPts val="0"/>
              </a:spcBef>
              <a:spcAft>
                <a:spcPts val="600"/>
              </a:spcAft>
              <a:buFont typeface="Wingdings" panose="05000000000000000000" pitchFamily="2" charset="2"/>
              <a:buChar char="§"/>
            </a:pPr>
            <a:r>
              <a:rPr lang="en-US" sz="2500" dirty="0"/>
              <a:t>Decisions are clearly stated and documented</a:t>
            </a:r>
          </a:p>
          <a:p>
            <a:pPr>
              <a:spcBef>
                <a:spcPts val="0"/>
              </a:spcBef>
              <a:spcAft>
                <a:spcPts val="600"/>
              </a:spcAft>
              <a:buFont typeface="Wingdings" panose="05000000000000000000" pitchFamily="2" charset="2"/>
              <a:buChar char="§"/>
            </a:pPr>
            <a:r>
              <a:rPr lang="en-US" sz="2500" dirty="0"/>
              <a:t>Questions are encouraged to support understanding—not control</a:t>
            </a:r>
            <a:endParaRPr lang="en-US" sz="2000" dirty="0"/>
          </a:p>
          <a:p>
            <a:pPr marL="0" indent="0">
              <a:spcBef>
                <a:spcPts val="0"/>
              </a:spcBef>
              <a:spcAft>
                <a:spcPts val="600"/>
              </a:spcAft>
              <a:buNone/>
            </a:pPr>
            <a:endParaRPr lang="en-US" sz="2000" b="1" dirty="0"/>
          </a:p>
        </p:txBody>
      </p:sp>
      <p:grpSp>
        <p:nvGrpSpPr>
          <p:cNvPr id="31" name="Group 30">
            <a:extLst>
              <a:ext uri="{FF2B5EF4-FFF2-40B4-BE49-F238E27FC236}">
                <a16:creationId xmlns:a16="http://schemas.microsoft.com/office/drawing/2014/main" id="{C749F67F-906C-E311-A857-B70689517B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32" name="Graphic 11">
              <a:extLst>
                <a:ext uri="{FF2B5EF4-FFF2-40B4-BE49-F238E27FC236}">
                  <a16:creationId xmlns:a16="http://schemas.microsoft.com/office/drawing/2014/main" id="{2268F682-7B04-5782-EA86-CBD015CCBF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33" name="Graphic 10">
              <a:extLst>
                <a:ext uri="{FF2B5EF4-FFF2-40B4-BE49-F238E27FC236}">
                  <a16:creationId xmlns:a16="http://schemas.microsoft.com/office/drawing/2014/main" id="{570CA767-25E8-8D13-5DF8-06D7EDE28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34" name="Graphic 12">
              <a:extLst>
                <a:ext uri="{FF2B5EF4-FFF2-40B4-BE49-F238E27FC236}">
                  <a16:creationId xmlns:a16="http://schemas.microsoft.com/office/drawing/2014/main" id="{BB00E380-3332-CB54-5467-1CCFEE92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grpSp>
      <p:sp>
        <p:nvSpPr>
          <p:cNvPr id="5" name="Slide Number Placeholder 4">
            <a:extLst>
              <a:ext uri="{FF2B5EF4-FFF2-40B4-BE49-F238E27FC236}">
                <a16:creationId xmlns:a16="http://schemas.microsoft.com/office/drawing/2014/main" id="{64367EF2-8842-B5B3-36B0-897C5C6045E2}"/>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24</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2509202D-1E86-084E-B406-D0B034FA6CF0}"/>
              </a:ext>
            </a:extLst>
          </p:cNvPr>
          <p:cNvSpPr>
            <a:spLocks noGrp="1"/>
          </p:cNvSpPr>
          <p:nvPr>
            <p:ph type="ftr" sz="quarter" idx="11"/>
          </p:nvPr>
        </p:nvSpPr>
        <p:spPr>
          <a:xfrm>
            <a:off x="7962190" y="623907"/>
            <a:ext cx="4114800" cy="365125"/>
          </a:xfrm>
        </p:spPr>
        <p:txBody>
          <a:bodyPr>
            <a:normAutofit/>
          </a:bodyPr>
          <a:lstStyle/>
          <a:p>
            <a:pPr>
              <a:spcAft>
                <a:spcPts val="600"/>
              </a:spcAft>
            </a:pPr>
            <a:r>
              <a:rPr lang="en-US" sz="1100" dirty="0">
                <a:solidFill>
                  <a:schemeClr val="tx1">
                    <a:alpha val="60000"/>
                  </a:schemeClr>
                </a:solidFill>
              </a:rPr>
              <a:t>Independent Living  Training and Technical Assistance Center</a:t>
            </a:r>
          </a:p>
        </p:txBody>
      </p:sp>
      <p:pic>
        <p:nvPicPr>
          <p:cNvPr id="7" name="Picture 6" descr="A screen shot of dial with the colors red, orange, yellow and green. The indicator line is in the green area marked $50,000. &#10;&#10;A chart labeled Goal 1 shows four objectives - one in red, two in green, and one in yellow">
            <a:extLst>
              <a:ext uri="{FF2B5EF4-FFF2-40B4-BE49-F238E27FC236}">
                <a16:creationId xmlns:a16="http://schemas.microsoft.com/office/drawing/2014/main" id="{A34B2510-3F63-3BBB-6D9C-59950A6E29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0103" y="1912478"/>
            <a:ext cx="3674123" cy="4592653"/>
          </a:xfrm>
          <a:prstGeom prst="rect">
            <a:avLst/>
          </a:prstGeom>
        </p:spPr>
      </p:pic>
    </p:spTree>
    <p:extLst>
      <p:ext uri="{BB962C8B-B14F-4D97-AF65-F5344CB8AC3E}">
        <p14:creationId xmlns:p14="http://schemas.microsoft.com/office/powerpoint/2010/main" val="19042251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3FF6AE-CC96-3F32-3436-3FCBDECD5E81}"/>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C6F96F6-DA06-D7B1-9A79-1CFD9922F9DA}"/>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Example</a:t>
            </a:r>
            <a:br>
              <a:rPr lang="en-US" dirty="0">
                <a:solidFill>
                  <a:srgbClr val="FFFFFF"/>
                </a:solidFill>
              </a:rPr>
            </a:br>
            <a:r>
              <a:rPr lang="en-US" b="1" dirty="0">
                <a:solidFill>
                  <a:srgbClr val="FFFFFF"/>
                </a:solidFill>
              </a:rPr>
              <a:t>Board Meeting Agenda</a:t>
            </a:r>
          </a:p>
        </p:txBody>
      </p:sp>
      <p:sp>
        <p:nvSpPr>
          <p:cNvPr id="4" name="Footer Placeholder 3">
            <a:extLst>
              <a:ext uri="{FF2B5EF4-FFF2-40B4-BE49-F238E27FC236}">
                <a16:creationId xmlns:a16="http://schemas.microsoft.com/office/drawing/2014/main" id="{A63B2F81-A743-CBBA-91A9-7B6BA82C201F}"/>
              </a:ext>
            </a:extLst>
          </p:cNvPr>
          <p:cNvSpPr>
            <a:spLocks noGrp="1"/>
          </p:cNvSpPr>
          <p:nvPr>
            <p:ph type="ftr" sz="quarter" idx="11"/>
          </p:nvPr>
        </p:nvSpPr>
        <p:spPr>
          <a:xfrm>
            <a:off x="4447308" y="6356350"/>
            <a:ext cx="4842466" cy="365125"/>
          </a:xfrm>
        </p:spPr>
        <p:txBody>
          <a:bodyPr>
            <a:normAutofit/>
          </a:bodyPr>
          <a:lstStyle/>
          <a:p>
            <a:pPr>
              <a:spcAft>
                <a:spcPts val="600"/>
              </a:spcAft>
            </a:pPr>
            <a:r>
              <a:rPr lang="en-US" dirty="0"/>
              <a:t>Independent Living  Training and Technical Assistance Center</a:t>
            </a:r>
          </a:p>
        </p:txBody>
      </p:sp>
      <p:sp>
        <p:nvSpPr>
          <p:cNvPr id="5" name="Slide Number Placeholder 4">
            <a:extLst>
              <a:ext uri="{FF2B5EF4-FFF2-40B4-BE49-F238E27FC236}">
                <a16:creationId xmlns:a16="http://schemas.microsoft.com/office/drawing/2014/main" id="{9F228CAF-E3E6-F7B9-C485-76EECDA57A95}"/>
              </a:ext>
            </a:extLst>
          </p:cNvPr>
          <p:cNvSpPr>
            <a:spLocks noGrp="1"/>
          </p:cNvSpPr>
          <p:nvPr>
            <p:ph type="sldNum" sz="quarter" idx="12"/>
          </p:nvPr>
        </p:nvSpPr>
        <p:spPr>
          <a:xfrm>
            <a:off x="9819860" y="6356350"/>
            <a:ext cx="1533939" cy="365125"/>
          </a:xfrm>
        </p:spPr>
        <p:txBody>
          <a:bodyPr>
            <a:normAutofit/>
          </a:bodyPr>
          <a:lstStyle/>
          <a:p>
            <a:pPr>
              <a:spcAft>
                <a:spcPts val="600"/>
              </a:spcAft>
            </a:pPr>
            <a:fld id="{181E4D21-DFBA-4BA9-A6C6-558C4B06F883}" type="slidenum">
              <a:rPr lang="en-US"/>
              <a:pPr>
                <a:spcAft>
                  <a:spcPts val="600"/>
                </a:spcAft>
              </a:pPr>
              <a:t>25</a:t>
            </a:fld>
            <a:endParaRPr lang="en-US" dirty="0"/>
          </a:p>
        </p:txBody>
      </p:sp>
      <p:sp>
        <p:nvSpPr>
          <p:cNvPr id="43" name="Arc 4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EAE2993-BDE5-CC05-065B-5B17B5F5C0DE}"/>
              </a:ext>
            </a:extLst>
          </p:cNvPr>
          <p:cNvSpPr>
            <a:spLocks noGrp="1"/>
          </p:cNvSpPr>
          <p:nvPr>
            <p:ph idx="1"/>
          </p:nvPr>
        </p:nvSpPr>
        <p:spPr>
          <a:xfrm>
            <a:off x="4447308" y="591344"/>
            <a:ext cx="6906491" cy="5585619"/>
          </a:xfrm>
        </p:spPr>
        <p:txBody>
          <a:bodyPr anchor="ctr">
            <a:normAutofit/>
          </a:bodyPr>
          <a:lstStyle/>
          <a:p>
            <a:pPr marL="457200" indent="-457200">
              <a:spcBef>
                <a:spcPts val="0"/>
              </a:spcBef>
              <a:spcAft>
                <a:spcPts val="600"/>
              </a:spcAft>
              <a:buAutoNum type="arabicPeriod"/>
            </a:pPr>
            <a:r>
              <a:rPr lang="en-US" dirty="0"/>
              <a:t>Call to Order </a:t>
            </a:r>
          </a:p>
          <a:p>
            <a:pPr marL="457200" indent="-457200">
              <a:spcBef>
                <a:spcPts val="0"/>
              </a:spcBef>
              <a:spcAft>
                <a:spcPts val="600"/>
              </a:spcAft>
              <a:buAutoNum type="arabicPeriod"/>
            </a:pPr>
            <a:r>
              <a:rPr lang="en-US" dirty="0"/>
              <a:t>Roll Call &amp; Establishment of Quorum</a:t>
            </a:r>
          </a:p>
          <a:p>
            <a:pPr marL="457200" indent="-457200">
              <a:spcBef>
                <a:spcPts val="0"/>
              </a:spcBef>
              <a:spcAft>
                <a:spcPts val="600"/>
              </a:spcAft>
              <a:buAutoNum type="arabicPeriod"/>
            </a:pPr>
            <a:r>
              <a:rPr lang="en-US" dirty="0"/>
              <a:t>Approval of the Agenda *</a:t>
            </a:r>
          </a:p>
          <a:p>
            <a:pPr marL="457200" indent="-457200">
              <a:spcBef>
                <a:spcPts val="0"/>
              </a:spcBef>
              <a:spcAft>
                <a:spcPts val="600"/>
              </a:spcAft>
              <a:buAutoNum type="arabicPeriod"/>
            </a:pPr>
            <a:r>
              <a:rPr lang="en-US" dirty="0"/>
              <a:t>Approval of Minutes *</a:t>
            </a:r>
          </a:p>
          <a:p>
            <a:pPr marL="457200" indent="-457200">
              <a:spcBef>
                <a:spcPts val="0"/>
              </a:spcBef>
              <a:spcAft>
                <a:spcPts val="600"/>
              </a:spcAft>
              <a:buAutoNum type="arabicPeriod"/>
            </a:pPr>
            <a:r>
              <a:rPr lang="en-US" dirty="0"/>
              <a:t>Reports *</a:t>
            </a:r>
          </a:p>
          <a:p>
            <a:pPr marL="457200" indent="-457200">
              <a:spcBef>
                <a:spcPts val="0"/>
              </a:spcBef>
              <a:spcAft>
                <a:spcPts val="600"/>
              </a:spcAft>
              <a:buAutoNum type="arabicPeriod"/>
            </a:pPr>
            <a:r>
              <a:rPr lang="en-US" dirty="0"/>
              <a:t>Unfinished Business *</a:t>
            </a:r>
          </a:p>
          <a:p>
            <a:pPr marL="457200" indent="-457200">
              <a:spcBef>
                <a:spcPts val="0"/>
              </a:spcBef>
              <a:spcAft>
                <a:spcPts val="600"/>
              </a:spcAft>
              <a:buAutoNum type="arabicPeriod"/>
            </a:pPr>
            <a:r>
              <a:rPr lang="en-US" dirty="0"/>
              <a:t>New Business *</a:t>
            </a:r>
          </a:p>
          <a:p>
            <a:pPr marL="457200" indent="-457200">
              <a:spcBef>
                <a:spcPts val="0"/>
              </a:spcBef>
              <a:spcAft>
                <a:spcPts val="600"/>
              </a:spcAft>
              <a:buAutoNum type="arabicPeriod"/>
            </a:pPr>
            <a:r>
              <a:rPr lang="en-US" dirty="0"/>
              <a:t>Announcements</a:t>
            </a:r>
          </a:p>
          <a:p>
            <a:pPr marL="457200" indent="-457200">
              <a:spcBef>
                <a:spcPts val="0"/>
              </a:spcBef>
              <a:spcAft>
                <a:spcPts val="600"/>
              </a:spcAft>
              <a:buAutoNum type="arabicPeriod"/>
            </a:pPr>
            <a:r>
              <a:rPr lang="en-US" dirty="0"/>
              <a:t>Public Comment</a:t>
            </a:r>
          </a:p>
          <a:p>
            <a:pPr marL="457200" indent="-457200">
              <a:spcBef>
                <a:spcPts val="0"/>
              </a:spcBef>
              <a:spcAft>
                <a:spcPts val="600"/>
              </a:spcAft>
              <a:buAutoNum type="arabicPeriod"/>
            </a:pPr>
            <a:r>
              <a:rPr lang="en-US" dirty="0"/>
              <a:t>Adjournment *</a:t>
            </a:r>
          </a:p>
          <a:p>
            <a:pPr marL="0" indent="0">
              <a:spcBef>
                <a:spcPts val="0"/>
              </a:spcBef>
              <a:spcAft>
                <a:spcPts val="600"/>
              </a:spcAft>
              <a:buNone/>
            </a:pPr>
            <a:endParaRPr lang="en-US" dirty="0"/>
          </a:p>
          <a:p>
            <a:pPr marL="0" indent="0">
              <a:spcBef>
                <a:spcPts val="0"/>
              </a:spcBef>
              <a:spcAft>
                <a:spcPts val="600"/>
              </a:spcAft>
              <a:buNone/>
            </a:pPr>
            <a:r>
              <a:rPr lang="en-US"/>
              <a:t>* May contain </a:t>
            </a:r>
            <a:r>
              <a:rPr lang="en-US" dirty="0"/>
              <a:t>items for </a:t>
            </a:r>
            <a:r>
              <a:rPr lang="en-US"/>
              <a:t>board vote</a:t>
            </a:r>
            <a:endParaRPr lang="en-US" dirty="0"/>
          </a:p>
        </p:txBody>
      </p:sp>
    </p:spTree>
    <p:extLst>
      <p:ext uri="{BB962C8B-B14F-4D97-AF65-F5344CB8AC3E}">
        <p14:creationId xmlns:p14="http://schemas.microsoft.com/office/powerpoint/2010/main" val="3542826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DEC9F3-B966-A209-E4F6-808659B19EDF}"/>
            </a:ext>
          </a:extLst>
        </p:cNvPr>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Freeform: Shape 5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9" name="Rectangle 5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FB918B63-5D56-EA6B-1646-8546D658C308}"/>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Scenario </a:t>
            </a:r>
            <a:br>
              <a:rPr kumimoji="0" lang="en-US" sz="4000" b="1" i="0" u="none" strike="noStrike" kern="1200" cap="none" spc="0" normalizeH="0" baseline="0" noProof="0" dirty="0">
                <a:ln>
                  <a:noFill/>
                </a:ln>
                <a:solidFill>
                  <a:srgbClr val="FFFFFF"/>
                </a:solidFill>
                <a:effectLst/>
                <a:uLnTx/>
                <a:uFillTx/>
                <a:latin typeface="+mj-lt"/>
                <a:ea typeface="+mj-ea"/>
                <a:cs typeface="+mj-cs"/>
              </a:rPr>
            </a:br>
            <a:r>
              <a:rPr lang="en-US" sz="4000" b="1" dirty="0">
                <a:solidFill>
                  <a:srgbClr val="FFFFFF"/>
                </a:solidFill>
              </a:rPr>
              <a:t>One</a:t>
            </a:r>
            <a:endParaRPr kumimoji="0" lang="en-US" sz="4000" b="1" i="0" u="none" strike="noStrike" kern="1200" cap="none" spc="0" normalizeH="0" baseline="0" noProof="0" dirty="0">
              <a:ln>
                <a:noFill/>
              </a:ln>
              <a:solidFill>
                <a:srgbClr val="FFFFFF"/>
              </a:solidFill>
              <a:effectLst/>
              <a:uLnTx/>
              <a:uFillTx/>
              <a:latin typeface="+mj-lt"/>
              <a:ea typeface="+mj-ea"/>
              <a:cs typeface="+mj-cs"/>
            </a:endParaRPr>
          </a:p>
        </p:txBody>
      </p:sp>
      <p:sp>
        <p:nvSpPr>
          <p:cNvPr id="6" name="Slide Number Placeholder 5">
            <a:extLst>
              <a:ext uri="{FF2B5EF4-FFF2-40B4-BE49-F238E27FC236}">
                <a16:creationId xmlns:a16="http://schemas.microsoft.com/office/drawing/2014/main" id="{0E8DF765-9F38-8A7C-BD22-2487BCE86F00}"/>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26</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63A721BB-AFA8-910B-C568-52131E79AAFF}"/>
              </a:ext>
            </a:extLst>
          </p:cNvPr>
          <p:cNvSpPr>
            <a:spLocks noGrp="1"/>
          </p:cNvSpPr>
          <p:nvPr>
            <p:ph type="ftr" sz="quarter" idx="11"/>
          </p:nvPr>
        </p:nvSpPr>
        <p:spPr>
          <a:xfrm rot="5400000">
            <a:off x="-1828800" y="2002536"/>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
        <p:nvSpPr>
          <p:cNvPr id="7" name="Content Placeholder 2">
            <a:extLst>
              <a:ext uri="{FF2B5EF4-FFF2-40B4-BE49-F238E27FC236}">
                <a16:creationId xmlns:a16="http://schemas.microsoft.com/office/drawing/2014/main" id="{D52A917D-ABEB-E61E-BAFC-B402690557E4}"/>
              </a:ext>
            </a:extLst>
          </p:cNvPr>
          <p:cNvSpPr txBox="1">
            <a:spLocks/>
          </p:cNvSpPr>
          <p:nvPr/>
        </p:nvSpPr>
        <p:spPr>
          <a:xfrm>
            <a:off x="4810259" y="649480"/>
            <a:ext cx="6894061" cy="554604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defRPr/>
            </a:pPr>
            <a:r>
              <a:rPr lang="en-US" sz="2000" dirty="0"/>
              <a:t>Your CIL adopted a 3-year strategic plan last year. At recent board meetings, updates on the plan haven’t been included. The Executive Director has started launching new initiatives that aren’t reflected in the plan, saying “things are moving quickly” and “we need to be responsive.”</a:t>
            </a:r>
          </a:p>
        </p:txBody>
      </p:sp>
    </p:spTree>
    <p:extLst>
      <p:ext uri="{BB962C8B-B14F-4D97-AF65-F5344CB8AC3E}">
        <p14:creationId xmlns:p14="http://schemas.microsoft.com/office/powerpoint/2010/main" val="195553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AF76F6-6C95-5655-550B-A8A14E10DBDD}"/>
            </a:ext>
          </a:extLst>
        </p:cNvPr>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66" name="Rectangle 6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Rectangle 7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372B3F65-ACDF-38F4-11EF-E8B82010E331}"/>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Scenario </a:t>
            </a:r>
            <a:br>
              <a:rPr kumimoji="0" lang="en-US" sz="4000" b="1" i="0" u="none" strike="noStrike" kern="1200" cap="none" spc="0" normalizeH="0" baseline="0" noProof="0" dirty="0">
                <a:ln>
                  <a:noFill/>
                </a:ln>
                <a:solidFill>
                  <a:srgbClr val="FFFFFF"/>
                </a:solidFill>
                <a:effectLst/>
                <a:uLnTx/>
                <a:uFillTx/>
                <a:latin typeface="+mj-lt"/>
                <a:ea typeface="+mj-ea"/>
                <a:cs typeface="+mj-cs"/>
              </a:rPr>
            </a:br>
            <a:r>
              <a:rPr kumimoji="0" lang="en-US" sz="4000" b="1" i="0" u="none" strike="noStrike" kern="1200" cap="none" spc="0" normalizeH="0" baseline="0" noProof="0" dirty="0">
                <a:ln>
                  <a:noFill/>
                </a:ln>
                <a:solidFill>
                  <a:srgbClr val="FFFFFF"/>
                </a:solidFill>
                <a:effectLst/>
                <a:uLnTx/>
                <a:uFillTx/>
                <a:latin typeface="+mj-lt"/>
                <a:ea typeface="+mj-ea"/>
                <a:cs typeface="+mj-cs"/>
              </a:rPr>
              <a:t>Two</a:t>
            </a:r>
          </a:p>
        </p:txBody>
      </p:sp>
      <p:sp>
        <p:nvSpPr>
          <p:cNvPr id="3" name="Content Placeholder 2">
            <a:extLst>
              <a:ext uri="{FF2B5EF4-FFF2-40B4-BE49-F238E27FC236}">
                <a16:creationId xmlns:a16="http://schemas.microsoft.com/office/drawing/2014/main" id="{BBFA183B-AA08-A0FD-AF6D-AA9A9AB845DB}"/>
              </a:ext>
            </a:extLst>
          </p:cNvPr>
          <p:cNvSpPr>
            <a:spLocks noGrp="1"/>
          </p:cNvSpPr>
          <p:nvPr>
            <p:ph idx="1"/>
          </p:nvPr>
        </p:nvSpPr>
        <p:spPr>
          <a:xfrm>
            <a:off x="4810259" y="649480"/>
            <a:ext cx="6894061" cy="5546047"/>
          </a:xfrm>
        </p:spPr>
        <p:txBody>
          <a:bodyPr anchor="ctr">
            <a:normAutofit/>
          </a:bodyPr>
          <a:lstStyle/>
          <a:p>
            <a:pPr marL="0" indent="0">
              <a:buNone/>
            </a:pPr>
            <a:r>
              <a:rPr lang="en-US" sz="2000" dirty="0"/>
              <a:t>Six months into the fiscal year, the board learns the organization is significantly over budget in several program areas due to unexpected staffing changes and service demand. The Finance Committee hadn’t flagged this, and some members are surprised by the news.</a:t>
            </a:r>
          </a:p>
        </p:txBody>
      </p:sp>
      <p:sp>
        <p:nvSpPr>
          <p:cNvPr id="6" name="Slide Number Placeholder 5">
            <a:extLst>
              <a:ext uri="{FF2B5EF4-FFF2-40B4-BE49-F238E27FC236}">
                <a16:creationId xmlns:a16="http://schemas.microsoft.com/office/drawing/2014/main" id="{EFAA25D9-0D6E-D601-DC37-61E5EB2C0C2F}"/>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27</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35F88562-C87B-D121-09E9-2050623D56AA}"/>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Tree>
    <p:extLst>
      <p:ext uri="{BB962C8B-B14F-4D97-AF65-F5344CB8AC3E}">
        <p14:creationId xmlns:p14="http://schemas.microsoft.com/office/powerpoint/2010/main" val="2960594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2E7020-6913-B5FC-9FC0-97B285DFCD96}"/>
            </a:ext>
          </a:extLst>
        </p:cNvPr>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8FB2A0F8-FB4E-B4BC-26F3-7F23DE7FF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66" name="Rectangle 65">
            <a:extLst>
              <a:ext uri="{FF2B5EF4-FFF2-40B4-BE49-F238E27FC236}">
                <a16:creationId xmlns:a16="http://schemas.microsoft.com/office/drawing/2014/main" id="{0EB66FF2-07B1-0725-5B4D-94AD44C4B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249FD85-D24C-6A58-D2D4-09CB20D7DC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56E50B91-3E44-8BA8-85F5-C4AE151C8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16ACBAE0-2085-7BB5-A1D6-242580C6F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57C45EDF-54C2-4A3B-5CD5-D0240D6D6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Rectangle 75">
            <a:extLst>
              <a:ext uri="{FF2B5EF4-FFF2-40B4-BE49-F238E27FC236}">
                <a16:creationId xmlns:a16="http://schemas.microsoft.com/office/drawing/2014/main" id="{19163E01-6182-767D-B932-87DE567327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3EBFBE1C-646D-46DF-55AC-BB33C90603F5}"/>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Scenario Three</a:t>
            </a:r>
          </a:p>
        </p:txBody>
      </p:sp>
      <p:sp>
        <p:nvSpPr>
          <p:cNvPr id="3" name="Content Placeholder 2">
            <a:extLst>
              <a:ext uri="{FF2B5EF4-FFF2-40B4-BE49-F238E27FC236}">
                <a16:creationId xmlns:a16="http://schemas.microsoft.com/office/drawing/2014/main" id="{100E3726-BE17-D4BF-3B6F-512EC1BF39A5}"/>
              </a:ext>
            </a:extLst>
          </p:cNvPr>
          <p:cNvSpPr>
            <a:spLocks noGrp="1"/>
          </p:cNvSpPr>
          <p:nvPr>
            <p:ph idx="1"/>
          </p:nvPr>
        </p:nvSpPr>
        <p:spPr>
          <a:xfrm>
            <a:off x="4810259" y="649480"/>
            <a:ext cx="6894061" cy="5546047"/>
          </a:xfrm>
        </p:spPr>
        <p:txBody>
          <a:bodyPr anchor="ctr">
            <a:normAutofit/>
          </a:bodyPr>
          <a:lstStyle/>
          <a:p>
            <a:pPr marL="0" indent="0">
              <a:buNone/>
            </a:pPr>
            <a:r>
              <a:rPr lang="en-US" sz="2000" dirty="0"/>
              <a:t>An anonymous complaint alleges that staff at your CIL feel uncomfortable raising concerns internally, citing a lack of transparency in how leadership decisions are made. The board receives the complaint but isn’t sure how to respond.</a:t>
            </a:r>
          </a:p>
        </p:txBody>
      </p:sp>
      <p:sp>
        <p:nvSpPr>
          <p:cNvPr id="6" name="Slide Number Placeholder 5">
            <a:extLst>
              <a:ext uri="{FF2B5EF4-FFF2-40B4-BE49-F238E27FC236}">
                <a16:creationId xmlns:a16="http://schemas.microsoft.com/office/drawing/2014/main" id="{D9740FAC-D6AE-3F48-80BF-268501B14F58}"/>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28</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4551986E-5EDE-3238-9B84-9CF686B90DB1}"/>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Tree>
    <p:extLst>
      <p:ext uri="{BB962C8B-B14F-4D97-AF65-F5344CB8AC3E}">
        <p14:creationId xmlns:p14="http://schemas.microsoft.com/office/powerpoint/2010/main" val="577202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A5794C-6750-9C5C-E47A-8F2176E871A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3A4BA5-AA9E-94ED-90BD-6087DB974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383CB2A5-33EA-0D7C-DE1D-02673400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017C709-F34C-83D8-FEB0-EC5C68AD9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FBF33D5-4BB2-766C-EFEE-215B9B45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440215F-EBC0-69DC-4147-0A2297325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13D3904B-13A1-71C1-1033-04D3D5AB1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90D5F080-6335-F6C6-8736-DD27D5073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7F56407-855C-A364-E4C8-EA52F1994323}"/>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Questions for Discussion</a:t>
            </a:r>
          </a:p>
        </p:txBody>
      </p:sp>
      <p:sp>
        <p:nvSpPr>
          <p:cNvPr id="3" name="Content Placeholder 2">
            <a:extLst>
              <a:ext uri="{FF2B5EF4-FFF2-40B4-BE49-F238E27FC236}">
                <a16:creationId xmlns:a16="http://schemas.microsoft.com/office/drawing/2014/main" id="{FDACA645-05A2-FC9D-D69E-4E84BF6F0C58}"/>
              </a:ext>
            </a:extLst>
          </p:cNvPr>
          <p:cNvSpPr>
            <a:spLocks noGrp="1"/>
          </p:cNvSpPr>
          <p:nvPr>
            <p:ph idx="1"/>
          </p:nvPr>
        </p:nvSpPr>
        <p:spPr>
          <a:xfrm>
            <a:off x="4810259" y="649480"/>
            <a:ext cx="6555347" cy="5546047"/>
          </a:xfrm>
        </p:spPr>
        <p:txBody>
          <a:bodyPr anchor="ctr">
            <a:normAutofit fontScale="92500" lnSpcReduction="20000"/>
          </a:bodyPr>
          <a:lstStyle/>
          <a:p>
            <a:pPr>
              <a:buFont typeface="Wingdings" panose="05000000000000000000" pitchFamily="2" charset="2"/>
              <a:buChar char="§"/>
            </a:pPr>
            <a:r>
              <a:rPr lang="en-US" sz="2000" dirty="0"/>
              <a:t>In what ways do I personally contribute to fostering a culture of accountability and trust within my board?</a:t>
            </a:r>
          </a:p>
          <a:p>
            <a:pPr>
              <a:buFont typeface="Wingdings" panose="05000000000000000000" pitchFamily="2" charset="2"/>
              <a:buChar char="§"/>
            </a:pPr>
            <a:r>
              <a:rPr lang="en-US" sz="2000" dirty="0"/>
              <a:t>What beliefs or assumptions do I hold about board service that may need to evolve to better support the CIL’s future?</a:t>
            </a:r>
          </a:p>
          <a:p>
            <a:pPr>
              <a:buFont typeface="Wingdings" panose="05000000000000000000" pitchFamily="2" charset="2"/>
              <a:buChar char="§"/>
            </a:pPr>
            <a:r>
              <a:rPr lang="en-US" sz="2000" dirty="0"/>
              <a:t>What would it look like for our board to lead with transparency, event when it’s uncomfortable?</a:t>
            </a:r>
          </a:p>
          <a:p>
            <a:pPr>
              <a:buFont typeface="Wingdings" panose="05000000000000000000" pitchFamily="2" charset="2"/>
              <a:buChar char="§"/>
            </a:pPr>
            <a:r>
              <a:rPr lang="en-US" sz="2000" dirty="0"/>
              <a:t>What signals – spoken or unspoken – shape how decisions are made or avoided on our board?</a:t>
            </a:r>
          </a:p>
          <a:p>
            <a:pPr>
              <a:buFont typeface="Wingdings" panose="05000000000000000000" pitchFamily="2" charset="2"/>
              <a:buChar char="§"/>
            </a:pPr>
            <a:r>
              <a:rPr lang="en-US" sz="2000" dirty="0"/>
              <a:t>How does your board currently stay informed about your organization’s strategic priorities?</a:t>
            </a:r>
          </a:p>
          <a:p>
            <a:pPr>
              <a:buFont typeface="Wingdings" panose="05000000000000000000" pitchFamily="2" charset="2"/>
              <a:buChar char="§"/>
            </a:pPr>
            <a:r>
              <a:rPr lang="en-US" sz="2000" dirty="0"/>
              <a:t>What barriers prevent boards from engaging fully in long-term planning?</a:t>
            </a:r>
          </a:p>
          <a:p>
            <a:pPr>
              <a:buFont typeface="Wingdings" panose="05000000000000000000" pitchFamily="2" charset="2"/>
              <a:buChar char="§"/>
            </a:pPr>
            <a:r>
              <a:rPr lang="en-US" sz="2000" dirty="0"/>
              <a:t>What financial reports does your board review regularly – and do you feel confident reading them?</a:t>
            </a:r>
          </a:p>
          <a:p>
            <a:pPr>
              <a:buFont typeface="Wingdings" panose="05000000000000000000" pitchFamily="2" charset="2"/>
              <a:buChar char="§"/>
            </a:pPr>
            <a:r>
              <a:rPr lang="en-US" sz="2000" dirty="0"/>
              <a:t>On a scale from 1, extremely inefficient, to 10, extremely efficient, I would rate our board meetings as a ____ .</a:t>
            </a:r>
          </a:p>
          <a:p>
            <a:pPr>
              <a:buFont typeface="Wingdings" panose="05000000000000000000" pitchFamily="2" charset="2"/>
              <a:buChar char="§"/>
            </a:pPr>
            <a:r>
              <a:rPr lang="en-US" sz="2000" dirty="0"/>
              <a:t>What one process or practice, if improved, would have the biggest impact on your board’s efficiency?</a:t>
            </a:r>
          </a:p>
          <a:p>
            <a:pPr>
              <a:buFont typeface="Wingdings" panose="05000000000000000000" pitchFamily="2" charset="2"/>
              <a:buChar char="§"/>
            </a:pPr>
            <a:r>
              <a:rPr lang="en-US" sz="2000" dirty="0"/>
              <a:t>How can you help orient new board members to these roles and tools?</a:t>
            </a:r>
          </a:p>
        </p:txBody>
      </p:sp>
      <p:sp>
        <p:nvSpPr>
          <p:cNvPr id="5" name="Slide Number Placeholder 4">
            <a:extLst>
              <a:ext uri="{FF2B5EF4-FFF2-40B4-BE49-F238E27FC236}">
                <a16:creationId xmlns:a16="http://schemas.microsoft.com/office/drawing/2014/main" id="{F49E12A5-F639-4B88-0D97-2B99A0C3B200}"/>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29</a:t>
            </a:fld>
            <a:endParaRPr lang="en-US" sz="1100"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59D3A018-46E2-EFEE-092F-6790C8C42075}"/>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Tree>
    <p:extLst>
      <p:ext uri="{BB962C8B-B14F-4D97-AF65-F5344CB8AC3E}">
        <p14:creationId xmlns:p14="http://schemas.microsoft.com/office/powerpoint/2010/main" val="308177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522200-7E40-25EB-D237-1DACE0F187B5}"/>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descr="Title">
            <a:extLst>
              <a:ext uri="{FF2B5EF4-FFF2-40B4-BE49-F238E27FC236}">
                <a16:creationId xmlns:a16="http://schemas.microsoft.com/office/drawing/2014/main" id="{9EB94161-A666-90DD-D3E5-559064ACA703}"/>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defTabSz="914400" rtl="0" eaLnBrk="1" fontAlgn="auto" latinLnBrk="0" hangingPunct="1">
              <a:spcBef>
                <a:spcPts val="0"/>
              </a:spcBef>
              <a:spcAft>
                <a:spcPts val="0"/>
              </a:spcAft>
              <a:buClrTx/>
              <a:buSzTx/>
              <a:buFontTx/>
              <a:buNone/>
              <a:tabLst/>
              <a:defRPr/>
            </a:pPr>
            <a:r>
              <a:rPr kumimoji="0" lang="en-US" sz="3400" i="0" u="none" strike="noStrike" kern="1200" cap="none" spc="0" normalizeH="0" baseline="0" noProof="0" dirty="0">
                <a:ln>
                  <a:noFill/>
                </a:ln>
                <a:effectLst/>
                <a:uLnTx/>
                <a:uFillTx/>
                <a:latin typeface="+mn-lt"/>
                <a:ea typeface="+mn-ea"/>
                <a:cs typeface="+mn-cs"/>
              </a:rPr>
              <a:t>Independent Living  Training and Technical Assistance Center</a:t>
            </a:r>
          </a:p>
        </p:txBody>
      </p:sp>
      <p:sp>
        <p:nvSpPr>
          <p:cNvPr id="3" name="Text">
            <a:extLst>
              <a:ext uri="{FF2B5EF4-FFF2-40B4-BE49-F238E27FC236}">
                <a16:creationId xmlns:a16="http://schemas.microsoft.com/office/drawing/2014/main" id="{061CB36C-6703-FA60-EA7E-DD5D402C8BEA}"/>
              </a:ext>
            </a:extLst>
          </p:cNvPr>
          <p:cNvSpPr>
            <a:spLocks noGrp="1"/>
          </p:cNvSpPr>
          <p:nvPr>
            <p:ph idx="1"/>
          </p:nvPr>
        </p:nvSpPr>
        <p:spPr>
          <a:xfrm>
            <a:off x="1136396" y="2277036"/>
            <a:ext cx="5814239" cy="3461155"/>
          </a:xfrm>
        </p:spPr>
        <p:txBody>
          <a:bodyPr vert="horz" lIns="91440" tIns="45720" rIns="91440" bIns="45720" rtlCol="0">
            <a:normAutofit/>
          </a:bodyPr>
          <a:lstStyle/>
          <a:p>
            <a:pPr marL="0" indent="0">
              <a:spcBef>
                <a:spcPts val="0"/>
              </a:spcBef>
              <a:spcAft>
                <a:spcPts val="2400"/>
              </a:spcAft>
              <a:buNone/>
            </a:pPr>
            <a:r>
              <a:rPr lang="en-US" sz="1900" dirty="0">
                <a:latin typeface="Aptos"/>
                <a:cs typeface="Arial"/>
              </a:rPr>
              <a:t>The Independent Living Training and Technical Assistance Center (IL T&amp;TA Center) is available to you through a </a:t>
            </a:r>
            <a:r>
              <a:rPr lang="en-US" sz="1900" b="1" dirty="0">
                <a:latin typeface="Aptos"/>
                <a:cs typeface="Arial"/>
              </a:rPr>
              <a:t>contract with the US Department of Health and Human Services</a:t>
            </a:r>
            <a:r>
              <a:rPr lang="en-US" sz="1900" dirty="0">
                <a:latin typeface="Aptos"/>
                <a:cs typeface="Arial"/>
              </a:rPr>
              <a:t>. </a:t>
            </a:r>
          </a:p>
          <a:p>
            <a:pPr marL="0" indent="0">
              <a:spcBef>
                <a:spcPts val="0"/>
              </a:spcBef>
              <a:spcAft>
                <a:spcPts val="2400"/>
              </a:spcAft>
              <a:buNone/>
            </a:pPr>
            <a:r>
              <a:rPr lang="en-US" sz="1900" dirty="0">
                <a:latin typeface="Aptos"/>
                <a:cs typeface="Arial"/>
              </a:rPr>
              <a:t>The IL T&amp;TA Center provides </a:t>
            </a:r>
            <a:r>
              <a:rPr lang="en-US" sz="1900" b="1" dirty="0">
                <a:latin typeface="Aptos"/>
                <a:cs typeface="Arial"/>
              </a:rPr>
              <a:t>expert training and technical assistance</a:t>
            </a:r>
            <a:r>
              <a:rPr lang="en-US" sz="1900" dirty="0">
                <a:latin typeface="Aptos"/>
                <a:cs typeface="Arial"/>
              </a:rPr>
              <a:t> to Centers for Independent Living (CILs), State Independent Living Councils (SILCs), and Designated State Entities (DSEs). </a:t>
            </a:r>
            <a:endParaRPr lang="en-US" sz="1900" b="1" dirty="0">
              <a:latin typeface="Aptos"/>
              <a:cs typeface="Arial"/>
            </a:endParaRPr>
          </a:p>
          <a:p>
            <a:pPr marL="0" indent="0">
              <a:spcBef>
                <a:spcPts val="0"/>
              </a:spcBef>
              <a:spcAft>
                <a:spcPts val="2400"/>
              </a:spcAft>
              <a:buNone/>
            </a:pPr>
            <a:r>
              <a:rPr lang="en-US" sz="1900" dirty="0">
                <a:latin typeface="Aptos"/>
                <a:cs typeface="Arial"/>
              </a:rPr>
              <a:t>The Center is operated by the University of Montana's </a:t>
            </a:r>
            <a:r>
              <a:rPr lang="en-US" sz="1900" b="1" dirty="0">
                <a:latin typeface="Aptos"/>
                <a:cs typeface="Arial"/>
              </a:rPr>
              <a:t>Rural Institute for Inclusive Communities. </a:t>
            </a:r>
            <a:endParaRPr lang="en-US" sz="1900" b="1" dirty="0">
              <a:latin typeface="Aptos"/>
              <a:cs typeface="Arial" panose="020B0604020202020204" pitchFamily="34" charset="0"/>
            </a:endParaRPr>
          </a:p>
        </p:txBody>
      </p:sp>
      <p:pic>
        <p:nvPicPr>
          <p:cNvPr id="8" name="Logo 2" descr="Logo: University of Montana. Graphic features a mountain with two peaks. ">
            <a:extLst>
              <a:ext uri="{FF2B5EF4-FFF2-40B4-BE49-F238E27FC236}">
                <a16:creationId xmlns:a16="http://schemas.microsoft.com/office/drawing/2014/main" id="{272D76E7-54E1-F3D4-1B69-8914C30764E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9D4069F2-5A17-E750-48E4-A5A915949E8F}"/>
              </a:ext>
            </a:extLst>
          </p:cNvPr>
          <p:cNvPicPr>
            <a:picLocks noChangeAspect="1"/>
          </p:cNvPicPr>
          <p:nvPr/>
        </p:nvPicPr>
        <p:blipFill>
          <a:blip r:embed="rId3"/>
          <a:stretch>
            <a:fillRect/>
          </a:stretch>
        </p:blipFill>
        <p:spPr>
          <a:xfrm>
            <a:off x="7679765" y="3922458"/>
            <a:ext cx="3712869" cy="1652227"/>
          </a:xfrm>
          <a:prstGeom prst="rect">
            <a:avLst/>
          </a:prstGeom>
        </p:spPr>
      </p:pic>
      <p:sp>
        <p:nvSpPr>
          <p:cNvPr id="36" name="Rectangle 35">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
            <a:extLst>
              <a:ext uri="{FF2B5EF4-FFF2-40B4-BE49-F238E27FC236}">
                <a16:creationId xmlns:a16="http://schemas.microsoft.com/office/drawing/2014/main" id="{FBCF95F5-0E44-576D-DCAC-27B3787EF68B}"/>
              </a:ext>
            </a:extLst>
          </p:cNvPr>
          <p:cNvSpPr>
            <a:spLocks noGrp="1"/>
          </p:cNvSpPr>
          <p:nvPr>
            <p:ph type="sldNum" sz="quarter" idx="12"/>
          </p:nvPr>
        </p:nvSpPr>
        <p:spPr>
          <a:xfrm>
            <a:off x="11704320" y="6455664"/>
            <a:ext cx="448056" cy="365125"/>
          </a:xfrm>
        </p:spPr>
        <p:txBody>
          <a:bodyPr>
            <a:normAutofit/>
          </a:bodyPr>
          <a:lstStyle/>
          <a:p>
            <a:pPr>
              <a:spcAft>
                <a:spcPts val="600"/>
              </a:spcAft>
            </a:pPr>
            <a:fld id="{5D16CCA7-A32B-44D2-BAC0-8216F98A92EE}" type="slidenum">
              <a:rPr lang="en-US" sz="1100">
                <a:solidFill>
                  <a:srgbClr val="FFFFFF"/>
                </a:solidFill>
              </a:rPr>
              <a:pPr>
                <a:spcAft>
                  <a:spcPts val="600"/>
                </a:spcAft>
              </a:pPr>
              <a:t>3</a:t>
            </a:fld>
            <a:endParaRPr lang="en-US" sz="1100" dirty="0">
              <a:solidFill>
                <a:srgbClr val="FFFFFF"/>
              </a:solidFill>
            </a:endParaRPr>
          </a:p>
        </p:txBody>
      </p:sp>
    </p:spTree>
    <p:extLst>
      <p:ext uri="{BB962C8B-B14F-4D97-AF65-F5344CB8AC3E}">
        <p14:creationId xmlns:p14="http://schemas.microsoft.com/office/powerpoint/2010/main" val="2936878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1E02DF-2F5B-98F1-B089-BE146CFFA4F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E99698C-0575-068D-4074-248EE254C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28CD0AF-0E75-B5C8-7032-DCE54173D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C7BF628-8587-3CE1-3868-B4E79726B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5BF4916-45E2-9DAB-A61A-3A93CABB7E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BA702A2-441E-A9E1-543D-015840F7F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90F5ABE-A33E-F291-D77F-26727A1C35F6}"/>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Contact Information</a:t>
            </a:r>
            <a:endParaRPr lang="en-US" sz="4000" dirty="0">
              <a:solidFill>
                <a:srgbClr val="FFFFFF"/>
              </a:solidFill>
            </a:endParaRPr>
          </a:p>
        </p:txBody>
      </p:sp>
      <p:sp>
        <p:nvSpPr>
          <p:cNvPr id="15" name="Content Placeholder 2">
            <a:extLst>
              <a:ext uri="{FF2B5EF4-FFF2-40B4-BE49-F238E27FC236}">
                <a16:creationId xmlns:a16="http://schemas.microsoft.com/office/drawing/2014/main" id="{B814D220-CE53-1DF7-B3A7-45433BA84AB7}"/>
              </a:ext>
            </a:extLst>
          </p:cNvPr>
          <p:cNvSpPr>
            <a:spLocks noGrp="1"/>
          </p:cNvSpPr>
          <p:nvPr>
            <p:ph idx="1"/>
          </p:nvPr>
        </p:nvSpPr>
        <p:spPr>
          <a:xfrm>
            <a:off x="1371599" y="2318197"/>
            <a:ext cx="9724031" cy="3683358"/>
          </a:xfrm>
        </p:spPr>
        <p:txBody>
          <a:bodyPr anchor="ctr">
            <a:noAutofit/>
          </a:bodyPr>
          <a:lstStyle/>
          <a:p>
            <a:pPr marL="0" indent="0" fontAlgn="base">
              <a:buNone/>
            </a:pPr>
            <a:r>
              <a:rPr lang="en-US" sz="2400" b="1" dirty="0"/>
              <a:t>Independent Living Training &amp; Technical Assistance Center</a:t>
            </a:r>
          </a:p>
          <a:p>
            <a:pPr marL="0" indent="0" fontAlgn="base">
              <a:buNone/>
            </a:pPr>
            <a:r>
              <a:rPr lang="en-US" sz="1800" dirty="0"/>
              <a:t>Rural Institute for Inclusive Communities at the University of Montana</a:t>
            </a:r>
          </a:p>
          <a:p>
            <a:pPr marL="0" indent="0" fontAlgn="base">
              <a:buNone/>
            </a:pPr>
            <a:r>
              <a:rPr lang="en-US" sz="1800" dirty="0"/>
              <a:t>📞 (406) 243-5300</a:t>
            </a:r>
          </a:p>
          <a:p>
            <a:pPr marL="0" indent="0" fontAlgn="base">
              <a:buNone/>
            </a:pPr>
            <a:r>
              <a:rPr lang="en-US" sz="1800" dirty="0"/>
              <a:t>✉️ ilttacenter@mso.umt.edu </a:t>
            </a:r>
          </a:p>
          <a:p>
            <a:pPr marL="0" indent="0" fontAlgn="base">
              <a:buNone/>
            </a:pPr>
            <a:r>
              <a:rPr lang="en-US" sz="1800" dirty="0"/>
              <a:t>🌐 </a:t>
            </a:r>
            <a:r>
              <a:rPr lang="en-US" sz="1800" dirty="0">
                <a:hlinkClick r:id="rId3"/>
              </a:rPr>
              <a:t>www.ILTTACenter.org</a:t>
            </a:r>
            <a:endParaRPr lang="en-US" sz="1800" dirty="0"/>
          </a:p>
          <a:p>
            <a:pPr marL="0" indent="0" fontAlgn="base">
              <a:buNone/>
            </a:pPr>
            <a:r>
              <a:rPr lang="en-US" sz="1800" dirty="0"/>
              <a:t>👉 Stay Connected </a:t>
            </a:r>
            <a:r>
              <a:rPr lang="en-US" sz="1800" dirty="0">
                <a:hlinkClick r:id="rId4"/>
              </a:rPr>
              <a:t>Email Sign Up</a:t>
            </a:r>
            <a:r>
              <a:rPr lang="en-US" sz="1800" dirty="0"/>
              <a:t> | </a:t>
            </a:r>
            <a:r>
              <a:rPr lang="en-US" sz="1800" u="sng" dirty="0">
                <a:hlinkClick r:id="rId5"/>
              </a:rPr>
              <a:t>Facebook</a:t>
            </a:r>
            <a:r>
              <a:rPr lang="en-US" sz="1800" dirty="0"/>
              <a:t> | </a:t>
            </a:r>
            <a:r>
              <a:rPr lang="en-US" sz="1800" dirty="0">
                <a:hlinkClick r:id="rId6"/>
              </a:rPr>
              <a:t>LinkedIn</a:t>
            </a:r>
            <a:r>
              <a:rPr lang="en-US" sz="1800" dirty="0"/>
              <a:t> | </a:t>
            </a:r>
            <a:r>
              <a:rPr lang="en-US" sz="1800" dirty="0">
                <a:hlinkClick r:id="rId7"/>
              </a:rPr>
              <a:t>Instagram</a:t>
            </a:r>
            <a:endParaRPr lang="en-US" sz="1800" dirty="0"/>
          </a:p>
          <a:p>
            <a:pPr marL="0" indent="0" fontAlgn="base">
              <a:buNone/>
            </a:pPr>
            <a:endParaRPr lang="en-US" sz="1800" dirty="0"/>
          </a:p>
          <a:p>
            <a:pPr marL="0" indent="0" fontAlgn="base">
              <a:buNone/>
            </a:pPr>
            <a:r>
              <a:rPr lang="en-US" sz="1800" i="1" dirty="0"/>
              <a:t>The Independent Living Training &amp; Technical Assistance Center is on assignment with the U.S. Department of Health and Human Services, Administration for Community Living.</a:t>
            </a:r>
          </a:p>
        </p:txBody>
      </p:sp>
      <p:sp>
        <p:nvSpPr>
          <p:cNvPr id="5" name="Slide Number Placeholder 4">
            <a:extLst>
              <a:ext uri="{FF2B5EF4-FFF2-40B4-BE49-F238E27FC236}">
                <a16:creationId xmlns:a16="http://schemas.microsoft.com/office/drawing/2014/main" id="{5FB21B80-3C6F-F280-6E36-9454C26B0CE5}"/>
              </a:ext>
            </a:extLst>
          </p:cNvPr>
          <p:cNvSpPr>
            <a:spLocks noGrp="1"/>
          </p:cNvSpPr>
          <p:nvPr>
            <p:ph type="sldNum" sz="quarter" idx="12"/>
          </p:nvPr>
        </p:nvSpPr>
        <p:spPr>
          <a:xfrm>
            <a:off x="11704320" y="6455431"/>
            <a:ext cx="445913"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30</a:t>
            </a:fld>
            <a:endParaRPr lang="en-US" sz="1100" dirty="0">
              <a:solidFill>
                <a:schemeClr val="tx1">
                  <a:lumMod val="50000"/>
                  <a:lumOff val="50000"/>
                </a:schemeClr>
              </a:solidFill>
            </a:endParaRPr>
          </a:p>
        </p:txBody>
      </p:sp>
      <p:sp>
        <p:nvSpPr>
          <p:cNvPr id="3" name="Footer Placeholder 3">
            <a:extLst>
              <a:ext uri="{FF2B5EF4-FFF2-40B4-BE49-F238E27FC236}">
                <a16:creationId xmlns:a16="http://schemas.microsoft.com/office/drawing/2014/main" id="{80E7F39A-5417-5F83-4FDB-D8FBC980A994}"/>
              </a:ext>
            </a:extLst>
          </p:cNvPr>
          <p:cNvSpPr>
            <a:spLocks noGrp="1"/>
          </p:cNvSpPr>
          <p:nvPr>
            <p:ph type="ftr" sz="quarter" idx="11"/>
          </p:nvPr>
        </p:nvSpPr>
        <p:spPr>
          <a:xfrm>
            <a:off x="4038600" y="6356350"/>
            <a:ext cx="4114800" cy="365125"/>
          </a:xfrm>
        </p:spPr>
        <p:txBody>
          <a:bodyPr/>
          <a:lstStyle/>
          <a:p>
            <a:r>
              <a:rPr lang="en-US" sz="1100" dirty="0"/>
              <a:t>Independent Living  Training and Technical Assistance Center</a:t>
            </a:r>
          </a:p>
        </p:txBody>
      </p:sp>
    </p:spTree>
    <p:extLst>
      <p:ext uri="{BB962C8B-B14F-4D97-AF65-F5344CB8AC3E}">
        <p14:creationId xmlns:p14="http://schemas.microsoft.com/office/powerpoint/2010/main" val="36420788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5D9E-0B4D-D62A-CE76-B8B801754254}"/>
              </a:ext>
            </a:extLst>
          </p:cNvPr>
          <p:cNvSpPr>
            <a:spLocks noGrp="1"/>
          </p:cNvSpPr>
          <p:nvPr>
            <p:ph type="title"/>
          </p:nvPr>
        </p:nvSpPr>
        <p:spPr/>
        <p:txBody>
          <a:bodyPr/>
          <a:lstStyle/>
          <a:p>
            <a:r>
              <a:rPr lang="en-US" dirty="0"/>
              <a:t>References &amp; Resources</a:t>
            </a:r>
          </a:p>
        </p:txBody>
      </p:sp>
      <p:sp>
        <p:nvSpPr>
          <p:cNvPr id="3" name="Content Placeholder 2">
            <a:extLst>
              <a:ext uri="{FF2B5EF4-FFF2-40B4-BE49-F238E27FC236}">
                <a16:creationId xmlns:a16="http://schemas.microsoft.com/office/drawing/2014/main" id="{A08959D8-9463-AC9E-CE1D-2FDA85DA3A3B}"/>
              </a:ext>
            </a:extLst>
          </p:cNvPr>
          <p:cNvSpPr>
            <a:spLocks noGrp="1"/>
          </p:cNvSpPr>
          <p:nvPr>
            <p:ph idx="1"/>
          </p:nvPr>
        </p:nvSpPr>
        <p:spPr/>
        <p:txBody>
          <a:bodyPr>
            <a:normAutofit/>
          </a:bodyPr>
          <a:lstStyle/>
          <a:p>
            <a:pPr marL="0" indent="0">
              <a:buNone/>
            </a:pPr>
            <a:r>
              <a:rPr lang="en-US" sz="1800" dirty="0"/>
              <a:t>Breitengross Bitter, S., McElwee, P., &amp; Eubanks, C. (2024). </a:t>
            </a:r>
            <a:r>
              <a:rPr lang="en-US" sz="1800" i="1" dirty="0"/>
              <a:t>Board governance of centers for independent living</a:t>
            </a:r>
            <a:r>
              <a:rPr lang="en-US" sz="1800" dirty="0"/>
              <a:t>. Independent Living Research Utilization. </a:t>
            </a:r>
            <a:r>
              <a:rPr lang="en-US" sz="1800" dirty="0">
                <a:hlinkClick r:id="rId2"/>
              </a:rPr>
              <a:t>https://www.ilru.org/sites/default/files/Board%20Governance%20of%20CILs%2006.20.2024.pdf</a:t>
            </a:r>
            <a:r>
              <a:rPr lang="en-US" sz="1800" dirty="0"/>
              <a:t>.</a:t>
            </a:r>
          </a:p>
          <a:p>
            <a:pPr marL="0" indent="0">
              <a:buNone/>
            </a:pPr>
            <a:endParaRPr lang="en-US" sz="1800" dirty="0"/>
          </a:p>
          <a:p>
            <a:pPr marL="0" indent="0">
              <a:buNone/>
            </a:pPr>
            <a:r>
              <a:rPr lang="en-US" sz="1800" dirty="0">
                <a:solidFill>
                  <a:schemeClr val="tx1">
                    <a:alpha val="80000"/>
                  </a:schemeClr>
                </a:solidFill>
                <a:hlinkClick r:id="rId3"/>
              </a:rPr>
              <a:t>The Administration for Community Living’s CIL Evaluation Tool can be viewed by clicking this link</a:t>
            </a:r>
            <a:endParaRPr lang="en-US" sz="1800" dirty="0"/>
          </a:p>
          <a:p>
            <a:pPr marL="0" indent="0">
              <a:buNone/>
            </a:pPr>
            <a:endParaRPr lang="en-US" sz="1800" dirty="0"/>
          </a:p>
          <a:p>
            <a:pPr marL="0" indent="0">
              <a:buNone/>
            </a:pPr>
            <a:r>
              <a:rPr lang="en-US" sz="1800" dirty="0">
                <a:solidFill>
                  <a:schemeClr val="tx1">
                    <a:alpha val="80000"/>
                  </a:schemeClr>
                </a:solidFill>
                <a:hlinkClick r:id="rId4"/>
              </a:rPr>
              <a:t>Uniform Administrative Requirements, Cost Principles, and Audit Requirements for Federal Awards can be found in 2 CFR 200</a:t>
            </a:r>
            <a:endParaRPr lang="en-US" sz="1800" dirty="0">
              <a:solidFill>
                <a:schemeClr val="tx1">
                  <a:alpha val="80000"/>
                </a:schemeClr>
              </a:solidFill>
            </a:endParaRPr>
          </a:p>
          <a:p>
            <a:pPr marL="0" indent="0">
              <a:buNone/>
            </a:pPr>
            <a:endParaRPr lang="en-US" sz="1800" dirty="0"/>
          </a:p>
          <a:p>
            <a:pPr marL="0" indent="0">
              <a:buNone/>
            </a:pPr>
            <a:endParaRPr lang="en-US" sz="1800" dirty="0"/>
          </a:p>
        </p:txBody>
      </p:sp>
      <p:sp>
        <p:nvSpPr>
          <p:cNvPr id="5" name="Slide Number Placeholder 4">
            <a:extLst>
              <a:ext uri="{FF2B5EF4-FFF2-40B4-BE49-F238E27FC236}">
                <a16:creationId xmlns:a16="http://schemas.microsoft.com/office/drawing/2014/main" id="{24E45FDC-99A8-A13A-B924-7AC3E0EEB35C}"/>
              </a:ext>
            </a:extLst>
          </p:cNvPr>
          <p:cNvSpPr>
            <a:spLocks noGrp="1"/>
          </p:cNvSpPr>
          <p:nvPr>
            <p:ph type="sldNum" sz="quarter" idx="12"/>
          </p:nvPr>
        </p:nvSpPr>
        <p:spPr/>
        <p:txBody>
          <a:bodyPr/>
          <a:lstStyle/>
          <a:p>
            <a:fld id="{181E4D21-DFBA-4BA9-A6C6-558C4B06F883}" type="slidenum">
              <a:rPr lang="en-US" smtClean="0"/>
              <a:t>31</a:t>
            </a:fld>
            <a:endParaRPr lang="en-US" dirty="0"/>
          </a:p>
        </p:txBody>
      </p:sp>
      <p:sp>
        <p:nvSpPr>
          <p:cNvPr id="4" name="Footer Placeholder 3">
            <a:extLst>
              <a:ext uri="{FF2B5EF4-FFF2-40B4-BE49-F238E27FC236}">
                <a16:creationId xmlns:a16="http://schemas.microsoft.com/office/drawing/2014/main" id="{EB97848D-D923-480E-6D17-8D8059EAF06E}"/>
              </a:ext>
            </a:extLst>
          </p:cNvPr>
          <p:cNvSpPr>
            <a:spLocks noGrp="1"/>
          </p:cNvSpPr>
          <p:nvPr>
            <p:ph type="ftr" sz="quarter" idx="11"/>
          </p:nvPr>
        </p:nvSpPr>
        <p:spPr/>
        <p:txBody>
          <a:bodyPr/>
          <a:lstStyle/>
          <a:p>
            <a:r>
              <a:rPr lang="en-US" sz="1100" dirty="0"/>
              <a:t>Independent Living  Training and Technical Assistance Center</a:t>
            </a:r>
          </a:p>
        </p:txBody>
      </p:sp>
    </p:spTree>
    <p:extLst>
      <p:ext uri="{BB962C8B-B14F-4D97-AF65-F5344CB8AC3E}">
        <p14:creationId xmlns:p14="http://schemas.microsoft.com/office/powerpoint/2010/main" val="2555733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252098-0B86-CEED-524C-31B86E2D0818}"/>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32F5F263-358D-F072-8233-C271A931B80E}"/>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lvl="0">
              <a:spcBef>
                <a:spcPts val="0"/>
              </a:spcBef>
              <a:defRPr/>
            </a:pPr>
            <a:r>
              <a:rPr lang="en-US" sz="4000" dirty="0"/>
              <a:t>Small Cohort Facilitator</a:t>
            </a:r>
            <a:endParaRPr kumimoji="0" lang="en-US" sz="4000" i="0" u="none" strike="noStrike" kern="1200" cap="none" spc="0" normalizeH="0" baseline="0" noProof="0" dirty="0">
              <a:ln>
                <a:noFill/>
              </a:ln>
              <a:effectLst/>
              <a:uLnTx/>
              <a:uFillTx/>
              <a:ea typeface="+mn-ea"/>
              <a:cs typeface="+mn-cs"/>
            </a:endParaRPr>
          </a:p>
        </p:txBody>
      </p:sp>
      <p:sp>
        <p:nvSpPr>
          <p:cNvPr id="3" name="Text">
            <a:extLst>
              <a:ext uri="{FF2B5EF4-FFF2-40B4-BE49-F238E27FC236}">
                <a16:creationId xmlns:a16="http://schemas.microsoft.com/office/drawing/2014/main" id="{AE91F1EF-A493-B630-98DC-0CC9E3174B66}"/>
              </a:ext>
            </a:extLst>
          </p:cNvPr>
          <p:cNvSpPr>
            <a:spLocks noGrp="1"/>
          </p:cNvSpPr>
          <p:nvPr>
            <p:ph idx="1"/>
          </p:nvPr>
        </p:nvSpPr>
        <p:spPr>
          <a:xfrm>
            <a:off x="1136396" y="2277036"/>
            <a:ext cx="5814239" cy="3461155"/>
          </a:xfrm>
        </p:spPr>
        <p:txBody>
          <a:bodyPr vert="horz" lIns="91440" tIns="45720" rIns="91440" bIns="45720" rtlCol="0">
            <a:normAutofit/>
          </a:bodyPr>
          <a:lstStyle/>
          <a:p>
            <a:pPr marL="0" indent="0">
              <a:spcBef>
                <a:spcPts val="0"/>
              </a:spcBef>
              <a:spcAft>
                <a:spcPts val="2400"/>
              </a:spcAft>
              <a:buNone/>
            </a:pPr>
            <a:r>
              <a:rPr lang="en-US" sz="2000" dirty="0">
                <a:cs typeface="Arial"/>
              </a:rPr>
              <a:t>Tyler Lasher Morris, MBA</a:t>
            </a:r>
            <a:br>
              <a:rPr lang="en-US" sz="2000" dirty="0">
                <a:cs typeface="Arial"/>
              </a:rPr>
            </a:br>
            <a:r>
              <a:rPr lang="en-US" sz="2000" dirty="0">
                <a:cs typeface="Arial"/>
              </a:rPr>
              <a:t>Director of Training </a:t>
            </a:r>
            <a:br>
              <a:rPr lang="en-US" sz="2000" dirty="0">
                <a:cs typeface="Arial"/>
              </a:rPr>
            </a:br>
            <a:r>
              <a:rPr lang="en-US" sz="1600" dirty="0">
                <a:cs typeface="Arial"/>
              </a:rPr>
              <a:t>Independent Living Training and Technical Assistance Center</a:t>
            </a:r>
            <a:br>
              <a:rPr lang="en-US" sz="1600" dirty="0">
                <a:cs typeface="Arial"/>
              </a:rPr>
            </a:br>
            <a:r>
              <a:rPr lang="en-US" sz="1600" dirty="0">
                <a:cs typeface="Arial"/>
              </a:rPr>
              <a:t>Rural Institute for Inclusive Communities</a:t>
            </a:r>
            <a:br>
              <a:rPr lang="en-US" sz="1600" dirty="0">
                <a:cs typeface="Arial"/>
              </a:rPr>
            </a:br>
            <a:r>
              <a:rPr lang="en-US" sz="1600" dirty="0">
                <a:cs typeface="Arial"/>
              </a:rPr>
              <a:t>University of Montana</a:t>
            </a:r>
            <a:endParaRPr lang="en-US" sz="1600" dirty="0">
              <a:cs typeface="Arial"/>
              <a:hlinkClick r:id="rId2"/>
            </a:endParaRPr>
          </a:p>
          <a:p>
            <a:pPr marL="0" indent="0">
              <a:spcBef>
                <a:spcPts val="0"/>
              </a:spcBef>
              <a:spcAft>
                <a:spcPts val="2400"/>
              </a:spcAft>
              <a:buNone/>
            </a:pPr>
            <a:r>
              <a:rPr lang="en-US" sz="2000" dirty="0">
                <a:cs typeface="Arial"/>
                <a:hlinkClick r:id="rId2"/>
              </a:rPr>
              <a:t>Tyler.Morris@mso.umt.edu</a:t>
            </a:r>
            <a:br>
              <a:rPr lang="en-US" sz="2000" dirty="0">
                <a:cs typeface="Arial" panose="020B0604020202020204" pitchFamily="34" charset="0"/>
              </a:rPr>
            </a:br>
            <a:r>
              <a:rPr lang="en-US" sz="2000" dirty="0">
                <a:cs typeface="Arial" panose="020B0604020202020204" pitchFamily="34" charset="0"/>
              </a:rPr>
              <a:t>(406) 243-5301</a:t>
            </a:r>
            <a:br>
              <a:rPr lang="en-US" sz="2000" dirty="0">
                <a:cs typeface="Arial" panose="020B0604020202020204" pitchFamily="34" charset="0"/>
              </a:rPr>
            </a:br>
            <a:r>
              <a:rPr lang="en-US" sz="2000" dirty="0">
                <a:cs typeface="Arial" panose="020B0604020202020204" pitchFamily="34" charset="0"/>
                <a:hlinkClick r:id="rId3"/>
              </a:rPr>
              <a:t>Book Time to Meet with Me</a:t>
            </a:r>
            <a:endParaRPr lang="en-US" sz="2000" dirty="0">
              <a:cs typeface="Arial"/>
            </a:endParaRPr>
          </a:p>
        </p:txBody>
      </p:sp>
      <p:sp>
        <p:nvSpPr>
          <p:cNvPr id="54" name="Rectangle 53">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Logo 2" descr="Logo: University of Montana. Graphic features a mountain with two peaks. ">
            <a:extLst>
              <a:ext uri="{FF2B5EF4-FFF2-40B4-BE49-F238E27FC236}">
                <a16:creationId xmlns:a16="http://schemas.microsoft.com/office/drawing/2014/main" id="{09493455-32FC-856E-6468-BC9CF2FBFE0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6" name="Logo 1 " descr="Logo of the Independent Living Training and Technical Assistance Center. ">
            <a:extLst>
              <a:ext uri="{FF2B5EF4-FFF2-40B4-BE49-F238E27FC236}">
                <a16:creationId xmlns:a16="http://schemas.microsoft.com/office/drawing/2014/main" id="{3F1695BC-21EA-7F55-F533-E832DA5F22F7}"/>
              </a:ext>
            </a:extLst>
          </p:cNvPr>
          <p:cNvPicPr>
            <a:picLocks noChangeAspect="1"/>
          </p:cNvPicPr>
          <p:nvPr/>
        </p:nvPicPr>
        <p:blipFill>
          <a:blip r:embed="rId5"/>
          <a:stretch>
            <a:fillRect/>
          </a:stretch>
        </p:blipFill>
        <p:spPr>
          <a:xfrm>
            <a:off x="7679765" y="3922458"/>
            <a:ext cx="3712869" cy="1652227"/>
          </a:xfrm>
          <a:prstGeom prst="rect">
            <a:avLst/>
          </a:prstGeom>
        </p:spPr>
      </p:pic>
      <p:sp>
        <p:nvSpPr>
          <p:cNvPr id="5" name="Slide Number ">
            <a:extLst>
              <a:ext uri="{FF2B5EF4-FFF2-40B4-BE49-F238E27FC236}">
                <a16:creationId xmlns:a16="http://schemas.microsoft.com/office/drawing/2014/main" id="{C351EE27-2781-2817-070F-AEB6FC0E2BBB}"/>
              </a:ext>
            </a:extLst>
          </p:cNvPr>
          <p:cNvSpPr>
            <a:spLocks noGrp="1"/>
          </p:cNvSpPr>
          <p:nvPr>
            <p:ph type="sldNum" sz="quarter" idx="12"/>
          </p:nvPr>
        </p:nvSpPr>
        <p:spPr>
          <a:xfrm>
            <a:off x="11704320" y="6455664"/>
            <a:ext cx="448056" cy="365125"/>
          </a:xfrm>
        </p:spPr>
        <p:txBody>
          <a:bodyPr>
            <a:normAutofit/>
          </a:bodyPr>
          <a:lstStyle/>
          <a:p>
            <a:pPr>
              <a:spcAft>
                <a:spcPts val="600"/>
              </a:spcAft>
            </a:pPr>
            <a:fld id="{5D16CCA7-A32B-44D2-BAC0-8216F98A92EE}" type="slidenum">
              <a:rPr lang="en-US" sz="1100">
                <a:solidFill>
                  <a:srgbClr val="FFFFFF"/>
                </a:solidFill>
              </a:rPr>
              <a:pPr>
                <a:spcAft>
                  <a:spcPts val="600"/>
                </a:spcAft>
              </a:pPr>
              <a:t>4</a:t>
            </a:fld>
            <a:endParaRPr lang="en-US" sz="1100" dirty="0">
              <a:solidFill>
                <a:srgbClr val="FFFFFF"/>
              </a:solidFill>
            </a:endParaRPr>
          </a:p>
        </p:txBody>
      </p:sp>
    </p:spTree>
    <p:extLst>
      <p:ext uri="{BB962C8B-B14F-4D97-AF65-F5344CB8AC3E}">
        <p14:creationId xmlns:p14="http://schemas.microsoft.com/office/powerpoint/2010/main" val="15751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48F8-641F-66B6-7614-F359026F5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49360-DFEB-27F0-D19A-7D970F0A99EA}"/>
              </a:ext>
            </a:extLst>
          </p:cNvPr>
          <p:cNvSpPr>
            <a:spLocks noGrp="1"/>
          </p:cNvSpPr>
          <p:nvPr>
            <p:ph type="title"/>
          </p:nvPr>
        </p:nvSpPr>
        <p:spPr/>
        <p:txBody>
          <a:bodyPr>
            <a:normAutofit/>
          </a:bodyPr>
          <a:lstStyle/>
          <a:p>
            <a:r>
              <a:rPr lang="en-US" sz="5200" b="1" dirty="0"/>
              <a:t>Cohort Overview</a:t>
            </a:r>
          </a:p>
        </p:txBody>
      </p:sp>
      <p:graphicFrame>
        <p:nvGraphicFramePr>
          <p:cNvPr id="7" name="Content Placeholder 2">
            <a:extLst>
              <a:ext uri="{FF2B5EF4-FFF2-40B4-BE49-F238E27FC236}">
                <a16:creationId xmlns:a16="http://schemas.microsoft.com/office/drawing/2014/main" id="{07042BD9-970E-6453-27E1-DE2D25D8E366}"/>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642944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6505D73-694F-802B-73B9-9F7507EEFFF1}"/>
              </a:ext>
            </a:extLst>
          </p:cNvPr>
          <p:cNvSpPr>
            <a:spLocks noGrp="1"/>
          </p:cNvSpPr>
          <p:nvPr>
            <p:ph type="sldNum" sz="quarter" idx="12"/>
          </p:nvPr>
        </p:nvSpPr>
        <p:spPr/>
        <p:txBody>
          <a:bodyPr/>
          <a:lstStyle/>
          <a:p>
            <a:fld id="{181E4D21-DFBA-4BA9-A6C6-558C4B06F883}" type="slidenum">
              <a:rPr lang="en-US" smtClean="0"/>
              <a:t>5</a:t>
            </a:fld>
            <a:endParaRPr lang="en-US" dirty="0"/>
          </a:p>
        </p:txBody>
      </p:sp>
      <p:sp>
        <p:nvSpPr>
          <p:cNvPr id="4" name="Footer Placeholder 3">
            <a:extLst>
              <a:ext uri="{FF2B5EF4-FFF2-40B4-BE49-F238E27FC236}">
                <a16:creationId xmlns:a16="http://schemas.microsoft.com/office/drawing/2014/main" id="{325F356C-D64F-46BB-46F2-61BD480AF80E}"/>
              </a:ext>
            </a:extLst>
          </p:cNvPr>
          <p:cNvSpPr>
            <a:spLocks noGrp="1"/>
          </p:cNvSpPr>
          <p:nvPr>
            <p:ph type="ftr" sz="quarter" idx="11"/>
          </p:nvPr>
        </p:nvSpPr>
        <p:spPr/>
        <p:txBody>
          <a:bodyPr/>
          <a:lstStyle/>
          <a:p>
            <a:r>
              <a:rPr lang="en-US" sz="1100" dirty="0"/>
              <a:t>Independent Living  Training and Technical Assistance Center</a:t>
            </a:r>
          </a:p>
        </p:txBody>
      </p:sp>
    </p:spTree>
    <p:extLst>
      <p:ext uri="{BB962C8B-B14F-4D97-AF65-F5344CB8AC3E}">
        <p14:creationId xmlns:p14="http://schemas.microsoft.com/office/powerpoint/2010/main" val="196993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CEDB66-BB84-06E4-753C-2030028BD555}"/>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4B0103-E1DF-0C75-474A-FCDAD66DCCB8}"/>
              </a:ext>
            </a:extLst>
          </p:cNvPr>
          <p:cNvSpPr>
            <a:spLocks noGrp="1"/>
          </p:cNvSpPr>
          <p:nvPr>
            <p:ph type="title"/>
          </p:nvPr>
        </p:nvSpPr>
        <p:spPr>
          <a:xfrm>
            <a:off x="838200" y="557189"/>
            <a:ext cx="3374136" cy="5567891"/>
          </a:xfrm>
        </p:spPr>
        <p:txBody>
          <a:bodyPr>
            <a:normAutofit/>
          </a:bodyPr>
          <a:lstStyle/>
          <a:p>
            <a:r>
              <a:rPr lang="en-US" sz="5200" b="1" dirty="0"/>
              <a:t>Cohort</a:t>
            </a:r>
            <a:br>
              <a:rPr lang="en-US" sz="5200" b="1" dirty="0"/>
            </a:br>
            <a:r>
              <a:rPr lang="en-US" sz="5200" b="1" dirty="0"/>
              <a:t>Learning Objectives</a:t>
            </a:r>
          </a:p>
        </p:txBody>
      </p:sp>
      <p:graphicFrame>
        <p:nvGraphicFramePr>
          <p:cNvPr id="7" name="Content Placeholder 2">
            <a:extLst>
              <a:ext uri="{FF2B5EF4-FFF2-40B4-BE49-F238E27FC236}">
                <a16:creationId xmlns:a16="http://schemas.microsoft.com/office/drawing/2014/main" id="{11BA8471-C66B-6FE0-85BF-608B14767B5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50592362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70A3935B-B413-0451-C2DD-B82C8233E52F}"/>
              </a:ext>
            </a:extLst>
          </p:cNvPr>
          <p:cNvSpPr txBox="1"/>
          <p:nvPr/>
        </p:nvSpPr>
        <p:spPr>
          <a:xfrm>
            <a:off x="5358631" y="1028253"/>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ONE</a:t>
            </a:r>
          </a:p>
        </p:txBody>
      </p:sp>
      <p:sp>
        <p:nvSpPr>
          <p:cNvPr id="6" name="TextBox 5">
            <a:extLst>
              <a:ext uri="{FF2B5EF4-FFF2-40B4-BE49-F238E27FC236}">
                <a16:creationId xmlns:a16="http://schemas.microsoft.com/office/drawing/2014/main" id="{97C292F1-C3B9-D8B9-E418-E40760B87B0E}"/>
              </a:ext>
            </a:extLst>
          </p:cNvPr>
          <p:cNvSpPr txBox="1"/>
          <p:nvPr/>
        </p:nvSpPr>
        <p:spPr>
          <a:xfrm>
            <a:off x="7498080" y="974263"/>
            <a:ext cx="3677920" cy="1169551"/>
          </a:xfrm>
          <a:prstGeom prst="rect">
            <a:avLst/>
          </a:prstGeom>
          <a:noFill/>
        </p:spPr>
        <p:txBody>
          <a:bodyPr wrap="square">
            <a:spAutoFit/>
          </a:bodyPr>
          <a:lstStyle/>
          <a:p>
            <a:pPr marL="171450" indent="-171450">
              <a:buFont typeface="Arial" panose="020B0604020202020204" pitchFamily="34" charset="0"/>
              <a:buChar char="•"/>
            </a:pPr>
            <a:r>
              <a:rPr lang="en-US" sz="1400" dirty="0"/>
              <a:t>Define the roles of the Executive Director, Board Chair, and Board of Directors</a:t>
            </a:r>
          </a:p>
          <a:p>
            <a:pPr marL="171450" indent="-171450">
              <a:buFont typeface="Arial" panose="020B0604020202020204" pitchFamily="34" charset="0"/>
              <a:buChar char="•"/>
            </a:pPr>
            <a:r>
              <a:rPr lang="en-US" sz="1400" dirty="0"/>
              <a:t>Understand how roles interrelate in practice to foster effective leadership</a:t>
            </a:r>
          </a:p>
          <a:p>
            <a:pPr marL="171450" indent="-171450">
              <a:buFont typeface="Arial" panose="020B0604020202020204" pitchFamily="34" charset="0"/>
              <a:buChar char="•"/>
            </a:pPr>
            <a:r>
              <a:rPr lang="en-US" sz="1400" dirty="0"/>
              <a:t>Indicators of a healthy board</a:t>
            </a:r>
          </a:p>
        </p:txBody>
      </p:sp>
      <p:sp>
        <p:nvSpPr>
          <p:cNvPr id="13" name="TextBox 12">
            <a:extLst>
              <a:ext uri="{FF2B5EF4-FFF2-40B4-BE49-F238E27FC236}">
                <a16:creationId xmlns:a16="http://schemas.microsoft.com/office/drawing/2014/main" id="{8219A1CA-7F1E-7F1D-9B5E-FB3FB3D527D1}"/>
              </a:ext>
            </a:extLst>
          </p:cNvPr>
          <p:cNvSpPr txBox="1"/>
          <p:nvPr/>
        </p:nvSpPr>
        <p:spPr>
          <a:xfrm>
            <a:off x="5358631" y="2844224"/>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TWO</a:t>
            </a:r>
          </a:p>
        </p:txBody>
      </p:sp>
      <p:sp>
        <p:nvSpPr>
          <p:cNvPr id="11" name="TextBox 10">
            <a:extLst>
              <a:ext uri="{FF2B5EF4-FFF2-40B4-BE49-F238E27FC236}">
                <a16:creationId xmlns:a16="http://schemas.microsoft.com/office/drawing/2014/main" id="{088139E5-77DE-17DB-5394-77126FF24EE3}"/>
              </a:ext>
            </a:extLst>
          </p:cNvPr>
          <p:cNvSpPr txBox="1"/>
          <p:nvPr/>
        </p:nvSpPr>
        <p:spPr>
          <a:xfrm>
            <a:off x="7498080" y="2844224"/>
            <a:ext cx="3677920" cy="738664"/>
          </a:xfrm>
          <a:prstGeom prst="rect">
            <a:avLst/>
          </a:prstGeom>
          <a:noFill/>
        </p:spPr>
        <p:txBody>
          <a:bodyPr wrap="square">
            <a:spAutoFit/>
          </a:bodyPr>
          <a:lstStyle/>
          <a:p>
            <a:pPr marL="171450" indent="-171450">
              <a:buFont typeface="Arial" panose="020B0604020202020204" pitchFamily="34" charset="0"/>
              <a:buChar char="•"/>
            </a:pPr>
            <a:r>
              <a:rPr lang="en-US" sz="1400" dirty="0"/>
              <a:t>Apply the Independent Living Philosophy in board composition and decision making</a:t>
            </a:r>
          </a:p>
          <a:p>
            <a:pPr marL="171450" indent="-171450">
              <a:buFont typeface="Arial" panose="020B0604020202020204" pitchFamily="34" charset="0"/>
              <a:buChar char="•"/>
            </a:pPr>
            <a:r>
              <a:rPr lang="en-US" sz="1400" dirty="0"/>
              <a:t>Understand CIL standards and assurances</a:t>
            </a:r>
          </a:p>
        </p:txBody>
      </p:sp>
      <p:sp>
        <p:nvSpPr>
          <p:cNvPr id="14" name="TextBox 13">
            <a:extLst>
              <a:ext uri="{FF2B5EF4-FFF2-40B4-BE49-F238E27FC236}">
                <a16:creationId xmlns:a16="http://schemas.microsoft.com/office/drawing/2014/main" id="{319144C4-6214-5E14-290E-AB207D04418B}"/>
              </a:ext>
            </a:extLst>
          </p:cNvPr>
          <p:cNvSpPr txBox="1"/>
          <p:nvPr/>
        </p:nvSpPr>
        <p:spPr>
          <a:xfrm>
            <a:off x="5358631" y="4662881"/>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THREE</a:t>
            </a:r>
          </a:p>
        </p:txBody>
      </p:sp>
      <p:sp>
        <p:nvSpPr>
          <p:cNvPr id="10" name="TextBox 9">
            <a:extLst>
              <a:ext uri="{FF2B5EF4-FFF2-40B4-BE49-F238E27FC236}">
                <a16:creationId xmlns:a16="http://schemas.microsoft.com/office/drawing/2014/main" id="{1DCC65B6-A392-5D48-6097-40CF5E906DF7}"/>
              </a:ext>
            </a:extLst>
          </p:cNvPr>
          <p:cNvSpPr txBox="1"/>
          <p:nvPr/>
        </p:nvSpPr>
        <p:spPr>
          <a:xfrm>
            <a:off x="7498080" y="4668093"/>
            <a:ext cx="3677920" cy="1169551"/>
          </a:xfrm>
          <a:prstGeom prst="rect">
            <a:avLst/>
          </a:prstGeom>
          <a:noFill/>
        </p:spPr>
        <p:txBody>
          <a:bodyPr wrap="square">
            <a:spAutoFit/>
          </a:bodyPr>
          <a:lstStyle/>
          <a:p>
            <a:pPr marL="171450" indent="-171450">
              <a:buFont typeface="Arial" panose="020B0604020202020204" pitchFamily="34" charset="0"/>
              <a:buChar char="•"/>
            </a:pPr>
            <a:r>
              <a:rPr lang="en-US" sz="1400" dirty="0"/>
              <a:t>Understand board responsibilities for strategic planning, financial oversight, and organizational accountability</a:t>
            </a:r>
          </a:p>
          <a:p>
            <a:pPr marL="171450" indent="-171450">
              <a:buFont typeface="Arial" panose="020B0604020202020204" pitchFamily="34" charset="0"/>
              <a:buChar char="•"/>
            </a:pPr>
            <a:r>
              <a:rPr lang="en-US" sz="1400" dirty="0"/>
              <a:t>Apply tools and resources to enhance governance and oversight</a:t>
            </a:r>
          </a:p>
        </p:txBody>
      </p:sp>
      <p:sp>
        <p:nvSpPr>
          <p:cNvPr id="5" name="Slide Number Placeholder 4">
            <a:extLst>
              <a:ext uri="{FF2B5EF4-FFF2-40B4-BE49-F238E27FC236}">
                <a16:creationId xmlns:a16="http://schemas.microsoft.com/office/drawing/2014/main" id="{97723318-F148-3C37-67C0-B95C48461C5B}"/>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smtClean="0"/>
              <a:pPr>
                <a:spcAft>
                  <a:spcPts val="600"/>
                </a:spcAft>
              </a:pPr>
              <a:t>6</a:t>
            </a:fld>
            <a:endParaRPr lang="en-US" dirty="0"/>
          </a:p>
        </p:txBody>
      </p:sp>
      <p:sp>
        <p:nvSpPr>
          <p:cNvPr id="4" name="Footer Placeholder 3">
            <a:extLst>
              <a:ext uri="{FF2B5EF4-FFF2-40B4-BE49-F238E27FC236}">
                <a16:creationId xmlns:a16="http://schemas.microsoft.com/office/drawing/2014/main" id="{C57EEBA5-1056-4EDA-F804-F26CB553457E}"/>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dirty="0"/>
              <a:t>Independent Living  Training and Technical Assistance Center</a:t>
            </a:r>
          </a:p>
        </p:txBody>
      </p:sp>
    </p:spTree>
    <p:extLst>
      <p:ext uri="{BB962C8B-B14F-4D97-AF65-F5344CB8AC3E}">
        <p14:creationId xmlns:p14="http://schemas.microsoft.com/office/powerpoint/2010/main" val="64695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A51DA5-D926-D68F-53B9-F583AFAFAAD9}"/>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807CC57-984C-445C-CC30-0A7D54DCC043}"/>
              </a:ext>
            </a:extLst>
          </p:cNvPr>
          <p:cNvSpPr>
            <a:spLocks noGrp="1"/>
          </p:cNvSpPr>
          <p:nvPr>
            <p:ph type="title"/>
          </p:nvPr>
        </p:nvSpPr>
        <p:spPr>
          <a:xfrm>
            <a:off x="1136397" y="502021"/>
            <a:ext cx="9688296" cy="1642969"/>
          </a:xfrm>
        </p:spPr>
        <p:txBody>
          <a:bodyPr anchor="b">
            <a:normAutofit/>
          </a:bodyPr>
          <a:lstStyle/>
          <a:p>
            <a:r>
              <a:rPr lang="en-US" sz="5200" b="1" dirty="0"/>
              <a:t>Cohort Norms</a:t>
            </a:r>
          </a:p>
        </p:txBody>
      </p:sp>
      <p:sp>
        <p:nvSpPr>
          <p:cNvPr id="15" name="Content Placeholder 2">
            <a:extLst>
              <a:ext uri="{FF2B5EF4-FFF2-40B4-BE49-F238E27FC236}">
                <a16:creationId xmlns:a16="http://schemas.microsoft.com/office/drawing/2014/main" id="{8D9D3E39-64B7-BB67-F0AF-682FDA69FD54}"/>
              </a:ext>
            </a:extLst>
          </p:cNvPr>
          <p:cNvSpPr>
            <a:spLocks noGrp="1"/>
          </p:cNvSpPr>
          <p:nvPr>
            <p:ph idx="1"/>
          </p:nvPr>
        </p:nvSpPr>
        <p:spPr>
          <a:xfrm>
            <a:off x="1136397" y="2418409"/>
            <a:ext cx="9688296" cy="3454358"/>
          </a:xfrm>
        </p:spPr>
        <p:txBody>
          <a:bodyPr anchor="t">
            <a:normAutofit/>
          </a:bodyPr>
          <a:lstStyle/>
          <a:p>
            <a:pPr fontAlgn="base"/>
            <a:r>
              <a:rPr lang="en-US" sz="2000" dirty="0"/>
              <a:t>Participation and Presence</a:t>
            </a:r>
          </a:p>
          <a:p>
            <a:pPr fontAlgn="base"/>
            <a:r>
              <a:rPr lang="en-US" sz="2000" dirty="0"/>
              <a:t>Learning Together</a:t>
            </a:r>
          </a:p>
          <a:p>
            <a:pPr fontAlgn="base"/>
            <a:r>
              <a:rPr lang="en-US" sz="2000" dirty="0"/>
              <a:t>Respect </a:t>
            </a:r>
          </a:p>
          <a:p>
            <a:pPr fontAlgn="base"/>
            <a:r>
              <a:rPr lang="en-US" sz="2000" dirty="0"/>
              <a:t>Confidentiality and Trust</a:t>
            </a:r>
          </a:p>
          <a:p>
            <a:pPr fontAlgn="base"/>
            <a:r>
              <a:rPr lang="en-US" sz="2000" dirty="0"/>
              <a:t>Time and Structure</a:t>
            </a:r>
          </a:p>
        </p:txBody>
      </p:sp>
      <p:sp>
        <p:nvSpPr>
          <p:cNvPr id="35" name="Rectangle 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68519FC8-D30C-E6E7-1F40-026AC624E716}"/>
              </a:ext>
            </a:extLst>
          </p:cNvPr>
          <p:cNvSpPr>
            <a:spLocks noGrp="1"/>
          </p:cNvSpPr>
          <p:nvPr>
            <p:ph type="ftr" sz="quarter" idx="11"/>
          </p:nvPr>
        </p:nvSpPr>
        <p:spPr>
          <a:xfrm rot="5400000">
            <a:off x="-1827726" y="1983972"/>
            <a:ext cx="4114800" cy="365125"/>
          </a:xfrm>
        </p:spPr>
        <p:txBody>
          <a:bodyPr>
            <a:normAutofit/>
          </a:bodyPr>
          <a:lstStyle/>
          <a:p>
            <a:pPr algn="l">
              <a:spcAft>
                <a:spcPts val="600"/>
              </a:spcAft>
            </a:pPr>
            <a:r>
              <a:rPr lang="en-US" sz="1100" dirty="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5EAD66BD-22E4-AFAF-D244-169CE910022E}"/>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rgbClr val="FFFFFF"/>
                </a:solidFill>
              </a:rPr>
              <a:pPr>
                <a:spcAft>
                  <a:spcPts val="600"/>
                </a:spcAft>
              </a:pPr>
              <a:t>7</a:t>
            </a:fld>
            <a:endParaRPr lang="en-US" sz="1100" dirty="0">
              <a:solidFill>
                <a:srgbClr val="FFFFFF"/>
              </a:solidFill>
            </a:endParaRPr>
          </a:p>
        </p:txBody>
      </p:sp>
    </p:spTree>
    <p:extLst>
      <p:ext uri="{BB962C8B-B14F-4D97-AF65-F5344CB8AC3E}">
        <p14:creationId xmlns:p14="http://schemas.microsoft.com/office/powerpoint/2010/main" val="19613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84FF6-0FDA-8E22-9713-93827A36828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81FF97-B7FD-79A7-FEC9-C2214008BC7F}"/>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Learning Objectives</a:t>
            </a:r>
          </a:p>
        </p:txBody>
      </p:sp>
      <p:sp>
        <p:nvSpPr>
          <p:cNvPr id="3" name="Content Placeholder 2">
            <a:extLst>
              <a:ext uri="{FF2B5EF4-FFF2-40B4-BE49-F238E27FC236}">
                <a16:creationId xmlns:a16="http://schemas.microsoft.com/office/drawing/2014/main" id="{19D61E1A-4DCA-2837-0514-08F69C70EDE2}"/>
              </a:ext>
            </a:extLst>
          </p:cNvPr>
          <p:cNvSpPr>
            <a:spLocks noGrp="1"/>
          </p:cNvSpPr>
          <p:nvPr>
            <p:ph idx="1"/>
          </p:nvPr>
        </p:nvSpPr>
        <p:spPr>
          <a:xfrm>
            <a:off x="4810259" y="649480"/>
            <a:ext cx="6555347" cy="5546047"/>
          </a:xfrm>
        </p:spPr>
        <p:txBody>
          <a:bodyPr anchor="ctr">
            <a:normAutofit/>
          </a:bodyPr>
          <a:lstStyle/>
          <a:p>
            <a:pPr marL="0" indent="0">
              <a:buNone/>
            </a:pPr>
            <a:r>
              <a:rPr lang="en-US" sz="4800" b="1" dirty="0"/>
              <a:t>Week Three </a:t>
            </a:r>
          </a:p>
          <a:p>
            <a:pPr marL="0" indent="0">
              <a:buNone/>
            </a:pPr>
            <a:r>
              <a:rPr lang="en-US" sz="2000" b="1" dirty="0"/>
              <a:t>Strengthening Accountability &amp; Strategic Oversight</a:t>
            </a:r>
          </a:p>
          <a:p>
            <a:pPr marL="171450" indent="-171450"/>
            <a:r>
              <a:rPr lang="en-US" sz="2000" dirty="0"/>
              <a:t>Understand board responsibilities for strategic planning, financial oversight, and organizational accountability</a:t>
            </a:r>
          </a:p>
          <a:p>
            <a:pPr marL="171450" indent="-171450"/>
            <a:r>
              <a:rPr lang="en-US" sz="2000" dirty="0"/>
              <a:t>Apply tools and resources to enhance governance and oversight</a:t>
            </a:r>
          </a:p>
        </p:txBody>
      </p:sp>
      <p:sp>
        <p:nvSpPr>
          <p:cNvPr id="5" name="Slide Number Placeholder 4">
            <a:extLst>
              <a:ext uri="{FF2B5EF4-FFF2-40B4-BE49-F238E27FC236}">
                <a16:creationId xmlns:a16="http://schemas.microsoft.com/office/drawing/2014/main" id="{F1E481D1-343D-67D3-4316-34AF0E188089}"/>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8</a:t>
            </a:fld>
            <a:endParaRPr lang="en-US" sz="1100"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B7ADC76D-19B4-0012-ACFA-D9953D05D12A}"/>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Tree>
    <p:extLst>
      <p:ext uri="{BB962C8B-B14F-4D97-AF65-F5344CB8AC3E}">
        <p14:creationId xmlns:p14="http://schemas.microsoft.com/office/powerpoint/2010/main" val="46806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2680CC-1CE1-C556-82AF-66EAA13B7F9C}"/>
            </a:ext>
          </a:extLst>
        </p:cNvPr>
        <p:cNvGrpSpPr/>
        <p:nvPr/>
      </p:nvGrpSpPr>
      <p:grpSpPr>
        <a:xfrm>
          <a:off x="0" y="0"/>
          <a:ext cx="0" cy="0"/>
          <a:chOff x="0" y="0"/>
          <a:chExt cx="0" cy="0"/>
        </a:xfrm>
      </p:grpSpPr>
      <p:sp>
        <p:nvSpPr>
          <p:cNvPr id="72" name="Rectangle 71">
            <a:extLst>
              <a:ext uri="{FF2B5EF4-FFF2-40B4-BE49-F238E27FC236}">
                <a16:creationId xmlns:a16="http://schemas.microsoft.com/office/drawing/2014/main" id="{8F9CBE3F-79A8-4F8F-88D9-DAD03D0D2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a:extLst>
              <a:ext uri="{FF2B5EF4-FFF2-40B4-BE49-F238E27FC236}">
                <a16:creationId xmlns:a16="http://schemas.microsoft.com/office/drawing/2014/main" id="{FB55B3EC-F403-C7F8-22C0-54FEDE56FA67}"/>
              </a:ext>
            </a:extLst>
          </p:cNvPr>
          <p:cNvSpPr>
            <a:spLocks noGrp="1"/>
          </p:cNvSpPr>
          <p:nvPr>
            <p:ph type="title"/>
          </p:nvPr>
        </p:nvSpPr>
        <p:spPr>
          <a:xfrm>
            <a:off x="1522030" y="1209220"/>
            <a:ext cx="9147940" cy="2337238"/>
          </a:xfrm>
        </p:spPr>
        <p:txBody>
          <a:bodyPr vert="horz" lIns="91440" tIns="45720" rIns="91440" bIns="45720" rtlCol="0" anchor="b">
            <a:normAutofit/>
          </a:bodyPr>
          <a:lstStyle/>
          <a:p>
            <a:pPr algn="ctr"/>
            <a:r>
              <a:rPr lang="en-US" sz="3900" kern="1200" dirty="0">
                <a:solidFill>
                  <a:srgbClr val="FFFFFF"/>
                </a:solidFill>
                <a:latin typeface="+mj-lt"/>
                <a:ea typeface="+mj-ea"/>
                <a:cs typeface="+mj-cs"/>
              </a:rPr>
              <a:t>Leadership is not about being in charge. It is about taking care of those in your charge.</a:t>
            </a:r>
          </a:p>
        </p:txBody>
      </p:sp>
      <p:sp>
        <p:nvSpPr>
          <p:cNvPr id="3" name="Text Placeholder 2">
            <a:extLst>
              <a:ext uri="{FF2B5EF4-FFF2-40B4-BE49-F238E27FC236}">
                <a16:creationId xmlns:a16="http://schemas.microsoft.com/office/drawing/2014/main" id="{0C2A6857-5FD0-F010-0E80-8BB2B691DB51}"/>
              </a:ext>
            </a:extLst>
          </p:cNvPr>
          <p:cNvSpPr>
            <a:spLocks noGrp="1"/>
          </p:cNvSpPr>
          <p:nvPr>
            <p:ph type="body" idx="1"/>
          </p:nvPr>
        </p:nvSpPr>
        <p:spPr>
          <a:xfrm>
            <a:off x="1522030" y="3605577"/>
            <a:ext cx="9147940" cy="1324303"/>
          </a:xfrm>
        </p:spPr>
        <p:txBody>
          <a:bodyPr vert="horz" lIns="91440" tIns="45720" rIns="91440" bIns="45720" rtlCol="0" anchor="t">
            <a:normAutofit/>
          </a:bodyPr>
          <a:lstStyle/>
          <a:p>
            <a:pPr algn="ctr"/>
            <a:r>
              <a:rPr lang="en-US" sz="2000" kern="1200" dirty="0">
                <a:solidFill>
                  <a:srgbClr val="FFFFFF"/>
                </a:solidFill>
                <a:latin typeface="+mn-lt"/>
                <a:ea typeface="+mn-ea"/>
                <a:cs typeface="+mn-cs"/>
              </a:rPr>
              <a:t>- Simon Sinek</a:t>
            </a:r>
          </a:p>
        </p:txBody>
      </p:sp>
      <p:sp>
        <p:nvSpPr>
          <p:cNvPr id="74"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1869" y="2383077"/>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dirty="0">
              <a:solidFill>
                <a:srgbClr val="FFFFFF"/>
              </a:solidFill>
            </a:endParaRPr>
          </a:p>
        </p:txBody>
      </p:sp>
      <p:sp>
        <p:nvSpPr>
          <p:cNvPr id="76"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24364" y="226546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dirty="0">
              <a:solidFill>
                <a:srgbClr val="FFFFFF"/>
              </a:solidFill>
            </a:endParaRPr>
          </a:p>
        </p:txBody>
      </p:sp>
      <p:sp>
        <p:nvSpPr>
          <p:cNvPr id="77"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4834" y="253720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dirty="0">
              <a:solidFill>
                <a:srgbClr val="FFFFFF"/>
              </a:solidFill>
            </a:endParaRPr>
          </a:p>
        </p:txBody>
      </p:sp>
      <p:sp>
        <p:nvSpPr>
          <p:cNvPr id="78"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053" y="2832967"/>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dirty="0">
              <a:solidFill>
                <a:srgbClr val="FFFFFF"/>
              </a:solidFill>
            </a:endParaRPr>
          </a:p>
        </p:txBody>
      </p:sp>
      <p:sp>
        <p:nvSpPr>
          <p:cNvPr id="7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72266" y="28039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dirty="0">
              <a:solidFill>
                <a:srgbClr val="FFFFFF"/>
              </a:solidFill>
            </a:endParaRPr>
          </a:p>
        </p:txBody>
      </p:sp>
      <p:sp>
        <p:nvSpPr>
          <p:cNvPr id="73"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3405" y="324249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dirty="0">
              <a:solidFill>
                <a:srgbClr val="FFFFFF"/>
              </a:solidFill>
            </a:endParaRPr>
          </a:p>
        </p:txBody>
      </p:sp>
      <p:cxnSp>
        <p:nvCxnSpPr>
          <p:cNvPr id="75" name="Straight Connector 7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831729"/>
            <a:ext cx="12188952"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AE720777-2B60-4E61-EDF6-DC106A55AD63}"/>
              </a:ext>
            </a:extLst>
          </p:cNvPr>
          <p:cNvSpPr>
            <a:spLocks noGrp="1"/>
          </p:cNvSpPr>
          <p:nvPr>
            <p:ph type="sldNum" sz="quarter" idx="12"/>
          </p:nvPr>
        </p:nvSpPr>
        <p:spPr>
          <a:xfrm>
            <a:off x="8610600" y="6133916"/>
            <a:ext cx="2743200" cy="365125"/>
          </a:xfrm>
        </p:spPr>
        <p:txBody>
          <a:bodyPr vert="horz" lIns="91440" tIns="45720" rIns="91440" bIns="45720" rtlCol="0" anchor="ctr">
            <a:normAutofit/>
          </a:bodyPr>
          <a:lstStyle/>
          <a:p>
            <a:pPr>
              <a:spcAft>
                <a:spcPts val="600"/>
              </a:spcAft>
            </a:pPr>
            <a:fld id="{181E4D21-DFBA-4BA9-A6C6-558C4B06F883}" type="slidenum">
              <a:rPr lang="en-US">
                <a:solidFill>
                  <a:srgbClr val="FFFFFF"/>
                </a:solidFill>
              </a:rPr>
              <a:pPr>
                <a:spcAft>
                  <a:spcPts val="600"/>
                </a:spcAft>
              </a:pPr>
              <a:t>9</a:t>
            </a:fld>
            <a:endParaRPr lang="en-US" dirty="0">
              <a:solidFill>
                <a:srgbClr val="FFFFFF"/>
              </a:solidFill>
            </a:endParaRPr>
          </a:p>
        </p:txBody>
      </p:sp>
      <p:sp>
        <p:nvSpPr>
          <p:cNvPr id="4" name="Footer Placeholder 3">
            <a:extLst>
              <a:ext uri="{FF2B5EF4-FFF2-40B4-BE49-F238E27FC236}">
                <a16:creationId xmlns:a16="http://schemas.microsoft.com/office/drawing/2014/main" id="{FE94777A-E345-0ECF-7B41-FB897F851030}"/>
              </a:ext>
            </a:extLst>
          </p:cNvPr>
          <p:cNvSpPr>
            <a:spLocks noGrp="1"/>
          </p:cNvSpPr>
          <p:nvPr>
            <p:ph type="ftr" sz="quarter" idx="11"/>
          </p:nvPr>
        </p:nvSpPr>
        <p:spPr>
          <a:xfrm>
            <a:off x="4331358" y="6133916"/>
            <a:ext cx="3633923" cy="365125"/>
          </a:xfrm>
        </p:spPr>
        <p:txBody>
          <a:bodyPr vert="horz" lIns="91440" tIns="45720" rIns="91440" bIns="45720" rtlCol="0" anchor="ctr">
            <a:normAutofit/>
          </a:bodyPr>
          <a:lstStyle/>
          <a:p>
            <a:pPr>
              <a:lnSpc>
                <a:spcPct val="90000"/>
              </a:lnSpc>
              <a:spcAft>
                <a:spcPts val="600"/>
              </a:spcAft>
            </a:pPr>
            <a:r>
              <a:rPr lang="en-US" sz="1000" kern="1200" dirty="0">
                <a:solidFill>
                  <a:srgbClr val="FFFFFF"/>
                </a:solidFill>
                <a:latin typeface="+mn-lt"/>
                <a:ea typeface="+mn-ea"/>
                <a:cs typeface="+mn-cs"/>
              </a:rPr>
              <a:t>Independent Living  Training and Technical Assistance Center</a:t>
            </a:r>
          </a:p>
        </p:txBody>
      </p:sp>
    </p:spTree>
    <p:extLst>
      <p:ext uri="{BB962C8B-B14F-4D97-AF65-F5344CB8AC3E}">
        <p14:creationId xmlns:p14="http://schemas.microsoft.com/office/powerpoint/2010/main" val="3709201594"/>
      </p:ext>
    </p:extLst>
  </p:cSld>
  <p:clrMapOvr>
    <a:masterClrMapping/>
  </p:clrMapOvr>
</p:sld>
</file>

<file path=ppt/theme/theme1.xml><?xml version="1.0" encoding="utf-8"?>
<a:theme xmlns:a="http://schemas.openxmlformats.org/drawingml/2006/main" name="Office Theme">
  <a:themeElements>
    <a:clrScheme name="IL T&amp;TA Center">
      <a:dk1>
        <a:sysClr val="windowText" lastClr="000000"/>
      </a:dk1>
      <a:lt1>
        <a:sysClr val="window" lastClr="FFFFFF"/>
      </a:lt1>
      <a:dk2>
        <a:srgbClr val="0E2841"/>
      </a:dk2>
      <a:lt2>
        <a:srgbClr val="E8E8E8"/>
      </a:lt2>
      <a:accent1>
        <a:srgbClr val="70002E"/>
      </a:accent1>
      <a:accent2>
        <a:srgbClr val="F9423A"/>
      </a:accent2>
      <a:accent3>
        <a:srgbClr val="ED8B00"/>
      </a:accent3>
      <a:accent4>
        <a:srgbClr val="EFE8D4"/>
      </a:accent4>
      <a:accent5>
        <a:srgbClr val="DFD1A7"/>
      </a:accent5>
      <a:accent6>
        <a:srgbClr val="1D3C34"/>
      </a:accent6>
      <a:hlink>
        <a:srgbClr val="467886"/>
      </a:hlink>
      <a:folHlink>
        <a:srgbClr val="96607D"/>
      </a:folHlink>
    </a:clrScheme>
    <a:fontScheme name="IL T&amp;TA Center">
      <a:majorFont>
        <a:latin typeface="Aptos Display"/>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DF87070-2B64-4FE5-97C2-7ECE085ED546}">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308286-F1B5-40FD-9C15-55A11A30363C}">
  <ds:schemaRefs>
    <ds:schemaRef ds:uri="http://purl.org/dc/terms/"/>
    <ds:schemaRef ds:uri="http://purl.org/dc/elements/1.1/"/>
    <ds:schemaRef ds:uri="http://purl.org/dc/dcmitype/"/>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0cfdd377-bca2-4e70-84ab-90b90dfd61a5"/>
    <ds:schemaRef ds:uri="220b110f-eed8-496d-ae22-1e6fd336ef0a"/>
  </ds:schemaRefs>
</ds:datastoreItem>
</file>

<file path=customXml/itemProps2.xml><?xml version="1.0" encoding="utf-8"?>
<ds:datastoreItem xmlns:ds="http://schemas.openxmlformats.org/officeDocument/2006/customXml" ds:itemID="{D316EC7C-E1A8-4467-B962-0DF38542B3AB}">
  <ds:schemaRefs>
    <ds:schemaRef ds:uri="http://schemas.microsoft.com/sharepoint/v3/contenttype/forms"/>
  </ds:schemaRefs>
</ds:datastoreItem>
</file>

<file path=customXml/itemProps3.xml><?xml version="1.0" encoding="utf-8"?>
<ds:datastoreItem xmlns:ds="http://schemas.openxmlformats.org/officeDocument/2006/customXml" ds:itemID="{E55F958D-BBC1-47BC-A16B-88123FFC7C5A}">
  <ds:schemaRefs>
    <ds:schemaRef ds:uri="0cfdd377-bca2-4e70-84ab-90b90dfd61a5"/>
    <ds:schemaRef ds:uri="220b110f-eed8-496d-ae22-1e6fd336ef0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944</TotalTime>
  <Words>5049</Words>
  <Application>Microsoft Office PowerPoint</Application>
  <PresentationFormat>Widescreen</PresentationFormat>
  <Paragraphs>521</Paragraphs>
  <Slides>31</Slides>
  <Notes>27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Good Governance: Building Highly Effective Boards</vt:lpstr>
      <vt:lpstr>Before We Begin - Accessibility</vt:lpstr>
      <vt:lpstr>Independent Living  Training and Technical Assistance Center</vt:lpstr>
      <vt:lpstr>Small Cohort Facilitator</vt:lpstr>
      <vt:lpstr>Cohort Overview</vt:lpstr>
      <vt:lpstr>Cohort Learning Objectives</vt:lpstr>
      <vt:lpstr>Cohort Norms</vt:lpstr>
      <vt:lpstr>Learning Objectives</vt:lpstr>
      <vt:lpstr>Leadership is not about being in charge. It is about taking care of those in your charge.</vt:lpstr>
      <vt:lpstr>Board Ethics: The Big 3 Duty of Care, Loyalty, and Obedience</vt:lpstr>
      <vt:lpstr>What is my role in  Strategic Planning ?</vt:lpstr>
      <vt:lpstr>What is my role in  Fiscal Oversight ?</vt:lpstr>
      <vt:lpstr>What is my role in  Organizational Accountability ?</vt:lpstr>
      <vt:lpstr>What’s at Stake? The Consequences of Neglect</vt:lpstr>
      <vt:lpstr>Governance Documents to assist Board Members</vt:lpstr>
      <vt:lpstr>Legal &amp; Compliance Documents to assist Board Members</vt:lpstr>
      <vt:lpstr>Personnel Documents to assist Board Members</vt:lpstr>
      <vt:lpstr>Financial Documents to assist Board Members</vt:lpstr>
      <vt:lpstr>Programmatic Documents to assist Board Members</vt:lpstr>
      <vt:lpstr>Operational Documents to assist Board Members</vt:lpstr>
      <vt:lpstr>Strategic and Planning Documents to assist Board Members</vt:lpstr>
      <vt:lpstr>Resource Development Documents to assist Board Members</vt:lpstr>
      <vt:lpstr>Standards of Excellence for CIL Board Member Engagement</vt:lpstr>
      <vt:lpstr>Critical Components for Conducting a Highly Effective Meeting</vt:lpstr>
      <vt:lpstr>Example Board Meeting Agenda</vt:lpstr>
      <vt:lpstr>Scenario  One</vt:lpstr>
      <vt:lpstr>Scenario  Two</vt:lpstr>
      <vt:lpstr>Scenario Three</vt:lpstr>
      <vt:lpstr>Questions for Discussion</vt:lpstr>
      <vt:lpstr>Contact Information</vt:lpstr>
      <vt:lpstr>References &amp;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Morris, Tyler</cp:lastModifiedBy>
  <cp:revision>5</cp:revision>
  <cp:lastPrinted>2025-06-30T19:40:56Z</cp:lastPrinted>
  <dcterms:created xsi:type="dcterms:W3CDTF">2025-02-13T18:27:01Z</dcterms:created>
  <dcterms:modified xsi:type="dcterms:W3CDTF">2025-07-03T19:37:54Z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MediaServiceImageTags">
    <vt:lpwstr/>
  </property>
</Properties>
</file>