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3" r:id="rId4"/>
  </p:sldMasterIdLst>
  <p:notesMasterIdLst>
    <p:notesMasterId r:id="rId36"/>
  </p:notesMasterIdLst>
  <p:sldIdLst>
    <p:sldId id="1264" r:id="rId5"/>
    <p:sldId id="1265" r:id="rId6"/>
    <p:sldId id="1235" r:id="rId7"/>
    <p:sldId id="1306" r:id="rId8"/>
    <p:sldId id="1273" r:id="rId9"/>
    <p:sldId id="1268" r:id="rId10"/>
    <p:sldId id="1295" r:id="rId11"/>
    <p:sldId id="1277" r:id="rId12"/>
    <p:sldId id="1300" r:id="rId13"/>
    <p:sldId id="1340" r:id="rId14"/>
    <p:sldId id="1319" r:id="rId15"/>
    <p:sldId id="1341" r:id="rId16"/>
    <p:sldId id="1342" r:id="rId17"/>
    <p:sldId id="1336" r:id="rId18"/>
    <p:sldId id="1321" r:id="rId19"/>
    <p:sldId id="1345" r:id="rId20"/>
    <p:sldId id="1347" r:id="rId21"/>
    <p:sldId id="1346" r:id="rId22"/>
    <p:sldId id="1348" r:id="rId23"/>
    <p:sldId id="1349" r:id="rId24"/>
    <p:sldId id="1350" r:id="rId25"/>
    <p:sldId id="1351" r:id="rId26"/>
    <p:sldId id="1334" r:id="rId27"/>
    <p:sldId id="1352" r:id="rId28"/>
    <p:sldId id="1353" r:id="rId29"/>
    <p:sldId id="1301" r:id="rId30"/>
    <p:sldId id="1333" r:id="rId31"/>
    <p:sldId id="1339" r:id="rId32"/>
    <p:sldId id="1299" r:id="rId33"/>
    <p:sldId id="1307" r:id="rId34"/>
    <p:sldId id="1302" r:id="rId35"/>
  </p:sldIdLst>
  <p:sldSz cx="12192000" cy="6858000"/>
  <p:notesSz cx="7102475" cy="9388475"/>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23860B-D0A4-2CCE-6941-6DE2A5C8BE5E}" name="McElwee, Paula" initials="MP" userId="S::paula.mcelwee@umt.edu::3a4b01bf-3380-4f8b-919d-79f9d70bf02d" providerId="AD"/>
  <p188:author id="{429B2844-F677-5C43-4684-DE65B4C6A7BE}" name="Morris, Tyler" initials="TM" userId="S::Tyler.Morris@umt.edu::554caaac-c7ab-40ad-bdf6-8fcdd8c2266c" providerId="AD"/>
  <p188:author id="{1C571C87-0F5D-9FF5-DB5B-B5E0B2C0DC35}" name="Breitengross, Sandra" initials="BS" userId="S::sandra.breitengross@umt.edu::8a2b71e1-db95-4c6a-aa4c-9e61c04b1f1b" providerId="AD"/>
  <p188:author id="{D2568B88-6D64-1E86-FEBD-F1E7F5E93A09}" name="Wolinsky, Emily" initials="WE" userId="S::emily.wolinsky@umt.edu::5eba5e5f-315f-4d7f-aaaf-497b11fec99f" providerId="AD"/>
  <p188:author id="{29A53BDF-71C0-2C51-E4BF-DEBCC73266E6}" name="Morris, Tyler" initials="MT" userId="S::tyler.morris@umt.edu::554caaac-c7ab-40ad-bdf6-8fcdd8c2266c" providerId="AD"/>
  <p188:author id="{264403E8-53C1-EDA9-C5E6-B2F371A256CB}" name="Wolinsky, Emily" initials="" userId="S::Emily.Wolinsky@umt.edu::5eba5e5f-315f-4d7f-aaaf-497b11fec9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8D4"/>
    <a:srgbClr val="70002E"/>
    <a:srgbClr val="750518"/>
    <a:srgbClr val="BCDD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B35B66-7232-9504-95A3-7FD42819044B}" v="1" dt="2025-07-03T19:33:19.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500" autoAdjust="0"/>
  </p:normalViewPr>
  <p:slideViewPr>
    <p:cSldViewPr snapToGrid="0">
      <p:cViewPr varScale="1">
        <p:scale>
          <a:sx n="66" d="100"/>
          <a:sy n="66" d="100"/>
        </p:scale>
        <p:origin x="102"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B17B5D-D0DD-4853-86AE-591731C06CD3}" type="doc">
      <dgm:prSet loTypeId="urn:microsoft.com/office/officeart/2018/2/layout/IconVerticalSolidList" loCatId="icon" qsTypeId="urn:microsoft.com/office/officeart/2005/8/quickstyle/simple1" qsCatId="simple" csTypeId="urn:microsoft.com/office/officeart/2005/8/colors/accent1_2" csCatId="accent1" phldr="1"/>
      <dgm:spPr/>
      <dgm:t>
        <a:bodyPr rtlCol="0"/>
        <a:lstStyle/>
        <a:p>
          <a:pPr rtl="0"/>
          <a:endParaRPr lang="en-US"/>
        </a:p>
      </dgm:t>
    </dgm:pt>
    <dgm:pt modelId="{78CD4662-3209-4BBC-8F69-B1ADD72E2220}">
      <dgm:prSet/>
      <dgm:spPr/>
      <dgm:t>
        <a:bodyPr rtlCol="0"/>
        <a:lstStyle/>
        <a:p>
          <a:pPr rtl="0">
            <a:lnSpc>
              <a:spcPct val="100000"/>
            </a:lnSpc>
          </a:pPr>
          <a:r>
            <a:rPr lang="es"/>
            <a:t>Fechas: 24 de junio, 1 de julio, 8 de julio de 2025</a:t>
          </a:r>
        </a:p>
      </dgm:t>
    </dgm:pt>
    <dgm:pt modelId="{015699D9-4A30-4A12-85FE-A0A04A451AD0}" type="parTrans" cxnId="{82D7FBEA-96EC-4128-911A-695444CEDAAB}">
      <dgm:prSet/>
      <dgm:spPr/>
      <dgm:t>
        <a:bodyPr rtlCol="0"/>
        <a:lstStyle/>
        <a:p>
          <a:pPr rtl="0"/>
          <a:endParaRPr lang="en-US"/>
        </a:p>
      </dgm:t>
    </dgm:pt>
    <dgm:pt modelId="{FC78509A-25D0-433C-A0F5-AA965978D42C}" type="sibTrans" cxnId="{82D7FBEA-96EC-4128-911A-695444CEDAAB}">
      <dgm:prSet/>
      <dgm:spPr/>
      <dgm:t>
        <a:bodyPr rtlCol="0"/>
        <a:lstStyle/>
        <a:p>
          <a:pPr rtl="0"/>
          <a:endParaRPr lang="en-US"/>
        </a:p>
      </dgm:t>
    </dgm:pt>
    <dgm:pt modelId="{603521A2-2BFC-4DDF-80E0-BDE693E9AB89}">
      <dgm:prSet/>
      <dgm:spPr/>
      <dgm:t>
        <a:bodyPr rtlCol="0"/>
        <a:lstStyle/>
        <a:p>
          <a:pPr rtl="0">
            <a:lnSpc>
              <a:spcPct val="100000"/>
            </a:lnSpc>
          </a:pPr>
          <a:r>
            <a:rPr lang="es"/>
            <a:t>Formato: Formato: sesiones semanales por Zoom de 90 minutos (60 minutos de instrucción + 30 minutos de aprendizaje entre pares)</a:t>
          </a:r>
        </a:p>
      </dgm:t>
    </dgm:pt>
    <dgm:pt modelId="{D86A8D59-E079-43BF-BB15-33F7A0916D3C}" type="parTrans" cxnId="{4EFB72C8-6341-4780-8541-B0C8E5495F69}">
      <dgm:prSet/>
      <dgm:spPr/>
      <dgm:t>
        <a:bodyPr rtlCol="0"/>
        <a:lstStyle/>
        <a:p>
          <a:pPr rtl="0"/>
          <a:endParaRPr lang="en-US"/>
        </a:p>
      </dgm:t>
    </dgm:pt>
    <dgm:pt modelId="{4A6ECEA7-8717-44F6-A15F-1FFD67F82EFC}" type="sibTrans" cxnId="{4EFB72C8-6341-4780-8541-B0C8E5495F69}">
      <dgm:prSet/>
      <dgm:spPr/>
      <dgm:t>
        <a:bodyPr rtlCol="0"/>
        <a:lstStyle/>
        <a:p>
          <a:pPr rtl="0"/>
          <a:endParaRPr lang="en-US"/>
        </a:p>
      </dgm:t>
    </dgm:pt>
    <dgm:pt modelId="{3027AECE-2786-4B4F-ADA1-45FB9F1AC79B}">
      <dgm:prSet/>
      <dgm:spPr/>
      <dgm:t>
        <a:bodyPr rtlCol="0"/>
        <a:lstStyle/>
        <a:p>
          <a:pPr rtl="0">
            <a:lnSpc>
              <a:spcPct val="100000"/>
            </a:lnSpc>
          </a:pPr>
          <a:r>
            <a:rPr lang="es"/>
            <a:t>Audiencia: presidentes de la junta, miembros de la junta, directores ejecutivos y liderazgo</a:t>
          </a:r>
        </a:p>
      </dgm:t>
    </dgm:pt>
    <dgm:pt modelId="{DACD0BDB-766D-4980-8A1B-09B32E9B442A}" type="parTrans" cxnId="{225947D4-999D-4C4C-8ABE-F28F493081E8}">
      <dgm:prSet/>
      <dgm:spPr/>
      <dgm:t>
        <a:bodyPr rtlCol="0"/>
        <a:lstStyle/>
        <a:p>
          <a:pPr rtl="0"/>
          <a:endParaRPr lang="en-US"/>
        </a:p>
      </dgm:t>
    </dgm:pt>
    <dgm:pt modelId="{FA00AC6F-399C-4125-B72D-1E71397F5922}" type="sibTrans" cxnId="{225947D4-999D-4C4C-8ABE-F28F493081E8}">
      <dgm:prSet/>
      <dgm:spPr/>
      <dgm:t>
        <a:bodyPr rtlCol="0"/>
        <a:lstStyle/>
        <a:p>
          <a:pPr rtl="0"/>
          <a:endParaRPr lang="en-US"/>
        </a:p>
      </dgm:t>
    </dgm:pt>
    <dgm:pt modelId="{9C63D32B-4D0D-4449-991E-D60CDEED91F2}">
      <dgm:prSet/>
      <dgm:spPr/>
      <dgm:t>
        <a:bodyPr rtlCol="0"/>
        <a:lstStyle/>
        <a:p>
          <a:pPr rtl="0">
            <a:lnSpc>
              <a:spcPct val="100000"/>
            </a:lnSpc>
          </a:pPr>
          <a:r>
            <a:rPr lang="es"/>
            <a:t>Estilo: interactivo, impulsado por pares, conversacional</a:t>
          </a:r>
        </a:p>
      </dgm:t>
    </dgm:pt>
    <dgm:pt modelId="{FD08F0D9-F3E0-4677-887A-A578C663D7CB}" type="parTrans" cxnId="{3799218D-398D-4B81-B6DC-3FB490DA1715}">
      <dgm:prSet/>
      <dgm:spPr/>
      <dgm:t>
        <a:bodyPr rtlCol="0"/>
        <a:lstStyle/>
        <a:p>
          <a:pPr rtl="0"/>
          <a:endParaRPr lang="en-US"/>
        </a:p>
      </dgm:t>
    </dgm:pt>
    <dgm:pt modelId="{9281AA6B-7E7F-43D3-ACAA-6418B76FC548}" type="sibTrans" cxnId="{3799218D-398D-4B81-B6DC-3FB490DA1715}">
      <dgm:prSet/>
      <dgm:spPr/>
      <dgm:t>
        <a:bodyPr rtlCol="0"/>
        <a:lstStyle/>
        <a:p>
          <a:pPr rtl="0"/>
          <a:endParaRPr lang="en-US"/>
        </a:p>
      </dgm:t>
    </dgm:pt>
    <dgm:pt modelId="{A63EAB45-0B07-4FCA-9DFF-780F20E7278D}" type="pres">
      <dgm:prSet presAssocID="{42B17B5D-D0DD-4853-86AE-591731C06CD3}" presName="root" presStyleCnt="0">
        <dgm:presLayoutVars>
          <dgm:dir/>
          <dgm:resizeHandles val="exact"/>
        </dgm:presLayoutVars>
      </dgm:prSet>
      <dgm:spPr/>
    </dgm:pt>
    <dgm:pt modelId="{AA2B881A-A352-4C02-BC79-F93A7D9E07E7}" type="pres">
      <dgm:prSet presAssocID="{78CD4662-3209-4BBC-8F69-B1ADD72E2220}" presName="compNode" presStyleCnt="0"/>
      <dgm:spPr/>
    </dgm:pt>
    <dgm:pt modelId="{3DAB113E-768B-499E-8DE9-C62527C9A63D}" type="pres">
      <dgm:prSet presAssocID="{78CD4662-3209-4BBC-8F69-B1ADD72E2220}" presName="bgRect" presStyleLbl="bgShp" presStyleIdx="0" presStyleCnt="4"/>
      <dgm:spPr/>
    </dgm:pt>
    <dgm:pt modelId="{FD27105B-5A32-4CF4-9C23-66DE8145C063}" type="pres">
      <dgm:prSet presAssocID="{78CD4662-3209-4BBC-8F69-B1ADD72E222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ip Calendar"/>
        </a:ext>
      </dgm:extLst>
    </dgm:pt>
    <dgm:pt modelId="{4E7FF2CE-E05F-4848-AD69-024D83518D6D}" type="pres">
      <dgm:prSet presAssocID="{78CD4662-3209-4BBC-8F69-B1ADD72E2220}" presName="spaceRect" presStyleCnt="0"/>
      <dgm:spPr/>
    </dgm:pt>
    <dgm:pt modelId="{43682935-4134-4D8A-B489-F43AFFB03DA8}" type="pres">
      <dgm:prSet presAssocID="{78CD4662-3209-4BBC-8F69-B1ADD72E2220}" presName="parTx" presStyleLbl="revTx" presStyleIdx="0" presStyleCnt="4">
        <dgm:presLayoutVars>
          <dgm:chMax val="0"/>
          <dgm:chPref val="0"/>
        </dgm:presLayoutVars>
      </dgm:prSet>
      <dgm:spPr/>
    </dgm:pt>
    <dgm:pt modelId="{6BE7568F-DC86-4104-8990-E53AF45DAEEC}" type="pres">
      <dgm:prSet presAssocID="{FC78509A-25D0-433C-A0F5-AA965978D42C}" presName="sibTrans" presStyleCnt="0"/>
      <dgm:spPr/>
    </dgm:pt>
    <dgm:pt modelId="{6CA9E3E8-CC97-4627-910D-F5FBA4372D75}" type="pres">
      <dgm:prSet presAssocID="{603521A2-2BFC-4DDF-80E0-BDE693E9AB89}" presName="compNode" presStyleCnt="0"/>
      <dgm:spPr/>
    </dgm:pt>
    <dgm:pt modelId="{BF85E566-2D21-4E1E-BB69-A2DE133CE60B}" type="pres">
      <dgm:prSet presAssocID="{603521A2-2BFC-4DDF-80E0-BDE693E9AB89}" presName="bgRect" presStyleLbl="bgShp" presStyleIdx="1" presStyleCnt="4"/>
      <dgm:spPr/>
    </dgm:pt>
    <dgm:pt modelId="{750706D1-E75F-4706-AF45-70DC67E4D81E}" type="pres">
      <dgm:prSet presAssocID="{603521A2-2BFC-4DDF-80E0-BDE693E9AB8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Zoom In"/>
        </a:ext>
      </dgm:extLst>
    </dgm:pt>
    <dgm:pt modelId="{53036E20-D47B-4BD3-A01D-769998AED7D1}" type="pres">
      <dgm:prSet presAssocID="{603521A2-2BFC-4DDF-80E0-BDE693E9AB89}" presName="spaceRect" presStyleCnt="0"/>
      <dgm:spPr/>
    </dgm:pt>
    <dgm:pt modelId="{46B8D879-611A-4BDE-BDAC-A15C7E84D39C}" type="pres">
      <dgm:prSet presAssocID="{603521A2-2BFC-4DDF-80E0-BDE693E9AB89}" presName="parTx" presStyleLbl="revTx" presStyleIdx="1" presStyleCnt="4">
        <dgm:presLayoutVars>
          <dgm:chMax val="0"/>
          <dgm:chPref val="0"/>
        </dgm:presLayoutVars>
      </dgm:prSet>
      <dgm:spPr/>
    </dgm:pt>
    <dgm:pt modelId="{59ECCD0D-20E0-42D1-AF7D-DA881F8E3CDB}" type="pres">
      <dgm:prSet presAssocID="{4A6ECEA7-8717-44F6-A15F-1FFD67F82EFC}" presName="sibTrans" presStyleCnt="0"/>
      <dgm:spPr/>
    </dgm:pt>
    <dgm:pt modelId="{E8CFC407-892A-4E8E-B3B3-88D71E1C715C}" type="pres">
      <dgm:prSet presAssocID="{3027AECE-2786-4B4F-ADA1-45FB9F1AC79B}" presName="compNode" presStyleCnt="0"/>
      <dgm:spPr/>
    </dgm:pt>
    <dgm:pt modelId="{74A6BB5E-5954-44EA-8CF7-904F9EAEB781}" type="pres">
      <dgm:prSet presAssocID="{3027AECE-2786-4B4F-ADA1-45FB9F1AC79B}" presName="bgRect" presStyleLbl="bgShp" presStyleIdx="2" presStyleCnt="4"/>
      <dgm:spPr/>
    </dgm:pt>
    <dgm:pt modelId="{A036BD18-FB62-413E-BFAA-896B2AFE3EE4}" type="pres">
      <dgm:prSet presAssocID="{3027AECE-2786-4B4F-ADA1-45FB9F1AC7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eting"/>
        </a:ext>
      </dgm:extLst>
    </dgm:pt>
    <dgm:pt modelId="{8E0D8ED0-1975-4D31-A7AB-1E5419BC2320}" type="pres">
      <dgm:prSet presAssocID="{3027AECE-2786-4B4F-ADA1-45FB9F1AC79B}" presName="spaceRect" presStyleCnt="0"/>
      <dgm:spPr/>
    </dgm:pt>
    <dgm:pt modelId="{47069F78-0485-4B6A-8CD7-3FE04B79BA0F}" type="pres">
      <dgm:prSet presAssocID="{3027AECE-2786-4B4F-ADA1-45FB9F1AC79B}" presName="parTx" presStyleLbl="revTx" presStyleIdx="2" presStyleCnt="4">
        <dgm:presLayoutVars>
          <dgm:chMax val="0"/>
          <dgm:chPref val="0"/>
        </dgm:presLayoutVars>
      </dgm:prSet>
      <dgm:spPr/>
    </dgm:pt>
    <dgm:pt modelId="{EA29720E-8F24-4EE5-9934-F2B8CA39641F}" type="pres">
      <dgm:prSet presAssocID="{FA00AC6F-399C-4125-B72D-1E71397F5922}" presName="sibTrans" presStyleCnt="0"/>
      <dgm:spPr/>
    </dgm:pt>
    <dgm:pt modelId="{D2D58C1F-ED39-4240-8A24-FA0AC88D7323}" type="pres">
      <dgm:prSet presAssocID="{9C63D32B-4D0D-4449-991E-D60CDEED91F2}" presName="compNode" presStyleCnt="0"/>
      <dgm:spPr/>
    </dgm:pt>
    <dgm:pt modelId="{F1045B8C-B8F4-4ABA-A0CF-DF01869132F4}" type="pres">
      <dgm:prSet presAssocID="{9C63D32B-4D0D-4449-991E-D60CDEED91F2}" presName="bgRect" presStyleLbl="bgShp" presStyleIdx="3" presStyleCnt="4"/>
      <dgm:spPr/>
    </dgm:pt>
    <dgm:pt modelId="{37C837F9-0EF5-4AF3-B161-18B0B8F43FE4}" type="pres">
      <dgm:prSet presAssocID="{9C63D32B-4D0D-4449-991E-D60CDEED91F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at"/>
        </a:ext>
      </dgm:extLst>
    </dgm:pt>
    <dgm:pt modelId="{8601BD95-9726-443E-8940-BCC2F3E466A3}" type="pres">
      <dgm:prSet presAssocID="{9C63D32B-4D0D-4449-991E-D60CDEED91F2}" presName="spaceRect" presStyleCnt="0"/>
      <dgm:spPr/>
    </dgm:pt>
    <dgm:pt modelId="{8AD10CCA-F06C-419A-A34B-4F00A0ACF80A}" type="pres">
      <dgm:prSet presAssocID="{9C63D32B-4D0D-4449-991E-D60CDEED91F2}" presName="parTx" presStyleLbl="revTx" presStyleIdx="3" presStyleCnt="4">
        <dgm:presLayoutVars>
          <dgm:chMax val="0"/>
          <dgm:chPref val="0"/>
        </dgm:presLayoutVars>
      </dgm:prSet>
      <dgm:spPr/>
    </dgm:pt>
  </dgm:ptLst>
  <dgm:cxnLst>
    <dgm:cxn modelId="{A6DDDB0E-73CA-4DF3-B23A-7DA7B3A99473}" type="presOf" srcId="{3027AECE-2786-4B4F-ADA1-45FB9F1AC79B}" destId="{47069F78-0485-4B6A-8CD7-3FE04B79BA0F}" srcOrd="0" destOrd="0" presId="urn:microsoft.com/office/officeart/2018/2/layout/IconVerticalSolidList"/>
    <dgm:cxn modelId="{9DAC856C-5C78-4BA6-B9E0-965C3BE1B310}" type="presOf" srcId="{42B17B5D-D0DD-4853-86AE-591731C06CD3}" destId="{A63EAB45-0B07-4FCA-9DFF-780F20E7278D}" srcOrd="0" destOrd="0" presId="urn:microsoft.com/office/officeart/2018/2/layout/IconVerticalSolidList"/>
    <dgm:cxn modelId="{3799218D-398D-4B81-B6DC-3FB490DA1715}" srcId="{42B17B5D-D0DD-4853-86AE-591731C06CD3}" destId="{9C63D32B-4D0D-4449-991E-D60CDEED91F2}" srcOrd="3" destOrd="0" parTransId="{FD08F0D9-F3E0-4677-887A-A578C663D7CB}" sibTransId="{9281AA6B-7E7F-43D3-ACAA-6418B76FC548}"/>
    <dgm:cxn modelId="{232DA3AC-BA0A-4AD2-B1F3-CFEF91FFF327}" type="presOf" srcId="{78CD4662-3209-4BBC-8F69-B1ADD72E2220}" destId="{43682935-4134-4D8A-B489-F43AFFB03DA8}" srcOrd="0" destOrd="0" presId="urn:microsoft.com/office/officeart/2018/2/layout/IconVerticalSolidList"/>
    <dgm:cxn modelId="{4EFB72C8-6341-4780-8541-B0C8E5495F69}" srcId="{42B17B5D-D0DD-4853-86AE-591731C06CD3}" destId="{603521A2-2BFC-4DDF-80E0-BDE693E9AB89}" srcOrd="1" destOrd="0" parTransId="{D86A8D59-E079-43BF-BB15-33F7A0916D3C}" sibTransId="{4A6ECEA7-8717-44F6-A15F-1FFD67F82EFC}"/>
    <dgm:cxn modelId="{225947D4-999D-4C4C-8ABE-F28F493081E8}" srcId="{42B17B5D-D0DD-4853-86AE-591731C06CD3}" destId="{3027AECE-2786-4B4F-ADA1-45FB9F1AC79B}" srcOrd="2" destOrd="0" parTransId="{DACD0BDB-766D-4980-8A1B-09B32E9B442A}" sibTransId="{FA00AC6F-399C-4125-B72D-1E71397F5922}"/>
    <dgm:cxn modelId="{24443ADD-DE83-4C3F-9F09-7AFB3DD5C5E3}" type="presOf" srcId="{9C63D32B-4D0D-4449-991E-D60CDEED91F2}" destId="{8AD10CCA-F06C-419A-A34B-4F00A0ACF80A}" srcOrd="0" destOrd="0" presId="urn:microsoft.com/office/officeart/2018/2/layout/IconVerticalSolidList"/>
    <dgm:cxn modelId="{82D7FBEA-96EC-4128-911A-695444CEDAAB}" srcId="{42B17B5D-D0DD-4853-86AE-591731C06CD3}" destId="{78CD4662-3209-4BBC-8F69-B1ADD72E2220}" srcOrd="0" destOrd="0" parTransId="{015699D9-4A30-4A12-85FE-A0A04A451AD0}" sibTransId="{FC78509A-25D0-433C-A0F5-AA965978D42C}"/>
    <dgm:cxn modelId="{B1F5A9F7-CF86-4CD7-B4C3-9F563989CCFE}" type="presOf" srcId="{603521A2-2BFC-4DDF-80E0-BDE693E9AB89}" destId="{46B8D879-611A-4BDE-BDAC-A15C7E84D39C}" srcOrd="0" destOrd="0" presId="urn:microsoft.com/office/officeart/2018/2/layout/IconVerticalSolidList"/>
    <dgm:cxn modelId="{EB3CA467-A46A-48BA-806D-1E86A15ADE58}" type="presParOf" srcId="{A63EAB45-0B07-4FCA-9DFF-780F20E7278D}" destId="{AA2B881A-A352-4C02-BC79-F93A7D9E07E7}" srcOrd="0" destOrd="0" presId="urn:microsoft.com/office/officeart/2018/2/layout/IconVerticalSolidList"/>
    <dgm:cxn modelId="{80CFAF6F-39EF-44D4-965F-FF69D8222F07}" type="presParOf" srcId="{AA2B881A-A352-4C02-BC79-F93A7D9E07E7}" destId="{3DAB113E-768B-499E-8DE9-C62527C9A63D}" srcOrd="0" destOrd="0" presId="urn:microsoft.com/office/officeart/2018/2/layout/IconVerticalSolidList"/>
    <dgm:cxn modelId="{A59227F2-7EF3-477A-8E55-810460C2A4BD}" type="presParOf" srcId="{AA2B881A-A352-4C02-BC79-F93A7D9E07E7}" destId="{FD27105B-5A32-4CF4-9C23-66DE8145C063}" srcOrd="1" destOrd="0" presId="urn:microsoft.com/office/officeart/2018/2/layout/IconVerticalSolidList"/>
    <dgm:cxn modelId="{4FA2D70B-5928-41DF-986F-4FE74A76AB02}" type="presParOf" srcId="{AA2B881A-A352-4C02-BC79-F93A7D9E07E7}" destId="{4E7FF2CE-E05F-4848-AD69-024D83518D6D}" srcOrd="2" destOrd="0" presId="urn:microsoft.com/office/officeart/2018/2/layout/IconVerticalSolidList"/>
    <dgm:cxn modelId="{ADCE90CB-075C-44B8-8744-AD0F53365242}" type="presParOf" srcId="{AA2B881A-A352-4C02-BC79-F93A7D9E07E7}" destId="{43682935-4134-4D8A-B489-F43AFFB03DA8}" srcOrd="3" destOrd="0" presId="urn:microsoft.com/office/officeart/2018/2/layout/IconVerticalSolidList"/>
    <dgm:cxn modelId="{F8A1C9B9-EBDD-4982-92AF-E3BDA16315B7}" type="presParOf" srcId="{A63EAB45-0B07-4FCA-9DFF-780F20E7278D}" destId="{6BE7568F-DC86-4104-8990-E53AF45DAEEC}" srcOrd="1" destOrd="0" presId="urn:microsoft.com/office/officeart/2018/2/layout/IconVerticalSolidList"/>
    <dgm:cxn modelId="{9DF1E4D6-A2D9-424A-A7E4-59097845B601}" type="presParOf" srcId="{A63EAB45-0B07-4FCA-9DFF-780F20E7278D}" destId="{6CA9E3E8-CC97-4627-910D-F5FBA4372D75}" srcOrd="2" destOrd="0" presId="urn:microsoft.com/office/officeart/2018/2/layout/IconVerticalSolidList"/>
    <dgm:cxn modelId="{5C332242-508A-4AD7-9489-E789EDCD6DB2}" type="presParOf" srcId="{6CA9E3E8-CC97-4627-910D-F5FBA4372D75}" destId="{BF85E566-2D21-4E1E-BB69-A2DE133CE60B}" srcOrd="0" destOrd="0" presId="urn:microsoft.com/office/officeart/2018/2/layout/IconVerticalSolidList"/>
    <dgm:cxn modelId="{FC7CA14D-ECF1-47A4-9172-2700F2EF940D}" type="presParOf" srcId="{6CA9E3E8-CC97-4627-910D-F5FBA4372D75}" destId="{750706D1-E75F-4706-AF45-70DC67E4D81E}" srcOrd="1" destOrd="0" presId="urn:microsoft.com/office/officeart/2018/2/layout/IconVerticalSolidList"/>
    <dgm:cxn modelId="{4A54EDFA-7FA1-43E3-B9BC-1F4A22D2FD40}" type="presParOf" srcId="{6CA9E3E8-CC97-4627-910D-F5FBA4372D75}" destId="{53036E20-D47B-4BD3-A01D-769998AED7D1}" srcOrd="2" destOrd="0" presId="urn:microsoft.com/office/officeart/2018/2/layout/IconVerticalSolidList"/>
    <dgm:cxn modelId="{7C191D7D-81B5-44FA-A60A-1078FEC25DF0}" type="presParOf" srcId="{6CA9E3E8-CC97-4627-910D-F5FBA4372D75}" destId="{46B8D879-611A-4BDE-BDAC-A15C7E84D39C}" srcOrd="3" destOrd="0" presId="urn:microsoft.com/office/officeart/2018/2/layout/IconVerticalSolidList"/>
    <dgm:cxn modelId="{4C749FC0-023E-4241-88BC-0EF9589F3B7F}" type="presParOf" srcId="{A63EAB45-0B07-4FCA-9DFF-780F20E7278D}" destId="{59ECCD0D-20E0-42D1-AF7D-DA881F8E3CDB}" srcOrd="3" destOrd="0" presId="urn:microsoft.com/office/officeart/2018/2/layout/IconVerticalSolidList"/>
    <dgm:cxn modelId="{87715F95-B546-4DDC-B7C4-4912FAE5ADC1}" type="presParOf" srcId="{A63EAB45-0B07-4FCA-9DFF-780F20E7278D}" destId="{E8CFC407-892A-4E8E-B3B3-88D71E1C715C}" srcOrd="4" destOrd="0" presId="urn:microsoft.com/office/officeart/2018/2/layout/IconVerticalSolidList"/>
    <dgm:cxn modelId="{89524106-90E4-414D-AE6D-925B5B391789}" type="presParOf" srcId="{E8CFC407-892A-4E8E-B3B3-88D71E1C715C}" destId="{74A6BB5E-5954-44EA-8CF7-904F9EAEB781}" srcOrd="0" destOrd="0" presId="urn:microsoft.com/office/officeart/2018/2/layout/IconVerticalSolidList"/>
    <dgm:cxn modelId="{538C650F-F55B-4F4A-86FE-F7D8198F1E5B}" type="presParOf" srcId="{E8CFC407-892A-4E8E-B3B3-88D71E1C715C}" destId="{A036BD18-FB62-413E-BFAA-896B2AFE3EE4}" srcOrd="1" destOrd="0" presId="urn:microsoft.com/office/officeart/2018/2/layout/IconVerticalSolidList"/>
    <dgm:cxn modelId="{F258EFF3-4AB4-4AFB-9895-BA88A125C7A9}" type="presParOf" srcId="{E8CFC407-892A-4E8E-B3B3-88D71E1C715C}" destId="{8E0D8ED0-1975-4D31-A7AB-1E5419BC2320}" srcOrd="2" destOrd="0" presId="urn:microsoft.com/office/officeart/2018/2/layout/IconVerticalSolidList"/>
    <dgm:cxn modelId="{BEB6380C-95AB-4B8F-B0D3-0B49054014B0}" type="presParOf" srcId="{E8CFC407-892A-4E8E-B3B3-88D71E1C715C}" destId="{47069F78-0485-4B6A-8CD7-3FE04B79BA0F}" srcOrd="3" destOrd="0" presId="urn:microsoft.com/office/officeart/2018/2/layout/IconVerticalSolidList"/>
    <dgm:cxn modelId="{8E24C851-441E-46FD-81CB-CBE727682267}" type="presParOf" srcId="{A63EAB45-0B07-4FCA-9DFF-780F20E7278D}" destId="{EA29720E-8F24-4EE5-9934-F2B8CA39641F}" srcOrd="5" destOrd="0" presId="urn:microsoft.com/office/officeart/2018/2/layout/IconVerticalSolidList"/>
    <dgm:cxn modelId="{FA72D747-C9B3-4083-A029-D363D83B8774}" type="presParOf" srcId="{A63EAB45-0B07-4FCA-9DFF-780F20E7278D}" destId="{D2D58C1F-ED39-4240-8A24-FA0AC88D7323}" srcOrd="6" destOrd="0" presId="urn:microsoft.com/office/officeart/2018/2/layout/IconVerticalSolidList"/>
    <dgm:cxn modelId="{CCFD53CE-FD22-4D4D-87D6-5EDDF3C733FF}" type="presParOf" srcId="{D2D58C1F-ED39-4240-8A24-FA0AC88D7323}" destId="{F1045B8C-B8F4-4ABA-A0CF-DF01869132F4}" srcOrd="0" destOrd="0" presId="urn:microsoft.com/office/officeart/2018/2/layout/IconVerticalSolidList"/>
    <dgm:cxn modelId="{5A98C2B9-5FAC-4075-A53F-5063A905EF2D}" type="presParOf" srcId="{D2D58C1F-ED39-4240-8A24-FA0AC88D7323}" destId="{37C837F9-0EF5-4AF3-B161-18B0B8F43FE4}" srcOrd="1" destOrd="0" presId="urn:microsoft.com/office/officeart/2018/2/layout/IconVerticalSolidList"/>
    <dgm:cxn modelId="{CA00D91C-5D8D-45E2-A424-18D5F77070B4}" type="presParOf" srcId="{D2D58C1F-ED39-4240-8A24-FA0AC88D7323}" destId="{8601BD95-9726-443E-8940-BCC2F3E466A3}" srcOrd="2" destOrd="0" presId="urn:microsoft.com/office/officeart/2018/2/layout/IconVerticalSolidList"/>
    <dgm:cxn modelId="{9D8D9C7B-F176-4E90-9A71-E5089FC4C634}" type="presParOf" srcId="{D2D58C1F-ED39-4240-8A24-FA0AC88D7323}" destId="{8AD10CCA-F06C-419A-A34B-4F00A0ACF80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12DF0E-DE7B-4351-878F-42EDEB0705DB}" type="doc">
      <dgm:prSet loTypeId="urn:microsoft.com/office/officeart/2005/8/layout/vList5" loCatId="list" qsTypeId="urn:microsoft.com/office/officeart/2005/8/quickstyle/simple1" qsCatId="simple" csTypeId="urn:microsoft.com/office/officeart/2005/8/colors/accent0_3" csCatId="mainScheme" phldr="1"/>
      <dgm:spPr/>
      <dgm:t>
        <a:bodyPr rtlCol="0"/>
        <a:lstStyle/>
        <a:p>
          <a:pPr rtl="0"/>
          <a:endParaRPr lang="en-US"/>
        </a:p>
      </dgm:t>
    </dgm:pt>
    <dgm:pt modelId="{5052AF3A-234C-441A-9C61-12438DDA0B03}">
      <dgm:prSet/>
      <dgm:spPr/>
      <dgm:t>
        <a:bodyPr rtlCol="0"/>
        <a:lstStyle/>
        <a:p>
          <a:pPr rtl="0"/>
          <a:endParaRPr lang="en-US" dirty="0"/>
        </a:p>
      </dgm:t>
    </dgm:pt>
    <dgm:pt modelId="{FDC197BF-1A37-4E7C-9ADF-B1B87583BAA3}" type="parTrans" cxnId="{84BB9655-F114-43AB-97F5-69B5D212B668}">
      <dgm:prSet/>
      <dgm:spPr/>
      <dgm:t>
        <a:bodyPr rtlCol="0"/>
        <a:lstStyle/>
        <a:p>
          <a:pPr rtl="0"/>
          <a:endParaRPr lang="en-US"/>
        </a:p>
      </dgm:t>
    </dgm:pt>
    <dgm:pt modelId="{48B3DAE2-DACF-472C-A6A8-9F39604DDF6B}" type="sibTrans" cxnId="{84BB9655-F114-43AB-97F5-69B5D212B668}">
      <dgm:prSet/>
      <dgm:spPr/>
      <dgm:t>
        <a:bodyPr rtlCol="0"/>
        <a:lstStyle/>
        <a:p>
          <a:pPr rtl="0"/>
          <a:endParaRPr lang="en-US"/>
        </a:p>
      </dgm:t>
    </dgm:pt>
    <dgm:pt modelId="{93054EEC-BB29-4937-9A70-9C522D9FE4EA}">
      <dgm:prSet/>
      <dgm:spPr/>
      <dgm:t>
        <a:bodyPr rtlCol="0"/>
        <a:lstStyle/>
        <a:p>
          <a:pPr rtl="0"/>
          <a:endParaRPr lang="en-US" dirty="0"/>
        </a:p>
      </dgm:t>
    </dgm:pt>
    <dgm:pt modelId="{FB3F2D0A-B3A9-4D66-A296-860C637D2448}" type="parTrans" cxnId="{D8D66F6D-69AD-4D64-991A-7E77184991DC}">
      <dgm:prSet/>
      <dgm:spPr/>
      <dgm:t>
        <a:bodyPr rtlCol="0"/>
        <a:lstStyle/>
        <a:p>
          <a:pPr rtl="0"/>
          <a:endParaRPr lang="en-US"/>
        </a:p>
      </dgm:t>
    </dgm:pt>
    <dgm:pt modelId="{CA275573-8A3A-47F8-8085-EDA2917EFEE0}" type="sibTrans" cxnId="{D8D66F6D-69AD-4D64-991A-7E77184991DC}">
      <dgm:prSet/>
      <dgm:spPr/>
      <dgm:t>
        <a:bodyPr rtlCol="0"/>
        <a:lstStyle/>
        <a:p>
          <a:pPr rtl="0"/>
          <a:endParaRPr lang="en-US"/>
        </a:p>
      </dgm:t>
    </dgm:pt>
    <dgm:pt modelId="{0561A91D-6584-4B67-92DE-795CD83CBE3E}">
      <dgm:prSet/>
      <dgm:spPr/>
      <dgm:t>
        <a:bodyPr rtlCol="0"/>
        <a:lstStyle/>
        <a:p>
          <a:pPr rtl="0"/>
          <a:endParaRPr lang="en-US" dirty="0"/>
        </a:p>
      </dgm:t>
    </dgm:pt>
    <dgm:pt modelId="{7C63B929-23A0-493F-9364-1C524063719F}" type="parTrans" cxnId="{4F96B758-BDFA-4558-B26D-93E2801D3515}">
      <dgm:prSet/>
      <dgm:spPr/>
      <dgm:t>
        <a:bodyPr rtlCol="0"/>
        <a:lstStyle/>
        <a:p>
          <a:pPr rtl="0"/>
          <a:endParaRPr lang="en-US"/>
        </a:p>
      </dgm:t>
    </dgm:pt>
    <dgm:pt modelId="{D2428BA9-C229-49E5-B76A-509EFED254D2}" type="sibTrans" cxnId="{4F96B758-BDFA-4558-B26D-93E2801D3515}">
      <dgm:prSet/>
      <dgm:spPr/>
      <dgm:t>
        <a:bodyPr rtlCol="0"/>
        <a:lstStyle/>
        <a:p>
          <a:pPr rtl="0"/>
          <a:endParaRPr lang="en-US"/>
        </a:p>
      </dgm:t>
    </dgm:pt>
    <dgm:pt modelId="{20F16995-2CCD-482D-8E1A-A93E90538ED1}">
      <dgm:prSet/>
      <dgm:spPr/>
      <dgm:t>
        <a:bodyPr rtlCol="0"/>
        <a:lstStyle/>
        <a:p>
          <a:pPr rtl="0"/>
          <a:endParaRPr lang="en-US" dirty="0"/>
        </a:p>
      </dgm:t>
    </dgm:pt>
    <dgm:pt modelId="{17B280BD-49AC-4FCD-B0B1-1BD37AF12044}" type="parTrans" cxnId="{BCE887C4-8ADA-4D47-8D8D-2CE28386358D}">
      <dgm:prSet/>
      <dgm:spPr/>
      <dgm:t>
        <a:bodyPr rtlCol="0"/>
        <a:lstStyle/>
        <a:p>
          <a:pPr rtl="0"/>
          <a:endParaRPr lang="en-US"/>
        </a:p>
      </dgm:t>
    </dgm:pt>
    <dgm:pt modelId="{60DDF80B-2731-46F3-B84C-39DDBDB72A10}" type="sibTrans" cxnId="{BCE887C4-8ADA-4D47-8D8D-2CE28386358D}">
      <dgm:prSet/>
      <dgm:spPr/>
      <dgm:t>
        <a:bodyPr rtlCol="0"/>
        <a:lstStyle/>
        <a:p>
          <a:pPr rtl="0"/>
          <a:endParaRPr lang="en-US"/>
        </a:p>
      </dgm:t>
    </dgm:pt>
    <dgm:pt modelId="{D98D755A-209C-4CB4-BAC0-DAEBB36AF76D}">
      <dgm:prSet/>
      <dgm:spPr/>
      <dgm:t>
        <a:bodyPr rtlCol="0"/>
        <a:lstStyle/>
        <a:p>
          <a:pPr rtl="0"/>
          <a:endParaRPr lang="en-US" dirty="0"/>
        </a:p>
      </dgm:t>
    </dgm:pt>
    <dgm:pt modelId="{D75CEDC9-7EB9-45F0-B0AB-1A560B008412}" type="parTrans" cxnId="{D302BE69-95BA-4EC4-8B6F-C55AE93538BE}">
      <dgm:prSet/>
      <dgm:spPr/>
      <dgm:t>
        <a:bodyPr rtlCol="0"/>
        <a:lstStyle/>
        <a:p>
          <a:pPr rtl="0"/>
          <a:endParaRPr lang="en-US"/>
        </a:p>
      </dgm:t>
    </dgm:pt>
    <dgm:pt modelId="{6AEF0CE8-DD3D-4157-A025-D02E1FE84ECA}" type="sibTrans" cxnId="{D302BE69-95BA-4EC4-8B6F-C55AE93538BE}">
      <dgm:prSet/>
      <dgm:spPr/>
      <dgm:t>
        <a:bodyPr rtlCol="0"/>
        <a:lstStyle/>
        <a:p>
          <a:pPr rtl="0"/>
          <a:endParaRPr lang="en-US"/>
        </a:p>
      </dgm:t>
    </dgm:pt>
    <dgm:pt modelId="{6ABAD9DC-D3E3-4F23-A492-8E8AE18DB09B}">
      <dgm:prSet/>
      <dgm:spPr/>
      <dgm:t>
        <a:bodyPr rtlCol="0"/>
        <a:lstStyle/>
        <a:p>
          <a:pPr rtl="0"/>
          <a:endParaRPr lang="en-US" dirty="0"/>
        </a:p>
      </dgm:t>
    </dgm:pt>
    <dgm:pt modelId="{B2BE1695-64FF-4F8C-B995-7BBE2FAAE054}" type="sibTrans" cxnId="{1B698059-A889-462B-AA21-171596AAE42B}">
      <dgm:prSet/>
      <dgm:spPr/>
      <dgm:t>
        <a:bodyPr rtlCol="0"/>
        <a:lstStyle/>
        <a:p>
          <a:pPr rtl="0"/>
          <a:endParaRPr lang="en-US"/>
        </a:p>
      </dgm:t>
    </dgm:pt>
    <dgm:pt modelId="{38289536-E25C-4576-A5AC-CB545C449855}" type="parTrans" cxnId="{1B698059-A889-462B-AA21-171596AAE42B}">
      <dgm:prSet/>
      <dgm:spPr/>
      <dgm:t>
        <a:bodyPr rtlCol="0"/>
        <a:lstStyle/>
        <a:p>
          <a:pPr rtl="0"/>
          <a:endParaRPr lang="en-US"/>
        </a:p>
      </dgm:t>
    </dgm:pt>
    <dgm:pt modelId="{0ADD3C15-2CC0-42F9-B64F-4042FA877914}" type="pres">
      <dgm:prSet presAssocID="{3E12DF0E-DE7B-4351-878F-42EDEB0705DB}" presName="Name0" presStyleCnt="0">
        <dgm:presLayoutVars>
          <dgm:dir/>
          <dgm:animLvl val="lvl"/>
          <dgm:resizeHandles val="exact"/>
        </dgm:presLayoutVars>
      </dgm:prSet>
      <dgm:spPr/>
    </dgm:pt>
    <dgm:pt modelId="{8CF3C3F9-AF2B-42D8-9C1C-EE41D72D3CAC}" type="pres">
      <dgm:prSet presAssocID="{5052AF3A-234C-441A-9C61-12438DDA0B03}" presName="linNode" presStyleCnt="0"/>
      <dgm:spPr/>
    </dgm:pt>
    <dgm:pt modelId="{1D67D482-2B5A-458A-9F7B-2D21A479764D}" type="pres">
      <dgm:prSet presAssocID="{5052AF3A-234C-441A-9C61-12438DDA0B03}" presName="parentText" presStyleLbl="node1" presStyleIdx="0" presStyleCnt="3">
        <dgm:presLayoutVars>
          <dgm:chMax val="1"/>
          <dgm:bulletEnabled val="1"/>
        </dgm:presLayoutVars>
      </dgm:prSet>
      <dgm:spPr/>
    </dgm:pt>
    <dgm:pt modelId="{1D8D89A3-0C0F-4BF9-AF2D-75F58A1944C2}" type="pres">
      <dgm:prSet presAssocID="{5052AF3A-234C-441A-9C61-12438DDA0B03}" presName="descendantText" presStyleLbl="alignAccFollowNode1" presStyleIdx="0" presStyleCnt="3">
        <dgm:presLayoutVars>
          <dgm:bulletEnabled val="1"/>
        </dgm:presLayoutVars>
      </dgm:prSet>
      <dgm:spPr/>
    </dgm:pt>
    <dgm:pt modelId="{EBF855E7-3891-49DB-8099-D19B86E8BE90}" type="pres">
      <dgm:prSet presAssocID="{48B3DAE2-DACF-472C-A6A8-9F39604DDF6B}" presName="sp" presStyleCnt="0"/>
      <dgm:spPr/>
    </dgm:pt>
    <dgm:pt modelId="{7413F46C-6200-4DB7-B394-84D0D7C1F986}" type="pres">
      <dgm:prSet presAssocID="{6ABAD9DC-D3E3-4F23-A492-8E8AE18DB09B}" presName="linNode" presStyleCnt="0"/>
      <dgm:spPr/>
    </dgm:pt>
    <dgm:pt modelId="{7FE27AF0-7B38-4B0C-A32E-FAF5B3B9DDE8}" type="pres">
      <dgm:prSet presAssocID="{6ABAD9DC-D3E3-4F23-A492-8E8AE18DB09B}" presName="parentText" presStyleLbl="node1" presStyleIdx="1" presStyleCnt="3">
        <dgm:presLayoutVars>
          <dgm:chMax val="1"/>
          <dgm:bulletEnabled val="1"/>
        </dgm:presLayoutVars>
      </dgm:prSet>
      <dgm:spPr/>
    </dgm:pt>
    <dgm:pt modelId="{DC10014A-00C6-4153-84A9-19C1FBB4D871}" type="pres">
      <dgm:prSet presAssocID="{6ABAD9DC-D3E3-4F23-A492-8E8AE18DB09B}" presName="descendantText" presStyleLbl="alignAccFollowNode1" presStyleIdx="1" presStyleCnt="3">
        <dgm:presLayoutVars>
          <dgm:bulletEnabled val="1"/>
        </dgm:presLayoutVars>
      </dgm:prSet>
      <dgm:spPr/>
    </dgm:pt>
    <dgm:pt modelId="{573B6361-4373-4F56-AF05-F2B8A8DF0A37}" type="pres">
      <dgm:prSet presAssocID="{B2BE1695-64FF-4F8C-B995-7BBE2FAAE054}" presName="sp" presStyleCnt="0"/>
      <dgm:spPr/>
    </dgm:pt>
    <dgm:pt modelId="{2F37CFB7-C9E9-46F7-8FED-07DC10B6A4C5}" type="pres">
      <dgm:prSet presAssocID="{20F16995-2CCD-482D-8E1A-A93E90538ED1}" presName="linNode" presStyleCnt="0"/>
      <dgm:spPr/>
    </dgm:pt>
    <dgm:pt modelId="{B3A29226-0BBA-475C-8FC3-64EF80081779}" type="pres">
      <dgm:prSet presAssocID="{20F16995-2CCD-482D-8E1A-A93E90538ED1}" presName="parentText" presStyleLbl="node1" presStyleIdx="2" presStyleCnt="3">
        <dgm:presLayoutVars>
          <dgm:chMax val="1"/>
          <dgm:bulletEnabled val="1"/>
        </dgm:presLayoutVars>
      </dgm:prSet>
      <dgm:spPr/>
    </dgm:pt>
    <dgm:pt modelId="{C8D1BAFE-EBB9-44A8-841F-6798FA4FBAFF}" type="pres">
      <dgm:prSet presAssocID="{20F16995-2CCD-482D-8E1A-A93E90538ED1}" presName="descendantText" presStyleLbl="alignAccFollowNode1" presStyleIdx="2" presStyleCnt="3">
        <dgm:presLayoutVars>
          <dgm:bulletEnabled val="1"/>
        </dgm:presLayoutVars>
      </dgm:prSet>
      <dgm:spPr/>
    </dgm:pt>
  </dgm:ptLst>
  <dgm:cxnLst>
    <dgm:cxn modelId="{9F324F16-9E17-4839-A73B-67BFEDF141AF}" type="presOf" srcId="{5052AF3A-234C-441A-9C61-12438DDA0B03}" destId="{1D67D482-2B5A-458A-9F7B-2D21A479764D}" srcOrd="0" destOrd="0" presId="urn:microsoft.com/office/officeart/2005/8/layout/vList5"/>
    <dgm:cxn modelId="{69C9D732-5E1A-40B3-9AD5-C9E7516B83DD}" type="presOf" srcId="{D98D755A-209C-4CB4-BAC0-DAEBB36AF76D}" destId="{C8D1BAFE-EBB9-44A8-841F-6798FA4FBAFF}" srcOrd="0" destOrd="0" presId="urn:microsoft.com/office/officeart/2005/8/layout/vList5"/>
    <dgm:cxn modelId="{E1A2CF36-7532-4B47-BDD5-0B8BFB632E31}" type="presOf" srcId="{93054EEC-BB29-4937-9A70-9C522D9FE4EA}" destId="{1D8D89A3-0C0F-4BF9-AF2D-75F58A1944C2}" srcOrd="0" destOrd="0" presId="urn:microsoft.com/office/officeart/2005/8/layout/vList5"/>
    <dgm:cxn modelId="{D302BE69-95BA-4EC4-8B6F-C55AE93538BE}" srcId="{20F16995-2CCD-482D-8E1A-A93E90538ED1}" destId="{D98D755A-209C-4CB4-BAC0-DAEBB36AF76D}" srcOrd="0" destOrd="0" parTransId="{D75CEDC9-7EB9-45F0-B0AB-1A560B008412}" sibTransId="{6AEF0CE8-DD3D-4157-A025-D02E1FE84ECA}"/>
    <dgm:cxn modelId="{15B9B86A-8AED-4FF2-B6D4-8F38EFFFB110}" type="presOf" srcId="{0561A91D-6584-4B67-92DE-795CD83CBE3E}" destId="{DC10014A-00C6-4153-84A9-19C1FBB4D871}" srcOrd="0" destOrd="0" presId="urn:microsoft.com/office/officeart/2005/8/layout/vList5"/>
    <dgm:cxn modelId="{D8D66F6D-69AD-4D64-991A-7E77184991DC}" srcId="{5052AF3A-234C-441A-9C61-12438DDA0B03}" destId="{93054EEC-BB29-4937-9A70-9C522D9FE4EA}" srcOrd="0" destOrd="0" parTransId="{FB3F2D0A-B3A9-4D66-A296-860C637D2448}" sibTransId="{CA275573-8A3A-47F8-8085-EDA2917EFEE0}"/>
    <dgm:cxn modelId="{84BB9655-F114-43AB-97F5-69B5D212B668}" srcId="{3E12DF0E-DE7B-4351-878F-42EDEB0705DB}" destId="{5052AF3A-234C-441A-9C61-12438DDA0B03}" srcOrd="0" destOrd="0" parTransId="{FDC197BF-1A37-4E7C-9ADF-B1B87583BAA3}" sibTransId="{48B3DAE2-DACF-472C-A6A8-9F39604DDF6B}"/>
    <dgm:cxn modelId="{4F96B758-BDFA-4558-B26D-93E2801D3515}" srcId="{6ABAD9DC-D3E3-4F23-A492-8E8AE18DB09B}" destId="{0561A91D-6584-4B67-92DE-795CD83CBE3E}" srcOrd="0" destOrd="0" parTransId="{7C63B929-23A0-493F-9364-1C524063719F}" sibTransId="{D2428BA9-C229-49E5-B76A-509EFED254D2}"/>
    <dgm:cxn modelId="{1B698059-A889-462B-AA21-171596AAE42B}" srcId="{3E12DF0E-DE7B-4351-878F-42EDEB0705DB}" destId="{6ABAD9DC-D3E3-4F23-A492-8E8AE18DB09B}" srcOrd="1" destOrd="0" parTransId="{38289536-E25C-4576-A5AC-CB545C449855}" sibTransId="{B2BE1695-64FF-4F8C-B995-7BBE2FAAE054}"/>
    <dgm:cxn modelId="{D9405DA0-AA7D-4FA9-8266-F9703851375A}" type="presOf" srcId="{6ABAD9DC-D3E3-4F23-A492-8E8AE18DB09B}" destId="{7FE27AF0-7B38-4B0C-A32E-FAF5B3B9DDE8}" srcOrd="0" destOrd="0" presId="urn:microsoft.com/office/officeart/2005/8/layout/vList5"/>
    <dgm:cxn modelId="{BCE887C4-8ADA-4D47-8D8D-2CE28386358D}" srcId="{3E12DF0E-DE7B-4351-878F-42EDEB0705DB}" destId="{20F16995-2CCD-482D-8E1A-A93E90538ED1}" srcOrd="2" destOrd="0" parTransId="{17B280BD-49AC-4FCD-B0B1-1BD37AF12044}" sibTransId="{60DDF80B-2731-46F3-B84C-39DDBDB72A10}"/>
    <dgm:cxn modelId="{BE7C6DEC-3220-4F6C-8B30-3281DC8D9E4C}" type="presOf" srcId="{20F16995-2CCD-482D-8E1A-A93E90538ED1}" destId="{B3A29226-0BBA-475C-8FC3-64EF80081779}" srcOrd="0" destOrd="0" presId="urn:microsoft.com/office/officeart/2005/8/layout/vList5"/>
    <dgm:cxn modelId="{C48624FD-5B4E-479B-893E-CA5B0CACE414}" type="presOf" srcId="{3E12DF0E-DE7B-4351-878F-42EDEB0705DB}" destId="{0ADD3C15-2CC0-42F9-B64F-4042FA877914}" srcOrd="0" destOrd="0" presId="urn:microsoft.com/office/officeart/2005/8/layout/vList5"/>
    <dgm:cxn modelId="{9B3648B9-8D6B-46F4-A0A0-2E7C8B8E93E2}" type="presParOf" srcId="{0ADD3C15-2CC0-42F9-B64F-4042FA877914}" destId="{8CF3C3F9-AF2B-42D8-9C1C-EE41D72D3CAC}" srcOrd="0" destOrd="0" presId="urn:microsoft.com/office/officeart/2005/8/layout/vList5"/>
    <dgm:cxn modelId="{6664DC0E-13EB-41F4-B235-B7D2A71B67F7}" type="presParOf" srcId="{8CF3C3F9-AF2B-42D8-9C1C-EE41D72D3CAC}" destId="{1D67D482-2B5A-458A-9F7B-2D21A479764D}" srcOrd="0" destOrd="0" presId="urn:microsoft.com/office/officeart/2005/8/layout/vList5"/>
    <dgm:cxn modelId="{0F71F0B2-7966-4090-8083-D93C21F9F485}" type="presParOf" srcId="{8CF3C3F9-AF2B-42D8-9C1C-EE41D72D3CAC}" destId="{1D8D89A3-0C0F-4BF9-AF2D-75F58A1944C2}" srcOrd="1" destOrd="0" presId="urn:microsoft.com/office/officeart/2005/8/layout/vList5"/>
    <dgm:cxn modelId="{C50DCDEE-D06A-4828-90FE-7DC4C0D3CCE9}" type="presParOf" srcId="{0ADD3C15-2CC0-42F9-B64F-4042FA877914}" destId="{EBF855E7-3891-49DB-8099-D19B86E8BE90}" srcOrd="1" destOrd="0" presId="urn:microsoft.com/office/officeart/2005/8/layout/vList5"/>
    <dgm:cxn modelId="{F068B419-50EF-4F35-9F23-6F0E29EF327C}" type="presParOf" srcId="{0ADD3C15-2CC0-42F9-B64F-4042FA877914}" destId="{7413F46C-6200-4DB7-B394-84D0D7C1F986}" srcOrd="2" destOrd="0" presId="urn:microsoft.com/office/officeart/2005/8/layout/vList5"/>
    <dgm:cxn modelId="{B77478FE-D2D3-46E5-9BE0-E099D36071AB}" type="presParOf" srcId="{7413F46C-6200-4DB7-B394-84D0D7C1F986}" destId="{7FE27AF0-7B38-4B0C-A32E-FAF5B3B9DDE8}" srcOrd="0" destOrd="0" presId="urn:microsoft.com/office/officeart/2005/8/layout/vList5"/>
    <dgm:cxn modelId="{ACF6AB74-1B1A-4A42-BCE0-F210CAE6C0C4}" type="presParOf" srcId="{7413F46C-6200-4DB7-B394-84D0D7C1F986}" destId="{DC10014A-00C6-4153-84A9-19C1FBB4D871}" srcOrd="1" destOrd="0" presId="urn:microsoft.com/office/officeart/2005/8/layout/vList5"/>
    <dgm:cxn modelId="{993AC238-4FC2-4CDF-BB82-F5C1ADB9DD4D}" type="presParOf" srcId="{0ADD3C15-2CC0-42F9-B64F-4042FA877914}" destId="{573B6361-4373-4F56-AF05-F2B8A8DF0A37}" srcOrd="3" destOrd="0" presId="urn:microsoft.com/office/officeart/2005/8/layout/vList5"/>
    <dgm:cxn modelId="{157386C0-72C1-4BBD-82C8-9B30F8596B89}" type="presParOf" srcId="{0ADD3C15-2CC0-42F9-B64F-4042FA877914}" destId="{2F37CFB7-C9E9-46F7-8FED-07DC10B6A4C5}" srcOrd="4" destOrd="0" presId="urn:microsoft.com/office/officeart/2005/8/layout/vList5"/>
    <dgm:cxn modelId="{69D8C021-B79D-4ECB-B5F8-E0B48E8B5847}" type="presParOf" srcId="{2F37CFB7-C9E9-46F7-8FED-07DC10B6A4C5}" destId="{B3A29226-0BBA-475C-8FC3-64EF80081779}" srcOrd="0" destOrd="0" presId="urn:microsoft.com/office/officeart/2005/8/layout/vList5"/>
    <dgm:cxn modelId="{52A5EAEF-9E11-4F0F-892C-101CEE119599}" type="presParOf" srcId="{2F37CFB7-C9E9-46F7-8FED-07DC10B6A4C5}" destId="{C8D1BAFE-EBB9-44A8-841F-6798FA4FBAF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B113E-768B-499E-8DE9-C62527C9A63D}">
      <dsp:nvSpPr>
        <dsp:cNvPr id="0" name=""/>
        <dsp:cNvSpPr/>
      </dsp:nvSpPr>
      <dsp:spPr>
        <a:xfrm>
          <a:off x="0" y="1805"/>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7105B-5A32-4CF4-9C23-66DE8145C063}">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682935-4134-4D8A-B489-F43AFFB03DA8}">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Fechas: 24 de junio, 1 de julio, 8 de julio de 2025</a:t>
          </a:r>
        </a:p>
      </dsp:txBody>
      <dsp:txXfrm>
        <a:off x="1057183" y="1805"/>
        <a:ext cx="9458416" cy="915310"/>
      </dsp:txXfrm>
    </dsp:sp>
    <dsp:sp modelId="{BF85E566-2D21-4E1E-BB69-A2DE133CE60B}">
      <dsp:nvSpPr>
        <dsp:cNvPr id="0" name=""/>
        <dsp:cNvSpPr/>
      </dsp:nvSpPr>
      <dsp:spPr>
        <a:xfrm>
          <a:off x="0" y="1145944"/>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706D1-E75F-4706-AF45-70DC67E4D81E}">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8D879-611A-4BDE-BDAC-A15C7E84D39C}">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Formato: Formato: sesiones semanales por Zoom de 90 minutos (60 minutos de instrucción + 30 minutos de aprendizaje entre pares)</a:t>
          </a:r>
        </a:p>
      </dsp:txBody>
      <dsp:txXfrm>
        <a:off x="1057183" y="1145944"/>
        <a:ext cx="9458416" cy="915310"/>
      </dsp:txXfrm>
    </dsp:sp>
    <dsp:sp modelId="{74A6BB5E-5954-44EA-8CF7-904F9EAEB781}">
      <dsp:nvSpPr>
        <dsp:cNvPr id="0" name=""/>
        <dsp:cNvSpPr/>
      </dsp:nvSpPr>
      <dsp:spPr>
        <a:xfrm>
          <a:off x="0" y="2290082"/>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36BD18-FB62-413E-BFAA-896B2AFE3EE4}">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069F78-0485-4B6A-8CD7-3FE04B79BA0F}">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Audiencia: presidentes de la junta, miembros de la junta, directores ejecutivos y liderazgo</a:t>
          </a:r>
        </a:p>
      </dsp:txBody>
      <dsp:txXfrm>
        <a:off x="1057183" y="2290082"/>
        <a:ext cx="9458416" cy="915310"/>
      </dsp:txXfrm>
    </dsp:sp>
    <dsp:sp modelId="{F1045B8C-B8F4-4ABA-A0CF-DF01869132F4}">
      <dsp:nvSpPr>
        <dsp:cNvPr id="0" name=""/>
        <dsp:cNvSpPr/>
      </dsp:nvSpPr>
      <dsp:spPr>
        <a:xfrm>
          <a:off x="0" y="3434221"/>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C837F9-0EF5-4AF3-B161-18B0B8F43FE4}">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10CCA-F06C-419A-A34B-4F00A0ACF80A}">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Estilo: interactivo, impulsado por pares, conversacional</a:t>
          </a:r>
        </a:p>
      </dsp:txBody>
      <dsp:txXfrm>
        <a:off x="1057183" y="3434221"/>
        <a:ext cx="945841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D89A3-0C0F-4BF9-AF2D-75F58A1944C2}">
      <dsp:nvSpPr>
        <dsp:cNvPr id="0" name=""/>
        <dsp:cNvSpPr/>
      </dsp:nvSpPr>
      <dsp:spPr>
        <a:xfrm rot="5400000">
          <a:off x="3549686" y="-1114691"/>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249363"/>
        <a:ext cx="3939450" cy="1280619"/>
      </dsp:txXfrm>
    </dsp:sp>
    <dsp:sp modelId="{1D67D482-2B5A-458A-9F7B-2D21A479764D}">
      <dsp:nvSpPr>
        <dsp:cNvPr id="0" name=""/>
        <dsp:cNvSpPr/>
      </dsp:nvSpPr>
      <dsp:spPr>
        <a:xfrm>
          <a:off x="0" y="2687"/>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89285"/>
        <a:ext cx="2081714" cy="1600775"/>
      </dsp:txXfrm>
    </dsp:sp>
    <dsp:sp modelId="{DC10014A-00C6-4153-84A9-19C1FBB4D871}">
      <dsp:nvSpPr>
        <dsp:cNvPr id="0" name=""/>
        <dsp:cNvSpPr/>
      </dsp:nvSpPr>
      <dsp:spPr>
        <a:xfrm rot="5400000">
          <a:off x="3549686" y="74797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2112034"/>
        <a:ext cx="3939450" cy="1280619"/>
      </dsp:txXfrm>
    </dsp:sp>
    <dsp:sp modelId="{7FE27AF0-7B38-4B0C-A32E-FAF5B3B9DDE8}">
      <dsp:nvSpPr>
        <dsp:cNvPr id="0" name=""/>
        <dsp:cNvSpPr/>
      </dsp:nvSpPr>
      <dsp:spPr>
        <a:xfrm>
          <a:off x="0" y="186535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1951956"/>
        <a:ext cx="2081714" cy="1600775"/>
      </dsp:txXfrm>
    </dsp:sp>
    <dsp:sp modelId="{C8D1BAFE-EBB9-44A8-841F-6798FA4FBAFF}">
      <dsp:nvSpPr>
        <dsp:cNvPr id="0" name=""/>
        <dsp:cNvSpPr/>
      </dsp:nvSpPr>
      <dsp:spPr>
        <a:xfrm rot="5400000">
          <a:off x="3549686" y="261064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3974704"/>
        <a:ext cx="3939450" cy="1280619"/>
      </dsp:txXfrm>
    </dsp:sp>
    <dsp:sp modelId="{B3A29226-0BBA-475C-8FC3-64EF80081779}">
      <dsp:nvSpPr>
        <dsp:cNvPr id="0" name=""/>
        <dsp:cNvSpPr/>
      </dsp:nvSpPr>
      <dsp:spPr>
        <a:xfrm>
          <a:off x="0" y="372802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3814626"/>
        <a:ext cx="2081714" cy="16007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pPr rtl="0"/>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pPr rtl="0"/>
            <a:fld id="{E9923DBA-C4F3-488E-BF80-7D6D5683E467}" type="datetimeFigureOut">
              <a:rPr lang="en-US" smtClean="0"/>
              <a:t>7/8/2025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pPr rtl="0"/>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pPr rtl="0"/>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pPr rtl="0"/>
            <a:fld id="{32EB5225-5EEE-4ACC-8F39-02FB50716DCC}" type="slidenum">
              <a:rPr lang="en-US" smtClean="0"/>
              <a:t>‹#›</a:t>
            </a:fld>
            <a:endParaRPr lang="en-US" dirty="0"/>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Are your access needs are met</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2</a:t>
            </a:fld>
            <a:endParaRPr lang="en-US" dirty="0"/>
          </a:p>
        </p:txBody>
      </p:sp>
    </p:spTree>
    <p:extLst>
      <p:ext uri="{BB962C8B-B14F-4D97-AF65-F5344CB8AC3E}">
        <p14:creationId xmlns:p14="http://schemas.microsoft.com/office/powerpoint/2010/main" val="38614862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E74DF-D56C-2A4C-F378-6E887A66C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50CA14-67DE-15B5-B1F0-3D48F4CB7E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06338-2F60-5B70-145A-F6F95A00A615}"/>
              </a:ext>
            </a:extLst>
          </p:cNvPr>
          <p:cNvSpPr>
            <a:spLocks noGrp="1"/>
          </p:cNvSpPr>
          <p:nvPr>
            <p:ph type="body" idx="1"/>
          </p:nvPr>
        </p:nvSpPr>
        <p:spPr/>
        <p:txBody>
          <a:bodyPr rtlCol="0"/>
          <a:lstStyle/>
          <a:p>
            <a:pPr rtl="0"/>
            <a:r>
              <a:rPr lang="es"/>
              <a:t>Refer back to week 2 - </a:t>
            </a:r>
          </a:p>
          <a:p>
            <a:pPr rtl="0"/>
            <a:r>
              <a:rPr lang="es"/>
              <a:t>Accountability means doing what we said we would do – openly, ethically, and with the community in mind</a:t>
            </a:r>
          </a:p>
        </p:txBody>
      </p:sp>
      <p:sp>
        <p:nvSpPr>
          <p:cNvPr id="4" name="Slide Number Placeholder 3">
            <a:extLst>
              <a:ext uri="{FF2B5EF4-FFF2-40B4-BE49-F238E27FC236}">
                <a16:creationId xmlns:a16="http://schemas.microsoft.com/office/drawing/2014/main" id="{1744482C-58BC-239B-2AB9-2D4787A6B27F}"/>
              </a:ext>
            </a:extLst>
          </p:cNvPr>
          <p:cNvSpPr>
            <a:spLocks noGrp="1"/>
          </p:cNvSpPr>
          <p:nvPr>
            <p:ph type="sldNum" sz="quarter" idx="5"/>
          </p:nvPr>
        </p:nvSpPr>
        <p:spPr/>
        <p:txBody>
          <a:bodyPr rtlCol="0"/>
          <a:lstStyle/>
          <a:p>
            <a:pPr rtl="0"/>
            <a:fld id="{32EB5225-5EEE-4ACC-8F39-02FB50716DCC}" type="slidenum">
              <a:rPr lang="en-US" smtClean="0"/>
              <a:t>13</a:t>
            </a:fld>
            <a:endParaRPr lang="en-US" dirty="0"/>
          </a:p>
        </p:txBody>
      </p:sp>
    </p:spTree>
    <p:extLst>
      <p:ext uri="{BB962C8B-B14F-4D97-AF65-F5344CB8AC3E}">
        <p14:creationId xmlns:p14="http://schemas.microsoft.com/office/powerpoint/2010/main" val="2681977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25750-483D-6150-085D-BA4634098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D3EFDD-08B4-C686-E6DD-A2B878495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CA9F14-B90E-2318-6EE2-9BC0D79EC126}"/>
              </a:ext>
            </a:extLst>
          </p:cNvPr>
          <p:cNvSpPr>
            <a:spLocks noGrp="1"/>
          </p:cNvSpPr>
          <p:nvPr>
            <p:ph type="body" idx="1"/>
          </p:nvPr>
        </p:nvSpPr>
        <p:spPr/>
        <p:txBody>
          <a:bodyPr rtlCol="0"/>
          <a:lstStyle/>
          <a:p>
            <a:pPr rtl="0"/>
            <a:r>
              <a:rPr lang="es" b="1"/>
              <a:t>Legal &amp; Fiduciary Consequences</a:t>
            </a:r>
            <a:endParaRPr lang="en-US" dirty="0"/>
          </a:p>
          <a:p>
            <a:pPr rtl="0"/>
            <a:r>
              <a:rPr lang="es" b="1"/>
              <a:t>Breach of fiduciary duty</a:t>
            </a:r>
            <a:r>
              <a:rPr lang="es"/>
              <a:t> (care, loyalty, obedience) can lead to lawsuits, regulatory investigations, or even criminal charges in severe cases.</a:t>
            </a:r>
          </a:p>
          <a:p>
            <a:pPr rtl="0"/>
            <a:r>
              <a:rPr lang="es" b="1"/>
              <a:t>Personal liability</a:t>
            </a:r>
            <a:r>
              <a:rPr lang="es"/>
              <a:t> may apply if the board member’s actions (or inaction) result in harm, especially if they benefit personally or ignore known risks.</a:t>
            </a:r>
          </a:p>
          <a:p>
            <a:pPr rtl="0"/>
            <a:endParaRPr lang="en-US" b="1" dirty="0"/>
          </a:p>
          <a:p>
            <a:pPr rtl="0"/>
            <a:r>
              <a:rPr lang="es" b="1"/>
              <a:t>Financial &amp; Operational Risk</a:t>
            </a:r>
            <a:endParaRPr lang="en-US" dirty="0"/>
          </a:p>
          <a:p>
            <a:pPr rtl="0"/>
            <a:r>
              <a:rPr lang="es"/>
              <a:t>Poor oversight can lead to </a:t>
            </a:r>
            <a:r>
              <a:rPr lang="es" b="1"/>
              <a:t>financial mismanagement</a:t>
            </a:r>
            <a:r>
              <a:rPr lang="es"/>
              <a:t>, loss of funding, or penalties.</a:t>
            </a:r>
          </a:p>
          <a:p>
            <a:pPr rtl="0"/>
            <a:r>
              <a:rPr lang="es"/>
              <a:t>Neglect may cause </a:t>
            </a:r>
            <a:r>
              <a:rPr lang="es" b="1"/>
              <a:t>inefficiencies</a:t>
            </a:r>
            <a:r>
              <a:rPr lang="es"/>
              <a:t>, missed opportunities, or failure to meet compliance standards.</a:t>
            </a:r>
          </a:p>
          <a:p>
            <a:pPr rtl="0"/>
            <a:endParaRPr lang="en-US" b="1" dirty="0"/>
          </a:p>
          <a:p>
            <a:pPr rtl="0"/>
            <a:r>
              <a:rPr lang="es" b="1"/>
              <a:t>Reputational Damage</a:t>
            </a:r>
            <a:endParaRPr lang="en-US" dirty="0"/>
          </a:p>
          <a:p>
            <a:pPr rtl="0"/>
            <a:r>
              <a:rPr lang="es"/>
              <a:t>Stakeholders—donors, partners, the public—may lose trust in the organization.</a:t>
            </a:r>
          </a:p>
          <a:p>
            <a:pPr rtl="0"/>
            <a:r>
              <a:rPr lang="es"/>
              <a:t>A damaged reputation can take years to rebuild and may impact recruitment, fundraising, and partnerships.</a:t>
            </a:r>
          </a:p>
          <a:p>
            <a:pPr rtl="0"/>
            <a:endParaRPr lang="en-US" b="1" dirty="0"/>
          </a:p>
          <a:p>
            <a:pPr rtl="0"/>
            <a:r>
              <a:rPr lang="es" b="1"/>
              <a:t>Team Morale &amp; Culture</a:t>
            </a:r>
            <a:endParaRPr lang="en-US" dirty="0"/>
          </a:p>
          <a:p>
            <a:pPr rtl="0"/>
            <a:r>
              <a:rPr lang="es"/>
              <a:t>When board members disengage, it can create a culture of complacency or confusion.</a:t>
            </a:r>
          </a:p>
          <a:p>
            <a:pPr rtl="0"/>
            <a:r>
              <a:rPr lang="es"/>
              <a:t>Staff and volunteers may feel unsupported or unclear about priorities and accountability.</a:t>
            </a:r>
          </a:p>
          <a:p>
            <a:pPr rtl="0"/>
            <a:endParaRPr lang="en-US" b="1" dirty="0"/>
          </a:p>
          <a:p>
            <a:pPr rtl="0"/>
            <a:r>
              <a:rPr lang="es" b="1"/>
              <a:t>Mission Drift</a:t>
            </a:r>
            <a:endParaRPr lang="en-US" dirty="0"/>
          </a:p>
          <a:p>
            <a:pPr rtl="0"/>
            <a:r>
              <a:rPr lang="es"/>
              <a:t>Without active, responsible governance, the organization may stray from its mission or fail to adapt to changing needs.</a:t>
            </a:r>
          </a:p>
          <a:p>
            <a:pPr rtl="0"/>
            <a:endParaRPr lang="en-US" dirty="0"/>
          </a:p>
        </p:txBody>
      </p:sp>
      <p:sp>
        <p:nvSpPr>
          <p:cNvPr id="4" name="Slide Number Placeholder 3">
            <a:extLst>
              <a:ext uri="{FF2B5EF4-FFF2-40B4-BE49-F238E27FC236}">
                <a16:creationId xmlns:a16="http://schemas.microsoft.com/office/drawing/2014/main" id="{413DCDDA-8E8F-2249-31BB-D75B9CFA36F6}"/>
              </a:ext>
            </a:extLst>
          </p:cNvPr>
          <p:cNvSpPr>
            <a:spLocks noGrp="1"/>
          </p:cNvSpPr>
          <p:nvPr>
            <p:ph type="sldNum" sz="quarter" idx="5"/>
          </p:nvPr>
        </p:nvSpPr>
        <p:spPr/>
        <p:txBody>
          <a:bodyPr rtlCol="0"/>
          <a:lstStyle/>
          <a:p>
            <a:pPr rtl="0"/>
            <a:fld id="{32EB5225-5EEE-4ACC-8F39-02FB50716DCC}" type="slidenum">
              <a:rPr lang="en-US" smtClean="0"/>
              <a:t>14</a:t>
            </a:fld>
            <a:endParaRPr lang="en-US" dirty="0"/>
          </a:p>
        </p:txBody>
      </p:sp>
    </p:spTree>
    <p:extLst>
      <p:ext uri="{BB962C8B-B14F-4D97-AF65-F5344CB8AC3E}">
        <p14:creationId xmlns:p14="http://schemas.microsoft.com/office/powerpoint/2010/main" val="3079382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4B7D9-94E6-FA16-AD78-E52D90512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BD2C21-0DDD-D7B3-5AC0-5963AD98F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86C93-4FF1-53E0-F034-106AE6A394FB}"/>
              </a:ext>
            </a:extLst>
          </p:cNvPr>
          <p:cNvSpPr>
            <a:spLocks noGrp="1"/>
          </p:cNvSpPr>
          <p:nvPr>
            <p:ph type="body" idx="1"/>
          </p:nvPr>
        </p:nvSpPr>
        <p:spPr/>
        <p:txBody>
          <a:bodyPr rtlCol="0"/>
          <a:lstStyle/>
          <a:p>
            <a:pPr rtl="0">
              <a:buAutoNum type="arabicPeriod"/>
            </a:pPr>
            <a:r>
              <a:rPr lang="es" b="1"/>
              <a:t>Purpose &amp; Strategic Alignment</a:t>
            </a:r>
          </a:p>
          <a:p>
            <a:pPr rtl="0">
              <a:buFont typeface="Wingdings" panose="05000000000000000000" pitchFamily="2" charset="2"/>
              <a:buChar char="§"/>
            </a:pPr>
            <a:r>
              <a:rPr lang="es" sz="800" i="1"/>
              <a:t>What is the purpose of this document?</a:t>
            </a:r>
            <a:endParaRPr lang="en-US" sz="800" dirty="0"/>
          </a:p>
          <a:p>
            <a:pPr rtl="0"/>
            <a:r>
              <a:rPr lang="es" i="1"/>
              <a:t>Does it serve our mission, vision, and values?</a:t>
            </a:r>
            <a:br>
              <a:rPr lang="en-US" dirty="0"/>
            </a:br>
            <a:r>
              <a:rPr lang="es"/>
              <a:t>→ These ensure that the document exists for a clear, meaningful reason and supports the organization’s broader goals.</a:t>
            </a:r>
          </a:p>
          <a:p>
            <a:pPr rtl="0"/>
            <a:r>
              <a:rPr lang="es"/>
              <a:t>✅ 2. </a:t>
            </a:r>
            <a:r>
              <a:rPr lang="es" b="1"/>
              <a:t>Necessity &amp; Compliance</a:t>
            </a:r>
            <a:endParaRPr lang="en-US" dirty="0"/>
          </a:p>
          <a:p>
            <a:pPr rtl="0"/>
            <a:r>
              <a:rPr lang="es" i="1"/>
              <a:t>Is this document required or recommended?</a:t>
            </a:r>
            <a:br>
              <a:rPr lang="en-US" dirty="0"/>
            </a:br>
            <a:r>
              <a:rPr lang="es"/>
              <a:t>→ Pinpoints legal, regulatory, or policy-driven needs versus optional efforts.</a:t>
            </a:r>
          </a:p>
          <a:p>
            <a:pPr rtl="0"/>
            <a:r>
              <a:rPr lang="es"/>
              <a:t>⚙️ 3. </a:t>
            </a:r>
            <a:r>
              <a:rPr lang="es" b="1"/>
              <a:t>Efficiency &amp; Utility</a:t>
            </a:r>
            <a:endParaRPr lang="en-US" dirty="0"/>
          </a:p>
          <a:p>
            <a:pPr rtl="0"/>
            <a:r>
              <a:rPr lang="es" i="1"/>
              <a:t>Does this document improve efficiency or effectiveness?</a:t>
            </a:r>
            <a:endParaRPr lang="en-US" dirty="0"/>
          </a:p>
          <a:p>
            <a:pPr rtl="0"/>
            <a:r>
              <a:rPr lang="es" i="1"/>
              <a:t>Is it redundant?</a:t>
            </a:r>
            <a:br>
              <a:rPr lang="en-US" dirty="0"/>
            </a:br>
            <a:r>
              <a:rPr lang="es"/>
              <a:t>→ Focused on streamlining efforts and avoiding unnecessary duplication or administrative waste.</a:t>
            </a:r>
          </a:p>
          <a:p>
            <a:pPr rtl="0"/>
            <a:r>
              <a:rPr lang="es"/>
              <a:t>👥 4. </a:t>
            </a:r>
            <a:r>
              <a:rPr lang="es" b="1"/>
              <a:t>Roles &amp; Engagement</a:t>
            </a:r>
            <a:endParaRPr lang="en-US" dirty="0"/>
          </a:p>
          <a:p>
            <a:pPr rtl="0"/>
            <a:r>
              <a:rPr lang="es" i="1"/>
              <a:t>Do all parties understand their roles and responsibilities associated with this document?</a:t>
            </a:r>
            <a:endParaRPr lang="en-US" dirty="0"/>
          </a:p>
          <a:p>
            <a:pPr rtl="0"/>
            <a:r>
              <a:rPr lang="es" i="1"/>
              <a:t>At what level should I be involved?</a:t>
            </a:r>
            <a:br>
              <a:rPr lang="en-US" dirty="0"/>
            </a:br>
            <a:r>
              <a:rPr lang="es"/>
              <a:t>→ Clarifies accountability, prevents overlap, and helps set boundaries on involvement.</a:t>
            </a:r>
          </a:p>
          <a:p>
            <a:pPr rtl="0"/>
            <a:r>
              <a:rPr lang="es"/>
              <a:t>📉 5. </a:t>
            </a:r>
            <a:r>
              <a:rPr lang="es" b="1"/>
              <a:t>Operational Burden &amp; Scope</a:t>
            </a:r>
            <a:endParaRPr lang="en-US" dirty="0"/>
          </a:p>
          <a:p>
            <a:pPr rtl="0"/>
            <a:r>
              <a:rPr lang="es" i="1"/>
              <a:t>Is the administrative burden associated with producing this report reasonable and within scope?</a:t>
            </a:r>
            <a:br>
              <a:rPr lang="en-US" dirty="0"/>
            </a:br>
            <a:r>
              <a:rPr lang="es"/>
              <a:t>→ Evaluates whether the process is sustainable and worth the effort</a:t>
            </a:r>
          </a:p>
        </p:txBody>
      </p:sp>
      <p:sp>
        <p:nvSpPr>
          <p:cNvPr id="4" name="Slide Number Placeholder 3">
            <a:extLst>
              <a:ext uri="{FF2B5EF4-FFF2-40B4-BE49-F238E27FC236}">
                <a16:creationId xmlns:a16="http://schemas.microsoft.com/office/drawing/2014/main" id="{7644E582-95C6-AD17-650A-EB135BAE2F76}"/>
              </a:ext>
            </a:extLst>
          </p:cNvPr>
          <p:cNvSpPr>
            <a:spLocks noGrp="1"/>
          </p:cNvSpPr>
          <p:nvPr>
            <p:ph type="sldNum" sz="quarter" idx="5"/>
          </p:nvPr>
        </p:nvSpPr>
        <p:spPr/>
        <p:txBody>
          <a:bodyPr rtlCol="0"/>
          <a:lstStyle/>
          <a:p>
            <a:pPr rtl="0"/>
            <a:fld id="{32EB5225-5EEE-4ACC-8F39-02FB50716DCC}" type="slidenum">
              <a:rPr lang="en-US" smtClean="0"/>
              <a:t>15</a:t>
            </a:fld>
            <a:endParaRPr lang="en-US" dirty="0"/>
          </a:p>
        </p:txBody>
      </p:sp>
    </p:spTree>
    <p:extLst>
      <p:ext uri="{BB962C8B-B14F-4D97-AF65-F5344CB8AC3E}">
        <p14:creationId xmlns:p14="http://schemas.microsoft.com/office/powerpoint/2010/main" val="461002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30EE9-47FD-8A03-88DA-9AE5AB434C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E40AC3-398E-A087-D000-1BDBFEBDE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7AC39-0A3B-DC70-9951-D92AFA3A2AFC}"/>
              </a:ext>
            </a:extLst>
          </p:cNvPr>
          <p:cNvSpPr>
            <a:spLocks noGrp="1"/>
          </p:cNvSpPr>
          <p:nvPr>
            <p:ph type="body" idx="1"/>
          </p:nvPr>
        </p:nvSpPr>
        <p:spPr/>
        <p:txBody>
          <a:bodyPr rtlCol="0"/>
          <a:lstStyle/>
          <a:p>
            <a:pPr rtl="0"/>
            <a:r>
              <a:rPr lang="es"/>
              <a:t>Why it matters: Ensures board members are aware of the legal framework and compliance requirements that underpin fiduciary responsibility.</a:t>
            </a:r>
          </a:p>
        </p:txBody>
      </p:sp>
      <p:sp>
        <p:nvSpPr>
          <p:cNvPr id="4" name="Slide Number Placeholder 3">
            <a:extLst>
              <a:ext uri="{FF2B5EF4-FFF2-40B4-BE49-F238E27FC236}">
                <a16:creationId xmlns:a16="http://schemas.microsoft.com/office/drawing/2014/main" id="{5456642C-39AD-85EA-A59A-B59CA6F814E3}"/>
              </a:ext>
            </a:extLst>
          </p:cNvPr>
          <p:cNvSpPr>
            <a:spLocks noGrp="1"/>
          </p:cNvSpPr>
          <p:nvPr>
            <p:ph type="sldNum" sz="quarter" idx="5"/>
          </p:nvPr>
        </p:nvSpPr>
        <p:spPr/>
        <p:txBody>
          <a:bodyPr rtlCol="0"/>
          <a:lstStyle/>
          <a:p>
            <a:pPr rtl="0"/>
            <a:fld id="{32EB5225-5EEE-4ACC-8F39-02FB50716DCC}" type="slidenum">
              <a:rPr lang="en-US" smtClean="0"/>
              <a:t>16</a:t>
            </a:fld>
            <a:endParaRPr lang="en-US" dirty="0"/>
          </a:p>
        </p:txBody>
      </p:sp>
    </p:spTree>
    <p:extLst>
      <p:ext uri="{BB962C8B-B14F-4D97-AF65-F5344CB8AC3E}">
        <p14:creationId xmlns:p14="http://schemas.microsoft.com/office/powerpoint/2010/main" val="3019108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96E2C-57BD-9328-3BD8-5BFA97FF0F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05D3E-A5FB-BE2B-95FA-632E1080ED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6BB2C9-EEC7-B57F-1BBD-AEC0446AA4D4}"/>
              </a:ext>
            </a:extLst>
          </p:cNvPr>
          <p:cNvSpPr>
            <a:spLocks noGrp="1"/>
          </p:cNvSpPr>
          <p:nvPr>
            <p:ph type="body" idx="1"/>
          </p:nvPr>
        </p:nvSpPr>
        <p:spPr/>
        <p:txBody>
          <a:bodyPr rtlCol="0"/>
          <a:lstStyle/>
          <a:p>
            <a:pPr rtl="0"/>
            <a:r>
              <a:rPr lang="es"/>
              <a:t>The Rehabilitation Act is the law passed by Congress. Title VII is the part that creates and funds CILs. Section 725 explains what CILs must do. CFR 1329 is a federal regulation that enforces the law.</a:t>
            </a:r>
          </a:p>
          <a:p>
            <a:pPr rtl="0"/>
            <a:endParaRPr lang="en-US" dirty="0"/>
          </a:p>
          <a:p>
            <a:pPr rtl="0"/>
            <a:r>
              <a:rPr lang="es"/>
              <a:t>Regulation (CFR) is the roles from federal agencies explaining the law</a:t>
            </a:r>
          </a:p>
          <a:p>
            <a:pPr rtl="0"/>
            <a:endParaRPr lang="en-US" dirty="0"/>
          </a:p>
          <a:p>
            <a:pPr rtl="0"/>
            <a:r>
              <a:rPr lang="es" b="1"/>
              <a:t>The Rehabilitation Act of 1973, as Amended</a:t>
            </a:r>
            <a:r>
              <a:rPr lang="es"/>
              <a:t> (Rehab Act) is a federal civil rights law that protects the rights of people with disabilities.</a:t>
            </a:r>
          </a:p>
          <a:p>
            <a:pPr rtl="0">
              <a:buFont typeface="Wingdings" panose="05000000000000000000" pitchFamily="2" charset="2"/>
              <a:buChar char="§"/>
            </a:pPr>
            <a:r>
              <a:rPr lang="es" b="1"/>
              <a:t>Title VII </a:t>
            </a:r>
            <a:r>
              <a:rPr lang="es"/>
              <a:t>of the Rehabilitation Act is the section of law that creates and funds Centers for Independent Living (CILs). It outlines their purpose and how they should be run.</a:t>
            </a:r>
          </a:p>
          <a:p>
            <a:pPr rtl="0">
              <a:buFont typeface="Wingdings" panose="05000000000000000000" pitchFamily="2" charset="2"/>
              <a:buChar char="§"/>
            </a:pPr>
            <a:r>
              <a:rPr lang="es" b="1"/>
              <a:t>Section 725 (a-c) </a:t>
            </a:r>
            <a:r>
              <a:rPr lang="es"/>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948A5ABC-3C0B-FCFC-FD5E-990A148FB20D}"/>
              </a:ext>
            </a:extLst>
          </p:cNvPr>
          <p:cNvSpPr>
            <a:spLocks noGrp="1"/>
          </p:cNvSpPr>
          <p:nvPr>
            <p:ph type="sldNum" sz="quarter" idx="5"/>
          </p:nvPr>
        </p:nvSpPr>
        <p:spPr/>
        <p:txBody>
          <a:bodyPr rtlCol="0"/>
          <a:lstStyle/>
          <a:p>
            <a:pPr rtl="0"/>
            <a:fld id="{32EB5225-5EEE-4ACC-8F39-02FB50716DCC}" type="slidenum">
              <a:rPr lang="en-US" smtClean="0"/>
              <a:t>17</a:t>
            </a:fld>
            <a:endParaRPr lang="en-US" dirty="0"/>
          </a:p>
        </p:txBody>
      </p:sp>
    </p:spTree>
    <p:extLst>
      <p:ext uri="{BB962C8B-B14F-4D97-AF65-F5344CB8AC3E}">
        <p14:creationId xmlns:p14="http://schemas.microsoft.com/office/powerpoint/2010/main" val="2434705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D0BE4-4F0D-E7D2-71EA-6C822F7127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5D8F40-6CBF-5CA5-BE88-2801164F2D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C66F9A-C119-BEE6-0162-876A90578D74}"/>
              </a:ext>
            </a:extLst>
          </p:cNvPr>
          <p:cNvSpPr>
            <a:spLocks noGrp="1"/>
          </p:cNvSpPr>
          <p:nvPr>
            <p:ph type="body" idx="1"/>
          </p:nvPr>
        </p:nvSpPr>
        <p:spPr/>
        <p:txBody>
          <a:bodyPr rtlCol="0"/>
          <a:lstStyle/>
          <a:p>
            <a:pPr rtl="0"/>
            <a:r>
              <a:rPr lang="es"/>
              <a:t>The Rehabilitation Act is the law passed by Congress. Title VII is the part that creates and funds CILs. Section 725 explains what CILs must do. CFR 1329 is a federal regulation that enforces the law.</a:t>
            </a:r>
          </a:p>
          <a:p>
            <a:pPr rtl="0"/>
            <a:endParaRPr lang="en-US" dirty="0"/>
          </a:p>
          <a:p>
            <a:pPr rtl="0"/>
            <a:r>
              <a:rPr lang="es"/>
              <a:t>Regulation (CFR) is the roles from federal agencies explaining the law</a:t>
            </a:r>
          </a:p>
          <a:p>
            <a:pPr rtl="0"/>
            <a:endParaRPr lang="en-US" dirty="0"/>
          </a:p>
          <a:p>
            <a:pPr rtl="0"/>
            <a:r>
              <a:rPr lang="es" b="1"/>
              <a:t>The Rehabilitation Act of 1973, as Amended</a:t>
            </a:r>
            <a:r>
              <a:rPr lang="es"/>
              <a:t> (Rehab Act) is a federal civil rights law that protects the rights of people with disabilities.</a:t>
            </a:r>
          </a:p>
          <a:p>
            <a:pPr rtl="0">
              <a:buFont typeface="Wingdings" panose="05000000000000000000" pitchFamily="2" charset="2"/>
              <a:buChar char="§"/>
            </a:pPr>
            <a:r>
              <a:rPr lang="es" b="1"/>
              <a:t>Title VII </a:t>
            </a:r>
            <a:r>
              <a:rPr lang="es"/>
              <a:t>of the Rehabilitation Act is the section of law that creates and funds Centers for Independent Living (CILs). It outlines their purpose and how they should be run.</a:t>
            </a:r>
          </a:p>
          <a:p>
            <a:pPr rtl="0">
              <a:buFont typeface="Wingdings" panose="05000000000000000000" pitchFamily="2" charset="2"/>
              <a:buChar char="§"/>
            </a:pPr>
            <a:r>
              <a:rPr lang="es" b="1"/>
              <a:t>Section 725 (a-c) </a:t>
            </a:r>
            <a:r>
              <a:rPr lang="es"/>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B838B0AE-8E54-B503-4465-E65B9E909D9D}"/>
              </a:ext>
            </a:extLst>
          </p:cNvPr>
          <p:cNvSpPr>
            <a:spLocks noGrp="1"/>
          </p:cNvSpPr>
          <p:nvPr>
            <p:ph type="sldNum" sz="quarter" idx="5"/>
          </p:nvPr>
        </p:nvSpPr>
        <p:spPr/>
        <p:txBody>
          <a:bodyPr rtlCol="0"/>
          <a:lstStyle/>
          <a:p>
            <a:pPr rtl="0"/>
            <a:fld id="{32EB5225-5EEE-4ACC-8F39-02FB50716DCC}" type="slidenum">
              <a:rPr lang="en-US" smtClean="0"/>
              <a:t>18</a:t>
            </a:fld>
            <a:endParaRPr lang="en-US" dirty="0"/>
          </a:p>
        </p:txBody>
      </p:sp>
    </p:spTree>
    <p:extLst>
      <p:ext uri="{BB962C8B-B14F-4D97-AF65-F5344CB8AC3E}">
        <p14:creationId xmlns:p14="http://schemas.microsoft.com/office/powerpoint/2010/main" val="3270975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C6D92-10D3-ABE4-E58F-3098965FF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B6E5D-5752-67CD-4863-B24B8A46DF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0742F0-4E91-4440-F899-47351F00C5E3}"/>
              </a:ext>
            </a:extLst>
          </p:cNvPr>
          <p:cNvSpPr>
            <a:spLocks noGrp="1"/>
          </p:cNvSpPr>
          <p:nvPr>
            <p:ph type="body" idx="1"/>
          </p:nvPr>
        </p:nvSpPr>
        <p:spPr/>
        <p:txBody>
          <a:bodyPr rtlCol="0"/>
          <a:lstStyle/>
          <a:p>
            <a:pPr rtl="0"/>
            <a:r>
              <a:rPr lang="es"/>
              <a:t>The Rehabilitation Act is the law passed by Congress. Title VII is the part that creates and funds CILs. Section 725 explains what CILs must do. CFR 1329 is a federal regulation that enforces the law.</a:t>
            </a:r>
          </a:p>
          <a:p>
            <a:pPr rtl="0"/>
            <a:endParaRPr lang="en-US" dirty="0"/>
          </a:p>
          <a:p>
            <a:pPr rtl="0"/>
            <a:r>
              <a:rPr lang="es"/>
              <a:t>Regulation (CFR) is the roles from federal agencies explaining the law</a:t>
            </a:r>
          </a:p>
          <a:p>
            <a:pPr rtl="0"/>
            <a:endParaRPr lang="en-US" dirty="0"/>
          </a:p>
          <a:p>
            <a:pPr rtl="0"/>
            <a:r>
              <a:rPr lang="es" b="1"/>
              <a:t>The Rehabilitation Act of 1973, as Amended</a:t>
            </a:r>
            <a:r>
              <a:rPr lang="es"/>
              <a:t> (Rehab Act) is a federal civil rights law that protects the rights of people with disabilities.</a:t>
            </a:r>
          </a:p>
          <a:p>
            <a:pPr rtl="0">
              <a:buFont typeface="Wingdings" panose="05000000000000000000" pitchFamily="2" charset="2"/>
              <a:buChar char="§"/>
            </a:pPr>
            <a:r>
              <a:rPr lang="es" b="1"/>
              <a:t>Title VII </a:t>
            </a:r>
            <a:r>
              <a:rPr lang="es"/>
              <a:t>of the Rehabilitation Act is the section of law that creates and funds Centers for Independent Living (CILs). It outlines their purpose and how they should be run.</a:t>
            </a:r>
          </a:p>
          <a:p>
            <a:pPr rtl="0">
              <a:buFont typeface="Wingdings" panose="05000000000000000000" pitchFamily="2" charset="2"/>
              <a:buChar char="§"/>
            </a:pPr>
            <a:r>
              <a:rPr lang="es" b="1"/>
              <a:t>Section 725 (a-c) </a:t>
            </a:r>
            <a:r>
              <a:rPr lang="es"/>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802A513D-E857-22DF-7654-2C285CDC96BF}"/>
              </a:ext>
            </a:extLst>
          </p:cNvPr>
          <p:cNvSpPr>
            <a:spLocks noGrp="1"/>
          </p:cNvSpPr>
          <p:nvPr>
            <p:ph type="sldNum" sz="quarter" idx="5"/>
          </p:nvPr>
        </p:nvSpPr>
        <p:spPr/>
        <p:txBody>
          <a:bodyPr rtlCol="0"/>
          <a:lstStyle/>
          <a:p>
            <a:pPr rtl="0"/>
            <a:fld id="{32EB5225-5EEE-4ACC-8F39-02FB50716DCC}" type="slidenum">
              <a:rPr lang="en-US" smtClean="0"/>
              <a:t>19</a:t>
            </a:fld>
            <a:endParaRPr lang="en-US" dirty="0"/>
          </a:p>
        </p:txBody>
      </p:sp>
    </p:spTree>
    <p:extLst>
      <p:ext uri="{BB962C8B-B14F-4D97-AF65-F5344CB8AC3E}">
        <p14:creationId xmlns:p14="http://schemas.microsoft.com/office/powerpoint/2010/main" val="1247229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DA442-A31D-2D09-865F-FD6835BBC8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20677-45DC-2F0B-E827-7C31D2182F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0031E7-1CAB-33DE-6D58-5A9495017850}"/>
              </a:ext>
            </a:extLst>
          </p:cNvPr>
          <p:cNvSpPr>
            <a:spLocks noGrp="1"/>
          </p:cNvSpPr>
          <p:nvPr>
            <p:ph type="body" idx="1"/>
          </p:nvPr>
        </p:nvSpPr>
        <p:spPr/>
        <p:txBody>
          <a:bodyPr rtlCol="0"/>
          <a:lstStyle/>
          <a:p>
            <a:pPr rtl="0"/>
            <a:r>
              <a:rPr lang="es"/>
              <a:t>The Rehabilitation Act is the law passed by Congress. Title VII is the part that creates and funds CILs. Section 725 explains what CILs must do. CFR 1329 is a federal regulation that enforces the law.</a:t>
            </a:r>
          </a:p>
          <a:p>
            <a:pPr rtl="0"/>
            <a:endParaRPr lang="en-US" dirty="0"/>
          </a:p>
          <a:p>
            <a:pPr rtl="0"/>
            <a:r>
              <a:rPr lang="es"/>
              <a:t>Regulation (CFR) is the roles from federal agencies explaining the law</a:t>
            </a:r>
          </a:p>
          <a:p>
            <a:pPr rtl="0"/>
            <a:endParaRPr lang="en-US" dirty="0"/>
          </a:p>
          <a:p>
            <a:pPr rtl="0"/>
            <a:r>
              <a:rPr lang="es" b="1"/>
              <a:t>The Rehabilitation Act of 1973, as Amended</a:t>
            </a:r>
            <a:r>
              <a:rPr lang="es"/>
              <a:t> (Rehab Act) is a federal civil rights law that protects the rights of people with disabilities.</a:t>
            </a:r>
          </a:p>
          <a:p>
            <a:pPr rtl="0">
              <a:buFont typeface="Wingdings" panose="05000000000000000000" pitchFamily="2" charset="2"/>
              <a:buChar char="§"/>
            </a:pPr>
            <a:r>
              <a:rPr lang="es" b="1"/>
              <a:t>Title VII </a:t>
            </a:r>
            <a:r>
              <a:rPr lang="es"/>
              <a:t>of the Rehabilitation Act is the section of law that creates and funds Centers for Independent Living (CILs). It outlines their purpose and how they should be run.</a:t>
            </a:r>
          </a:p>
          <a:p>
            <a:pPr rtl="0">
              <a:buFont typeface="Wingdings" panose="05000000000000000000" pitchFamily="2" charset="2"/>
              <a:buChar char="§"/>
            </a:pPr>
            <a:r>
              <a:rPr lang="es" b="1"/>
              <a:t>Section 725 (a-c) </a:t>
            </a:r>
            <a:r>
              <a:rPr lang="es"/>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4A91D88F-357B-15B0-29F3-F73B6B426BBA}"/>
              </a:ext>
            </a:extLst>
          </p:cNvPr>
          <p:cNvSpPr>
            <a:spLocks noGrp="1"/>
          </p:cNvSpPr>
          <p:nvPr>
            <p:ph type="sldNum" sz="quarter" idx="5"/>
          </p:nvPr>
        </p:nvSpPr>
        <p:spPr/>
        <p:txBody>
          <a:bodyPr rtlCol="0"/>
          <a:lstStyle/>
          <a:p>
            <a:pPr rtl="0"/>
            <a:fld id="{32EB5225-5EEE-4ACC-8F39-02FB50716DCC}" type="slidenum">
              <a:rPr lang="en-US" smtClean="0"/>
              <a:t>20</a:t>
            </a:fld>
            <a:endParaRPr lang="en-US" dirty="0"/>
          </a:p>
        </p:txBody>
      </p:sp>
    </p:spTree>
    <p:extLst>
      <p:ext uri="{BB962C8B-B14F-4D97-AF65-F5344CB8AC3E}">
        <p14:creationId xmlns:p14="http://schemas.microsoft.com/office/powerpoint/2010/main" val="4033250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3CFD7-FC45-1EC6-CB61-F679E113B0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F5029-7FCA-6F27-2B02-6974CE201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04A9A-EF57-BA40-39FC-104BC0267911}"/>
              </a:ext>
            </a:extLst>
          </p:cNvPr>
          <p:cNvSpPr>
            <a:spLocks noGrp="1"/>
          </p:cNvSpPr>
          <p:nvPr>
            <p:ph type="body" idx="1"/>
          </p:nvPr>
        </p:nvSpPr>
        <p:spPr/>
        <p:txBody>
          <a:bodyPr rtlCol="0"/>
          <a:lstStyle/>
          <a:p>
            <a:pPr rtl="0"/>
            <a:r>
              <a:rPr lang="es"/>
              <a:t>The Rehabilitation Act is the law passed by Congress. Title VII is the part that creates and funds CILs. Section 725 explains what CILs must do. CFR 1329 is a federal regulation that enforces the law.</a:t>
            </a:r>
          </a:p>
          <a:p>
            <a:pPr rtl="0"/>
            <a:endParaRPr lang="en-US" dirty="0"/>
          </a:p>
          <a:p>
            <a:pPr rtl="0"/>
            <a:r>
              <a:rPr lang="es"/>
              <a:t>Regulation (CFR) is the roles from federal agencies explaining the law</a:t>
            </a:r>
          </a:p>
          <a:p>
            <a:pPr rtl="0"/>
            <a:endParaRPr lang="en-US" dirty="0"/>
          </a:p>
          <a:p>
            <a:pPr rtl="0"/>
            <a:r>
              <a:rPr lang="es" b="1"/>
              <a:t>The Rehabilitation Act of 1973, as Amended</a:t>
            </a:r>
            <a:r>
              <a:rPr lang="es"/>
              <a:t> (Rehab Act) is a federal civil rights law that protects the rights of people with disabilities.</a:t>
            </a:r>
          </a:p>
          <a:p>
            <a:pPr rtl="0">
              <a:buFont typeface="Wingdings" panose="05000000000000000000" pitchFamily="2" charset="2"/>
              <a:buChar char="§"/>
            </a:pPr>
            <a:r>
              <a:rPr lang="es" b="1"/>
              <a:t>Title VII </a:t>
            </a:r>
            <a:r>
              <a:rPr lang="es"/>
              <a:t>of the Rehabilitation Act is the section of law that creates and funds Centers for Independent Living (CILs). It outlines their purpose and how they should be run.</a:t>
            </a:r>
          </a:p>
          <a:p>
            <a:pPr rtl="0">
              <a:buFont typeface="Wingdings" panose="05000000000000000000" pitchFamily="2" charset="2"/>
              <a:buChar char="§"/>
            </a:pPr>
            <a:r>
              <a:rPr lang="es" b="1"/>
              <a:t>Section 725 (a-c) </a:t>
            </a:r>
            <a:r>
              <a:rPr lang="es"/>
              <a:t>is part of Title VII. It lists the standards and assurances that every CIL must follow – like being consumer-controlled, providing core services, and upholding the Independent Living Philosophy.</a:t>
            </a:r>
          </a:p>
        </p:txBody>
      </p:sp>
      <p:sp>
        <p:nvSpPr>
          <p:cNvPr id="4" name="Slide Number Placeholder 3">
            <a:extLst>
              <a:ext uri="{FF2B5EF4-FFF2-40B4-BE49-F238E27FC236}">
                <a16:creationId xmlns:a16="http://schemas.microsoft.com/office/drawing/2014/main" id="{96BD9CF8-FD05-D420-9194-9DFAAD2C838D}"/>
              </a:ext>
            </a:extLst>
          </p:cNvPr>
          <p:cNvSpPr>
            <a:spLocks noGrp="1"/>
          </p:cNvSpPr>
          <p:nvPr>
            <p:ph type="sldNum" sz="quarter" idx="5"/>
          </p:nvPr>
        </p:nvSpPr>
        <p:spPr/>
        <p:txBody>
          <a:bodyPr rtlCol="0"/>
          <a:lstStyle/>
          <a:p>
            <a:pPr rtl="0"/>
            <a:fld id="{32EB5225-5EEE-4ACC-8F39-02FB50716DCC}" type="slidenum">
              <a:rPr lang="en-US" smtClean="0"/>
              <a:t>21</a:t>
            </a:fld>
            <a:endParaRPr lang="en-US" dirty="0"/>
          </a:p>
        </p:txBody>
      </p:sp>
    </p:spTree>
    <p:extLst>
      <p:ext uri="{BB962C8B-B14F-4D97-AF65-F5344CB8AC3E}">
        <p14:creationId xmlns:p14="http://schemas.microsoft.com/office/powerpoint/2010/main" val="339217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65234-177B-9822-A0D8-34797F6128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173D59-5839-B863-A818-023181B8CC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EE65B-2CAF-40F6-8145-643A53D282EF}"/>
              </a:ext>
            </a:extLst>
          </p:cNvPr>
          <p:cNvSpPr>
            <a:spLocks noGrp="1"/>
          </p:cNvSpPr>
          <p:nvPr>
            <p:ph type="body" idx="1"/>
          </p:nvPr>
        </p:nvSpPr>
        <p:spPr/>
        <p:txBody>
          <a:bodyPr rtlCol="0"/>
          <a:lstStyle/>
          <a:p>
            <a:pPr rtl="0"/>
            <a:r>
              <a:rPr lang="es"/>
              <a:t>Why it matters: Helps clarify the board’s role in sustaining financial health beyond just oversight.</a:t>
            </a:r>
          </a:p>
        </p:txBody>
      </p:sp>
      <p:sp>
        <p:nvSpPr>
          <p:cNvPr id="4" name="Slide Number Placeholder 3">
            <a:extLst>
              <a:ext uri="{FF2B5EF4-FFF2-40B4-BE49-F238E27FC236}">
                <a16:creationId xmlns:a16="http://schemas.microsoft.com/office/drawing/2014/main" id="{40BC4311-32FA-30DD-E979-69522DF4FDAC}"/>
              </a:ext>
            </a:extLst>
          </p:cNvPr>
          <p:cNvSpPr>
            <a:spLocks noGrp="1"/>
          </p:cNvSpPr>
          <p:nvPr>
            <p:ph type="sldNum" sz="quarter" idx="5"/>
          </p:nvPr>
        </p:nvSpPr>
        <p:spPr/>
        <p:txBody>
          <a:bodyPr rtlCol="0"/>
          <a:lstStyle/>
          <a:p>
            <a:pPr rtl="0"/>
            <a:fld id="{32EB5225-5EEE-4ACC-8F39-02FB50716DCC}" type="slidenum">
              <a:rPr lang="en-US" smtClean="0"/>
              <a:t>22</a:t>
            </a:fld>
            <a:endParaRPr lang="en-US" dirty="0"/>
          </a:p>
        </p:txBody>
      </p:sp>
    </p:spTree>
    <p:extLst>
      <p:ext uri="{BB962C8B-B14F-4D97-AF65-F5344CB8AC3E}">
        <p14:creationId xmlns:p14="http://schemas.microsoft.com/office/powerpoint/2010/main" val="3144486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fontAlgn="base"/>
            <a:r>
              <a:rPr lang="es"/>
              <a:t>Effective leadership is the backbone of a thriving organization. This small cohort training, meeting </a:t>
            </a:r>
            <a:r>
              <a:rPr lang="es" b="1"/>
              <a:t>once weekly</a:t>
            </a:r>
            <a:r>
              <a:rPr lang="es"/>
              <a:t>, offers an interactive, discussion-driven approach to </a:t>
            </a:r>
            <a:r>
              <a:rPr lang="es" b="1"/>
              <a:t>strengthening board governance and leadership alignment</a:t>
            </a:r>
            <a:r>
              <a:rPr lang="es"/>
              <a:t>. </a:t>
            </a:r>
          </a:p>
          <a:p>
            <a:pPr rtl="0" fontAlgn="base"/>
            <a:r>
              <a:rPr lang="es"/>
              <a:t>Designed for </a:t>
            </a:r>
            <a:r>
              <a:rPr lang="es" b="1"/>
              <a:t>engaged professionals</a:t>
            </a:r>
            <a:r>
              <a:rPr lang="es"/>
              <a:t> eager to refine their leadership skills, this </a:t>
            </a:r>
            <a:r>
              <a:rPr lang="es" b="1"/>
              <a:t>structured yet conversational cohort</a:t>
            </a:r>
            <a:r>
              <a:rPr lang="es"/>
              <a:t> will provide </a:t>
            </a:r>
            <a:r>
              <a:rPr lang="es" b="1"/>
              <a:t>weekly opportunities for peer insights, applied learning, and continuous development</a:t>
            </a:r>
            <a:r>
              <a:rPr lang="es"/>
              <a:t>.</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5</a:t>
            </a:fld>
            <a:endParaRPr lang="en-US" dirty="0"/>
          </a:p>
        </p:txBody>
      </p:sp>
    </p:spTree>
    <p:extLst>
      <p:ext uri="{BB962C8B-B14F-4D97-AF65-F5344CB8AC3E}">
        <p14:creationId xmlns:p14="http://schemas.microsoft.com/office/powerpoint/2010/main" val="9628941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5811F-54E1-10B0-FCBF-F2E17AE43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058F7-BABE-48C8-452A-99E0E42F17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F3B5F-8F8D-1578-5093-7E9D61C3774E}"/>
              </a:ext>
            </a:extLst>
          </p:cNvPr>
          <p:cNvSpPr>
            <a:spLocks noGrp="1"/>
          </p:cNvSpPr>
          <p:nvPr>
            <p:ph type="body" idx="1"/>
          </p:nvPr>
        </p:nvSpPr>
        <p:spPr/>
        <p:txBody>
          <a:bodyPr rtlCol="0"/>
          <a:lstStyle/>
          <a:p>
            <a:pPr rtl="0"/>
            <a:r>
              <a:rPr lang="es"/>
              <a:t>Reference Attributes and Competencies Survey</a:t>
            </a:r>
          </a:p>
        </p:txBody>
      </p:sp>
      <p:sp>
        <p:nvSpPr>
          <p:cNvPr id="4" name="Slide Number Placeholder 3">
            <a:extLst>
              <a:ext uri="{FF2B5EF4-FFF2-40B4-BE49-F238E27FC236}">
                <a16:creationId xmlns:a16="http://schemas.microsoft.com/office/drawing/2014/main" id="{BEE0CF6F-56A1-8FF1-887E-C47904141757}"/>
              </a:ext>
            </a:extLst>
          </p:cNvPr>
          <p:cNvSpPr>
            <a:spLocks noGrp="1"/>
          </p:cNvSpPr>
          <p:nvPr>
            <p:ph type="sldNum" sz="quarter" idx="5"/>
          </p:nvPr>
        </p:nvSpPr>
        <p:spPr/>
        <p:txBody>
          <a:bodyPr rtlCol="0"/>
          <a:lstStyle/>
          <a:p>
            <a:pPr rtl="0"/>
            <a:fld id="{32EB5225-5EEE-4ACC-8F39-02FB50716DCC}" type="slidenum">
              <a:rPr lang="en-US" smtClean="0"/>
              <a:t>23</a:t>
            </a:fld>
            <a:endParaRPr lang="en-US" dirty="0"/>
          </a:p>
        </p:txBody>
      </p:sp>
    </p:spTree>
    <p:extLst>
      <p:ext uri="{BB962C8B-B14F-4D97-AF65-F5344CB8AC3E}">
        <p14:creationId xmlns:p14="http://schemas.microsoft.com/office/powerpoint/2010/main" val="1538676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1A8D3-9E2C-9561-3305-ED6CB6C691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0AC84-2DF9-9ED9-C186-F511BC5A36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EB36CC-5542-7086-7230-F1533DB4CED8}"/>
              </a:ext>
            </a:extLst>
          </p:cNvPr>
          <p:cNvSpPr>
            <a:spLocks noGrp="1"/>
          </p:cNvSpPr>
          <p:nvPr>
            <p:ph type="body" idx="1"/>
          </p:nvPr>
        </p:nvSpPr>
        <p:spPr/>
        <p:txBody>
          <a:bodyPr rtlCol="0"/>
          <a:lstStyle/>
          <a:p>
            <a:pPr rtl="0">
              <a:spcAft>
                <a:spcPts val="618"/>
              </a:spcAft>
              <a:buFont typeface="Wingdings" panose="05000000000000000000" pitchFamily="2" charset="2"/>
              <a:buChar char="§"/>
            </a:pPr>
            <a:r>
              <a:rPr lang="es"/>
              <a:t>Meetings begin and end on time, respecting everyone’s schedule</a:t>
            </a:r>
          </a:p>
          <a:p>
            <a:pPr rtl="0">
              <a:spcAft>
                <a:spcPts val="618"/>
              </a:spcAft>
              <a:buFont typeface="Wingdings" panose="05000000000000000000" pitchFamily="2" charset="2"/>
              <a:buChar char="§"/>
            </a:pPr>
            <a:r>
              <a:rPr lang="es"/>
              <a:t>Agendas prioritize key topics, using time effectively without rushing meaningful discussion</a:t>
            </a:r>
          </a:p>
          <a:p>
            <a:pPr rtl="0">
              <a:spcAft>
                <a:spcPts val="618"/>
              </a:spcAft>
              <a:buFont typeface="Wingdings" panose="05000000000000000000" pitchFamily="2" charset="2"/>
              <a:buChar char="§"/>
            </a:pPr>
            <a:r>
              <a:rPr lang="es"/>
              <a:t>Materials are provided in accessible formats with ample time for review in advance</a:t>
            </a:r>
          </a:p>
          <a:p>
            <a:pPr rtl="0">
              <a:spcAft>
                <a:spcPts val="618"/>
              </a:spcAft>
              <a:buFont typeface="Wingdings" panose="05000000000000000000" pitchFamily="2" charset="2"/>
              <a:buChar char="§"/>
            </a:pPr>
            <a:r>
              <a:rPr lang="es"/>
              <a:t>Clear language and relevant context are used to support those unfamiliar with nonprofit or IL terminology</a:t>
            </a:r>
          </a:p>
          <a:p>
            <a:pPr rtl="0">
              <a:spcAft>
                <a:spcPts val="618"/>
              </a:spcAft>
              <a:buFont typeface="Wingdings" panose="05000000000000000000" pitchFamily="2" charset="2"/>
              <a:buChar char="§"/>
            </a:pPr>
            <a:r>
              <a:rPr lang="es"/>
              <a:t>Meetings follow established rules of order to ensure fairness, efficiency, and organization</a:t>
            </a:r>
          </a:p>
          <a:p>
            <a:pPr rtl="0">
              <a:spcAft>
                <a:spcPts val="618"/>
              </a:spcAft>
              <a:buFont typeface="Wingdings" panose="05000000000000000000" pitchFamily="2" charset="2"/>
              <a:buChar char="§"/>
            </a:pPr>
            <a:r>
              <a:rPr lang="es"/>
              <a:t>Participants receive sufficient background and documentation for informed decision-making</a:t>
            </a:r>
          </a:p>
          <a:p>
            <a:pPr rtl="0">
              <a:spcAft>
                <a:spcPts val="618"/>
              </a:spcAft>
              <a:buFont typeface="Wingdings" panose="05000000000000000000" pitchFamily="2" charset="2"/>
              <a:buChar char="§"/>
            </a:pPr>
            <a:r>
              <a:rPr lang="es"/>
              <a:t>Reports are delivered clearly, accurately, and on schedule </a:t>
            </a:r>
          </a:p>
          <a:p>
            <a:pPr rtl="0">
              <a:spcAft>
                <a:spcPts val="618"/>
              </a:spcAft>
              <a:buFont typeface="Wingdings" panose="05000000000000000000" pitchFamily="2" charset="2"/>
              <a:buChar char="§"/>
            </a:pPr>
            <a:r>
              <a:rPr lang="es"/>
              <a:t>Skilled facilitation guides discussion, maintaining focus, balance, and engagement</a:t>
            </a:r>
          </a:p>
          <a:p>
            <a:pPr rtl="0">
              <a:spcAft>
                <a:spcPts val="618"/>
              </a:spcAft>
              <a:buFont typeface="Wingdings" panose="05000000000000000000" pitchFamily="2" charset="2"/>
              <a:buChar char="§"/>
            </a:pPr>
            <a:r>
              <a:rPr lang="es"/>
              <a:t>Board business centers on oversight, governance, and strategic forward planning</a:t>
            </a:r>
          </a:p>
          <a:p>
            <a:pPr rtl="0">
              <a:spcAft>
                <a:spcPts val="618"/>
              </a:spcAft>
              <a:buFont typeface="Wingdings" panose="05000000000000000000" pitchFamily="2" charset="2"/>
              <a:buChar char="§"/>
            </a:pPr>
            <a:r>
              <a:rPr lang="es"/>
              <a:t>Dashboards offer clear, digestible summaries of the CIL’s current position</a:t>
            </a:r>
          </a:p>
          <a:p>
            <a:pPr rtl="0">
              <a:spcAft>
                <a:spcPts val="618"/>
              </a:spcAft>
              <a:buFont typeface="Wingdings" panose="05000000000000000000" pitchFamily="2" charset="2"/>
              <a:buChar char="§"/>
            </a:pPr>
            <a:r>
              <a:rPr lang="es"/>
              <a:t>Action items are recorded with responsible parties and deadlines, then revisited in future meetings</a:t>
            </a:r>
          </a:p>
          <a:p>
            <a:pPr rtl="0">
              <a:spcAft>
                <a:spcPts val="618"/>
              </a:spcAft>
              <a:buFont typeface="Wingdings" panose="05000000000000000000" pitchFamily="2" charset="2"/>
              <a:buChar char="§"/>
            </a:pPr>
            <a:r>
              <a:rPr lang="es"/>
              <a:t>Decisions are clearly stated, recorded, and understood</a:t>
            </a:r>
          </a:p>
          <a:p>
            <a:pPr rtl="0">
              <a:spcAft>
                <a:spcPts val="618"/>
              </a:spcAft>
              <a:buFont typeface="Wingdings" panose="05000000000000000000" pitchFamily="2" charset="2"/>
              <a:buChar char="§"/>
            </a:pPr>
            <a:r>
              <a:rPr lang="es"/>
              <a:t>Questions are welcomed as a tool for deeper understanding – not as a means of micromanagement</a:t>
            </a:r>
          </a:p>
          <a:p>
            <a:pPr rtl="0">
              <a:spcAft>
                <a:spcPts val="618"/>
              </a:spcAft>
            </a:pPr>
            <a:endParaRPr lang="en-US" b="1" dirty="0"/>
          </a:p>
          <a:p>
            <a:pPr rtl="0">
              <a:spcAft>
                <a:spcPts val="618"/>
              </a:spcAft>
            </a:pPr>
            <a:endParaRPr lang="en-US" b="1" dirty="0"/>
          </a:p>
          <a:p>
            <a:pPr rtl="0">
              <a:spcAft>
                <a:spcPts val="618"/>
              </a:spcAft>
            </a:pPr>
            <a:r>
              <a:rPr lang="es" b="1"/>
              <a:t>Structured Meetings </a:t>
            </a:r>
          </a:p>
          <a:p>
            <a:pPr rtl="0">
              <a:spcAft>
                <a:spcPts val="618"/>
              </a:spcAft>
            </a:pPr>
            <a:r>
              <a:rPr lang="es" b="1"/>
              <a:t>Templated Reports</a:t>
            </a:r>
          </a:p>
          <a:p>
            <a:pPr rtl="0">
              <a:spcAft>
                <a:spcPts val="618"/>
              </a:spcAft>
              <a:buFontTx/>
              <a:buChar char="-"/>
            </a:pPr>
            <a:r>
              <a:rPr lang="es" b="1"/>
              <a:t>Staff &amp; Executive Director</a:t>
            </a:r>
          </a:p>
          <a:p>
            <a:pPr rtl="0">
              <a:spcAft>
                <a:spcPts val="618"/>
              </a:spcAft>
              <a:buFontTx/>
              <a:buChar char="-"/>
            </a:pPr>
            <a:r>
              <a:rPr lang="es" b="1"/>
              <a:t>Board President &amp; Committee Chairs</a:t>
            </a:r>
          </a:p>
          <a:p>
            <a:pPr rtl="0">
              <a:spcAft>
                <a:spcPts val="618"/>
              </a:spcAft>
              <a:buFontTx/>
              <a:buChar char="-"/>
            </a:pPr>
            <a:r>
              <a:rPr lang="es" b="1"/>
              <a:t>Highlights</a:t>
            </a:r>
          </a:p>
          <a:p>
            <a:pPr rtl="0">
              <a:spcAft>
                <a:spcPts val="618"/>
              </a:spcAft>
              <a:buFontTx/>
              <a:buChar char="-"/>
            </a:pPr>
            <a:r>
              <a:rPr lang="es" b="1"/>
              <a:t>Consumer Testimonials</a:t>
            </a:r>
          </a:p>
          <a:p>
            <a:pPr rtl="0">
              <a:spcAft>
                <a:spcPts val="618"/>
              </a:spcAft>
              <a:buFontTx/>
              <a:buChar char="-"/>
            </a:pPr>
            <a:r>
              <a:rPr lang="es" b="1"/>
              <a:t>Biggest Success &amp; Biggest Barrier</a:t>
            </a:r>
          </a:p>
          <a:p>
            <a:pPr rtl="0">
              <a:spcAft>
                <a:spcPts val="618"/>
              </a:spcAft>
              <a:buFontTx/>
              <a:buChar char="-"/>
            </a:pPr>
            <a:r>
              <a:rPr lang="es" b="1"/>
              <a:t>Information to Share</a:t>
            </a:r>
          </a:p>
          <a:p>
            <a:pPr rtl="0">
              <a:spcAft>
                <a:spcPts val="618"/>
              </a:spcAft>
              <a:buFontTx/>
              <a:buChar char="-"/>
            </a:pPr>
            <a:r>
              <a:rPr lang="es" b="1"/>
              <a:t>Requests for Assistance </a:t>
            </a:r>
          </a:p>
          <a:p>
            <a:pPr rtl="0">
              <a:spcAft>
                <a:spcPts val="618"/>
              </a:spcAft>
            </a:pPr>
            <a:r>
              <a:rPr lang="es" b="1"/>
              <a:t>Visual Dashboards</a:t>
            </a:r>
          </a:p>
          <a:p>
            <a:pPr rtl="0">
              <a:spcAft>
                <a:spcPts val="618"/>
              </a:spcAft>
              <a:buFontTx/>
              <a:buChar char="-"/>
            </a:pPr>
            <a:r>
              <a:rPr lang="es" b="1"/>
              <a:t>Strategic Plan &amp; Work Plan</a:t>
            </a:r>
          </a:p>
          <a:p>
            <a:pPr rtl="0">
              <a:spcAft>
                <a:spcPts val="618"/>
              </a:spcAft>
              <a:buFontTx/>
              <a:buChar char="-"/>
            </a:pPr>
            <a:r>
              <a:rPr lang="es" b="1"/>
              <a:t>Resource Development</a:t>
            </a:r>
          </a:p>
          <a:p>
            <a:pPr rtl="0">
              <a:spcAft>
                <a:spcPts val="618"/>
              </a:spcAft>
              <a:buFontTx/>
              <a:buChar char="-"/>
            </a:pPr>
            <a:r>
              <a:rPr lang="es" b="1"/>
              <a:t>Programs</a:t>
            </a:r>
          </a:p>
          <a:p>
            <a:pPr rtl="0">
              <a:spcAft>
                <a:spcPts val="618"/>
              </a:spcAft>
              <a:buFontTx/>
              <a:buChar char="-"/>
            </a:pPr>
            <a:r>
              <a:rPr lang="es" b="1"/>
              <a:t>Finance</a:t>
            </a:r>
          </a:p>
          <a:p>
            <a:pPr rtl="0">
              <a:spcAft>
                <a:spcPts val="618"/>
              </a:spcAft>
              <a:buFontTx/>
              <a:buChar char="-"/>
            </a:pPr>
            <a:r>
              <a:rPr lang="es" b="1"/>
              <a:t>Consumer Satisfaction and Testimonials</a:t>
            </a:r>
          </a:p>
          <a:p>
            <a:pPr rtl="0">
              <a:spcAft>
                <a:spcPts val="618"/>
              </a:spcAft>
            </a:pPr>
            <a:r>
              <a:rPr lang="es" b="1"/>
              <a:t>Calendar of Events</a:t>
            </a:r>
          </a:p>
          <a:p>
            <a:pPr rtl="0">
              <a:spcAft>
                <a:spcPts val="618"/>
              </a:spcAft>
            </a:pPr>
            <a:r>
              <a:rPr lang="es" b="1"/>
              <a:t>Clear Calls to Action</a:t>
            </a:r>
          </a:p>
          <a:p>
            <a:pPr rtl="0"/>
            <a:endParaRPr lang="en-US" dirty="0"/>
          </a:p>
        </p:txBody>
      </p:sp>
      <p:sp>
        <p:nvSpPr>
          <p:cNvPr id="4" name="Slide Number Placeholder 3">
            <a:extLst>
              <a:ext uri="{FF2B5EF4-FFF2-40B4-BE49-F238E27FC236}">
                <a16:creationId xmlns:a16="http://schemas.microsoft.com/office/drawing/2014/main" id="{AFDD6781-F9D8-507A-78A5-1E14CFECD082}"/>
              </a:ext>
            </a:extLst>
          </p:cNvPr>
          <p:cNvSpPr>
            <a:spLocks noGrp="1"/>
          </p:cNvSpPr>
          <p:nvPr>
            <p:ph type="sldNum" sz="quarter" idx="5"/>
          </p:nvPr>
        </p:nvSpPr>
        <p:spPr/>
        <p:txBody>
          <a:bodyPr rtlCol="0"/>
          <a:lstStyle/>
          <a:p>
            <a:pPr rtl="0"/>
            <a:fld id="{32EB5225-5EEE-4ACC-8F39-02FB50716DCC}" type="slidenum">
              <a:rPr lang="en-US" smtClean="0"/>
              <a:t>24</a:t>
            </a:fld>
            <a:endParaRPr lang="en-US" dirty="0"/>
          </a:p>
        </p:txBody>
      </p:sp>
    </p:spTree>
    <p:extLst>
      <p:ext uri="{BB962C8B-B14F-4D97-AF65-F5344CB8AC3E}">
        <p14:creationId xmlns:p14="http://schemas.microsoft.com/office/powerpoint/2010/main" val="8823449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5513E-C810-375F-E180-06CB2594D9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B5AA30-29FF-A9FA-38F3-DFC59D1ED7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F5945F-84F0-5216-1796-C2F893D7C8B5}"/>
              </a:ext>
            </a:extLst>
          </p:cNvPr>
          <p:cNvSpPr>
            <a:spLocks noGrp="1"/>
          </p:cNvSpPr>
          <p:nvPr>
            <p:ph type="body" idx="1"/>
          </p:nvPr>
        </p:nvSpPr>
        <p:spPr/>
        <p:txBody>
          <a:bodyPr rtlCol="0"/>
          <a:lstStyle/>
          <a:p>
            <a:pPr rtl="0">
              <a:spcAft>
                <a:spcPts val="618"/>
              </a:spcAft>
            </a:pPr>
            <a:r>
              <a:rPr lang="es" b="1"/>
              <a:t>Structured Meetings </a:t>
            </a:r>
          </a:p>
          <a:p>
            <a:pPr rtl="0">
              <a:spcAft>
                <a:spcPts val="618"/>
              </a:spcAft>
            </a:pPr>
            <a:r>
              <a:rPr lang="es" b="1"/>
              <a:t>Templated Reports</a:t>
            </a:r>
          </a:p>
          <a:p>
            <a:pPr rtl="0">
              <a:spcAft>
                <a:spcPts val="618"/>
              </a:spcAft>
              <a:buFontTx/>
              <a:buChar char="-"/>
            </a:pPr>
            <a:r>
              <a:rPr lang="es" b="1"/>
              <a:t>Staff &amp; Executive Director</a:t>
            </a:r>
          </a:p>
          <a:p>
            <a:pPr rtl="0">
              <a:spcAft>
                <a:spcPts val="618"/>
              </a:spcAft>
              <a:buFontTx/>
              <a:buChar char="-"/>
            </a:pPr>
            <a:r>
              <a:rPr lang="es" b="1"/>
              <a:t>Board President &amp; Committee Chairs</a:t>
            </a:r>
          </a:p>
          <a:p>
            <a:pPr rtl="0">
              <a:spcAft>
                <a:spcPts val="618"/>
              </a:spcAft>
              <a:buFontTx/>
              <a:buChar char="-"/>
            </a:pPr>
            <a:r>
              <a:rPr lang="es" b="1"/>
              <a:t>Highlights</a:t>
            </a:r>
          </a:p>
          <a:p>
            <a:pPr rtl="0">
              <a:spcAft>
                <a:spcPts val="618"/>
              </a:spcAft>
              <a:buFontTx/>
              <a:buChar char="-"/>
            </a:pPr>
            <a:r>
              <a:rPr lang="es" b="1"/>
              <a:t>Consumer Testimonials</a:t>
            </a:r>
          </a:p>
          <a:p>
            <a:pPr rtl="0">
              <a:spcAft>
                <a:spcPts val="618"/>
              </a:spcAft>
              <a:buFontTx/>
              <a:buChar char="-"/>
            </a:pPr>
            <a:r>
              <a:rPr lang="es" b="1"/>
              <a:t>Biggest Success &amp; Biggest Barrier</a:t>
            </a:r>
          </a:p>
          <a:p>
            <a:pPr rtl="0">
              <a:spcAft>
                <a:spcPts val="618"/>
              </a:spcAft>
              <a:buFontTx/>
              <a:buChar char="-"/>
            </a:pPr>
            <a:r>
              <a:rPr lang="es" b="1"/>
              <a:t>Information to Share</a:t>
            </a:r>
          </a:p>
          <a:p>
            <a:pPr rtl="0">
              <a:spcAft>
                <a:spcPts val="618"/>
              </a:spcAft>
              <a:buFontTx/>
              <a:buChar char="-"/>
            </a:pPr>
            <a:r>
              <a:rPr lang="es" b="1"/>
              <a:t>Requests for Assistance </a:t>
            </a:r>
          </a:p>
          <a:p>
            <a:pPr rtl="0">
              <a:spcAft>
                <a:spcPts val="618"/>
              </a:spcAft>
            </a:pPr>
            <a:r>
              <a:rPr lang="es" b="1"/>
              <a:t>Visual Dashboards</a:t>
            </a:r>
          </a:p>
          <a:p>
            <a:pPr rtl="0">
              <a:spcAft>
                <a:spcPts val="618"/>
              </a:spcAft>
              <a:buFontTx/>
              <a:buChar char="-"/>
            </a:pPr>
            <a:r>
              <a:rPr lang="es" b="1"/>
              <a:t>Strategic Plan &amp; Work Plan</a:t>
            </a:r>
          </a:p>
          <a:p>
            <a:pPr rtl="0">
              <a:spcAft>
                <a:spcPts val="618"/>
              </a:spcAft>
              <a:buFontTx/>
              <a:buChar char="-"/>
            </a:pPr>
            <a:r>
              <a:rPr lang="es" b="1"/>
              <a:t>Resource Development</a:t>
            </a:r>
          </a:p>
          <a:p>
            <a:pPr rtl="0">
              <a:spcAft>
                <a:spcPts val="618"/>
              </a:spcAft>
              <a:buFontTx/>
              <a:buChar char="-"/>
            </a:pPr>
            <a:r>
              <a:rPr lang="es" b="1"/>
              <a:t>Programs</a:t>
            </a:r>
          </a:p>
          <a:p>
            <a:pPr rtl="0">
              <a:spcAft>
                <a:spcPts val="618"/>
              </a:spcAft>
              <a:buFontTx/>
              <a:buChar char="-"/>
            </a:pPr>
            <a:r>
              <a:rPr lang="es" b="1"/>
              <a:t>Finance</a:t>
            </a:r>
          </a:p>
          <a:p>
            <a:pPr rtl="0">
              <a:spcAft>
                <a:spcPts val="618"/>
              </a:spcAft>
              <a:buFontTx/>
              <a:buChar char="-"/>
            </a:pPr>
            <a:r>
              <a:rPr lang="es" b="1"/>
              <a:t>Consumer Satisfaction and Testimonials</a:t>
            </a:r>
          </a:p>
          <a:p>
            <a:pPr rtl="0">
              <a:spcAft>
                <a:spcPts val="618"/>
              </a:spcAft>
            </a:pPr>
            <a:r>
              <a:rPr lang="es" b="1"/>
              <a:t>Calendar of Events</a:t>
            </a:r>
          </a:p>
          <a:p>
            <a:pPr rtl="0">
              <a:spcAft>
                <a:spcPts val="618"/>
              </a:spcAft>
            </a:pPr>
            <a:r>
              <a:rPr lang="es" b="1"/>
              <a:t>Clear Calls to Action</a:t>
            </a:r>
          </a:p>
          <a:p>
            <a:pPr rtl="0"/>
            <a:endParaRPr lang="en-US" dirty="0"/>
          </a:p>
        </p:txBody>
      </p:sp>
      <p:sp>
        <p:nvSpPr>
          <p:cNvPr id="4" name="Slide Number Placeholder 3">
            <a:extLst>
              <a:ext uri="{FF2B5EF4-FFF2-40B4-BE49-F238E27FC236}">
                <a16:creationId xmlns:a16="http://schemas.microsoft.com/office/drawing/2014/main" id="{117F79B6-D5DB-A54B-F2B5-6D228CD99680}"/>
              </a:ext>
            </a:extLst>
          </p:cNvPr>
          <p:cNvSpPr>
            <a:spLocks noGrp="1"/>
          </p:cNvSpPr>
          <p:nvPr>
            <p:ph type="sldNum" sz="quarter" idx="5"/>
          </p:nvPr>
        </p:nvSpPr>
        <p:spPr/>
        <p:txBody>
          <a:bodyPr rtlCol="0"/>
          <a:lstStyle/>
          <a:p>
            <a:pPr rtl="0"/>
            <a:fld id="{32EB5225-5EEE-4ACC-8F39-02FB50716DCC}" type="slidenum">
              <a:rPr lang="en-US" smtClean="0"/>
              <a:t>25</a:t>
            </a:fld>
            <a:endParaRPr lang="en-US" dirty="0"/>
          </a:p>
        </p:txBody>
      </p:sp>
    </p:spTree>
    <p:extLst>
      <p:ext uri="{BB962C8B-B14F-4D97-AF65-F5344CB8AC3E}">
        <p14:creationId xmlns:p14="http://schemas.microsoft.com/office/powerpoint/2010/main" val="23181428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3A856-65D6-118A-A9B1-57F1FC56B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76337-0BFC-05D8-106F-57934FE78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A8F8B-1062-183C-CA8F-274E3AC84BB8}"/>
              </a:ext>
            </a:extLst>
          </p:cNvPr>
          <p:cNvSpPr>
            <a:spLocks noGrp="1"/>
          </p:cNvSpPr>
          <p:nvPr>
            <p:ph type="body" idx="1"/>
          </p:nvPr>
        </p:nvSpPr>
        <p:spPr/>
        <p:txBody>
          <a:bodyPr rtlCol="0"/>
          <a:lstStyle/>
          <a:p>
            <a:pPr defTabSz="942289" rtl="0">
              <a:defRPr/>
            </a:pPr>
            <a:r>
              <a:rPr lang="es"/>
              <a:t>What is the board’s responsibility here?</a:t>
            </a:r>
          </a:p>
          <a:p>
            <a:pPr defTabSz="942289" rtl="0">
              <a:defRPr/>
            </a:pPr>
            <a:r>
              <a:rPr lang="es"/>
              <a:t>How can the board support responsiveness without losing strategic alignment?</a:t>
            </a:r>
          </a:p>
          <a:p>
            <a:pPr defTabSz="942289" rtl="0">
              <a:defRPr/>
            </a:pPr>
            <a:r>
              <a:rPr lang="es"/>
              <a:t>What tools could help the board track strategic progress?</a:t>
            </a:r>
          </a:p>
          <a:p>
            <a:pPr defTabSz="942289" rtl="0">
              <a:defRPr/>
            </a:pPr>
            <a:endParaRPr lang="en-US" dirty="0"/>
          </a:p>
          <a:p>
            <a:pPr defTabSz="942289" rtl="0">
              <a:defRPr/>
            </a:pPr>
            <a:endParaRPr lang="en-US" dirty="0"/>
          </a:p>
        </p:txBody>
      </p:sp>
      <p:sp>
        <p:nvSpPr>
          <p:cNvPr id="4" name="Slide Number Placeholder 3">
            <a:extLst>
              <a:ext uri="{FF2B5EF4-FFF2-40B4-BE49-F238E27FC236}">
                <a16:creationId xmlns:a16="http://schemas.microsoft.com/office/drawing/2014/main" id="{43956995-2C9D-2202-2D2C-64F39BC403B8}"/>
              </a:ext>
            </a:extLst>
          </p:cNvPr>
          <p:cNvSpPr>
            <a:spLocks noGrp="1"/>
          </p:cNvSpPr>
          <p:nvPr>
            <p:ph type="sldNum" sz="quarter" idx="5"/>
          </p:nvPr>
        </p:nvSpPr>
        <p:spPr/>
        <p:txBody>
          <a:bodyPr rtlCol="0"/>
          <a:lstStyle/>
          <a:p>
            <a:pPr rtl="0"/>
            <a:fld id="{32EB5225-5EEE-4ACC-8F39-02FB50716DCC}" type="slidenum">
              <a:rPr lang="en-US" smtClean="0"/>
              <a:t>26</a:t>
            </a:fld>
            <a:endParaRPr lang="en-US" dirty="0"/>
          </a:p>
        </p:txBody>
      </p:sp>
    </p:spTree>
    <p:extLst>
      <p:ext uri="{BB962C8B-B14F-4D97-AF65-F5344CB8AC3E}">
        <p14:creationId xmlns:p14="http://schemas.microsoft.com/office/powerpoint/2010/main" val="1513305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DEE6D-2F6E-5315-9BAB-0C33D46F6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DA073A-131D-34AE-61FD-EA9343B9AC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33997E-1DEE-9485-75F5-4CFBE269C464}"/>
              </a:ext>
            </a:extLst>
          </p:cNvPr>
          <p:cNvSpPr>
            <a:spLocks noGrp="1"/>
          </p:cNvSpPr>
          <p:nvPr>
            <p:ph type="body" idx="1"/>
          </p:nvPr>
        </p:nvSpPr>
        <p:spPr/>
        <p:txBody>
          <a:bodyPr rtlCol="0"/>
          <a:lstStyle/>
          <a:p>
            <a:pPr rtl="0"/>
            <a:r>
              <a:rPr lang="es"/>
              <a:t>What oversight gaps might have contributed to this situation?</a:t>
            </a:r>
          </a:p>
          <a:p>
            <a:pPr rtl="0"/>
            <a:r>
              <a:rPr lang="es"/>
              <a:t>How could financial reports or dashboards have helped?</a:t>
            </a:r>
          </a:p>
          <a:p>
            <a:pPr rtl="0"/>
            <a:r>
              <a:rPr lang="es"/>
              <a:t>What’s the board’s role now – and moving forward?</a:t>
            </a:r>
          </a:p>
        </p:txBody>
      </p:sp>
      <p:sp>
        <p:nvSpPr>
          <p:cNvPr id="4" name="Slide Number Placeholder 3">
            <a:extLst>
              <a:ext uri="{FF2B5EF4-FFF2-40B4-BE49-F238E27FC236}">
                <a16:creationId xmlns:a16="http://schemas.microsoft.com/office/drawing/2014/main" id="{B41797A2-D2F9-8D57-E63A-EC6E7F56AA94}"/>
              </a:ext>
            </a:extLst>
          </p:cNvPr>
          <p:cNvSpPr>
            <a:spLocks noGrp="1"/>
          </p:cNvSpPr>
          <p:nvPr>
            <p:ph type="sldNum" sz="quarter" idx="5"/>
          </p:nvPr>
        </p:nvSpPr>
        <p:spPr/>
        <p:txBody>
          <a:bodyPr rtlCol="0"/>
          <a:lstStyle/>
          <a:p>
            <a:pPr rtl="0"/>
            <a:fld id="{32EB5225-5EEE-4ACC-8F39-02FB50716DCC}" type="slidenum">
              <a:rPr lang="en-US" smtClean="0"/>
              <a:t>27</a:t>
            </a:fld>
            <a:endParaRPr lang="en-US" dirty="0"/>
          </a:p>
        </p:txBody>
      </p:sp>
    </p:spTree>
    <p:extLst>
      <p:ext uri="{BB962C8B-B14F-4D97-AF65-F5344CB8AC3E}">
        <p14:creationId xmlns:p14="http://schemas.microsoft.com/office/powerpoint/2010/main" val="1417681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F65CC-6C1B-C288-2334-15D3F29196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CF092-00DE-470A-13E7-B7CCD1D014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A5A35-2E39-4129-E659-7BC4D38AC3C8}"/>
              </a:ext>
            </a:extLst>
          </p:cNvPr>
          <p:cNvSpPr>
            <a:spLocks noGrp="1"/>
          </p:cNvSpPr>
          <p:nvPr>
            <p:ph type="body" idx="1"/>
          </p:nvPr>
        </p:nvSpPr>
        <p:spPr/>
        <p:txBody>
          <a:bodyPr rtlCol="0"/>
          <a:lstStyle/>
          <a:p>
            <a:pPr rtl="0"/>
            <a:r>
              <a:rPr lang="es"/>
              <a:t>What is the board’s responsibility in matters of internal culture and transparency?</a:t>
            </a:r>
          </a:p>
          <a:p>
            <a:pPr rtl="0"/>
            <a:r>
              <a:rPr lang="es"/>
              <a:t>How can the board uphold organizational accountability without overstepping into operations?</a:t>
            </a:r>
          </a:p>
          <a:p>
            <a:pPr rtl="0"/>
            <a:r>
              <a:rPr lang="es"/>
              <a:t>What policies, structures, or tools might support a culture of safety and openness?</a:t>
            </a:r>
          </a:p>
        </p:txBody>
      </p:sp>
      <p:sp>
        <p:nvSpPr>
          <p:cNvPr id="4" name="Slide Number Placeholder 3">
            <a:extLst>
              <a:ext uri="{FF2B5EF4-FFF2-40B4-BE49-F238E27FC236}">
                <a16:creationId xmlns:a16="http://schemas.microsoft.com/office/drawing/2014/main" id="{B2BC9505-2E0F-3ED9-7B5A-19E01AD2603F}"/>
              </a:ext>
            </a:extLst>
          </p:cNvPr>
          <p:cNvSpPr>
            <a:spLocks noGrp="1"/>
          </p:cNvSpPr>
          <p:nvPr>
            <p:ph type="sldNum" sz="quarter" idx="5"/>
          </p:nvPr>
        </p:nvSpPr>
        <p:spPr/>
        <p:txBody>
          <a:bodyPr rtlCol="0"/>
          <a:lstStyle/>
          <a:p>
            <a:pPr rtl="0"/>
            <a:fld id="{32EB5225-5EEE-4ACC-8F39-02FB50716DCC}" type="slidenum">
              <a:rPr lang="en-US" smtClean="0"/>
              <a:t>28</a:t>
            </a:fld>
            <a:endParaRPr lang="en-US" dirty="0"/>
          </a:p>
        </p:txBody>
      </p:sp>
    </p:spTree>
    <p:extLst>
      <p:ext uri="{BB962C8B-B14F-4D97-AF65-F5344CB8AC3E}">
        <p14:creationId xmlns:p14="http://schemas.microsoft.com/office/powerpoint/2010/main" val="17483177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69A11-B4ED-E933-AF91-456E06796A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44B85-13D5-8F2B-A209-E593C8196D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37B6A-79EA-FA9A-2D87-32A35324E515}"/>
              </a:ext>
            </a:extLst>
          </p:cNvPr>
          <p:cNvSpPr>
            <a:spLocks noGrp="1"/>
          </p:cNvSpPr>
          <p:nvPr>
            <p:ph type="body" idx="1"/>
          </p:nvPr>
        </p:nvSpPr>
        <p:spPr/>
        <p:txBody>
          <a:bodyPr rtlCol="0"/>
          <a:lstStyle/>
          <a:p>
            <a:pPr rtl="0"/>
            <a:r>
              <a:rPr lang="es" b="0"/>
              <a:t>🧭 Centering IL Philosophy</a:t>
            </a:r>
          </a:p>
          <a:p>
            <a:pPr marL="176679" indent="-176679" rtl="0">
              <a:buFont typeface="Arial"/>
              <a:buChar char="•"/>
            </a:pPr>
            <a:r>
              <a:rPr lang="es" b="0"/>
              <a:t>Where do you see the IL philosophy guiding decisions in your board’s recent work? Where is it missing?</a:t>
            </a:r>
          </a:p>
          <a:p>
            <a:pPr marL="176679" indent="-176679" rtl="0">
              <a:buFont typeface="Arial"/>
              <a:buChar char="•"/>
            </a:pPr>
            <a:r>
              <a:rPr lang="es" b="0"/>
              <a:t>How does your board ensure that consumer control is more than just a checkbox?</a:t>
            </a:r>
          </a:p>
          <a:p>
            <a:pPr marL="176679" indent="-176679" rtl="0">
              <a:buFont typeface="Arial"/>
              <a:buChar char="•"/>
            </a:pPr>
            <a:r>
              <a:rPr lang="es" b="0"/>
              <a:t>In what ways are people with disabilities leading—not just involved—in your organization’s direction-setting?</a:t>
            </a:r>
          </a:p>
          <a:p>
            <a:pPr rtl="0"/>
            <a:endParaRPr lang="en-US" b="0" dirty="0"/>
          </a:p>
          <a:p>
            <a:pPr rtl="0"/>
            <a:r>
              <a:rPr lang="es" b="0"/>
              <a:t>🧠 Applying Informed Decision-Making</a:t>
            </a:r>
          </a:p>
          <a:p>
            <a:pPr marL="176679" indent="-176679" rtl="0">
              <a:buFont typeface="Arial"/>
              <a:buChar char="•"/>
            </a:pPr>
            <a:r>
              <a:rPr lang="es" b="0"/>
              <a:t>What types of information do you rely on to make thoughtful board decisions? How do you know it’s enough?</a:t>
            </a:r>
          </a:p>
          <a:p>
            <a:pPr marL="176679" indent="-176679" rtl="0">
              <a:buFont typeface="Arial"/>
              <a:buChar char="•"/>
            </a:pPr>
            <a:r>
              <a:rPr lang="es" b="0"/>
              <a:t>Can you recall a time when a board decision was rushed or made without consumer input? What might you do differently now?</a:t>
            </a:r>
          </a:p>
          <a:p>
            <a:pPr marL="176679" indent="-176679" rtl="0">
              <a:buFont typeface="Arial"/>
              <a:buChar char="•"/>
            </a:pPr>
            <a:r>
              <a:rPr lang="es" b="0"/>
              <a:t>How does your board distinguish between operational details (ED’s domain) and governance (board’s role)?</a:t>
            </a:r>
          </a:p>
          <a:p>
            <a:pPr rtl="0"/>
            <a:endParaRPr lang="en-US" b="0" dirty="0"/>
          </a:p>
          <a:p>
            <a:pPr rtl="0"/>
            <a:r>
              <a:rPr lang="es" b="0"/>
              <a:t>⚖️ Aligning with Values</a:t>
            </a:r>
          </a:p>
          <a:p>
            <a:pPr marL="176679" indent="-176679" rtl="0">
              <a:buFont typeface="Arial"/>
              <a:buChar char="•"/>
            </a:pPr>
            <a:r>
              <a:rPr lang="es" b="0"/>
              <a:t>How do you balance the urgency of funding or partnerships with your organization’s core values?</a:t>
            </a:r>
          </a:p>
          <a:p>
            <a:pPr marL="176679" indent="-176679" rtl="0">
              <a:buFont typeface="Arial"/>
              <a:buChar char="•"/>
            </a:pPr>
            <a:r>
              <a:rPr lang="es" b="0"/>
              <a:t>How do you know if a board decision has upheld—or undermined—the IL philosophy? What’s your feedback loop?</a:t>
            </a:r>
          </a:p>
          <a:p>
            <a:pPr rtl="0"/>
            <a:endParaRPr lang="en-US" b="0" dirty="0"/>
          </a:p>
          <a:p>
            <a:pPr rtl="0"/>
            <a:r>
              <a:rPr lang="es" b="0"/>
              <a:t>🧩 Strengthening the Practice</a:t>
            </a:r>
          </a:p>
          <a:p>
            <a:pPr marL="176679" indent="-176679" rtl="0">
              <a:buFont typeface="Arial"/>
              <a:buChar char="•"/>
            </a:pPr>
            <a:r>
              <a:rPr lang="es" b="0"/>
              <a:t>What structures (e.g., committees, surveys, public comment) help your board gather input before deciding? What’s missing?</a:t>
            </a:r>
          </a:p>
          <a:p>
            <a:pPr marL="176679" indent="-176679" rtl="0">
              <a:buFont typeface="Arial"/>
              <a:buChar char="•"/>
            </a:pPr>
            <a:r>
              <a:rPr lang="es" b="0"/>
              <a:t>What’s one way your board could deepen its commitment to consumer-led, values-aligned decision-making this year?</a:t>
            </a:r>
          </a:p>
          <a:p>
            <a:pPr rtl="0"/>
            <a:endParaRPr lang="en-US" dirty="0"/>
          </a:p>
        </p:txBody>
      </p:sp>
      <p:sp>
        <p:nvSpPr>
          <p:cNvPr id="4" name="Slide Number Placeholder 3">
            <a:extLst>
              <a:ext uri="{FF2B5EF4-FFF2-40B4-BE49-F238E27FC236}">
                <a16:creationId xmlns:a16="http://schemas.microsoft.com/office/drawing/2014/main" id="{71BC1203-F409-F76B-4D13-868AC446BDEE}"/>
              </a:ext>
            </a:extLst>
          </p:cNvPr>
          <p:cNvSpPr>
            <a:spLocks noGrp="1"/>
          </p:cNvSpPr>
          <p:nvPr>
            <p:ph type="sldNum" sz="quarter" idx="5"/>
          </p:nvPr>
        </p:nvSpPr>
        <p:spPr/>
        <p:txBody>
          <a:bodyPr rtlCol="0"/>
          <a:lstStyle/>
          <a:p>
            <a:pPr rtl="0"/>
            <a:fld id="{32EB5225-5EEE-4ACC-8F39-02FB50716DCC}" type="slidenum">
              <a:rPr lang="en-US" smtClean="0"/>
              <a:t>29</a:t>
            </a:fld>
            <a:endParaRPr lang="en-US" dirty="0"/>
          </a:p>
        </p:txBody>
      </p:sp>
    </p:spTree>
    <p:extLst>
      <p:ext uri="{BB962C8B-B14F-4D97-AF65-F5344CB8AC3E}">
        <p14:creationId xmlns:p14="http://schemas.microsoft.com/office/powerpoint/2010/main" val="32280492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Next week is our final week together where we will put the past two weeks into practice as we discuss effective oversight as a board member</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30</a:t>
            </a:fld>
            <a:endParaRPr lang="en-US" dirty="0"/>
          </a:p>
        </p:txBody>
      </p:sp>
    </p:spTree>
    <p:extLst>
      <p:ext uri="{BB962C8B-B14F-4D97-AF65-F5344CB8AC3E}">
        <p14:creationId xmlns:p14="http://schemas.microsoft.com/office/powerpoint/2010/main" val="3680172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In week one we will focus on the definitions, roles, and how they work together for effective governance and leadership.</a:t>
            </a:r>
          </a:p>
          <a:p>
            <a:pPr rtl="0"/>
            <a:endParaRPr lang="en-US" dirty="0"/>
          </a:p>
          <a:p>
            <a:pPr rtl="0"/>
            <a:r>
              <a:rPr lang="es"/>
              <a:t>In week two we will focus on the Independent Living Philosophy as a foundation and how that foundation should lead decision making. We will bring the roles discussed in week one to describe how they work together in the decision making process to improve outcomes.</a:t>
            </a:r>
          </a:p>
          <a:p>
            <a:pPr rtl="0"/>
            <a:endParaRPr lang="en-US" dirty="0"/>
          </a:p>
          <a:p>
            <a:pPr rtl="0"/>
            <a:r>
              <a:rPr lang="es"/>
              <a:t>In week three we will dive deeper into the tools and resources board members should use in their roles.</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6</a:t>
            </a:fld>
            <a:endParaRPr lang="en-US" dirty="0"/>
          </a:p>
        </p:txBody>
      </p:sp>
    </p:spTree>
    <p:extLst>
      <p:ext uri="{BB962C8B-B14F-4D97-AF65-F5344CB8AC3E}">
        <p14:creationId xmlns:p14="http://schemas.microsoft.com/office/powerpoint/2010/main" val="1003166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b="1"/>
              <a:t>Participation &amp; Presence</a:t>
            </a:r>
            <a:r>
              <a:rPr lang="es"/>
              <a:t> </a:t>
            </a:r>
          </a:p>
          <a:p>
            <a:pPr rtl="0"/>
            <a:r>
              <a:rPr lang="es" b="1"/>
              <a:t>Be here now</a:t>
            </a:r>
            <a:r>
              <a:rPr lang="es"/>
              <a:t> – minimize distractions, close other tabs, and stay present.</a:t>
            </a:r>
          </a:p>
          <a:p>
            <a:pPr rtl="0"/>
            <a:r>
              <a:rPr lang="es" b="1"/>
              <a:t>Engage actively</a:t>
            </a:r>
            <a:r>
              <a:rPr lang="es"/>
              <a:t> – contribute when you can, but listening counts as participation too.</a:t>
            </a:r>
          </a:p>
          <a:p>
            <a:pPr rtl="0"/>
            <a:r>
              <a:rPr lang="es" b="1"/>
              <a:t>Cameras encouraged, not required</a:t>
            </a:r>
            <a:r>
              <a:rPr lang="es"/>
              <a:t> – we value connection, not perfection.</a:t>
            </a:r>
          </a:p>
          <a:p>
            <a:pPr rtl="0"/>
            <a:endParaRPr lang="en-US" b="1" dirty="0"/>
          </a:p>
          <a:p>
            <a:pPr rtl="0"/>
            <a:r>
              <a:rPr lang="es" b="1"/>
              <a:t>Learning Together</a:t>
            </a:r>
            <a:r>
              <a:rPr lang="es"/>
              <a:t> </a:t>
            </a:r>
          </a:p>
          <a:p>
            <a:pPr rtl="0"/>
            <a:r>
              <a:rPr lang="es" b="1"/>
              <a:t>Speak from experience</a:t>
            </a:r>
            <a:r>
              <a:rPr lang="es"/>
              <a:t> – use “I” statements and share what’s true for you.</a:t>
            </a:r>
          </a:p>
          <a:p>
            <a:pPr rtl="0"/>
            <a:r>
              <a:rPr lang="es" b="1"/>
              <a:t>Curiosity over judgment</a:t>
            </a:r>
            <a:r>
              <a:rPr lang="es"/>
              <a:t> – we’re here to grow, not to be right.</a:t>
            </a:r>
          </a:p>
          <a:p>
            <a:pPr rtl="0"/>
            <a:r>
              <a:rPr lang="es" b="1"/>
              <a:t>Mistakes are part of learning</a:t>
            </a:r>
            <a:r>
              <a:rPr lang="es"/>
              <a:t> – give grace to yourself and others.</a:t>
            </a:r>
          </a:p>
          <a:p>
            <a:pPr rtl="0"/>
            <a:endParaRPr lang="en-US" b="1" dirty="0"/>
          </a:p>
          <a:p>
            <a:pPr rtl="0"/>
            <a:r>
              <a:rPr lang="es" b="1"/>
              <a:t>Respect &amp; Inclusion</a:t>
            </a:r>
            <a:r>
              <a:rPr lang="es"/>
              <a:t> </a:t>
            </a:r>
          </a:p>
          <a:p>
            <a:pPr rtl="0"/>
            <a:r>
              <a:rPr lang="es" b="1"/>
              <a:t>Step up, step back</a:t>
            </a:r>
            <a:r>
              <a:rPr lang="es"/>
              <a:t> – if you tend to talk a lot, make space; if you tend to hold back, challenge yourself to speak.</a:t>
            </a:r>
          </a:p>
          <a:p>
            <a:pPr rtl="0"/>
            <a:r>
              <a:rPr lang="es" b="1"/>
              <a:t>Assume positive intent, name impact</a:t>
            </a:r>
            <a:r>
              <a:rPr lang="es"/>
              <a:t> – we hold space for feedback and growth.</a:t>
            </a:r>
          </a:p>
          <a:p>
            <a:pPr rtl="0"/>
            <a:r>
              <a:rPr lang="es" b="1"/>
              <a:t>Respect lived experience</a:t>
            </a:r>
            <a:r>
              <a:rPr lang="es"/>
              <a:t> – value both professional and personal perspectives, especially those grounded in disability identity and community.</a:t>
            </a:r>
          </a:p>
          <a:p>
            <a:pPr rtl="0"/>
            <a:r>
              <a:rPr lang="es"/>
              <a:t> </a:t>
            </a:r>
            <a:endParaRPr lang="en-US" b="1" dirty="0"/>
          </a:p>
          <a:p>
            <a:pPr rtl="0"/>
            <a:r>
              <a:rPr lang="es" b="1"/>
              <a:t>Confidentiality &amp; Trust</a:t>
            </a:r>
            <a:endParaRPr lang="en-US" dirty="0"/>
          </a:p>
          <a:p>
            <a:pPr rtl="0"/>
            <a:r>
              <a:rPr lang="es" b="1"/>
              <a:t>What’s shared here stays here</a:t>
            </a:r>
            <a:r>
              <a:rPr lang="es"/>
              <a:t> (unless permission is given to share).</a:t>
            </a:r>
          </a:p>
          <a:p>
            <a:pPr rtl="0"/>
            <a:r>
              <a:rPr lang="es" b="1"/>
              <a:t>What’s learned here leaves here</a:t>
            </a:r>
            <a:r>
              <a:rPr lang="es"/>
              <a:t> – carry forward the insights, not the stories.</a:t>
            </a:r>
          </a:p>
          <a:p>
            <a:pPr rtl="0"/>
            <a:r>
              <a:rPr lang="es"/>
              <a:t> </a:t>
            </a:r>
            <a:endParaRPr lang="en-US" b="1" dirty="0"/>
          </a:p>
          <a:p>
            <a:pPr rtl="0"/>
            <a:r>
              <a:rPr lang="es" b="1"/>
              <a:t>Time &amp; Structure</a:t>
            </a:r>
            <a:endParaRPr lang="en-US" dirty="0"/>
          </a:p>
          <a:p>
            <a:pPr rtl="0"/>
            <a:r>
              <a:rPr lang="es" b="1"/>
              <a:t>Start and end on time</a:t>
            </a:r>
            <a:r>
              <a:rPr lang="es"/>
              <a:t> – we respect each other’s schedules.</a:t>
            </a:r>
          </a:p>
          <a:p>
            <a:pPr rtl="0"/>
            <a:r>
              <a:rPr lang="es" b="1"/>
              <a:t>Honor the flow</a:t>
            </a:r>
            <a:r>
              <a:rPr lang="es"/>
              <a:t> – follow the facilitator’s lead to keep things moving.</a:t>
            </a:r>
          </a:p>
          <a:p>
            <a:pPr rtl="0"/>
            <a:endParaRPr lang="en-US" dirty="0"/>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7</a:t>
            </a:fld>
            <a:endParaRPr lang="en-US" dirty="0"/>
          </a:p>
        </p:txBody>
      </p:sp>
    </p:spTree>
    <p:extLst>
      <p:ext uri="{BB962C8B-B14F-4D97-AF65-F5344CB8AC3E}">
        <p14:creationId xmlns:p14="http://schemas.microsoft.com/office/powerpoint/2010/main" val="1030973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Today we connect the roles and values we’ve explored to your board real power: oversight accountability and mission stewardship</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8</a:t>
            </a:fld>
            <a:endParaRPr lang="en-US" dirty="0"/>
          </a:p>
        </p:txBody>
      </p:sp>
    </p:spTree>
    <p:extLst>
      <p:ext uri="{BB962C8B-B14F-4D97-AF65-F5344CB8AC3E}">
        <p14:creationId xmlns:p14="http://schemas.microsoft.com/office/powerpoint/2010/main" val="3969681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Simon Sinek is a British-American author, motivational speaker, and leadership expert best known for his concept of the </a:t>
            </a:r>
            <a:r>
              <a:rPr lang="es" b="1"/>
              <a:t>“Golden Circle”</a:t>
            </a:r>
            <a:r>
              <a:rPr lang="es"/>
              <a:t> and the idea of starting with </a:t>
            </a:r>
            <a:r>
              <a:rPr lang="es" i="1"/>
              <a:t>why</a:t>
            </a:r>
            <a:r>
              <a:rPr lang="es"/>
              <a:t>. His work focuses on how great leaders and organizations inspire action by clearly articulating their purpose.</a:t>
            </a:r>
          </a:p>
          <a:p>
            <a:pPr rtl="0"/>
            <a:r>
              <a:rPr lang="es"/>
              <a:t>Here’s a quick snapshot of who he is:</a:t>
            </a:r>
          </a:p>
          <a:p>
            <a:pPr rtl="0"/>
            <a:r>
              <a:rPr lang="es"/>
              <a:t>📚 </a:t>
            </a:r>
            <a:r>
              <a:rPr lang="es" b="1"/>
              <a:t>Career Highlights</a:t>
            </a:r>
            <a:endParaRPr lang="en-US" dirty="0"/>
          </a:p>
          <a:p>
            <a:pPr rtl="0"/>
            <a:r>
              <a:rPr lang="es" b="1"/>
              <a:t>Breakout TED Talk</a:t>
            </a:r>
            <a:r>
              <a:rPr lang="es"/>
              <a:t>: </a:t>
            </a:r>
            <a:r>
              <a:rPr lang="es" i="1"/>
              <a:t>“How Great Leaders Inspire Action”</a:t>
            </a:r>
            <a:r>
              <a:rPr lang="es"/>
              <a:t> (2009) is one of the most-watched TED Talks of all time</a:t>
            </a:r>
          </a:p>
          <a:p>
            <a:pPr rtl="0"/>
            <a:r>
              <a:rPr lang="es" b="1"/>
              <a:t>Bestselling Books</a:t>
            </a:r>
            <a:r>
              <a:rPr lang="es"/>
              <a:t>:</a:t>
            </a:r>
          </a:p>
          <a:p>
            <a:pPr lvl="1" rtl="0"/>
            <a:r>
              <a:rPr lang="es" i="1"/>
              <a:t>Start With Why</a:t>
            </a:r>
            <a:r>
              <a:rPr lang="es"/>
              <a:t> (2009) – his signature philosophy</a:t>
            </a:r>
          </a:p>
          <a:p>
            <a:pPr lvl="1" rtl="0"/>
            <a:r>
              <a:rPr lang="es" i="1"/>
              <a:t>Leaders Eat Last</a:t>
            </a:r>
            <a:r>
              <a:rPr lang="es"/>
              <a:t> (2014) – on building trust and collaboration</a:t>
            </a:r>
          </a:p>
          <a:p>
            <a:pPr lvl="1" rtl="0"/>
            <a:r>
              <a:rPr lang="es" i="1"/>
              <a:t>The Infinite Game</a:t>
            </a:r>
            <a:r>
              <a:rPr lang="es"/>
              <a:t> (2019) – about long-term thinking in leadership</a:t>
            </a:r>
          </a:p>
          <a:p>
            <a:pPr rtl="0"/>
            <a:r>
              <a:rPr lang="es" b="1"/>
              <a:t>Founder of The Optimism Company</a:t>
            </a:r>
            <a:r>
              <a:rPr lang="es"/>
              <a:t> – a platform for leadership development and learning</a:t>
            </a:r>
          </a:p>
          <a:p>
            <a:pPr rtl="0"/>
            <a:r>
              <a:rPr lang="es"/>
              <a:t>Has worked with the U.S. military, Fortune 500 companies, and nonprofits around the world</a:t>
            </a:r>
          </a:p>
          <a:p>
            <a:pPr rtl="0"/>
            <a:r>
              <a:rPr lang="es"/>
              <a:t>🌍 </a:t>
            </a:r>
            <a:r>
              <a:rPr lang="es" b="1"/>
              <a:t>Background</a:t>
            </a:r>
            <a:endParaRPr lang="en-US" dirty="0"/>
          </a:p>
          <a:p>
            <a:pPr rtl="0"/>
            <a:r>
              <a:rPr lang="es"/>
              <a:t>Born in </a:t>
            </a:r>
            <a:r>
              <a:rPr lang="es" b="1"/>
              <a:t>Wimbledon, London</a:t>
            </a:r>
            <a:r>
              <a:rPr lang="es"/>
              <a:t> in 1973</a:t>
            </a:r>
          </a:p>
          <a:p>
            <a:pPr rtl="0"/>
            <a:r>
              <a:rPr lang="es"/>
              <a:t>Raised in </a:t>
            </a:r>
            <a:r>
              <a:rPr lang="es" b="1"/>
              <a:t>South Africa, Hong Kong, and the U.S.</a:t>
            </a:r>
            <a:endParaRPr lang="en-US" dirty="0"/>
          </a:p>
          <a:p>
            <a:pPr rtl="0"/>
            <a:r>
              <a:rPr lang="es"/>
              <a:t>Studied </a:t>
            </a:r>
            <a:r>
              <a:rPr lang="es" b="1"/>
              <a:t>cultural anthropology</a:t>
            </a:r>
            <a:r>
              <a:rPr lang="es"/>
              <a:t> at Brandeis University</a:t>
            </a:r>
          </a:p>
          <a:p>
            <a:pPr rtl="0"/>
            <a:r>
              <a:rPr lang="es"/>
              <a:t>Started his career in advertising before pivoting to leadership consulting and public speaking</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9</a:t>
            </a:fld>
            <a:endParaRPr lang="en-US" dirty="0"/>
          </a:p>
        </p:txBody>
      </p:sp>
    </p:spTree>
    <p:extLst>
      <p:ext uri="{BB962C8B-B14F-4D97-AF65-F5344CB8AC3E}">
        <p14:creationId xmlns:p14="http://schemas.microsoft.com/office/powerpoint/2010/main" val="147500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E199E-9E91-0F40-E27F-0AA967F2FF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DD3C71-D100-ACB7-487A-F45584C785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7B6C3-59CF-5B11-FC36-42DE6E1ABCCA}"/>
              </a:ext>
            </a:extLst>
          </p:cNvPr>
          <p:cNvSpPr>
            <a:spLocks noGrp="1"/>
          </p:cNvSpPr>
          <p:nvPr>
            <p:ph type="body" idx="1"/>
          </p:nvPr>
        </p:nvSpPr>
        <p:spPr/>
        <p:txBody>
          <a:bodyPr rtlCol="0"/>
          <a:lstStyle/>
          <a:p>
            <a:pPr rtl="0"/>
            <a:r>
              <a:rPr lang="es"/>
              <a:t>Duty of Care (informed participation, due diligence)</a:t>
            </a:r>
          </a:p>
          <a:p>
            <a:pPr rtl="0"/>
            <a:r>
              <a:rPr lang="es"/>
              <a:t>Duty of Loyalty (act in the CIL’s best interest, avoiding conflicts)</a:t>
            </a:r>
          </a:p>
          <a:p>
            <a:pPr rtl="0"/>
            <a:r>
              <a:rPr lang="es"/>
              <a:t>Duty of Obedience (comply with law, uphold mission)</a:t>
            </a:r>
          </a:p>
          <a:p>
            <a:pPr rtl="0"/>
            <a:endParaRPr lang="en-US" dirty="0"/>
          </a:p>
          <a:p>
            <a:pPr rtl="0"/>
            <a:r>
              <a:rPr lang="es"/>
              <a:t>Duty of Care</a:t>
            </a:r>
          </a:p>
          <a:p>
            <a:pPr rtl="0">
              <a:buFont typeface="Wingdings" panose="05000000000000000000" pitchFamily="2" charset="2"/>
              <a:buChar char="§"/>
            </a:pPr>
            <a:r>
              <a:rPr lang="es"/>
              <a:t>You must </a:t>
            </a:r>
            <a:r>
              <a:rPr lang="es" b="1"/>
              <a:t>be true to the mission </a:t>
            </a:r>
          </a:p>
          <a:p>
            <a:pPr rtl="0">
              <a:buFont typeface="Wingdings" panose="05000000000000000000" pitchFamily="2" charset="2"/>
              <a:buChar char="§"/>
            </a:pPr>
            <a:r>
              <a:rPr lang="es"/>
              <a:t>You must act in a manner that is </a:t>
            </a:r>
            <a:r>
              <a:rPr lang="es" b="1"/>
              <a:t>consistent to the mission</a:t>
            </a:r>
          </a:p>
          <a:p>
            <a:pPr rtl="0">
              <a:buFont typeface="Wingdings" panose="05000000000000000000" pitchFamily="2" charset="2"/>
              <a:buChar char="§"/>
            </a:pPr>
            <a:r>
              <a:rPr lang="es"/>
              <a:t>You must act in </a:t>
            </a:r>
            <a:r>
              <a:rPr lang="es" b="1"/>
              <a:t>observance of local, state, and federal laws and regulations</a:t>
            </a:r>
          </a:p>
          <a:p>
            <a:pPr rtl="0">
              <a:buFont typeface="Wingdings" panose="05000000000000000000" pitchFamily="2" charset="2"/>
              <a:buNone/>
            </a:pPr>
            <a:r>
              <a:rPr lang="es" b="1"/>
              <a:t>Duty of Loyalty</a:t>
            </a:r>
          </a:p>
          <a:p>
            <a:pPr rtl="0">
              <a:buFont typeface="Wingdings" panose="05000000000000000000" pitchFamily="2" charset="2"/>
              <a:buChar char="§"/>
            </a:pPr>
            <a:r>
              <a:rPr lang="es"/>
              <a:t>You must </a:t>
            </a:r>
            <a:r>
              <a:rPr lang="es" b="1"/>
              <a:t>make all decisions without personal conflict of interest</a:t>
            </a:r>
          </a:p>
          <a:p>
            <a:pPr defTabSz="942289" rtl="0">
              <a:defRPr/>
            </a:pPr>
            <a:r>
              <a:rPr lang="es"/>
              <a:t>Duty of Care (informed participation, due diligence)</a:t>
            </a:r>
          </a:p>
          <a:p>
            <a:pPr rtl="0">
              <a:buFont typeface="Wingdings" panose="05000000000000000000" pitchFamily="2" charset="2"/>
              <a:buChar char="§"/>
            </a:pPr>
            <a:r>
              <a:rPr lang="es"/>
              <a:t>You must </a:t>
            </a:r>
            <a:r>
              <a:rPr lang="es" b="1"/>
              <a:t>ensure no foreseeable physical harm </a:t>
            </a:r>
            <a:r>
              <a:rPr lang="es"/>
              <a:t>because of its work</a:t>
            </a:r>
          </a:p>
          <a:p>
            <a:pPr rtl="0">
              <a:buFont typeface="Wingdings" panose="05000000000000000000" pitchFamily="2" charset="2"/>
              <a:buChar char="§"/>
            </a:pPr>
            <a:r>
              <a:rPr lang="es"/>
              <a:t>You must </a:t>
            </a:r>
            <a:r>
              <a:rPr lang="es" b="1"/>
              <a:t>make reasonable decisions </a:t>
            </a:r>
            <a:r>
              <a:rPr lang="es"/>
              <a:t>based on facts</a:t>
            </a:r>
          </a:p>
          <a:p>
            <a:pPr rtl="0">
              <a:buFont typeface="Wingdings" panose="05000000000000000000" pitchFamily="2" charset="2"/>
              <a:buChar char="§"/>
            </a:pPr>
            <a:r>
              <a:rPr lang="es"/>
              <a:t>You must </a:t>
            </a:r>
            <a:r>
              <a:rPr lang="es" b="1"/>
              <a:t>oversee financial accountability</a:t>
            </a:r>
          </a:p>
          <a:p>
            <a:pPr rtl="0"/>
            <a:endParaRPr lang="en-US" dirty="0"/>
          </a:p>
        </p:txBody>
      </p:sp>
      <p:sp>
        <p:nvSpPr>
          <p:cNvPr id="4" name="Slide Number Placeholder 3">
            <a:extLst>
              <a:ext uri="{FF2B5EF4-FFF2-40B4-BE49-F238E27FC236}">
                <a16:creationId xmlns:a16="http://schemas.microsoft.com/office/drawing/2014/main" id="{C9488767-82E7-2F9C-37B9-C1FA81252A09}"/>
              </a:ext>
            </a:extLst>
          </p:cNvPr>
          <p:cNvSpPr>
            <a:spLocks noGrp="1"/>
          </p:cNvSpPr>
          <p:nvPr>
            <p:ph type="sldNum" sz="quarter" idx="5"/>
          </p:nvPr>
        </p:nvSpPr>
        <p:spPr/>
        <p:txBody>
          <a:bodyPr rtlCol="0"/>
          <a:lstStyle/>
          <a:p>
            <a:pPr rtl="0"/>
            <a:fld id="{32EB5225-5EEE-4ACC-8F39-02FB50716DCC}" type="slidenum">
              <a:rPr lang="en-US" smtClean="0"/>
              <a:t>10</a:t>
            </a:fld>
            <a:endParaRPr lang="en-US" dirty="0"/>
          </a:p>
        </p:txBody>
      </p:sp>
    </p:spTree>
    <p:extLst>
      <p:ext uri="{BB962C8B-B14F-4D97-AF65-F5344CB8AC3E}">
        <p14:creationId xmlns:p14="http://schemas.microsoft.com/office/powerpoint/2010/main" val="3743435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63BD9-7576-5C9E-3A84-28D610F0D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83734-5F2B-A2D7-FAD6-E1E3D6E9D8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4ADDD-F7FB-D392-B3F9-335FDE93A575}"/>
              </a:ext>
            </a:extLst>
          </p:cNvPr>
          <p:cNvSpPr>
            <a:spLocks noGrp="1"/>
          </p:cNvSpPr>
          <p:nvPr>
            <p:ph type="body" idx="1"/>
          </p:nvPr>
        </p:nvSpPr>
        <p:spPr/>
        <p:txBody>
          <a:bodyPr rtlCol="0"/>
          <a:lstStyle/>
          <a:p>
            <a:pPr rtl="0"/>
            <a:r>
              <a:rPr lang="es"/>
              <a:t>A highly effective board doesn’t do the staff work – but it helps make sure the right work gets done</a:t>
            </a:r>
          </a:p>
        </p:txBody>
      </p:sp>
      <p:sp>
        <p:nvSpPr>
          <p:cNvPr id="4" name="Slide Number Placeholder 3">
            <a:extLst>
              <a:ext uri="{FF2B5EF4-FFF2-40B4-BE49-F238E27FC236}">
                <a16:creationId xmlns:a16="http://schemas.microsoft.com/office/drawing/2014/main" id="{511E875D-31FA-42F5-F8B0-88FDF5CDA29E}"/>
              </a:ext>
            </a:extLst>
          </p:cNvPr>
          <p:cNvSpPr>
            <a:spLocks noGrp="1"/>
          </p:cNvSpPr>
          <p:nvPr>
            <p:ph type="sldNum" sz="quarter" idx="5"/>
          </p:nvPr>
        </p:nvSpPr>
        <p:spPr/>
        <p:txBody>
          <a:bodyPr rtlCol="0"/>
          <a:lstStyle/>
          <a:p>
            <a:pPr rtl="0"/>
            <a:fld id="{32EB5225-5EEE-4ACC-8F39-02FB50716DCC}" type="slidenum">
              <a:rPr lang="en-US" smtClean="0"/>
              <a:t>11</a:t>
            </a:fld>
            <a:endParaRPr lang="en-US" dirty="0"/>
          </a:p>
        </p:txBody>
      </p:sp>
    </p:spTree>
    <p:extLst>
      <p:ext uri="{BB962C8B-B14F-4D97-AF65-F5344CB8AC3E}">
        <p14:creationId xmlns:p14="http://schemas.microsoft.com/office/powerpoint/2010/main" val="588657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7FB81-9C8F-AFF6-E42D-A4F7B7FC5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9BCC8-3A37-D1E0-548F-EE2B276AF0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D8B77-8ED1-7A61-1179-FC7EEE9420A3}"/>
              </a:ext>
            </a:extLst>
          </p:cNvPr>
          <p:cNvSpPr>
            <a:spLocks noGrp="1"/>
          </p:cNvSpPr>
          <p:nvPr>
            <p:ph type="body" idx="1"/>
          </p:nvPr>
        </p:nvSpPr>
        <p:spPr/>
        <p:txBody>
          <a:bodyPr rtlCol="0"/>
          <a:lstStyle/>
          <a:p>
            <a:pPr rtl="0"/>
            <a:r>
              <a:rPr lang="es"/>
              <a:t>Board members don’t have to be accountants – but they do need to be accountable. It’s important to have a few folks who have financial experience and can interpret the financial reports. Also another reason to have a finance committee. Note – Fiscal Oversight small cohort beginning on July 29</a:t>
            </a:r>
            <a:r>
              <a:rPr lang="es" baseline="30000"/>
              <a:t>th</a:t>
            </a:r>
            <a:r>
              <a:rPr lang="es"/>
              <a:t>.</a:t>
            </a:r>
          </a:p>
          <a:p>
            <a:pPr rtl="0"/>
            <a:endParaRPr lang="en-US" dirty="0"/>
          </a:p>
          <a:p>
            <a:pPr rtl="0"/>
            <a:r>
              <a:rPr lang="es" b="1"/>
              <a:t>Fraud</a:t>
            </a:r>
            <a:r>
              <a:rPr lang="es"/>
              <a:t> is defined as the wrongful or criminal deception intended to result in financial or personal gain. Fraud includes false representation of fact, making false statements, or by concealment of information.</a:t>
            </a:r>
          </a:p>
          <a:p>
            <a:pPr rtl="0"/>
            <a:r>
              <a:rPr lang="es" b="1"/>
              <a:t>Waste</a:t>
            </a:r>
            <a:r>
              <a:rPr lang="es"/>
              <a:t> is defined as the thoughtless or careless expenditure, mismanagement, or abuse of resources to the detriment (or potential detriment) of the U.S. government. Waste also includes incurring unnecessary costs resulting from inefficient or ineffective practices, systems, or controls.</a:t>
            </a:r>
          </a:p>
          <a:p>
            <a:pPr rtl="0"/>
            <a:r>
              <a:rPr lang="es" b="1"/>
              <a:t>Abuse</a:t>
            </a:r>
            <a:r>
              <a:rPr lang="es"/>
              <a:t> is defined as excessive or improper use of a thing, or to use something in a manner contrary to the natural or legal rules for its use. Abuse can occur in financial or non-financial settings.</a:t>
            </a:r>
          </a:p>
          <a:p>
            <a:pPr rtl="0"/>
            <a:endParaRPr lang="en-US" dirty="0"/>
          </a:p>
        </p:txBody>
      </p:sp>
      <p:sp>
        <p:nvSpPr>
          <p:cNvPr id="4" name="Slide Number Placeholder 3">
            <a:extLst>
              <a:ext uri="{FF2B5EF4-FFF2-40B4-BE49-F238E27FC236}">
                <a16:creationId xmlns:a16="http://schemas.microsoft.com/office/drawing/2014/main" id="{EC91F0D5-229A-B3DE-35EA-1661E10933CC}"/>
              </a:ext>
            </a:extLst>
          </p:cNvPr>
          <p:cNvSpPr>
            <a:spLocks noGrp="1"/>
          </p:cNvSpPr>
          <p:nvPr>
            <p:ph type="sldNum" sz="quarter" idx="5"/>
          </p:nvPr>
        </p:nvSpPr>
        <p:spPr/>
        <p:txBody>
          <a:bodyPr rtlCol="0"/>
          <a:lstStyle/>
          <a:p>
            <a:pPr rtl="0"/>
            <a:fld id="{32EB5225-5EEE-4ACC-8F39-02FB50716DCC}" type="slidenum">
              <a:rPr lang="en-US" smtClean="0"/>
              <a:t>12</a:t>
            </a:fld>
            <a:endParaRPr lang="en-US" dirty="0"/>
          </a:p>
        </p:txBody>
      </p:sp>
    </p:spTree>
    <p:extLst>
      <p:ext uri="{BB962C8B-B14F-4D97-AF65-F5344CB8AC3E}">
        <p14:creationId xmlns:p14="http://schemas.microsoft.com/office/powerpoint/2010/main" val="1117990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A0F9-AF33-0ACE-1BFB-9E9C0000DE80}"/>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es"/>
              <a:t>Click to edit Master title style</a:t>
            </a:r>
          </a:p>
        </p:txBody>
      </p:sp>
      <p:sp>
        <p:nvSpPr>
          <p:cNvPr id="3" name="Subtitle 2">
            <a:extLst>
              <a:ext uri="{FF2B5EF4-FFF2-40B4-BE49-F238E27FC236}">
                <a16:creationId xmlns:a16="http://schemas.microsoft.com/office/drawing/2014/main" id="{A94ADBF2-D024-8B90-8898-507D01987DEF}"/>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
              <a:t>Click to edit Master subtitle style</a:t>
            </a:r>
          </a:p>
        </p:txBody>
      </p:sp>
      <p:sp>
        <p:nvSpPr>
          <p:cNvPr id="4" name="Date Placeholder 3">
            <a:extLst>
              <a:ext uri="{FF2B5EF4-FFF2-40B4-BE49-F238E27FC236}">
                <a16:creationId xmlns:a16="http://schemas.microsoft.com/office/drawing/2014/main" id="{52EF90CD-D13A-FFEA-EB3C-B84316A12844}"/>
              </a:ext>
            </a:extLst>
          </p:cNvPr>
          <p:cNvSpPr>
            <a:spLocks noGrp="1"/>
          </p:cNvSpPr>
          <p:nvPr>
            <p:ph type="dt" sz="half" idx="10"/>
          </p:nvPr>
        </p:nvSpPr>
        <p:spPr/>
        <p:txBody>
          <a:bodyPr rtlCol="0"/>
          <a:lstStyle/>
          <a:p>
            <a:pPr rtl="0"/>
            <a:r>
              <a:rPr lang="en-US"/>
              <a:t>7/3/2025</a:t>
            </a:r>
            <a:endParaRPr lang="en-US" dirty="0"/>
          </a:p>
        </p:txBody>
      </p:sp>
      <p:sp>
        <p:nvSpPr>
          <p:cNvPr id="5" name="Footer Placeholder 4">
            <a:extLst>
              <a:ext uri="{FF2B5EF4-FFF2-40B4-BE49-F238E27FC236}">
                <a16:creationId xmlns:a16="http://schemas.microsoft.com/office/drawing/2014/main" id="{FB156E63-D069-DC1F-AD90-E0BD00F5A2A7}"/>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D7720685-CB22-3A90-EC8B-CC5B36FE7347}"/>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5738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5809-C836-ED4F-4E00-0877E7626ECF}"/>
              </a:ext>
            </a:extLst>
          </p:cNvPr>
          <p:cNvSpPr>
            <a:spLocks noGrp="1"/>
          </p:cNvSpPr>
          <p:nvPr>
            <p:ph type="title"/>
          </p:nvPr>
        </p:nvSpPr>
        <p:spPr/>
        <p:txBody>
          <a:bodyPr rtlCol="0"/>
          <a:lstStyle/>
          <a:p>
            <a:pPr rtl="0"/>
            <a:r>
              <a:rPr lang="es"/>
              <a:t>Click to edit Master title style</a:t>
            </a:r>
          </a:p>
        </p:txBody>
      </p:sp>
      <p:sp>
        <p:nvSpPr>
          <p:cNvPr id="3" name="Vertical Text Placeholder 2">
            <a:extLst>
              <a:ext uri="{FF2B5EF4-FFF2-40B4-BE49-F238E27FC236}">
                <a16:creationId xmlns:a16="http://schemas.microsoft.com/office/drawing/2014/main" id="{385EF28F-5A32-7FB2-CC1F-BC6CC30DA574}"/>
              </a:ext>
            </a:extLst>
          </p:cNvPr>
          <p:cNvSpPr>
            <a:spLocks noGrp="1"/>
          </p:cNvSpPr>
          <p:nvPr>
            <p:ph type="body" orient="vert" idx="1"/>
          </p:nvPr>
        </p:nvSpPr>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A50FC47D-7BC1-2DC3-35FF-513536DC8942}"/>
              </a:ext>
            </a:extLst>
          </p:cNvPr>
          <p:cNvSpPr>
            <a:spLocks noGrp="1"/>
          </p:cNvSpPr>
          <p:nvPr>
            <p:ph type="dt" sz="half" idx="10"/>
          </p:nvPr>
        </p:nvSpPr>
        <p:spPr/>
        <p:txBody>
          <a:bodyPr rtlCol="0"/>
          <a:lstStyle/>
          <a:p>
            <a:pPr rtl="0"/>
            <a:r>
              <a:rPr lang="en-US"/>
              <a:t>7/3/2025</a:t>
            </a:r>
            <a:endParaRPr lang="en-US" dirty="0"/>
          </a:p>
        </p:txBody>
      </p:sp>
      <p:sp>
        <p:nvSpPr>
          <p:cNvPr id="5" name="Footer Placeholder 4">
            <a:extLst>
              <a:ext uri="{FF2B5EF4-FFF2-40B4-BE49-F238E27FC236}">
                <a16:creationId xmlns:a16="http://schemas.microsoft.com/office/drawing/2014/main" id="{F31559B6-8591-892C-A782-D9E4F3A9CCA8}"/>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CE206197-B580-03ED-7F87-CE0DF997EC1A}"/>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3764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6C6D9-BBCA-C0D0-37A8-3B5E711409EF}"/>
              </a:ext>
            </a:extLst>
          </p:cNvPr>
          <p:cNvSpPr>
            <a:spLocks noGrp="1"/>
          </p:cNvSpPr>
          <p:nvPr>
            <p:ph type="title" orient="vert"/>
          </p:nvPr>
        </p:nvSpPr>
        <p:spPr>
          <a:xfrm>
            <a:off x="8724900" y="365125"/>
            <a:ext cx="2628900" cy="5811838"/>
          </a:xfrm>
        </p:spPr>
        <p:txBody>
          <a:bodyPr vert="eaVert" rtlCol="0"/>
          <a:lstStyle/>
          <a:p>
            <a:pPr rtl="0"/>
            <a:r>
              <a:rPr lang="es"/>
              <a:t>Click to edit Master title style</a:t>
            </a:r>
          </a:p>
        </p:txBody>
      </p:sp>
      <p:sp>
        <p:nvSpPr>
          <p:cNvPr id="3" name="Vertical Text Placeholder 2">
            <a:extLst>
              <a:ext uri="{FF2B5EF4-FFF2-40B4-BE49-F238E27FC236}">
                <a16:creationId xmlns:a16="http://schemas.microsoft.com/office/drawing/2014/main" id="{78011807-5BD3-ECA2-D72E-8047CC2AEE41}"/>
              </a:ext>
            </a:extLst>
          </p:cNvPr>
          <p:cNvSpPr>
            <a:spLocks noGrp="1"/>
          </p:cNvSpPr>
          <p:nvPr>
            <p:ph type="body" orient="vert" idx="1"/>
          </p:nvPr>
        </p:nvSpPr>
        <p:spPr>
          <a:xfrm>
            <a:off x="838200" y="365125"/>
            <a:ext cx="7734300" cy="5811838"/>
          </a:xfrm>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DE8112DD-D126-1ED0-540B-3210FF80601B}"/>
              </a:ext>
            </a:extLst>
          </p:cNvPr>
          <p:cNvSpPr>
            <a:spLocks noGrp="1"/>
          </p:cNvSpPr>
          <p:nvPr>
            <p:ph type="dt" sz="half" idx="10"/>
          </p:nvPr>
        </p:nvSpPr>
        <p:spPr/>
        <p:txBody>
          <a:bodyPr rtlCol="0"/>
          <a:lstStyle/>
          <a:p>
            <a:pPr rtl="0"/>
            <a:r>
              <a:rPr lang="en-US"/>
              <a:t>7/3/2025</a:t>
            </a:r>
            <a:endParaRPr lang="en-US" dirty="0"/>
          </a:p>
        </p:txBody>
      </p:sp>
      <p:sp>
        <p:nvSpPr>
          <p:cNvPr id="5" name="Footer Placeholder 4">
            <a:extLst>
              <a:ext uri="{FF2B5EF4-FFF2-40B4-BE49-F238E27FC236}">
                <a16:creationId xmlns:a16="http://schemas.microsoft.com/office/drawing/2014/main" id="{FCBF8D10-47B7-D5B6-5FDA-B15B9E2DB70A}"/>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8765F322-C6A2-7698-2F24-8D3923983E62}"/>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312838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E10EE-D293-9254-43E7-C224B868FA70}"/>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48DAB392-6062-EACD-93AB-00773D386825}"/>
              </a:ext>
            </a:extLst>
          </p:cNvPr>
          <p:cNvSpPr>
            <a:spLocks noGrp="1"/>
          </p:cNvSpPr>
          <p:nvPr>
            <p:ph idx="1"/>
          </p:nvPr>
        </p:nvSpPr>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09647068-4684-51AB-6475-EBAF68599A7C}"/>
              </a:ext>
            </a:extLst>
          </p:cNvPr>
          <p:cNvSpPr>
            <a:spLocks noGrp="1"/>
          </p:cNvSpPr>
          <p:nvPr>
            <p:ph type="dt" sz="half" idx="10"/>
          </p:nvPr>
        </p:nvSpPr>
        <p:spPr/>
        <p:txBody>
          <a:bodyPr rtlCol="0"/>
          <a:lstStyle/>
          <a:p>
            <a:pPr rtl="0"/>
            <a:r>
              <a:rPr lang="en-US"/>
              <a:t>7/3/2025</a:t>
            </a:r>
            <a:endParaRPr lang="en-US" dirty="0"/>
          </a:p>
        </p:txBody>
      </p:sp>
      <p:sp>
        <p:nvSpPr>
          <p:cNvPr id="5" name="Footer Placeholder 4">
            <a:extLst>
              <a:ext uri="{FF2B5EF4-FFF2-40B4-BE49-F238E27FC236}">
                <a16:creationId xmlns:a16="http://schemas.microsoft.com/office/drawing/2014/main" id="{B92910CA-C647-3EF8-1BD8-D64D24E46F25}"/>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452CB5B2-796D-7F75-2309-3EFD21F76CCE}"/>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159180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C5D7F-9D85-3158-E31A-68B29647CBC8}"/>
              </a:ext>
            </a:extLst>
          </p:cNvPr>
          <p:cNvSpPr>
            <a:spLocks noGrp="1"/>
          </p:cNvSpPr>
          <p:nvPr>
            <p:ph type="title"/>
          </p:nvPr>
        </p:nvSpPr>
        <p:spPr>
          <a:xfrm>
            <a:off x="831850" y="1709738"/>
            <a:ext cx="10515600" cy="2852737"/>
          </a:xfrm>
        </p:spPr>
        <p:txBody>
          <a:bodyPr rtlCol="0" anchor="b"/>
          <a:lstStyle>
            <a:lvl1pPr>
              <a:defRPr sz="6000"/>
            </a:lvl1pPr>
          </a:lstStyle>
          <a:p>
            <a:pPr rtl="0"/>
            <a:r>
              <a:rPr lang="es"/>
              <a:t>Click to edit Master title style</a:t>
            </a:r>
          </a:p>
        </p:txBody>
      </p:sp>
      <p:sp>
        <p:nvSpPr>
          <p:cNvPr id="3" name="Text Placeholder 2">
            <a:extLst>
              <a:ext uri="{FF2B5EF4-FFF2-40B4-BE49-F238E27FC236}">
                <a16:creationId xmlns:a16="http://schemas.microsoft.com/office/drawing/2014/main" id="{C32CBFB4-2895-F6A0-7A41-0D0F01873AFD}"/>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rtl="0"/>
            <a:r>
              <a:rPr lang="es"/>
              <a:t>Click to edit Master text styles</a:t>
            </a:r>
          </a:p>
        </p:txBody>
      </p:sp>
      <p:sp>
        <p:nvSpPr>
          <p:cNvPr id="4" name="Date Placeholder 3">
            <a:extLst>
              <a:ext uri="{FF2B5EF4-FFF2-40B4-BE49-F238E27FC236}">
                <a16:creationId xmlns:a16="http://schemas.microsoft.com/office/drawing/2014/main" id="{4B536437-8F93-60F6-7A49-9D41ACBE8BD3}"/>
              </a:ext>
            </a:extLst>
          </p:cNvPr>
          <p:cNvSpPr>
            <a:spLocks noGrp="1"/>
          </p:cNvSpPr>
          <p:nvPr>
            <p:ph type="dt" sz="half" idx="10"/>
          </p:nvPr>
        </p:nvSpPr>
        <p:spPr/>
        <p:txBody>
          <a:bodyPr rtlCol="0"/>
          <a:lstStyle/>
          <a:p>
            <a:pPr rtl="0"/>
            <a:r>
              <a:rPr lang="en-US"/>
              <a:t>7/3/2025</a:t>
            </a:r>
            <a:endParaRPr lang="en-US" dirty="0"/>
          </a:p>
        </p:txBody>
      </p:sp>
      <p:sp>
        <p:nvSpPr>
          <p:cNvPr id="5" name="Footer Placeholder 4">
            <a:extLst>
              <a:ext uri="{FF2B5EF4-FFF2-40B4-BE49-F238E27FC236}">
                <a16:creationId xmlns:a16="http://schemas.microsoft.com/office/drawing/2014/main" id="{D90FEA26-1694-EA72-B946-458B8E0D3EF4}"/>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78389F01-CCD9-43CF-8E4F-EE9414E61FE2}"/>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24087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B7305-6BEA-FBA0-9261-D112A979E6D9}"/>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84010744-2D36-EB46-1656-C9697A860332}"/>
              </a:ext>
            </a:extLst>
          </p:cNvPr>
          <p:cNvSpPr>
            <a:spLocks noGrp="1"/>
          </p:cNvSpPr>
          <p:nvPr>
            <p:ph sz="half" idx="1"/>
          </p:nvPr>
        </p:nvSpPr>
        <p:spPr>
          <a:xfrm>
            <a:off x="838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Content Placeholder 3">
            <a:extLst>
              <a:ext uri="{FF2B5EF4-FFF2-40B4-BE49-F238E27FC236}">
                <a16:creationId xmlns:a16="http://schemas.microsoft.com/office/drawing/2014/main" id="{31405CC5-3D6F-C0C9-E82B-3AA685B89435}"/>
              </a:ext>
            </a:extLst>
          </p:cNvPr>
          <p:cNvSpPr>
            <a:spLocks noGrp="1"/>
          </p:cNvSpPr>
          <p:nvPr>
            <p:ph sz="half" idx="2"/>
          </p:nvPr>
        </p:nvSpPr>
        <p:spPr>
          <a:xfrm>
            <a:off x="6172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Date Placeholder 4">
            <a:extLst>
              <a:ext uri="{FF2B5EF4-FFF2-40B4-BE49-F238E27FC236}">
                <a16:creationId xmlns:a16="http://schemas.microsoft.com/office/drawing/2014/main" id="{98A81A35-0EDF-887A-8752-27811F5FED00}"/>
              </a:ext>
            </a:extLst>
          </p:cNvPr>
          <p:cNvSpPr>
            <a:spLocks noGrp="1"/>
          </p:cNvSpPr>
          <p:nvPr>
            <p:ph type="dt" sz="half" idx="10"/>
          </p:nvPr>
        </p:nvSpPr>
        <p:spPr/>
        <p:txBody>
          <a:bodyPr rtlCol="0"/>
          <a:lstStyle/>
          <a:p>
            <a:pPr rtl="0"/>
            <a:r>
              <a:rPr lang="en-US"/>
              <a:t>7/3/2025</a:t>
            </a:r>
            <a:endParaRPr lang="en-US" dirty="0"/>
          </a:p>
        </p:txBody>
      </p:sp>
      <p:sp>
        <p:nvSpPr>
          <p:cNvPr id="6" name="Footer Placeholder 5">
            <a:extLst>
              <a:ext uri="{FF2B5EF4-FFF2-40B4-BE49-F238E27FC236}">
                <a16:creationId xmlns:a16="http://schemas.microsoft.com/office/drawing/2014/main" id="{CB10B43F-059E-4C90-7010-C7014708C721}"/>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AB30DA57-B955-4C50-859B-58EBBDF0F39B}"/>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379833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1C0D0-2655-54ED-F381-FDC972972E7F}"/>
              </a:ext>
            </a:extLst>
          </p:cNvPr>
          <p:cNvSpPr>
            <a:spLocks noGrp="1"/>
          </p:cNvSpPr>
          <p:nvPr>
            <p:ph type="title"/>
          </p:nvPr>
        </p:nvSpPr>
        <p:spPr>
          <a:xfrm>
            <a:off x="839788" y="365125"/>
            <a:ext cx="10515600" cy="1325563"/>
          </a:xfrm>
        </p:spPr>
        <p:txBody>
          <a:bodyPr rtlCol="0"/>
          <a:lstStyle/>
          <a:p>
            <a:pPr rtl="0"/>
            <a:r>
              <a:rPr lang="es"/>
              <a:t>Click to edit Master title style</a:t>
            </a:r>
          </a:p>
        </p:txBody>
      </p:sp>
      <p:sp>
        <p:nvSpPr>
          <p:cNvPr id="3" name="Text Placeholder 2">
            <a:extLst>
              <a:ext uri="{FF2B5EF4-FFF2-40B4-BE49-F238E27FC236}">
                <a16:creationId xmlns:a16="http://schemas.microsoft.com/office/drawing/2014/main" id="{79FC7F17-E851-570E-C273-A7CDA7E49058}"/>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4" name="Content Placeholder 3">
            <a:extLst>
              <a:ext uri="{FF2B5EF4-FFF2-40B4-BE49-F238E27FC236}">
                <a16:creationId xmlns:a16="http://schemas.microsoft.com/office/drawing/2014/main" id="{BDA17690-C833-5861-E113-BB424BBB0077}"/>
              </a:ext>
            </a:extLst>
          </p:cNvPr>
          <p:cNvSpPr>
            <a:spLocks noGrp="1"/>
          </p:cNvSpPr>
          <p:nvPr>
            <p:ph sz="half" idx="2"/>
          </p:nvPr>
        </p:nvSpPr>
        <p:spPr>
          <a:xfrm>
            <a:off x="839788" y="2505075"/>
            <a:ext cx="5157787"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Text Placeholder 4">
            <a:extLst>
              <a:ext uri="{FF2B5EF4-FFF2-40B4-BE49-F238E27FC236}">
                <a16:creationId xmlns:a16="http://schemas.microsoft.com/office/drawing/2014/main" id="{C9F95542-F17D-E726-3BA8-5BB0EC2E68D4}"/>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6" name="Content Placeholder 5">
            <a:extLst>
              <a:ext uri="{FF2B5EF4-FFF2-40B4-BE49-F238E27FC236}">
                <a16:creationId xmlns:a16="http://schemas.microsoft.com/office/drawing/2014/main" id="{FD2F1C09-AD40-6003-4681-BF39DE02893F}"/>
              </a:ext>
            </a:extLst>
          </p:cNvPr>
          <p:cNvSpPr>
            <a:spLocks noGrp="1"/>
          </p:cNvSpPr>
          <p:nvPr>
            <p:ph sz="quarter" idx="4"/>
          </p:nvPr>
        </p:nvSpPr>
        <p:spPr>
          <a:xfrm>
            <a:off x="6172200" y="2505075"/>
            <a:ext cx="5183188"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7" name="Date Placeholder 6">
            <a:extLst>
              <a:ext uri="{FF2B5EF4-FFF2-40B4-BE49-F238E27FC236}">
                <a16:creationId xmlns:a16="http://schemas.microsoft.com/office/drawing/2014/main" id="{AD3AD037-764F-6B6E-DC9D-39316C81F4C0}"/>
              </a:ext>
            </a:extLst>
          </p:cNvPr>
          <p:cNvSpPr>
            <a:spLocks noGrp="1"/>
          </p:cNvSpPr>
          <p:nvPr>
            <p:ph type="dt" sz="half" idx="10"/>
          </p:nvPr>
        </p:nvSpPr>
        <p:spPr/>
        <p:txBody>
          <a:bodyPr rtlCol="0"/>
          <a:lstStyle/>
          <a:p>
            <a:pPr rtl="0"/>
            <a:r>
              <a:rPr lang="en-US"/>
              <a:t>7/3/2025</a:t>
            </a:r>
            <a:endParaRPr lang="en-US" dirty="0"/>
          </a:p>
        </p:txBody>
      </p:sp>
      <p:sp>
        <p:nvSpPr>
          <p:cNvPr id="8" name="Footer Placeholder 7">
            <a:extLst>
              <a:ext uri="{FF2B5EF4-FFF2-40B4-BE49-F238E27FC236}">
                <a16:creationId xmlns:a16="http://schemas.microsoft.com/office/drawing/2014/main" id="{1A7D5D8C-573F-CC08-4C47-E8FA21F71AD8}"/>
              </a:ext>
            </a:extLst>
          </p:cNvPr>
          <p:cNvSpPr>
            <a:spLocks noGrp="1"/>
          </p:cNvSpPr>
          <p:nvPr>
            <p:ph type="ftr" sz="quarter" idx="11"/>
          </p:nvPr>
        </p:nvSpPr>
        <p:spPr/>
        <p:txBody>
          <a:bodyPr rtlCol="0"/>
          <a:lstStyle/>
          <a:p>
            <a:pPr rtl="0"/>
            <a:r>
              <a:rPr lang="es"/>
              <a:t>Independent Living  Training and Technical Assistance Center</a:t>
            </a:r>
          </a:p>
        </p:txBody>
      </p:sp>
      <p:sp>
        <p:nvSpPr>
          <p:cNvPr id="9" name="Slide Number Placeholder 8">
            <a:extLst>
              <a:ext uri="{FF2B5EF4-FFF2-40B4-BE49-F238E27FC236}">
                <a16:creationId xmlns:a16="http://schemas.microsoft.com/office/drawing/2014/main" id="{0FC504EF-C6DA-2386-B60D-2140819D37EB}"/>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1416398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60D63-B724-AA65-F3DD-A7B36E2107FC}"/>
              </a:ext>
            </a:extLst>
          </p:cNvPr>
          <p:cNvSpPr>
            <a:spLocks noGrp="1"/>
          </p:cNvSpPr>
          <p:nvPr>
            <p:ph type="title"/>
          </p:nvPr>
        </p:nvSpPr>
        <p:spPr/>
        <p:txBody>
          <a:bodyPr rtlCol="0"/>
          <a:lstStyle/>
          <a:p>
            <a:pPr rtl="0"/>
            <a:r>
              <a:rPr lang="es"/>
              <a:t>Click to edit Master title style</a:t>
            </a:r>
          </a:p>
        </p:txBody>
      </p:sp>
      <p:sp>
        <p:nvSpPr>
          <p:cNvPr id="3" name="Date Placeholder 2">
            <a:extLst>
              <a:ext uri="{FF2B5EF4-FFF2-40B4-BE49-F238E27FC236}">
                <a16:creationId xmlns:a16="http://schemas.microsoft.com/office/drawing/2014/main" id="{F0071226-5671-BCDC-316B-FEBFE467284F}"/>
              </a:ext>
            </a:extLst>
          </p:cNvPr>
          <p:cNvSpPr>
            <a:spLocks noGrp="1"/>
          </p:cNvSpPr>
          <p:nvPr>
            <p:ph type="dt" sz="half" idx="10"/>
          </p:nvPr>
        </p:nvSpPr>
        <p:spPr/>
        <p:txBody>
          <a:bodyPr rtlCol="0"/>
          <a:lstStyle/>
          <a:p>
            <a:pPr rtl="0"/>
            <a:r>
              <a:rPr lang="en-US"/>
              <a:t>7/3/2025</a:t>
            </a:r>
            <a:endParaRPr lang="en-US" dirty="0"/>
          </a:p>
        </p:txBody>
      </p:sp>
      <p:sp>
        <p:nvSpPr>
          <p:cNvPr id="4" name="Footer Placeholder 3">
            <a:extLst>
              <a:ext uri="{FF2B5EF4-FFF2-40B4-BE49-F238E27FC236}">
                <a16:creationId xmlns:a16="http://schemas.microsoft.com/office/drawing/2014/main" id="{D8866649-2B84-4F9A-401D-BC6E2B133DFE}"/>
              </a:ext>
            </a:extLst>
          </p:cNvPr>
          <p:cNvSpPr>
            <a:spLocks noGrp="1"/>
          </p:cNvSpPr>
          <p:nvPr>
            <p:ph type="ftr" sz="quarter" idx="11"/>
          </p:nvPr>
        </p:nvSpPr>
        <p:spPr/>
        <p:txBody>
          <a:bodyPr rtlCol="0"/>
          <a:lstStyle/>
          <a:p>
            <a:pPr rtl="0"/>
            <a:r>
              <a:rPr lang="es"/>
              <a:t>Independent Living  Training and Technical Assistance Center</a:t>
            </a:r>
          </a:p>
        </p:txBody>
      </p:sp>
      <p:sp>
        <p:nvSpPr>
          <p:cNvPr id="5" name="Slide Number Placeholder 4">
            <a:extLst>
              <a:ext uri="{FF2B5EF4-FFF2-40B4-BE49-F238E27FC236}">
                <a16:creationId xmlns:a16="http://schemas.microsoft.com/office/drawing/2014/main" id="{BF89DE7D-458E-8E40-6FB0-0883D69C71A5}"/>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55099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1F0F6C-A280-744F-BA2F-D8753CACDC38}"/>
              </a:ext>
            </a:extLst>
          </p:cNvPr>
          <p:cNvSpPr>
            <a:spLocks noGrp="1"/>
          </p:cNvSpPr>
          <p:nvPr>
            <p:ph type="dt" sz="half" idx="10"/>
          </p:nvPr>
        </p:nvSpPr>
        <p:spPr/>
        <p:txBody>
          <a:bodyPr rtlCol="0"/>
          <a:lstStyle/>
          <a:p>
            <a:pPr rtl="0"/>
            <a:r>
              <a:rPr lang="en-US"/>
              <a:t>7/3/2025</a:t>
            </a:r>
            <a:endParaRPr lang="en-US" dirty="0"/>
          </a:p>
        </p:txBody>
      </p:sp>
      <p:sp>
        <p:nvSpPr>
          <p:cNvPr id="3" name="Footer Placeholder 2">
            <a:extLst>
              <a:ext uri="{FF2B5EF4-FFF2-40B4-BE49-F238E27FC236}">
                <a16:creationId xmlns:a16="http://schemas.microsoft.com/office/drawing/2014/main" id="{5DE60610-5A09-BCAD-BCD4-581DBE841A18}"/>
              </a:ext>
            </a:extLst>
          </p:cNvPr>
          <p:cNvSpPr>
            <a:spLocks noGrp="1"/>
          </p:cNvSpPr>
          <p:nvPr>
            <p:ph type="ftr" sz="quarter" idx="11"/>
          </p:nvPr>
        </p:nvSpPr>
        <p:spPr/>
        <p:txBody>
          <a:bodyPr rtlCol="0"/>
          <a:lstStyle/>
          <a:p>
            <a:pPr rtl="0"/>
            <a:r>
              <a:rPr lang="es"/>
              <a:t>Independent Living  Training and Technical Assistance Center</a:t>
            </a:r>
          </a:p>
        </p:txBody>
      </p:sp>
      <p:sp>
        <p:nvSpPr>
          <p:cNvPr id="4" name="Slide Number Placeholder 3">
            <a:extLst>
              <a:ext uri="{FF2B5EF4-FFF2-40B4-BE49-F238E27FC236}">
                <a16:creationId xmlns:a16="http://schemas.microsoft.com/office/drawing/2014/main" id="{3333340F-6809-FE68-7D07-A08C24180448}"/>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81294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D59A-738B-7C7D-FB75-9412026279D6}"/>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Content Placeholder 2">
            <a:extLst>
              <a:ext uri="{FF2B5EF4-FFF2-40B4-BE49-F238E27FC236}">
                <a16:creationId xmlns:a16="http://schemas.microsoft.com/office/drawing/2014/main" id="{C02AF2E7-3A3E-D68E-B30A-5D570EE6DE29}"/>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Text Placeholder 3">
            <a:extLst>
              <a:ext uri="{FF2B5EF4-FFF2-40B4-BE49-F238E27FC236}">
                <a16:creationId xmlns:a16="http://schemas.microsoft.com/office/drawing/2014/main" id="{1A7D9C16-22C2-D9DD-C507-0981C66B5D13}"/>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ECBD543F-330E-5B0A-CF96-016FB0F2F625}"/>
              </a:ext>
            </a:extLst>
          </p:cNvPr>
          <p:cNvSpPr>
            <a:spLocks noGrp="1"/>
          </p:cNvSpPr>
          <p:nvPr>
            <p:ph type="dt" sz="half" idx="10"/>
          </p:nvPr>
        </p:nvSpPr>
        <p:spPr/>
        <p:txBody>
          <a:bodyPr rtlCol="0"/>
          <a:lstStyle/>
          <a:p>
            <a:pPr rtl="0"/>
            <a:r>
              <a:rPr lang="en-US"/>
              <a:t>7/3/2025</a:t>
            </a:r>
            <a:endParaRPr lang="en-US" dirty="0"/>
          </a:p>
        </p:txBody>
      </p:sp>
      <p:sp>
        <p:nvSpPr>
          <p:cNvPr id="6" name="Footer Placeholder 5">
            <a:extLst>
              <a:ext uri="{FF2B5EF4-FFF2-40B4-BE49-F238E27FC236}">
                <a16:creationId xmlns:a16="http://schemas.microsoft.com/office/drawing/2014/main" id="{45956497-10B9-9F26-7E8A-14567833EF60}"/>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1F1CECD5-F553-6FE5-8CBF-C9DA515CA94C}"/>
              </a:ext>
            </a:extLst>
          </p:cNvPr>
          <p:cNvSpPr>
            <a:spLocks noGrp="1"/>
          </p:cNvSpPr>
          <p:nvPr>
            <p:ph type="sldNum" sz="quarter" idx="12"/>
          </p:nvPr>
        </p:nvSpPr>
        <p:spPr/>
        <p:txBody>
          <a:bodyPr rtlCol="0"/>
          <a:lstStyle/>
          <a:p>
            <a:pPr rtl="0"/>
            <a:fld id="{181E4D21-DFBA-4BA9-A6C6-558C4B06F883}" type="slidenum">
              <a:rPr lang="en-US" smtClean="0"/>
              <a:pPr/>
              <a:t>‹#›</a:t>
            </a:fld>
            <a:endParaRPr lang="en-US" dirty="0"/>
          </a:p>
        </p:txBody>
      </p:sp>
    </p:spTree>
    <p:extLst>
      <p:ext uri="{BB962C8B-B14F-4D97-AF65-F5344CB8AC3E}">
        <p14:creationId xmlns:p14="http://schemas.microsoft.com/office/powerpoint/2010/main" val="244011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2D67B-75E6-4587-3703-44EDC6E73691}"/>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Picture Placeholder 2">
            <a:extLst>
              <a:ext uri="{FF2B5EF4-FFF2-40B4-BE49-F238E27FC236}">
                <a16:creationId xmlns:a16="http://schemas.microsoft.com/office/drawing/2014/main" id="{40E63792-3F07-AF5B-CF2F-4FD4B6AB581A}"/>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en-US" dirty="0"/>
          </a:p>
        </p:txBody>
      </p:sp>
      <p:sp>
        <p:nvSpPr>
          <p:cNvPr id="4" name="Text Placeholder 3">
            <a:extLst>
              <a:ext uri="{FF2B5EF4-FFF2-40B4-BE49-F238E27FC236}">
                <a16:creationId xmlns:a16="http://schemas.microsoft.com/office/drawing/2014/main" id="{6459218D-C8AA-68C5-8E0B-F647CF9A8D0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132E1592-EE6F-2F0B-F997-73AF2132CD2E}"/>
              </a:ext>
            </a:extLst>
          </p:cNvPr>
          <p:cNvSpPr>
            <a:spLocks noGrp="1"/>
          </p:cNvSpPr>
          <p:nvPr>
            <p:ph type="dt" sz="half" idx="10"/>
          </p:nvPr>
        </p:nvSpPr>
        <p:spPr/>
        <p:txBody>
          <a:bodyPr rtlCol="0"/>
          <a:lstStyle/>
          <a:p>
            <a:pPr rtl="0"/>
            <a:r>
              <a:rPr lang="en-US"/>
              <a:t>7/3/2025</a:t>
            </a:r>
            <a:endParaRPr lang="en-US" dirty="0"/>
          </a:p>
        </p:txBody>
      </p:sp>
      <p:sp>
        <p:nvSpPr>
          <p:cNvPr id="6" name="Footer Placeholder 5">
            <a:extLst>
              <a:ext uri="{FF2B5EF4-FFF2-40B4-BE49-F238E27FC236}">
                <a16:creationId xmlns:a16="http://schemas.microsoft.com/office/drawing/2014/main" id="{CF3A5A8E-D55C-ECB0-284B-EBE57DFDAD3B}"/>
              </a:ext>
            </a:extLst>
          </p:cNvPr>
          <p:cNvSpPr>
            <a:spLocks noGrp="1"/>
          </p:cNvSpPr>
          <p:nvPr>
            <p:ph type="ftr" sz="quarter" idx="11"/>
          </p:nvPr>
        </p:nvSpPr>
        <p:spPr/>
        <p:txBody>
          <a:bodyPr rtlCol="0"/>
          <a:lstStyle/>
          <a:p>
            <a:pPr rtl="0"/>
            <a:endParaRPr lang="en-US" dirty="0"/>
          </a:p>
        </p:txBody>
      </p:sp>
      <p:sp>
        <p:nvSpPr>
          <p:cNvPr id="7" name="Slide Number Placeholder 6">
            <a:extLst>
              <a:ext uri="{FF2B5EF4-FFF2-40B4-BE49-F238E27FC236}">
                <a16:creationId xmlns:a16="http://schemas.microsoft.com/office/drawing/2014/main" id="{233EFB33-EE18-E6C8-2CBC-B24FF8784817}"/>
              </a:ext>
            </a:extLst>
          </p:cNvPr>
          <p:cNvSpPr>
            <a:spLocks noGrp="1"/>
          </p:cNvSpPr>
          <p:nvPr>
            <p:ph type="sldNum" sz="quarter" idx="12"/>
          </p:nvPr>
        </p:nvSpPr>
        <p:spPr/>
        <p:txBody>
          <a:bodyPr rtlCol="0"/>
          <a:lstStyle/>
          <a:p>
            <a:pPr rtl="0"/>
            <a:fld id="{181E4D21-DFBA-4BA9-A6C6-558C4B06F883}" type="slidenum">
              <a:rPr lang="en-US" smtClean="0"/>
              <a:t>‹#›</a:t>
            </a:fld>
            <a:endParaRPr lang="en-US" dirty="0"/>
          </a:p>
        </p:txBody>
      </p:sp>
    </p:spTree>
    <p:extLst>
      <p:ext uri="{BB962C8B-B14F-4D97-AF65-F5344CB8AC3E}">
        <p14:creationId xmlns:p14="http://schemas.microsoft.com/office/powerpoint/2010/main" val="201471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F1DD5-3607-9FFE-6E17-F1C577BE9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
              <a:t>Click to edit Master title style</a:t>
            </a:r>
          </a:p>
        </p:txBody>
      </p:sp>
      <p:sp>
        <p:nvSpPr>
          <p:cNvPr id="3" name="Text Placeholder 2">
            <a:extLst>
              <a:ext uri="{FF2B5EF4-FFF2-40B4-BE49-F238E27FC236}">
                <a16:creationId xmlns:a16="http://schemas.microsoft.com/office/drawing/2014/main" id="{69382503-2E6A-E211-B6DA-00BCA1AFFE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EE8F1A44-2BE6-4368-EE85-E3268233A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r>
              <a:rPr lang="en-US"/>
              <a:t>7/3/2025</a:t>
            </a:r>
            <a:endParaRPr lang="en-US" dirty="0"/>
          </a:p>
        </p:txBody>
      </p:sp>
      <p:sp>
        <p:nvSpPr>
          <p:cNvPr id="5" name="Footer Placeholder 4">
            <a:extLst>
              <a:ext uri="{FF2B5EF4-FFF2-40B4-BE49-F238E27FC236}">
                <a16:creationId xmlns:a16="http://schemas.microsoft.com/office/drawing/2014/main" id="{EB7A91FA-DF26-4706-F675-85DC8ECE64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31F5DB0E-240E-B72A-39DB-56D0D6ABBA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181E4D21-DFBA-4BA9-A6C6-558C4B06F883}" type="slidenum">
              <a:rPr lang="en-US" smtClean="0"/>
              <a:pPr/>
              <a:t>‹#›</a:t>
            </a:fld>
            <a:endParaRPr lang="en-US" dirty="0"/>
          </a:p>
        </p:txBody>
      </p:sp>
    </p:spTree>
    <p:extLst>
      <p:ext uri="{BB962C8B-B14F-4D97-AF65-F5344CB8AC3E}">
        <p14:creationId xmlns:p14="http://schemas.microsoft.com/office/powerpoint/2010/main" val="378872283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2/subtitle-A/chapter-II/part-20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cl.gov/sites/default/files/programs/2019-12/2%20CIL%20Eval%20Tool.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ilttacenter.org/" TargetMode="External"/><Relationship Id="rId7" Type="http://schemas.openxmlformats.org/officeDocument/2006/relationships/hyperlink" Target="http://www.instagram.com/ilttacenter"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linkedin.com/company/ilttacenter" TargetMode="External"/><Relationship Id="rId5" Type="http://schemas.openxmlformats.org/officeDocument/2006/relationships/hyperlink" Target="http://www.facebook.com/ilttacenter" TargetMode="External"/><Relationship Id="rId4" Type="http://schemas.openxmlformats.org/officeDocument/2006/relationships/hyperlink" Target="https://tinyurl.com/SignupILTTA"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acl.gov/sites/default/files/programs/2019-12/2%20CIL%20Eval%20Tool.pdf" TargetMode="External"/><Relationship Id="rId2" Type="http://schemas.openxmlformats.org/officeDocument/2006/relationships/hyperlink" Target="https://www.ilru.org/sites/default/files/Board%20Governance%20of%20CILs%2006.20.2024.pdf" TargetMode="External"/><Relationship Id="rId1" Type="http://schemas.openxmlformats.org/officeDocument/2006/relationships/slideLayout" Target="../slideLayouts/slideLayout2.xml"/><Relationship Id="rId4" Type="http://schemas.openxmlformats.org/officeDocument/2006/relationships/hyperlink" Target="https://www.ecfr.gov/current/title-2/subtitle-A/chapter-II/part-20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outlook.office.com/bookwithme/user/f1a76ec8b01945a993a444e3e24d8b09%40mso.umt.edu?anonymous&amp;ismsaljsauthenabled=true" TargetMode="External"/><Relationship Id="rId2" Type="http://schemas.openxmlformats.org/officeDocument/2006/relationships/hyperlink" Target="mailto:Tyler.Morris@mso.umt.edu"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 name="Title 1">
            <a:extLst>
              <a:ext uri="{FF2B5EF4-FFF2-40B4-BE49-F238E27FC236}">
                <a16:creationId xmlns:a16="http://schemas.microsoft.com/office/drawing/2014/main" id="{6177BA86-AB8F-1EDF-43A5-7194DA07AA07}"/>
              </a:ext>
            </a:extLst>
          </p:cNvPr>
          <p:cNvSpPr>
            <a:spLocks noGrp="1"/>
          </p:cNvSpPr>
          <p:nvPr>
            <p:ph type="ctrTitle"/>
          </p:nvPr>
        </p:nvSpPr>
        <p:spPr>
          <a:xfrm>
            <a:off x="1080656" y="735106"/>
            <a:ext cx="10287932" cy="2928470"/>
          </a:xfrm>
        </p:spPr>
        <p:txBody>
          <a:bodyPr rtlCol="0" anchor="b">
            <a:normAutofit/>
          </a:bodyPr>
          <a:lstStyle/>
          <a:p>
            <a:pPr algn="l" rtl="0"/>
            <a:r>
              <a:rPr lang="es" sz="4800" dirty="0">
                <a:solidFill>
                  <a:srgbClr val="FFFFFF"/>
                </a:solidFill>
              </a:rPr>
              <a:t>Buena gobernanza:</a:t>
            </a:r>
            <a:br>
              <a:rPr lang="en-US" sz="4800" dirty="0">
                <a:solidFill>
                  <a:srgbClr val="FFFFFF"/>
                </a:solidFill>
              </a:rPr>
            </a:br>
            <a:r>
              <a:rPr lang="es" sz="4800" dirty="0">
                <a:solidFill>
                  <a:srgbClr val="FFFFFF"/>
                </a:solidFill>
              </a:rPr>
              <a:t>desarrollando juntas altamente efectivas</a:t>
            </a:r>
          </a:p>
        </p:txBody>
      </p:sp>
      <p:pic>
        <p:nvPicPr>
          <p:cNvPr id="4" name="Logo 1 " descr="Logo of the Independent Living Training and Technical Assistance Center. ">
            <a:extLst>
              <a:ext uri="{FF2B5EF4-FFF2-40B4-BE49-F238E27FC236}">
                <a16:creationId xmlns:a16="http://schemas.microsoft.com/office/drawing/2014/main" id="{1F64761A-0169-4854-B3A4-21776143907B}"/>
              </a:ext>
            </a:extLst>
          </p:cNvPr>
          <p:cNvPicPr>
            <a:picLocks noChangeAspect="1"/>
          </p:cNvPicPr>
          <p:nvPr/>
        </p:nvPicPr>
        <p:blipFill>
          <a:blip r:embed="rId2"/>
          <a:stretch>
            <a:fillRect/>
          </a:stretch>
        </p:blipFill>
        <p:spPr>
          <a:xfrm>
            <a:off x="1314824" y="4712028"/>
            <a:ext cx="3712869" cy="1652227"/>
          </a:xfrm>
          <a:prstGeom prst="rect">
            <a:avLst/>
          </a:prstGeom>
        </p:spPr>
      </p:pic>
    </p:spTree>
    <p:extLst>
      <p:ext uri="{BB962C8B-B14F-4D97-AF65-F5344CB8AC3E}">
        <p14:creationId xmlns:p14="http://schemas.microsoft.com/office/powerpoint/2010/main" val="4245962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BFA815-2BD5-B6F3-5387-BA6C01D86B08}"/>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03B9A0D-9795-27EA-673F-6B808585C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useBgFill="1">
        <p:nvSpPr>
          <p:cNvPr id="40" name="Rectangle 39">
            <a:extLst>
              <a:ext uri="{FF2B5EF4-FFF2-40B4-BE49-F238E27FC236}">
                <a16:creationId xmlns:a16="http://schemas.microsoft.com/office/drawing/2014/main" id="{44C7A38D-77D9-97FB-58E5-286AE3C59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42" name="Rectangle 41">
            <a:extLst>
              <a:ext uri="{FF2B5EF4-FFF2-40B4-BE49-F238E27FC236}">
                <a16:creationId xmlns:a16="http://schemas.microsoft.com/office/drawing/2014/main" id="{323FB8C1-8873-D43F-6FD8-891070E70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69B5F76-1942-0FC4-EAA9-64D8EAA2B7CC}"/>
              </a:ext>
            </a:extLst>
          </p:cNvPr>
          <p:cNvSpPr>
            <a:spLocks noGrp="1"/>
          </p:cNvSpPr>
          <p:nvPr>
            <p:ph type="title"/>
          </p:nvPr>
        </p:nvSpPr>
        <p:spPr>
          <a:xfrm>
            <a:off x="814241" y="548640"/>
            <a:ext cx="10682815" cy="1179576"/>
          </a:xfrm>
        </p:spPr>
        <p:txBody>
          <a:bodyPr rtlCol="0">
            <a:normAutofit fontScale="90000"/>
          </a:bodyPr>
          <a:lstStyle/>
          <a:p>
            <a:pPr rtl="0"/>
            <a:r>
              <a:rPr lang="es" sz="6000" b="1" dirty="0"/>
              <a:t>Ética de la junta: Las tres grandes normas:</a:t>
            </a:r>
            <a:br>
              <a:rPr lang="en-US" sz="6000" dirty="0"/>
            </a:br>
            <a:r>
              <a:rPr lang="es" sz="4000" dirty="0"/>
              <a:t>deber de cuidado, lealtad y obediencia</a:t>
            </a:r>
            <a:endParaRPr lang="en-US" sz="2200" dirty="0"/>
          </a:p>
        </p:txBody>
      </p:sp>
      <p:sp>
        <p:nvSpPr>
          <p:cNvPr id="44" name="Rectangle 43">
            <a:extLst>
              <a:ext uri="{FF2B5EF4-FFF2-40B4-BE49-F238E27FC236}">
                <a16:creationId xmlns:a16="http://schemas.microsoft.com/office/drawing/2014/main" id="{320A7778-C3D6-C894-3FB8-D6787EED6C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C81C805-BEA7-70BA-13F1-249AA686AA80}"/>
              </a:ext>
            </a:extLst>
          </p:cNvPr>
          <p:cNvSpPr>
            <a:spLocks noGrp="1"/>
          </p:cNvSpPr>
          <p:nvPr>
            <p:ph idx="1"/>
          </p:nvPr>
        </p:nvSpPr>
        <p:spPr>
          <a:xfrm>
            <a:off x="626850" y="2167128"/>
            <a:ext cx="11095758" cy="4052697"/>
          </a:xfrm>
        </p:spPr>
        <p:txBody>
          <a:bodyPr rtlCol="0">
            <a:normAutofit/>
          </a:bodyPr>
          <a:lstStyle/>
          <a:p>
            <a:pPr marL="0" indent="0" rtl="0">
              <a:buNone/>
            </a:pPr>
            <a:r>
              <a:rPr lang="es" sz="2000"/>
              <a:t>Deber de cuidado – exige que los miembros del consejo </a:t>
            </a:r>
            <a:r>
              <a:rPr lang="es" sz="2000" b="1"/>
              <a:t>actúen con el nivel de diligencia y buen juicio </a:t>
            </a:r>
            <a:r>
              <a:rPr lang="es" sz="2000"/>
              <a:t>que una persona razonablemente cuidadosa ejercería en circunstancias similares</a:t>
            </a:r>
          </a:p>
          <a:p>
            <a:pPr rtl="0">
              <a:buFont typeface="Wingdings" panose="05000000000000000000" pitchFamily="2" charset="2"/>
              <a:buChar char="§"/>
            </a:pPr>
            <a:r>
              <a:rPr lang="es" sz="2000"/>
              <a:t>Ejemplos: asistir a las reuniones regularmente, revisar el material antes de las reuniones, hacer preguntas reflexivas</a:t>
            </a:r>
          </a:p>
          <a:p>
            <a:pPr marL="0" indent="0" rtl="0">
              <a:buNone/>
            </a:pPr>
            <a:r>
              <a:rPr lang="es" sz="2000"/>
              <a:t>Deber de lealtad – requiere que los miembros de la junta </a:t>
            </a:r>
            <a:r>
              <a:rPr lang="es" sz="2000" b="1"/>
              <a:t>prioricen el interés del CIL y el de los consumidores</a:t>
            </a:r>
            <a:r>
              <a:rPr lang="es" sz="2000"/>
              <a:t> por encima de sus propios intereses personales</a:t>
            </a:r>
          </a:p>
          <a:p>
            <a:pPr rtl="0">
              <a:buFont typeface="Wingdings" panose="05000000000000000000" pitchFamily="2" charset="2"/>
              <a:buChar char="§"/>
            </a:pPr>
            <a:r>
              <a:rPr lang="es" sz="2000"/>
              <a:t>Ejemplos: prevenir y dar a conocer conflictos de interés, mantener la confidencialidad, abstenerse de transacciones personales</a:t>
            </a:r>
          </a:p>
          <a:p>
            <a:pPr marL="0" indent="0" rtl="0">
              <a:buNone/>
            </a:pPr>
            <a:r>
              <a:rPr lang="es" sz="2000"/>
              <a:t>Deber de obediencia – obliga a los miembros de la junta a </a:t>
            </a:r>
            <a:r>
              <a:rPr lang="es" sz="2000" b="1"/>
              <a:t>asegurar que la organización siga su misión, cumpla con las leyes y regulaciones, y respete sus documentos constitutivos</a:t>
            </a:r>
          </a:p>
          <a:p>
            <a:pPr rtl="0">
              <a:buFont typeface="Wingdings" panose="05000000000000000000" pitchFamily="2" charset="2"/>
              <a:buChar char="§"/>
            </a:pPr>
            <a:r>
              <a:rPr lang="es" sz="2000"/>
              <a:t>Ejemplos: mantener la filosofía IL y los requisitos federales y seguir los estatutos, planes estratégicos y condiciones de financiamiento</a:t>
            </a:r>
          </a:p>
        </p:txBody>
      </p:sp>
      <p:sp>
        <p:nvSpPr>
          <p:cNvPr id="5" name="Slide Number Placeholder 4">
            <a:extLst>
              <a:ext uri="{FF2B5EF4-FFF2-40B4-BE49-F238E27FC236}">
                <a16:creationId xmlns:a16="http://schemas.microsoft.com/office/drawing/2014/main" id="{103935A2-EFD4-0197-7DC3-FEEA8314F995}"/>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10</a:t>
            </a:fld>
            <a:endParaRPr lang="en-US"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3C55C6CB-CEC8-602F-86B1-5A63E36530B6}"/>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Tree>
    <p:extLst>
      <p:ext uri="{BB962C8B-B14F-4D97-AF65-F5344CB8AC3E}">
        <p14:creationId xmlns:p14="http://schemas.microsoft.com/office/powerpoint/2010/main" val="559336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D0EA66-A47C-4AC6-61B2-63F28386A5BF}"/>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DEBCCE8C-660E-D6C9-D4E5-AEC43280779C}"/>
              </a:ext>
            </a:extLst>
          </p:cNvPr>
          <p:cNvSpPr>
            <a:spLocks noGrp="1"/>
          </p:cNvSpPr>
          <p:nvPr>
            <p:ph type="title"/>
          </p:nvPr>
        </p:nvSpPr>
        <p:spPr>
          <a:xfrm>
            <a:off x="803775" y="1106007"/>
            <a:ext cx="10550025" cy="1182927"/>
          </a:xfrm>
        </p:spPr>
        <p:txBody>
          <a:bodyPr rtlCol="0" anchor="b">
            <a:normAutofit/>
          </a:bodyPr>
          <a:lstStyle/>
          <a:p>
            <a:pPr rtl="0"/>
            <a:r>
              <a:rPr lang="es" sz="2400"/>
              <a:t>¿Cuál es mi papel dentro de la </a:t>
            </a:r>
            <a:br>
              <a:rPr lang="en-US" sz="3900" dirty="0"/>
            </a:br>
            <a:r>
              <a:rPr lang="es" sz="5400" b="1"/>
              <a:t>planificación estratégica</a:t>
            </a:r>
            <a:r>
              <a:rPr lang="es" sz="2400"/>
              <a:t> </a:t>
            </a:r>
            <a:r>
              <a:rPr lang="es" sz="5400"/>
              <a:t>?</a:t>
            </a:r>
          </a:p>
        </p:txBody>
      </p:sp>
      <p:cxnSp>
        <p:nvCxnSpPr>
          <p:cNvPr id="102" name="Straight Connector 10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2A5C85F-8E04-2EC4-098A-BC472105FC4C}"/>
              </a:ext>
            </a:extLst>
          </p:cNvPr>
          <p:cNvSpPr>
            <a:spLocks noGrp="1"/>
          </p:cNvSpPr>
          <p:nvPr>
            <p:ph idx="1"/>
          </p:nvPr>
        </p:nvSpPr>
        <p:spPr>
          <a:xfrm>
            <a:off x="803775" y="2598947"/>
            <a:ext cx="10550025" cy="3677348"/>
          </a:xfrm>
        </p:spPr>
        <p:txBody>
          <a:bodyPr rtlCol="0" anchor="t">
            <a:normAutofit/>
          </a:bodyPr>
          <a:lstStyle/>
          <a:p>
            <a:pPr rtl="0">
              <a:buFont typeface="Wingdings" panose="05000000000000000000" pitchFamily="2" charset="2"/>
              <a:buChar char="§"/>
            </a:pPr>
            <a:r>
              <a:rPr lang="es" sz="1800">
                <a:solidFill>
                  <a:schemeClr val="tx1">
                    <a:alpha val="80000"/>
                  </a:schemeClr>
                </a:solidFill>
              </a:rPr>
              <a:t>Establecer una dirección alineada con la filosofía de Vida Independiente y las prioridades de la comunidad</a:t>
            </a:r>
          </a:p>
          <a:p>
            <a:pPr rtl="0">
              <a:buFont typeface="Wingdings" panose="05000000000000000000" pitchFamily="2" charset="2"/>
              <a:buChar char="§"/>
            </a:pPr>
            <a:r>
              <a:rPr lang="es" sz="1800">
                <a:solidFill>
                  <a:schemeClr val="tx1">
                    <a:alpha val="80000"/>
                  </a:schemeClr>
                </a:solidFill>
              </a:rPr>
              <a:t>Participar activamente en discusiones de visión estratégica y planificación</a:t>
            </a:r>
          </a:p>
          <a:p>
            <a:pPr rtl="0">
              <a:buFont typeface="Wingdings" panose="05000000000000000000" pitchFamily="2" charset="2"/>
              <a:buChar char="§"/>
            </a:pPr>
            <a:r>
              <a:rPr lang="es" sz="1800">
                <a:solidFill>
                  <a:schemeClr val="tx1">
                    <a:alpha val="80000"/>
                  </a:schemeClr>
                </a:solidFill>
              </a:rPr>
              <a:t>Asegurar que los objetivos estén impulsados por la misión y reflejen las necesidades y voces de los consumidores</a:t>
            </a:r>
          </a:p>
          <a:p>
            <a:pPr rtl="0">
              <a:buFont typeface="Wingdings" panose="05000000000000000000" pitchFamily="2" charset="2"/>
              <a:buChar char="§"/>
            </a:pPr>
            <a:r>
              <a:rPr lang="es" sz="1800">
                <a:solidFill>
                  <a:schemeClr val="tx1">
                    <a:alpha val="80000"/>
                  </a:schemeClr>
                </a:solidFill>
              </a:rPr>
              <a:t>Aprobar el plan final y monitorear el progreso hacia los resultados</a:t>
            </a:r>
          </a:p>
          <a:p>
            <a:pPr rtl="0">
              <a:buFont typeface="Wingdings" panose="05000000000000000000" pitchFamily="2" charset="2"/>
              <a:buChar char="§"/>
            </a:pPr>
            <a:r>
              <a:rPr lang="es" sz="1800">
                <a:solidFill>
                  <a:schemeClr val="tx1">
                    <a:alpha val="80000"/>
                  </a:schemeClr>
                </a:solidFill>
              </a:rPr>
              <a:t>Fomentar la responsabilidad haciendo preguntas y evaluando la implementación a lo largo del tiempo</a:t>
            </a:r>
          </a:p>
          <a:p>
            <a:pPr rtl="0">
              <a:buFont typeface="Wingdings" panose="05000000000000000000" pitchFamily="2" charset="2"/>
              <a:buChar char="§"/>
            </a:pPr>
            <a:r>
              <a:rPr lang="es" sz="1800">
                <a:solidFill>
                  <a:schemeClr val="tx1">
                    <a:alpha val="80000"/>
                  </a:schemeClr>
                </a:solidFill>
              </a:rPr>
              <a:t>Defender el plan públicamente para reforzar el propósito y construir confianza</a:t>
            </a:r>
          </a:p>
        </p:txBody>
      </p:sp>
      <p:grpSp>
        <p:nvGrpSpPr>
          <p:cNvPr id="104" name="Group 10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en-US" dirty="0"/>
            </a:p>
          </p:txBody>
        </p:sp>
        <p:sp>
          <p:nvSpPr>
            <p:cNvPr id="10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en-US" dirty="0"/>
            </a:p>
          </p:txBody>
        </p:sp>
        <p:sp>
          <p:nvSpPr>
            <p:cNvPr id="10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en-US" dirty="0"/>
            </a:p>
          </p:txBody>
        </p:sp>
      </p:grpSp>
      <p:sp>
        <p:nvSpPr>
          <p:cNvPr id="5" name="Slide Number Placeholder 4">
            <a:extLst>
              <a:ext uri="{FF2B5EF4-FFF2-40B4-BE49-F238E27FC236}">
                <a16:creationId xmlns:a16="http://schemas.microsoft.com/office/drawing/2014/main" id="{6418B8DC-AB2E-16B0-AB77-21ED48CA0D5D}"/>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11</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C6675758-4AEC-2624-342E-1FF120EB8100}"/>
              </a:ext>
            </a:extLst>
          </p:cNvPr>
          <p:cNvSpPr>
            <a:spLocks noGrp="1"/>
          </p:cNvSpPr>
          <p:nvPr>
            <p:ph type="ftr" sz="quarter" idx="11"/>
          </p:nvPr>
        </p:nvSpPr>
        <p:spPr>
          <a:xfrm>
            <a:off x="7962190" y="623907"/>
            <a:ext cx="4114800" cy="365125"/>
          </a:xfrm>
        </p:spPr>
        <p:txBody>
          <a:bodyPr rtlCol="0">
            <a:normAutofit fontScale="92500" lnSpcReduction="10000"/>
          </a:bodyPr>
          <a:lstStyle/>
          <a:p>
            <a:pPr rtl="0">
              <a:spcAft>
                <a:spcPts val="600"/>
              </a:spcAft>
            </a:pPr>
            <a:r>
              <a:rPr lang="es" sz="1100">
                <a:solidFill>
                  <a:schemeClr val="tx1">
                    <a:alpha val="60000"/>
                  </a:schemeClr>
                </a:solidFill>
              </a:rPr>
              <a:t>Centro de Capacitación y Asistencia Técnica para la Vida Independiente</a:t>
            </a:r>
          </a:p>
        </p:txBody>
      </p:sp>
    </p:spTree>
    <p:extLst>
      <p:ext uri="{BB962C8B-B14F-4D97-AF65-F5344CB8AC3E}">
        <p14:creationId xmlns:p14="http://schemas.microsoft.com/office/powerpoint/2010/main" val="3067889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2A290E-9A43-C33F-7143-C6B36631A31A}"/>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D1486D32-92F5-8369-389B-EE7D7E023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DBCAF68E-0455-7109-595F-91C1BC645157}"/>
              </a:ext>
            </a:extLst>
          </p:cNvPr>
          <p:cNvSpPr>
            <a:spLocks noGrp="1"/>
          </p:cNvSpPr>
          <p:nvPr>
            <p:ph type="title"/>
          </p:nvPr>
        </p:nvSpPr>
        <p:spPr>
          <a:xfrm>
            <a:off x="803775" y="1106007"/>
            <a:ext cx="10550025" cy="1182927"/>
          </a:xfrm>
        </p:spPr>
        <p:txBody>
          <a:bodyPr rtlCol="0" anchor="b">
            <a:normAutofit/>
          </a:bodyPr>
          <a:lstStyle/>
          <a:p>
            <a:pPr rtl="0"/>
            <a:r>
              <a:rPr lang="es" sz="2400"/>
              <a:t>¿Cuál es mi papel dentro de la </a:t>
            </a:r>
            <a:br>
              <a:rPr lang="en-US" sz="3900" dirty="0"/>
            </a:br>
            <a:r>
              <a:rPr lang="es" sz="5400" b="1"/>
              <a:t>Supervisión Fiscal </a:t>
            </a:r>
            <a:r>
              <a:rPr lang="es" sz="5400"/>
              <a:t>?</a:t>
            </a:r>
          </a:p>
        </p:txBody>
      </p:sp>
      <p:cxnSp>
        <p:nvCxnSpPr>
          <p:cNvPr id="102" name="Straight Connector 101">
            <a:extLst>
              <a:ext uri="{FF2B5EF4-FFF2-40B4-BE49-F238E27FC236}">
                <a16:creationId xmlns:a16="http://schemas.microsoft.com/office/drawing/2014/main" id="{5BDCD9FA-5B7E-7E05-2C0E-0D8E80F5515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DF5136-BD58-D07A-DB27-C8A3C23BE092}"/>
              </a:ext>
            </a:extLst>
          </p:cNvPr>
          <p:cNvSpPr>
            <a:spLocks noGrp="1"/>
          </p:cNvSpPr>
          <p:nvPr>
            <p:ph idx="1"/>
          </p:nvPr>
        </p:nvSpPr>
        <p:spPr>
          <a:xfrm>
            <a:off x="803775" y="2598947"/>
            <a:ext cx="10550025" cy="3677348"/>
          </a:xfrm>
        </p:spPr>
        <p:txBody>
          <a:bodyPr rtlCol="0" anchor="t">
            <a:normAutofit fontScale="92500"/>
          </a:bodyPr>
          <a:lstStyle/>
          <a:p>
            <a:pPr rtl="0">
              <a:buFont typeface="Wingdings" panose="05000000000000000000" pitchFamily="2" charset="2"/>
              <a:buChar char="§"/>
            </a:pPr>
            <a:r>
              <a:rPr lang="es" sz="1800">
                <a:solidFill>
                  <a:schemeClr val="tx1">
                    <a:alpha val="80000"/>
                  </a:schemeClr>
                </a:solidFill>
              </a:rPr>
              <a:t>Revisar y aprobar presupuestos para asegurar que estén alineados con la misión y los objetivos</a:t>
            </a:r>
          </a:p>
          <a:p>
            <a:pPr rtl="0">
              <a:buFont typeface="Wingdings" panose="05000000000000000000" pitchFamily="2" charset="2"/>
              <a:buChar char="§"/>
            </a:pPr>
            <a:r>
              <a:rPr lang="es" sz="1800">
                <a:solidFill>
                  <a:schemeClr val="tx1">
                    <a:alpha val="80000"/>
                  </a:schemeClr>
                </a:solidFill>
              </a:rPr>
              <a:t>Monitorear informes financieros (por ejemplo, estados de ingresos/gastos, balances) en reuniones regulares</a:t>
            </a:r>
          </a:p>
          <a:p>
            <a:pPr rtl="0">
              <a:buFont typeface="Wingdings" panose="05000000000000000000" pitchFamily="2" charset="2"/>
              <a:buChar char="§"/>
            </a:pPr>
            <a:r>
              <a:rPr lang="es" sz="1800">
                <a:solidFill>
                  <a:schemeClr val="tx1">
                    <a:alpha val="80000"/>
                  </a:schemeClr>
                </a:solidFill>
              </a:rPr>
              <a:t>Entender las principales fuentes de financiamiento (por ejemplo, subvenciones federales, recursos que cumplan los requisitos, ingresos del programa)</a:t>
            </a:r>
          </a:p>
          <a:p>
            <a:pPr rtl="0">
              <a:buFont typeface="Wingdings" panose="05000000000000000000" pitchFamily="2" charset="2"/>
              <a:buChar char="§"/>
            </a:pPr>
            <a:r>
              <a:rPr lang="es" sz="1800">
                <a:solidFill>
                  <a:schemeClr val="tx1">
                    <a:alpha val="80000"/>
                  </a:schemeClr>
                </a:solidFill>
              </a:rPr>
              <a:t>Hacer preguntas fundamentadas sobre gastos, sostenibilidad y riesgos</a:t>
            </a:r>
          </a:p>
          <a:p>
            <a:pPr rtl="0">
              <a:buFont typeface="Wingdings" panose="05000000000000000000" pitchFamily="2" charset="2"/>
              <a:buChar char="§"/>
            </a:pPr>
            <a:r>
              <a:rPr lang="es" sz="1800">
                <a:solidFill>
                  <a:schemeClr val="tx1">
                    <a:alpha val="80000"/>
                  </a:schemeClr>
                </a:solidFill>
              </a:rPr>
              <a:t>Asegurar que existan controles adecuados para prevenir fraudes, desperdicios o abusos</a:t>
            </a:r>
          </a:p>
          <a:p>
            <a:pPr rtl="0">
              <a:buFont typeface="Wingdings" panose="05000000000000000000" pitchFamily="2" charset="2"/>
              <a:buChar char="§"/>
            </a:pPr>
            <a:r>
              <a:rPr lang="es" sz="1800">
                <a:solidFill>
                  <a:schemeClr val="tx1">
                    <a:alpha val="80000"/>
                  </a:schemeClr>
                </a:solidFill>
              </a:rPr>
              <a:t>Fomentar la honestidad entre el personal, financiadores y la comunidad</a:t>
            </a:r>
          </a:p>
          <a:p>
            <a:pPr rtl="0">
              <a:buFont typeface="Wingdings" panose="05000000000000000000" pitchFamily="2" charset="2"/>
              <a:buChar char="§"/>
            </a:pPr>
            <a:r>
              <a:rPr lang="es" sz="1800">
                <a:solidFill>
                  <a:schemeClr val="tx1">
                    <a:alpha val="80000"/>
                  </a:schemeClr>
                </a:solidFill>
              </a:rPr>
              <a:t>Garantizar que los costos sean necesarios, razonables, permitidos y realizados con consistencia.</a:t>
            </a:r>
          </a:p>
          <a:p>
            <a:pPr rtl="0">
              <a:buFont typeface="Wingdings" panose="05000000000000000000" pitchFamily="2" charset="2"/>
              <a:buChar char="§"/>
            </a:pPr>
            <a:endParaRPr lang="en-US" sz="1800" dirty="0">
              <a:solidFill>
                <a:schemeClr val="tx1">
                  <a:alpha val="80000"/>
                </a:schemeClr>
              </a:solidFill>
            </a:endParaRPr>
          </a:p>
          <a:p>
            <a:pPr marL="0" indent="0" rtl="0">
              <a:buNone/>
            </a:pPr>
            <a:r>
              <a:rPr lang="es" sz="1800">
                <a:solidFill>
                  <a:schemeClr val="tx1">
                    <a:alpha val="80000"/>
                  </a:schemeClr>
                </a:solidFill>
                <a:hlinkClick r:id="rId3"/>
              </a:rPr>
              <a:t>Los Requisitos Administrativos Uniformes, Principios de Costo y Requisitos de Auditoría para Premios Federales se pueden encontrar en 2 CFR 200</a:t>
            </a:r>
            <a:r>
              <a:rPr lang="es" sz="1800">
                <a:solidFill>
                  <a:schemeClr val="tx1">
                    <a:alpha val="80000"/>
                  </a:schemeClr>
                </a:solidFill>
              </a:rPr>
              <a:t>.</a:t>
            </a:r>
          </a:p>
        </p:txBody>
      </p:sp>
      <p:grpSp>
        <p:nvGrpSpPr>
          <p:cNvPr id="104" name="Group 103">
            <a:extLst>
              <a:ext uri="{FF2B5EF4-FFF2-40B4-BE49-F238E27FC236}">
                <a16:creationId xmlns:a16="http://schemas.microsoft.com/office/drawing/2014/main" id="{E949C09F-2FE0-7FAC-A991-3011EEE05D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A0035CCD-F242-9664-90C4-E8A11E5944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en-US" dirty="0"/>
            </a:p>
          </p:txBody>
        </p:sp>
        <p:sp>
          <p:nvSpPr>
            <p:cNvPr id="106" name="Graphic 10">
              <a:extLst>
                <a:ext uri="{FF2B5EF4-FFF2-40B4-BE49-F238E27FC236}">
                  <a16:creationId xmlns:a16="http://schemas.microsoft.com/office/drawing/2014/main" id="{4F82ACD5-4A5A-318A-4D25-C3ED9B030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en-US" dirty="0"/>
            </a:p>
          </p:txBody>
        </p:sp>
        <p:sp>
          <p:nvSpPr>
            <p:cNvPr id="107" name="Graphic 12">
              <a:extLst>
                <a:ext uri="{FF2B5EF4-FFF2-40B4-BE49-F238E27FC236}">
                  <a16:creationId xmlns:a16="http://schemas.microsoft.com/office/drawing/2014/main" id="{CD61C2E9-1589-3413-2DEE-E488328F2D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en-US" dirty="0"/>
            </a:p>
          </p:txBody>
        </p:sp>
      </p:grpSp>
      <p:sp>
        <p:nvSpPr>
          <p:cNvPr id="5" name="Slide Number Placeholder 4">
            <a:extLst>
              <a:ext uri="{FF2B5EF4-FFF2-40B4-BE49-F238E27FC236}">
                <a16:creationId xmlns:a16="http://schemas.microsoft.com/office/drawing/2014/main" id="{39368004-C815-EA27-9D41-2F1FE758120C}"/>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12</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B7BEA3B3-FBB3-6337-1C0D-609FD50210C5}"/>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Tree>
    <p:extLst>
      <p:ext uri="{BB962C8B-B14F-4D97-AF65-F5344CB8AC3E}">
        <p14:creationId xmlns:p14="http://schemas.microsoft.com/office/powerpoint/2010/main" val="2832045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3453CA-3204-8574-9578-83B94D6FD435}"/>
            </a:ext>
          </a:extLst>
        </p:cNvPr>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B149D511-EB6E-B591-A596-392CCD2383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7730E75D-209B-C7E6-CD64-B22BB0228BE3}"/>
              </a:ext>
            </a:extLst>
          </p:cNvPr>
          <p:cNvSpPr>
            <a:spLocks noGrp="1"/>
          </p:cNvSpPr>
          <p:nvPr>
            <p:ph type="title"/>
          </p:nvPr>
        </p:nvSpPr>
        <p:spPr>
          <a:xfrm>
            <a:off x="803775" y="1106007"/>
            <a:ext cx="10550025" cy="1182927"/>
          </a:xfrm>
        </p:spPr>
        <p:txBody>
          <a:bodyPr rtlCol="0" anchor="b">
            <a:normAutofit/>
          </a:bodyPr>
          <a:lstStyle/>
          <a:p>
            <a:pPr rtl="0"/>
            <a:r>
              <a:rPr lang="es" sz="2400"/>
              <a:t>¿Cuál es mi papel dentro de la </a:t>
            </a:r>
            <a:br>
              <a:rPr lang="en-US" sz="3900" dirty="0"/>
            </a:br>
            <a:r>
              <a:rPr lang="es" sz="5400" b="1"/>
              <a:t>Responsabilidad Organizacional </a:t>
            </a:r>
            <a:r>
              <a:rPr lang="es" sz="5400"/>
              <a:t>?</a:t>
            </a:r>
          </a:p>
        </p:txBody>
      </p:sp>
      <p:cxnSp>
        <p:nvCxnSpPr>
          <p:cNvPr id="102" name="Straight Connector 101">
            <a:extLst>
              <a:ext uri="{FF2B5EF4-FFF2-40B4-BE49-F238E27FC236}">
                <a16:creationId xmlns:a16="http://schemas.microsoft.com/office/drawing/2014/main" id="{5952ED31-DE8A-09C1-A4DF-018B6DA991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10F426C-3AF3-D866-1AD0-D63BEC60475C}"/>
              </a:ext>
            </a:extLst>
          </p:cNvPr>
          <p:cNvSpPr>
            <a:spLocks noGrp="1"/>
          </p:cNvSpPr>
          <p:nvPr>
            <p:ph idx="1"/>
          </p:nvPr>
        </p:nvSpPr>
        <p:spPr>
          <a:xfrm>
            <a:off x="803775" y="2598947"/>
            <a:ext cx="10550025" cy="3677348"/>
          </a:xfrm>
        </p:spPr>
        <p:txBody>
          <a:bodyPr rtlCol="0" anchor="t">
            <a:normAutofit lnSpcReduction="10000"/>
          </a:bodyPr>
          <a:lstStyle/>
          <a:p>
            <a:pPr rtl="0">
              <a:buFont typeface="Wingdings" panose="05000000000000000000" pitchFamily="2" charset="2"/>
              <a:buChar char="§"/>
            </a:pPr>
            <a:r>
              <a:rPr lang="es" sz="1800">
                <a:solidFill>
                  <a:schemeClr val="tx1">
                    <a:alpha val="80000"/>
                  </a:schemeClr>
                </a:solidFill>
              </a:rPr>
              <a:t>Monitorear el progreso hacia los objetivos delineados en el plan de trabajo, plan estratégico y Plan Estatal para la Vida Independiente (SPIL)</a:t>
            </a:r>
          </a:p>
          <a:p>
            <a:pPr rtl="0">
              <a:buFont typeface="Wingdings" panose="05000000000000000000" pitchFamily="2" charset="2"/>
              <a:buChar char="§"/>
            </a:pPr>
            <a:r>
              <a:rPr lang="es" sz="1800">
                <a:solidFill>
                  <a:schemeClr val="tx1">
                    <a:alpha val="80000"/>
                  </a:schemeClr>
                </a:solidFill>
              </a:rPr>
              <a:t>Evaluar el desempeño del director ejecutivo de manera regular y justa</a:t>
            </a:r>
          </a:p>
          <a:p>
            <a:pPr rtl="0">
              <a:buFont typeface="Wingdings" panose="05000000000000000000" pitchFamily="2" charset="2"/>
              <a:buChar char="§"/>
            </a:pPr>
            <a:r>
              <a:rPr lang="es" sz="1800">
                <a:solidFill>
                  <a:schemeClr val="tx1">
                    <a:alpha val="80000"/>
                  </a:schemeClr>
                </a:solidFill>
              </a:rPr>
              <a:t>Revisar y adoptar políticas clave que aseguren operaciones éticas, accesibilidad y equidad</a:t>
            </a:r>
          </a:p>
          <a:p>
            <a:pPr rtl="0">
              <a:buFont typeface="Wingdings" panose="05000000000000000000" pitchFamily="2" charset="2"/>
              <a:buChar char="§"/>
            </a:pPr>
            <a:r>
              <a:rPr lang="es" sz="1800">
                <a:solidFill>
                  <a:schemeClr val="tx1">
                    <a:alpha val="80000"/>
                  </a:schemeClr>
                </a:solidFill>
              </a:rPr>
              <a:t>Supervisar el cumplimiento de los requisitos federales y estatales, incluyendo los estándares y las garantías</a:t>
            </a:r>
          </a:p>
          <a:p>
            <a:pPr rtl="0">
              <a:buFont typeface="Wingdings" panose="05000000000000000000" pitchFamily="2" charset="2"/>
              <a:buChar char="§"/>
            </a:pPr>
            <a:r>
              <a:rPr lang="es" sz="1800">
                <a:solidFill>
                  <a:schemeClr val="tx1">
                    <a:alpha val="80000"/>
                  </a:schemeClr>
                </a:solidFill>
              </a:rPr>
              <a:t>Mantener la transparencia e integridad en la toma de decisiones y comunicaciones</a:t>
            </a:r>
          </a:p>
          <a:p>
            <a:pPr rtl="0">
              <a:buFont typeface="Wingdings" panose="05000000000000000000" pitchFamily="2" charset="2"/>
              <a:buChar char="§"/>
            </a:pPr>
            <a:r>
              <a:rPr lang="es" sz="1800">
                <a:solidFill>
                  <a:schemeClr val="tx1">
                    <a:alpha val="80000"/>
                  </a:schemeClr>
                </a:solidFill>
              </a:rPr>
              <a:t>Fomentar una cultura de control del consumidor, capacidad de respuesta y mejora continua</a:t>
            </a:r>
          </a:p>
          <a:p>
            <a:pPr rtl="0">
              <a:buFont typeface="Wingdings" panose="05000000000000000000" pitchFamily="2" charset="2"/>
              <a:buChar char="§"/>
            </a:pPr>
            <a:endParaRPr lang="en-US" sz="1800" dirty="0">
              <a:solidFill>
                <a:schemeClr val="tx1">
                  <a:alpha val="80000"/>
                </a:schemeClr>
              </a:solidFill>
            </a:endParaRPr>
          </a:p>
          <a:p>
            <a:pPr marL="0" indent="0" rtl="0">
              <a:buNone/>
            </a:pPr>
            <a:r>
              <a:rPr lang="es" sz="1800">
                <a:solidFill>
                  <a:schemeClr val="tx1">
                    <a:alpha val="80000"/>
                  </a:schemeClr>
                </a:solidFill>
                <a:hlinkClick r:id="rId3"/>
              </a:rPr>
              <a:t>Puede ver la Herramienta de Evaluación CIL de la Administración para la Vida Comunitaria haciendo clic en este enlace</a:t>
            </a:r>
            <a:r>
              <a:rPr lang="es" sz="1800">
                <a:solidFill>
                  <a:schemeClr val="tx1">
                    <a:alpha val="80000"/>
                  </a:schemeClr>
                </a:solidFill>
              </a:rPr>
              <a:t>.</a:t>
            </a:r>
          </a:p>
        </p:txBody>
      </p:sp>
      <p:grpSp>
        <p:nvGrpSpPr>
          <p:cNvPr id="104" name="Group 103">
            <a:extLst>
              <a:ext uri="{FF2B5EF4-FFF2-40B4-BE49-F238E27FC236}">
                <a16:creationId xmlns:a16="http://schemas.microsoft.com/office/drawing/2014/main" id="{EA148101-FAC3-CC1F-240B-2033710EE7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05" name="Graphic 11">
              <a:extLst>
                <a:ext uri="{FF2B5EF4-FFF2-40B4-BE49-F238E27FC236}">
                  <a16:creationId xmlns:a16="http://schemas.microsoft.com/office/drawing/2014/main" id="{0B1711F7-D860-B20B-C520-EE9947409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en-US" dirty="0"/>
            </a:p>
          </p:txBody>
        </p:sp>
        <p:sp>
          <p:nvSpPr>
            <p:cNvPr id="106" name="Graphic 10">
              <a:extLst>
                <a:ext uri="{FF2B5EF4-FFF2-40B4-BE49-F238E27FC236}">
                  <a16:creationId xmlns:a16="http://schemas.microsoft.com/office/drawing/2014/main" id="{F5CC78DB-61FF-0B75-7722-68DB8DF48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en-US" dirty="0"/>
            </a:p>
          </p:txBody>
        </p:sp>
        <p:sp>
          <p:nvSpPr>
            <p:cNvPr id="107" name="Graphic 12">
              <a:extLst>
                <a:ext uri="{FF2B5EF4-FFF2-40B4-BE49-F238E27FC236}">
                  <a16:creationId xmlns:a16="http://schemas.microsoft.com/office/drawing/2014/main" id="{0BEC212F-E7DD-BE0D-2F86-087CB28FA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en-US" dirty="0"/>
            </a:p>
          </p:txBody>
        </p:sp>
      </p:grpSp>
      <p:sp>
        <p:nvSpPr>
          <p:cNvPr id="5" name="Slide Number Placeholder 4">
            <a:extLst>
              <a:ext uri="{FF2B5EF4-FFF2-40B4-BE49-F238E27FC236}">
                <a16:creationId xmlns:a16="http://schemas.microsoft.com/office/drawing/2014/main" id="{5FFA44C2-F298-3CE9-15A1-164FC776F8F1}"/>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13</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63F02133-C320-6B31-755E-165350B3E667}"/>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Tree>
    <p:extLst>
      <p:ext uri="{BB962C8B-B14F-4D97-AF65-F5344CB8AC3E}">
        <p14:creationId xmlns:p14="http://schemas.microsoft.com/office/powerpoint/2010/main" val="3771060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8E6AA2-330C-555E-5483-83041A6EA88C}"/>
            </a:ext>
          </a:extLst>
        </p:cNvPr>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0" name="Rectangle 5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2" name="Rectangle 6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4" name="Rectangle 6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6" name="Rectangle 6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8" name="Oval 6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D12B2866-C4CB-F368-04AE-AB74ED9DDEAF}"/>
              </a:ext>
            </a:extLst>
          </p:cNvPr>
          <p:cNvSpPr>
            <a:spLocks noGrp="1"/>
          </p:cNvSpPr>
          <p:nvPr>
            <p:ph type="title"/>
          </p:nvPr>
        </p:nvSpPr>
        <p:spPr>
          <a:xfrm>
            <a:off x="826396" y="586855"/>
            <a:ext cx="4230100" cy="3387497"/>
          </a:xfrm>
        </p:spPr>
        <p:txBody>
          <a:bodyPr rtlCol="0" anchor="b">
            <a:normAutofit/>
          </a:bodyPr>
          <a:lstStyle/>
          <a:p>
            <a:pPr algn="r" rtl="0"/>
            <a:r>
              <a:rPr lang="es" sz="4000" b="1">
                <a:solidFill>
                  <a:srgbClr val="FFFFFF"/>
                </a:solidFill>
              </a:rPr>
              <a:t>¿Qué está en juego?</a:t>
            </a:r>
            <a:br>
              <a:rPr lang="en-US" sz="4000" dirty="0">
                <a:solidFill>
                  <a:srgbClr val="FFFFFF"/>
                </a:solidFill>
              </a:rPr>
            </a:br>
            <a:r>
              <a:rPr lang="es" sz="4000">
                <a:solidFill>
                  <a:srgbClr val="FFFFFF"/>
                </a:solidFill>
              </a:rPr>
              <a:t>Las consecuencias de la negligencia</a:t>
            </a:r>
          </a:p>
        </p:txBody>
      </p:sp>
      <p:sp>
        <p:nvSpPr>
          <p:cNvPr id="4" name="Footer Placeholder 3">
            <a:extLst>
              <a:ext uri="{FF2B5EF4-FFF2-40B4-BE49-F238E27FC236}">
                <a16:creationId xmlns:a16="http://schemas.microsoft.com/office/drawing/2014/main" id="{C6CF1764-D1ED-0C09-DC67-3BAEAD340EB6}"/>
              </a:ext>
            </a:extLst>
          </p:cNvPr>
          <p:cNvSpPr>
            <a:spLocks noGrp="1"/>
          </p:cNvSpPr>
          <p:nvPr>
            <p:ph type="ftr" sz="quarter" idx="11"/>
          </p:nvPr>
        </p:nvSpPr>
        <p:spPr>
          <a:xfrm rot="5400000">
            <a:off x="-2814459" y="2969907"/>
            <a:ext cx="6086118" cy="365125"/>
          </a:xfrm>
        </p:spPr>
        <p:txBody>
          <a:bodyPr rtlCol="0">
            <a:normAutofit/>
          </a:bodyPr>
          <a:lstStyle/>
          <a:p>
            <a:pPr algn="l" rtl="0">
              <a:spcAft>
                <a:spcPts val="600"/>
              </a:spcAft>
            </a:pPr>
            <a:r>
              <a:rPr lang="es" sz="1100" dirty="0">
                <a:solidFill>
                  <a:srgbClr val="FFFFFF"/>
                </a:solidFill>
              </a:rPr>
              <a:t>Centro de Capacitación y Asistencia Técnica para la Vida Independiente</a:t>
            </a:r>
          </a:p>
        </p:txBody>
      </p:sp>
      <p:sp>
        <p:nvSpPr>
          <p:cNvPr id="3" name="Content Placeholder 2">
            <a:extLst>
              <a:ext uri="{FF2B5EF4-FFF2-40B4-BE49-F238E27FC236}">
                <a16:creationId xmlns:a16="http://schemas.microsoft.com/office/drawing/2014/main" id="{00B8E05E-CBC6-D52B-EC4B-8DE9CC52DA48}"/>
              </a:ext>
            </a:extLst>
          </p:cNvPr>
          <p:cNvSpPr>
            <a:spLocks noGrp="1"/>
          </p:cNvSpPr>
          <p:nvPr>
            <p:ph idx="1"/>
          </p:nvPr>
        </p:nvSpPr>
        <p:spPr>
          <a:xfrm>
            <a:off x="6503158" y="649480"/>
            <a:ext cx="4862447" cy="5546047"/>
          </a:xfrm>
        </p:spPr>
        <p:txBody>
          <a:bodyPr rtlCol="0" anchor="ctr">
            <a:normAutofit/>
          </a:bodyPr>
          <a:lstStyle/>
          <a:p>
            <a:pPr marL="0" indent="0" rtl="0">
              <a:buNone/>
            </a:pPr>
            <a:r>
              <a:rPr lang="es" sz="2000"/>
              <a:t>Cuando un miembro de la junta descuida sus responsabilidades, las consecuencias pueden afectar mucho más allá de solo su puesto. </a:t>
            </a:r>
          </a:p>
          <a:p>
            <a:pPr marL="0" indent="0" rtl="0">
              <a:buNone/>
            </a:pPr>
            <a:r>
              <a:rPr lang="es" sz="2000"/>
              <a:t>Esto es lo que realmente está en juego:</a:t>
            </a:r>
          </a:p>
          <a:p>
            <a:pPr rtl="0">
              <a:buFont typeface="Wingdings" panose="05000000000000000000" pitchFamily="2" charset="2"/>
              <a:buChar char="§"/>
            </a:pPr>
            <a:r>
              <a:rPr lang="es" sz="2000"/>
              <a:t>Consecuencias legales y fiduciarias</a:t>
            </a:r>
          </a:p>
          <a:p>
            <a:pPr rtl="0">
              <a:buFont typeface="Wingdings" panose="05000000000000000000" pitchFamily="2" charset="2"/>
              <a:buChar char="§"/>
            </a:pPr>
            <a:r>
              <a:rPr lang="es" sz="2000"/>
              <a:t>Riesgo financiero y operativo</a:t>
            </a:r>
          </a:p>
          <a:p>
            <a:pPr rtl="0">
              <a:buFont typeface="Wingdings" panose="05000000000000000000" pitchFamily="2" charset="2"/>
              <a:buChar char="§"/>
            </a:pPr>
            <a:r>
              <a:rPr lang="es" sz="2000"/>
              <a:t>Daño a su reputación</a:t>
            </a:r>
          </a:p>
          <a:p>
            <a:pPr rtl="0">
              <a:buFont typeface="Wingdings" panose="05000000000000000000" pitchFamily="2" charset="2"/>
              <a:buChar char="§"/>
            </a:pPr>
            <a:r>
              <a:rPr lang="es" sz="2000"/>
              <a:t>La moral del equipo y la cultura</a:t>
            </a:r>
          </a:p>
          <a:p>
            <a:pPr rtl="0">
              <a:buFont typeface="Wingdings" panose="05000000000000000000" pitchFamily="2" charset="2"/>
              <a:buChar char="§"/>
            </a:pPr>
            <a:r>
              <a:rPr lang="es" sz="2000"/>
              <a:t>Desviación de la misión</a:t>
            </a:r>
          </a:p>
          <a:p>
            <a:pPr rtl="0">
              <a:buFont typeface="Wingdings" panose="05000000000000000000" pitchFamily="2" charset="2"/>
              <a:buChar char="§"/>
            </a:pPr>
            <a:r>
              <a:rPr lang="es" sz="2000"/>
              <a:t>Incapacidad de cumplir con los objetivos estratégicos y de SPIL</a:t>
            </a:r>
          </a:p>
        </p:txBody>
      </p:sp>
      <p:sp>
        <p:nvSpPr>
          <p:cNvPr id="5" name="Slide Number Placeholder 4">
            <a:extLst>
              <a:ext uri="{FF2B5EF4-FFF2-40B4-BE49-F238E27FC236}">
                <a16:creationId xmlns:a16="http://schemas.microsoft.com/office/drawing/2014/main" id="{BE1C99A6-7E62-E765-6DD2-271B33C0BDE1}"/>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14</a:t>
            </a:fld>
            <a:endParaRPr lang="en-US" sz="1100" dirty="0">
              <a:solidFill>
                <a:schemeClr val="tx1">
                  <a:lumMod val="50000"/>
                  <a:lumOff val="50000"/>
                </a:schemeClr>
              </a:solidFill>
            </a:endParaRPr>
          </a:p>
        </p:txBody>
      </p:sp>
    </p:spTree>
    <p:extLst>
      <p:ext uri="{BB962C8B-B14F-4D97-AF65-F5344CB8AC3E}">
        <p14:creationId xmlns:p14="http://schemas.microsoft.com/office/powerpoint/2010/main" val="825020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01F3F5-CDB8-BC6D-9B15-2B4B694374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250944-6D51-A421-9833-554EC05AC45A}"/>
              </a:ext>
            </a:extLst>
          </p:cNvPr>
          <p:cNvSpPr>
            <a:spLocks noGrp="1"/>
          </p:cNvSpPr>
          <p:nvPr>
            <p:ph type="title"/>
          </p:nvPr>
        </p:nvSpPr>
        <p:spPr>
          <a:xfrm>
            <a:off x="838200" y="1060682"/>
            <a:ext cx="3687041" cy="2368317"/>
          </a:xfrm>
        </p:spPr>
        <p:txBody>
          <a:bodyPr rtlCol="0" anchor="t">
            <a:normAutofit/>
          </a:bodyPr>
          <a:lstStyle/>
          <a:p>
            <a:pPr rtl="0"/>
            <a:r>
              <a:rPr lang="es" sz="3200" b="1"/>
              <a:t>Documentos de gobernanza</a:t>
            </a:r>
            <a:br>
              <a:rPr lang="en-US" sz="3200" dirty="0"/>
            </a:br>
            <a:r>
              <a:rPr lang="es" sz="3200"/>
              <a:t>para asistir a los miembros de la junta</a:t>
            </a:r>
          </a:p>
        </p:txBody>
      </p:sp>
      <p:pic>
        <p:nvPicPr>
          <p:cNvPr id="94" name="Graphic 93" descr="Document">
            <a:extLst>
              <a:ext uri="{FF2B5EF4-FFF2-40B4-BE49-F238E27FC236}">
                <a16:creationId xmlns:a16="http://schemas.microsoft.com/office/drawing/2014/main" id="{8AA0343A-FBE2-152F-B6AB-6F150E58AE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9448" y="3879056"/>
            <a:ext cx="2102644" cy="2102644"/>
          </a:xfrm>
          <a:prstGeom prst="rect">
            <a:avLst/>
          </a:prstGeom>
        </p:spPr>
      </p:pic>
      <p:sp>
        <p:nvSpPr>
          <p:cNvPr id="3" name="Content Placeholder 2">
            <a:extLst>
              <a:ext uri="{FF2B5EF4-FFF2-40B4-BE49-F238E27FC236}">
                <a16:creationId xmlns:a16="http://schemas.microsoft.com/office/drawing/2014/main" id="{8A1C0374-5FAE-55A0-CADC-F295453CA81E}"/>
              </a:ext>
            </a:extLst>
          </p:cNvPr>
          <p:cNvSpPr>
            <a:spLocks noGrp="1"/>
          </p:cNvSpPr>
          <p:nvPr>
            <p:ph idx="1"/>
          </p:nvPr>
        </p:nvSpPr>
        <p:spPr>
          <a:xfrm>
            <a:off x="5348086" y="1035843"/>
            <a:ext cx="6005713" cy="4945857"/>
          </a:xfrm>
        </p:spPr>
        <p:txBody>
          <a:bodyPr rtlCol="0">
            <a:normAutofit lnSpcReduction="10000"/>
          </a:bodyPr>
          <a:lstStyle/>
          <a:p>
            <a:pPr marL="0" indent="0" rtl="0">
              <a:spcBef>
                <a:spcPts val="0"/>
              </a:spcBef>
              <a:spcAft>
                <a:spcPts val="600"/>
              </a:spcAft>
              <a:buNone/>
            </a:pPr>
            <a:r>
              <a:rPr lang="es" sz="1300"/>
              <a:t>Las siguientes diapositivas ofrecen ejemplos de documentos que ayudan en el liderazgo en sus funciones de gobernanza. A medida que exploramos la intención y aplicación de estos documentos, use estas preguntas para reflexionar:</a:t>
            </a:r>
          </a:p>
          <a:p>
            <a:pPr marL="0" indent="0" rtl="0">
              <a:buNone/>
            </a:pPr>
            <a:r>
              <a:rPr lang="es" sz="1300" b="1"/>
              <a:t>Propósito y concordancia</a:t>
            </a:r>
            <a:endParaRPr lang="en-US" sz="1300" dirty="0"/>
          </a:p>
          <a:p>
            <a:pPr rtl="0">
              <a:buFont typeface="Wingdings" panose="05000000000000000000" pitchFamily="2" charset="2"/>
              <a:buChar char="§"/>
            </a:pPr>
            <a:r>
              <a:rPr lang="es" sz="1300"/>
              <a:t>¿Cuál es el propósito central de este documento?</a:t>
            </a:r>
          </a:p>
          <a:p>
            <a:pPr rtl="0">
              <a:buFont typeface="Wingdings" panose="05000000000000000000" pitchFamily="2" charset="2"/>
              <a:buChar char="§"/>
            </a:pPr>
            <a:r>
              <a:rPr lang="es" sz="1300"/>
              <a:t>¿Es </a:t>
            </a:r>
            <a:r>
              <a:rPr lang="es" sz="1300" b="1"/>
              <a:t>obligatorio</a:t>
            </a:r>
            <a:r>
              <a:rPr lang="es" sz="1300"/>
              <a:t> para cumplir con alguna norma o regulación, o simplemente es </a:t>
            </a:r>
            <a:r>
              <a:rPr lang="es" sz="1300" b="1"/>
              <a:t>recomendado</a:t>
            </a:r>
            <a:r>
              <a:rPr lang="es" sz="1300"/>
              <a:t>?</a:t>
            </a:r>
          </a:p>
          <a:p>
            <a:pPr rtl="0">
              <a:buFont typeface="Wingdings" panose="05000000000000000000" pitchFamily="2" charset="2"/>
              <a:buChar char="§"/>
            </a:pPr>
            <a:r>
              <a:rPr lang="es" sz="1300"/>
              <a:t>¿Refleja los principios de la </a:t>
            </a:r>
            <a:r>
              <a:rPr lang="es" sz="1300" b="1"/>
              <a:t>Filosofía de Vida Independiente</a:t>
            </a:r>
            <a:r>
              <a:rPr lang="es" sz="1300"/>
              <a:t> y </a:t>
            </a:r>
            <a:r>
              <a:rPr lang="es" sz="1300" b="1"/>
              <a:t>control del consumidor</a:t>
            </a:r>
            <a:r>
              <a:rPr lang="es" sz="1300"/>
              <a:t>?</a:t>
            </a:r>
          </a:p>
          <a:p>
            <a:pPr rtl="0">
              <a:buFont typeface="Wingdings" panose="05000000000000000000" pitchFamily="2" charset="2"/>
              <a:buChar char="§"/>
            </a:pPr>
            <a:r>
              <a:rPr lang="es" sz="1300"/>
              <a:t>¿Cómo respalda nuestra </a:t>
            </a:r>
            <a:r>
              <a:rPr lang="es" sz="1300" b="1"/>
              <a:t>misión, visión y valores?</a:t>
            </a:r>
          </a:p>
          <a:p>
            <a:pPr marL="0" indent="0" rtl="0">
              <a:buNone/>
            </a:pPr>
            <a:r>
              <a:rPr lang="es" sz="1300" b="1"/>
              <a:t>Impacto y utilidad</a:t>
            </a:r>
          </a:p>
          <a:p>
            <a:pPr rtl="0">
              <a:buFont typeface="Wingdings" panose="05000000000000000000" pitchFamily="2" charset="2"/>
              <a:buChar char="§"/>
            </a:pPr>
            <a:r>
              <a:rPr lang="es" sz="1300"/>
              <a:t>¿Este documento mejora la </a:t>
            </a:r>
            <a:r>
              <a:rPr lang="es" sz="1300" b="1"/>
              <a:t>eficiencia</a:t>
            </a:r>
            <a:r>
              <a:rPr lang="es" sz="1300"/>
              <a:t> o la </a:t>
            </a:r>
            <a:r>
              <a:rPr lang="es" sz="1300" b="1"/>
              <a:t>efectividad</a:t>
            </a:r>
            <a:r>
              <a:rPr lang="es" sz="1300"/>
              <a:t>?</a:t>
            </a:r>
          </a:p>
          <a:p>
            <a:pPr rtl="0">
              <a:buFont typeface="Wingdings" panose="05000000000000000000" pitchFamily="2" charset="2"/>
              <a:buChar char="§"/>
            </a:pPr>
            <a:r>
              <a:rPr lang="es" sz="1300"/>
              <a:t>¿Es </a:t>
            </a:r>
            <a:r>
              <a:rPr lang="es" sz="1300" b="1"/>
              <a:t>repetitivo</a:t>
            </a:r>
            <a:r>
              <a:rPr lang="es" sz="1300"/>
              <a:t> o podría simplificarse?</a:t>
            </a:r>
          </a:p>
          <a:p>
            <a:pPr rtl="0">
              <a:buFont typeface="Wingdings" panose="05000000000000000000" pitchFamily="2" charset="2"/>
              <a:buChar char="§"/>
            </a:pPr>
            <a:r>
              <a:rPr lang="es" sz="1300"/>
              <a:t>¿La </a:t>
            </a:r>
            <a:r>
              <a:rPr lang="es" sz="1300" b="1"/>
              <a:t>carga administrativa</a:t>
            </a:r>
            <a:r>
              <a:rPr lang="es" sz="1300"/>
              <a:t> está justificada y dentro del alcance?</a:t>
            </a:r>
          </a:p>
          <a:p>
            <a:pPr marL="0" indent="0" rtl="0">
              <a:buNone/>
            </a:pPr>
            <a:r>
              <a:rPr lang="es" sz="1300" b="1"/>
              <a:t>Propiedad y compromiso</a:t>
            </a:r>
          </a:p>
          <a:p>
            <a:pPr rtl="0">
              <a:buFont typeface="Wingdings" panose="05000000000000000000" pitchFamily="2" charset="2"/>
              <a:buChar char="§"/>
            </a:pPr>
            <a:r>
              <a:rPr lang="es" sz="1300"/>
              <a:t>¿Los involucrados comprenden </a:t>
            </a:r>
            <a:r>
              <a:rPr lang="es" sz="1300" b="1"/>
              <a:t>los roles y las responsabilidades</a:t>
            </a:r>
            <a:r>
              <a:rPr lang="es" sz="1300"/>
              <a:t> claramente?</a:t>
            </a:r>
          </a:p>
          <a:p>
            <a:pPr rtl="0">
              <a:buFont typeface="Wingdings" panose="05000000000000000000" pitchFamily="2" charset="2"/>
              <a:buChar char="§"/>
            </a:pPr>
            <a:r>
              <a:rPr lang="es" sz="1300"/>
              <a:t>¿Qué nivel de </a:t>
            </a:r>
            <a:r>
              <a:rPr lang="es" sz="1300" b="1"/>
              <a:t>compromiso o supervisión</a:t>
            </a:r>
            <a:r>
              <a:rPr lang="es" sz="1300"/>
              <a:t> es apropiado para mí en mi rol?</a:t>
            </a:r>
          </a:p>
          <a:p>
            <a:pPr rtl="0">
              <a:buFont typeface="Wingdings" panose="05000000000000000000" pitchFamily="2" charset="2"/>
              <a:buChar char="§"/>
            </a:pPr>
            <a:r>
              <a:rPr lang="es" sz="1300"/>
              <a:t>¿Cómo se puede utilizar para </a:t>
            </a:r>
            <a:r>
              <a:rPr lang="es" sz="1300" b="1"/>
              <a:t>informar mis decisiones</a:t>
            </a:r>
            <a:r>
              <a:rPr lang="es" sz="1300"/>
              <a:t>?</a:t>
            </a:r>
          </a:p>
        </p:txBody>
      </p:sp>
      <p:sp>
        <p:nvSpPr>
          <p:cNvPr id="4" name="Footer Placeholder 3">
            <a:extLst>
              <a:ext uri="{FF2B5EF4-FFF2-40B4-BE49-F238E27FC236}">
                <a16:creationId xmlns:a16="http://schemas.microsoft.com/office/drawing/2014/main" id="{1F90736C-076B-94F0-DCA3-6B41F35D8E57}"/>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A6EE9FE9-D322-1F8A-67BB-8D9BC395AD73}"/>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15</a:t>
            </a:fld>
            <a:endParaRPr lang="en-US" dirty="0">
              <a:solidFill>
                <a:schemeClr val="tx1">
                  <a:lumMod val="50000"/>
                  <a:lumOff val="50000"/>
                </a:schemeClr>
              </a:solidFill>
            </a:endParaRPr>
          </a:p>
        </p:txBody>
      </p:sp>
      <p:grpSp>
        <p:nvGrpSpPr>
          <p:cNvPr id="109" name="Group 108">
            <a:extLst>
              <a:ext uri="{FF2B5EF4-FFF2-40B4-BE49-F238E27FC236}">
                <a16:creationId xmlns:a16="http://schemas.microsoft.com/office/drawing/2014/main" id="{7D2D829D-2830-5F07-E40B-C351944AB1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10" name="Rectangle 109">
              <a:extLst>
                <a:ext uri="{FF2B5EF4-FFF2-40B4-BE49-F238E27FC236}">
                  <a16:creationId xmlns:a16="http://schemas.microsoft.com/office/drawing/2014/main" id="{521FC5EF-435E-F74E-11C5-A935C7066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11" name="Rectangle 110">
              <a:extLst>
                <a:ext uri="{FF2B5EF4-FFF2-40B4-BE49-F238E27FC236}">
                  <a16:creationId xmlns:a16="http://schemas.microsoft.com/office/drawing/2014/main" id="{BCF3CE81-94AA-585B-379D-CB757AFCC4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grpSp>
      <p:sp>
        <p:nvSpPr>
          <p:cNvPr id="6" name="Content Placeholder 2">
            <a:extLst>
              <a:ext uri="{FF2B5EF4-FFF2-40B4-BE49-F238E27FC236}">
                <a16:creationId xmlns:a16="http://schemas.microsoft.com/office/drawing/2014/main" id="{4DC57688-74DC-4C29-082B-0149B8A5D9E6}"/>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1809290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9878A6-AB9A-C5F3-8C3C-A41BF1EAA034}"/>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A252A01E-D975-C6B2-2118-4085AAF47097}"/>
              </a:ext>
            </a:extLst>
          </p:cNvPr>
          <p:cNvSpPr>
            <a:spLocks noGrp="1"/>
          </p:cNvSpPr>
          <p:nvPr>
            <p:ph type="title"/>
          </p:nvPr>
        </p:nvSpPr>
        <p:spPr>
          <a:xfrm>
            <a:off x="838200" y="1336390"/>
            <a:ext cx="6155988" cy="1182927"/>
          </a:xfrm>
        </p:spPr>
        <p:txBody>
          <a:bodyPr rtlCol="0" anchor="b">
            <a:normAutofit fontScale="90000"/>
          </a:bodyPr>
          <a:lstStyle/>
          <a:p>
            <a:pPr rtl="0"/>
            <a:r>
              <a:rPr lang="es" sz="3100" b="1"/>
              <a:t>Documentos legales y de conformidad</a:t>
            </a:r>
            <a:br>
              <a:rPr lang="en-US" sz="3100" dirty="0"/>
            </a:br>
            <a:r>
              <a:rPr lang="es" sz="310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84E0AA98-A52C-FD23-72B5-7C2E8318FD25}"/>
              </a:ext>
            </a:extLst>
          </p:cNvPr>
          <p:cNvSpPr>
            <a:spLocks noGrp="1"/>
          </p:cNvSpPr>
          <p:nvPr>
            <p:ph type="ftr" sz="quarter" idx="11"/>
          </p:nvPr>
        </p:nvSpPr>
        <p:spPr>
          <a:xfrm>
            <a:off x="7962190" y="623907"/>
            <a:ext cx="4114800" cy="365125"/>
          </a:xfrm>
        </p:spPr>
        <p:txBody>
          <a:bodyPr rtlCol="0">
            <a:normAutofit fontScale="925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BFC839CF-D368-E77B-BE71-B4E125A26987}"/>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1700">
                <a:solidFill>
                  <a:schemeClr val="tx1">
                    <a:alpha val="80000"/>
                  </a:schemeClr>
                </a:solidFill>
              </a:rPr>
              <a:t>Último informe de desempeño programático, incluyendo los comentarios recibidos</a:t>
            </a:r>
          </a:p>
          <a:p>
            <a:pPr rtl="0">
              <a:spcBef>
                <a:spcPts val="0"/>
              </a:spcBef>
              <a:spcAft>
                <a:spcPts val="600"/>
              </a:spcAft>
              <a:buFont typeface="Wingdings" panose="05000000000000000000" pitchFamily="2" charset="2"/>
              <a:buChar char="§"/>
            </a:pPr>
            <a:r>
              <a:rPr lang="es" sz="1700">
                <a:solidFill>
                  <a:schemeClr val="tx1">
                    <a:alpha val="80000"/>
                  </a:schemeClr>
                </a:solidFill>
              </a:rPr>
              <a:t>Normas y garantías de CIL</a:t>
            </a:r>
          </a:p>
          <a:p>
            <a:pPr rtl="0">
              <a:spcBef>
                <a:spcPts val="0"/>
              </a:spcBef>
              <a:spcAft>
                <a:spcPts val="600"/>
              </a:spcAft>
              <a:buFont typeface="Wingdings" panose="05000000000000000000" pitchFamily="2" charset="2"/>
              <a:buChar char="§"/>
            </a:pPr>
            <a:r>
              <a:rPr lang="es" sz="1700">
                <a:solidFill>
                  <a:schemeClr val="tx1">
                    <a:alpha val="80000"/>
                  </a:schemeClr>
                </a:solidFill>
              </a:rPr>
              <a:t>Artículos de incorporación y estatutos</a:t>
            </a:r>
          </a:p>
          <a:p>
            <a:pPr rtl="0">
              <a:spcBef>
                <a:spcPts val="0"/>
              </a:spcBef>
              <a:spcAft>
                <a:spcPts val="600"/>
              </a:spcAft>
              <a:buFont typeface="Wingdings" panose="05000000000000000000" pitchFamily="2" charset="2"/>
              <a:buChar char="§"/>
            </a:pPr>
            <a:r>
              <a:rPr lang="es" sz="1700">
                <a:solidFill>
                  <a:schemeClr val="tx1">
                    <a:alpha val="80000"/>
                  </a:schemeClr>
                </a:solidFill>
              </a:rPr>
              <a:t>Carta de determinación del IRS y 990</a:t>
            </a:r>
          </a:p>
          <a:p>
            <a:pPr rtl="0">
              <a:spcBef>
                <a:spcPts val="0"/>
              </a:spcBef>
              <a:spcAft>
                <a:spcPts val="600"/>
              </a:spcAft>
              <a:buFont typeface="Wingdings" panose="05000000000000000000" pitchFamily="2" charset="2"/>
              <a:buChar char="§"/>
            </a:pPr>
            <a:r>
              <a:rPr lang="es" sz="1700">
                <a:solidFill>
                  <a:schemeClr val="tx1">
                    <a:alpha val="80000"/>
                  </a:schemeClr>
                </a:solidFill>
              </a:rPr>
              <a:t>Registro de organizaciones sin fines de lucro del Estado</a:t>
            </a:r>
          </a:p>
          <a:p>
            <a:pPr rtl="0">
              <a:spcBef>
                <a:spcPts val="0"/>
              </a:spcBef>
              <a:spcAft>
                <a:spcPts val="600"/>
              </a:spcAft>
              <a:buFont typeface="Wingdings" panose="05000000000000000000" pitchFamily="2" charset="2"/>
              <a:buChar char="§"/>
            </a:pPr>
            <a:r>
              <a:rPr lang="es" sz="1700">
                <a:solidFill>
                  <a:schemeClr val="tx1">
                    <a:alpha val="80000"/>
                  </a:schemeClr>
                </a:solidFill>
              </a:rPr>
              <a:t>Políticas aprobadas por la junta (por ejemplo, Acuerdo de la Junta, Política de Conflicto de Interés, Política de Denuncia, Política de Solicitud de Alojamiento)</a:t>
            </a:r>
          </a:p>
          <a:p>
            <a:pPr rtl="0">
              <a:spcBef>
                <a:spcPts val="0"/>
              </a:spcBef>
              <a:spcAft>
                <a:spcPts val="600"/>
              </a:spcAft>
              <a:buFont typeface="Wingdings" panose="05000000000000000000" pitchFamily="2" charset="2"/>
              <a:buChar char="§"/>
            </a:pPr>
            <a:r>
              <a:rPr lang="es" sz="1700">
                <a:solidFill>
                  <a:schemeClr val="tx1">
                    <a:alpha val="80000"/>
                  </a:schemeClr>
                </a:solidFill>
              </a:rPr>
              <a:t>Pólizas de seguro</a:t>
            </a:r>
          </a:p>
          <a:p>
            <a:pPr rtl="0">
              <a:spcBef>
                <a:spcPts val="0"/>
              </a:spcBef>
              <a:spcAft>
                <a:spcPts val="600"/>
              </a:spcAft>
              <a:buFont typeface="Wingdings" panose="05000000000000000000" pitchFamily="2" charset="2"/>
              <a:buChar char="§"/>
            </a:pPr>
            <a:r>
              <a:rPr lang="es" sz="1700">
                <a:solidFill>
                  <a:schemeClr val="tx1">
                    <a:alpha val="80000"/>
                  </a:schemeClr>
                </a:solidFill>
              </a:rPr>
              <a:t>Documentación de acreditación o licencia (si corresponde)</a:t>
            </a:r>
          </a:p>
        </p:txBody>
      </p:sp>
      <p:pic>
        <p:nvPicPr>
          <p:cNvPr id="94" name="Graphic 93" descr="Document">
            <a:extLst>
              <a:ext uri="{FF2B5EF4-FFF2-40B4-BE49-F238E27FC236}">
                <a16:creationId xmlns:a16="http://schemas.microsoft.com/office/drawing/2014/main" id="{55B8517D-D663-3E8B-8394-663EB2E688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C61D3E21-1EB6-ED69-5996-318D995CABDB}"/>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16</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BD07930F-BD99-C1E3-BA4F-E36A7C40361A}"/>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1270735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679138-FD5D-9185-EBC7-60A867DB7002}"/>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11DE1221-7C42-425E-81DF-65AFF672A533}"/>
              </a:ext>
            </a:extLst>
          </p:cNvPr>
          <p:cNvSpPr>
            <a:spLocks noGrp="1"/>
          </p:cNvSpPr>
          <p:nvPr>
            <p:ph type="title"/>
          </p:nvPr>
        </p:nvSpPr>
        <p:spPr>
          <a:xfrm>
            <a:off x="838199" y="1336390"/>
            <a:ext cx="6955971" cy="1182927"/>
          </a:xfrm>
        </p:spPr>
        <p:txBody>
          <a:bodyPr rtlCol="0" anchor="b">
            <a:normAutofit fontScale="90000"/>
          </a:bodyPr>
          <a:lstStyle/>
          <a:p>
            <a:pPr rtl="0"/>
            <a:r>
              <a:rPr lang="es" sz="3900" b="1" dirty="0"/>
              <a:t>Documentos del personal</a:t>
            </a:r>
            <a:br>
              <a:rPr lang="en-US" sz="3900" dirty="0"/>
            </a:br>
            <a:r>
              <a:rPr lang="es" sz="3900" dirty="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F4BD286D-D07B-5D32-F052-70058548F5C5}"/>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2EDCE754-9602-8B7E-8872-73FCAAB0DBD0}"/>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Políticas del personal / Manual del empleado</a:t>
            </a:r>
          </a:p>
          <a:p>
            <a:pPr rtl="0">
              <a:spcBef>
                <a:spcPts val="0"/>
              </a:spcBef>
              <a:spcAft>
                <a:spcPts val="600"/>
              </a:spcAft>
              <a:buFont typeface="Wingdings" panose="05000000000000000000" pitchFamily="2" charset="2"/>
              <a:buChar char="§"/>
            </a:pPr>
            <a:r>
              <a:rPr lang="es" sz="2000">
                <a:solidFill>
                  <a:schemeClr val="tx1">
                    <a:alpha val="80000"/>
                  </a:schemeClr>
                </a:solidFill>
              </a:rPr>
              <a:t>Encuestas de satisfacción de los empleados</a:t>
            </a:r>
          </a:p>
          <a:p>
            <a:pPr rtl="0">
              <a:spcBef>
                <a:spcPts val="0"/>
              </a:spcBef>
              <a:spcAft>
                <a:spcPts val="600"/>
              </a:spcAft>
              <a:buFont typeface="Wingdings" panose="05000000000000000000" pitchFamily="2" charset="2"/>
              <a:buChar char="§"/>
            </a:pPr>
            <a:r>
              <a:rPr lang="es" sz="2000">
                <a:solidFill>
                  <a:schemeClr val="tx1">
                    <a:alpha val="80000"/>
                  </a:schemeClr>
                </a:solidFill>
              </a:rPr>
              <a:t>Información del contacto de la Organización Profesional de Empleadores (PEO)</a:t>
            </a:r>
          </a:p>
        </p:txBody>
      </p:sp>
      <p:pic>
        <p:nvPicPr>
          <p:cNvPr id="94" name="Graphic 93" descr="Document">
            <a:extLst>
              <a:ext uri="{FF2B5EF4-FFF2-40B4-BE49-F238E27FC236}">
                <a16:creationId xmlns:a16="http://schemas.microsoft.com/office/drawing/2014/main" id="{A4E9B4B5-9B35-7633-DFEC-93B1C3FD00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454F31CD-C294-3055-8B2B-59B56C43DA13}"/>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17</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8CC25A75-A715-BF41-0870-266444AC62D8}"/>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646978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16A763-A392-D132-2B6A-8E5B7F14B7FA}"/>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14306A04-4394-A71F-6D47-3311DC7FE6FB}"/>
              </a:ext>
            </a:extLst>
          </p:cNvPr>
          <p:cNvSpPr>
            <a:spLocks noGrp="1"/>
          </p:cNvSpPr>
          <p:nvPr>
            <p:ph type="title"/>
          </p:nvPr>
        </p:nvSpPr>
        <p:spPr>
          <a:xfrm>
            <a:off x="838200" y="1336390"/>
            <a:ext cx="7123990" cy="1182927"/>
          </a:xfrm>
        </p:spPr>
        <p:txBody>
          <a:bodyPr rtlCol="0" anchor="b">
            <a:normAutofit fontScale="90000"/>
          </a:bodyPr>
          <a:lstStyle/>
          <a:p>
            <a:pPr rtl="0"/>
            <a:r>
              <a:rPr lang="es" sz="3900" b="1" dirty="0"/>
              <a:t>Documentos financieros</a:t>
            </a:r>
            <a:br>
              <a:rPr lang="en-US" sz="3900" dirty="0"/>
            </a:br>
            <a:r>
              <a:rPr lang="es" sz="3900" dirty="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36A27FE8-3471-3606-81CF-77DC5A131716}"/>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DDB7C0ED-D903-0801-9801-B430104E623B}"/>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Presupuesto anual</a:t>
            </a:r>
          </a:p>
          <a:p>
            <a:pPr rtl="0">
              <a:spcBef>
                <a:spcPts val="0"/>
              </a:spcBef>
              <a:spcAft>
                <a:spcPts val="600"/>
              </a:spcAft>
              <a:buFont typeface="Wingdings" panose="05000000000000000000" pitchFamily="2" charset="2"/>
              <a:buChar char="§"/>
            </a:pPr>
            <a:r>
              <a:rPr lang="es" sz="2000">
                <a:solidFill>
                  <a:schemeClr val="tx1">
                    <a:alpha val="80000"/>
                  </a:schemeClr>
                </a:solidFill>
              </a:rPr>
              <a:t>Políticas y Procedimientos Fiscales (GAAP, Inversiones, Contrataciones)</a:t>
            </a:r>
          </a:p>
          <a:p>
            <a:pPr rtl="0">
              <a:spcBef>
                <a:spcPts val="0"/>
              </a:spcBef>
              <a:spcAft>
                <a:spcPts val="600"/>
              </a:spcAft>
              <a:buFont typeface="Wingdings" panose="05000000000000000000" pitchFamily="2" charset="2"/>
              <a:buChar char="§"/>
            </a:pPr>
            <a:r>
              <a:rPr lang="es" sz="2000">
                <a:solidFill>
                  <a:schemeClr val="tx1">
                    <a:alpha val="80000"/>
                  </a:schemeClr>
                </a:solidFill>
              </a:rPr>
              <a:t>Última auditoría financiera</a:t>
            </a:r>
          </a:p>
          <a:p>
            <a:pPr rtl="0">
              <a:spcBef>
                <a:spcPts val="0"/>
              </a:spcBef>
              <a:spcAft>
                <a:spcPts val="600"/>
              </a:spcAft>
              <a:buFont typeface="Wingdings" panose="05000000000000000000" pitchFamily="2" charset="2"/>
              <a:buChar char="§"/>
            </a:pPr>
            <a:r>
              <a:rPr lang="es" sz="2000">
                <a:solidFill>
                  <a:schemeClr val="tx1">
                    <a:alpha val="80000"/>
                  </a:schemeClr>
                </a:solidFill>
              </a:rPr>
              <a:t>Estados financieros (por ejemplo, balance general, pérdidas y ganancias)</a:t>
            </a:r>
          </a:p>
          <a:p>
            <a:pPr rtl="0">
              <a:spcBef>
                <a:spcPts val="0"/>
              </a:spcBef>
              <a:spcAft>
                <a:spcPts val="600"/>
              </a:spcAft>
              <a:buFont typeface="Wingdings" panose="05000000000000000000" pitchFamily="2" charset="2"/>
              <a:buChar char="§"/>
            </a:pPr>
            <a:r>
              <a:rPr lang="es" sz="2000">
                <a:solidFill>
                  <a:schemeClr val="tx1">
                    <a:alpha val="80000"/>
                  </a:schemeClr>
                </a:solidFill>
              </a:rPr>
              <a:t>Información bancaria </a:t>
            </a:r>
          </a:p>
        </p:txBody>
      </p:sp>
      <p:pic>
        <p:nvPicPr>
          <p:cNvPr id="94" name="Graphic 93" descr="Document">
            <a:extLst>
              <a:ext uri="{FF2B5EF4-FFF2-40B4-BE49-F238E27FC236}">
                <a16:creationId xmlns:a16="http://schemas.microsoft.com/office/drawing/2014/main" id="{A3A5BFDB-C110-A3BC-AC5A-8FBD687811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F3AC8981-9111-B1B1-67BA-D47A941F7944}"/>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18</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D9AC3DA9-B29E-59C0-A646-06776687E028}"/>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300473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3060E2-D2D4-62F7-C845-84E0C6226EAB}"/>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2AF4622C-A66D-1502-0FC1-E9DCF5C1B4DD}"/>
              </a:ext>
            </a:extLst>
          </p:cNvPr>
          <p:cNvSpPr>
            <a:spLocks noGrp="1"/>
          </p:cNvSpPr>
          <p:nvPr>
            <p:ph type="title"/>
          </p:nvPr>
        </p:nvSpPr>
        <p:spPr>
          <a:xfrm>
            <a:off x="838200" y="1336390"/>
            <a:ext cx="7123990" cy="1182927"/>
          </a:xfrm>
        </p:spPr>
        <p:txBody>
          <a:bodyPr rtlCol="0" anchor="b">
            <a:normAutofit fontScale="90000"/>
          </a:bodyPr>
          <a:lstStyle/>
          <a:p>
            <a:pPr rtl="0"/>
            <a:r>
              <a:rPr lang="es" sz="3900" b="1" dirty="0"/>
              <a:t>Documentos programáticos</a:t>
            </a:r>
            <a:br>
              <a:rPr lang="en-US" sz="3900" dirty="0"/>
            </a:br>
            <a:r>
              <a:rPr lang="es" sz="3900" dirty="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661DDBCF-FA5E-E634-557B-D3847ECAA0CD}"/>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FC973A27-F6B9-3B87-F87E-DFD30CE06F64}"/>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Manual de prestación de servicios</a:t>
            </a:r>
          </a:p>
          <a:p>
            <a:pPr rtl="0">
              <a:spcBef>
                <a:spcPts val="0"/>
              </a:spcBef>
              <a:spcAft>
                <a:spcPts val="600"/>
              </a:spcAft>
              <a:buFont typeface="Wingdings" panose="05000000000000000000" pitchFamily="2" charset="2"/>
              <a:buChar char="§"/>
            </a:pPr>
            <a:r>
              <a:rPr lang="es" sz="2000">
                <a:solidFill>
                  <a:schemeClr val="tx1">
                    <a:alpha val="80000"/>
                  </a:schemeClr>
                </a:solidFill>
              </a:rPr>
              <a:t>Programa de premios</a:t>
            </a:r>
          </a:p>
          <a:p>
            <a:pPr rtl="0">
              <a:spcBef>
                <a:spcPts val="0"/>
              </a:spcBef>
              <a:spcAft>
                <a:spcPts val="600"/>
              </a:spcAft>
              <a:buFont typeface="Wingdings" panose="05000000000000000000" pitchFamily="2" charset="2"/>
              <a:buChar char="§"/>
            </a:pPr>
            <a:r>
              <a:rPr lang="es" sz="2000">
                <a:solidFill>
                  <a:schemeClr val="tx1">
                    <a:alpha val="80000"/>
                  </a:schemeClr>
                </a:solidFill>
              </a:rPr>
              <a:t>Resultados de la encuesta de satisfacción del consumidor</a:t>
            </a:r>
          </a:p>
          <a:p>
            <a:pPr rtl="0">
              <a:spcBef>
                <a:spcPts val="0"/>
              </a:spcBef>
              <a:spcAft>
                <a:spcPts val="600"/>
              </a:spcAft>
              <a:buFont typeface="Wingdings" panose="05000000000000000000" pitchFamily="2" charset="2"/>
              <a:buChar char="§"/>
            </a:pPr>
            <a:r>
              <a:rPr lang="es" sz="2000">
                <a:solidFill>
                  <a:schemeClr val="tx1">
                    <a:alpha val="80000"/>
                  </a:schemeClr>
                </a:solidFill>
              </a:rPr>
              <a:t>Demografía de discapacidad y evaluaciones de necesidades del área de captación de CIL</a:t>
            </a:r>
          </a:p>
          <a:p>
            <a:pPr rtl="0">
              <a:spcBef>
                <a:spcPts val="0"/>
              </a:spcBef>
              <a:spcAft>
                <a:spcPts val="600"/>
              </a:spcAft>
              <a:buFont typeface="Wingdings" panose="05000000000000000000" pitchFamily="2" charset="2"/>
              <a:buChar char="§"/>
            </a:pPr>
            <a:r>
              <a:rPr lang="es" sz="2000">
                <a:solidFill>
                  <a:schemeClr val="tx1">
                    <a:alpha val="80000"/>
                  </a:schemeClr>
                </a:solidFill>
              </a:rPr>
              <a:t>Formularios internos: (por ejemplo, admisiones, planes de Vida Independiente, determinación de elegibilidad, programa de asistencia al cliente, procedimiento de quejas)</a:t>
            </a:r>
          </a:p>
        </p:txBody>
      </p:sp>
      <p:pic>
        <p:nvPicPr>
          <p:cNvPr id="94" name="Graphic 93" descr="Document">
            <a:extLst>
              <a:ext uri="{FF2B5EF4-FFF2-40B4-BE49-F238E27FC236}">
                <a16:creationId xmlns:a16="http://schemas.microsoft.com/office/drawing/2014/main" id="{C2664E06-5B18-17C6-8E9A-A072B8CB65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C3A93805-6F84-7B8D-FC33-8EE538B5A30C}"/>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19</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3A5CC09B-3AAA-1FAC-8B86-8B0D9E7765AB}"/>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2809538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2" name="Rectangle 2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6" name="Rectangle 2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8" name="Rectangle 2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descr="Title">
            <a:extLst>
              <a:ext uri="{FF2B5EF4-FFF2-40B4-BE49-F238E27FC236}">
                <a16:creationId xmlns:a16="http://schemas.microsoft.com/office/drawing/2014/main" id="{74B0DE7B-BA04-E7E5-D585-6BE059249626}"/>
              </a:ext>
            </a:extLst>
          </p:cNvPr>
          <p:cNvSpPr>
            <a:spLocks noGrp="1"/>
          </p:cNvSpPr>
          <p:nvPr>
            <p:ph type="title"/>
          </p:nvPr>
        </p:nvSpPr>
        <p:spPr>
          <a:xfrm>
            <a:off x="1371599" y="294538"/>
            <a:ext cx="9895951" cy="1033669"/>
          </a:xfrm>
        </p:spPr>
        <p:txBody>
          <a:bodyPr rtlCol="0">
            <a:normAutofit/>
          </a:bodyPr>
          <a:lstStyle/>
          <a:p>
            <a:pPr rtl="0"/>
            <a:r>
              <a:rPr lang="es" sz="4000" b="1">
                <a:solidFill>
                  <a:srgbClr val="FFFFFF"/>
                </a:solidFill>
              </a:rPr>
              <a:t>Antes de comenzar </a:t>
            </a:r>
            <a:r>
              <a:rPr lang="es" sz="4000">
                <a:solidFill>
                  <a:srgbClr val="FFFFFF"/>
                </a:solidFill>
              </a:rPr>
              <a:t>- Accesibilidad</a:t>
            </a:r>
          </a:p>
        </p:txBody>
      </p:sp>
      <p:sp>
        <p:nvSpPr>
          <p:cNvPr id="15" name="Content Placeholder 2" descr="Content">
            <a:extLst>
              <a:ext uri="{FF2B5EF4-FFF2-40B4-BE49-F238E27FC236}">
                <a16:creationId xmlns:a16="http://schemas.microsoft.com/office/drawing/2014/main" id="{B783E281-7B63-6D3B-2B79-5E2A0AE17207}"/>
              </a:ext>
            </a:extLst>
          </p:cNvPr>
          <p:cNvSpPr>
            <a:spLocks noGrp="1"/>
          </p:cNvSpPr>
          <p:nvPr>
            <p:ph idx="1"/>
          </p:nvPr>
        </p:nvSpPr>
        <p:spPr>
          <a:xfrm>
            <a:off x="1371599" y="2318197"/>
            <a:ext cx="9724031" cy="3683358"/>
          </a:xfrm>
        </p:spPr>
        <p:txBody>
          <a:bodyPr rtlCol="0" anchor="ctr">
            <a:normAutofit/>
          </a:bodyPr>
          <a:lstStyle/>
          <a:p>
            <a:pPr rtl="0" fontAlgn="base">
              <a:buFont typeface="Wingdings" panose="05000000000000000000" pitchFamily="2" charset="2"/>
              <a:buChar char="§"/>
            </a:pPr>
            <a:r>
              <a:rPr lang="es" sz="2000" dirty="0"/>
              <a:t>Los intérpretes de Lengua de Señas Americana (ASL) y español están disponibles e identificados.</a:t>
            </a:r>
          </a:p>
          <a:p>
            <a:pPr rtl="0" fontAlgn="base">
              <a:buFont typeface="Wingdings" panose="05000000000000000000" pitchFamily="2" charset="2"/>
              <a:buChar char="§"/>
            </a:pPr>
            <a:r>
              <a:rPr lang="es" sz="2000" dirty="0"/>
              <a:t>Acceda a los subtítulos haciendo clic en el botón “CC” ubicado en la parte inferior de la ventana de Zoom.</a:t>
            </a:r>
          </a:p>
          <a:p>
            <a:pPr rtl="0" fontAlgn="base">
              <a:buFont typeface="Wingdings" panose="05000000000000000000" pitchFamily="2" charset="2"/>
              <a:buChar char="§"/>
            </a:pPr>
            <a:r>
              <a:rPr lang="es" sz="2000" dirty="0"/>
              <a:t>Para hacer preguntas, utilice las funciones de “levantar la mano” o el “chat” de Zoom.</a:t>
            </a:r>
          </a:p>
          <a:p>
            <a:pPr rtl="0" fontAlgn="base">
              <a:buFont typeface="Wingdings" panose="05000000000000000000" pitchFamily="2" charset="2"/>
              <a:buChar char="§"/>
            </a:pPr>
            <a:r>
              <a:rPr lang="es" sz="2000" dirty="0"/>
              <a:t>Recuerde mencionar su nombre antes de hablar.</a:t>
            </a:r>
          </a:p>
          <a:p>
            <a:pPr rtl="0" fontAlgn="base">
              <a:buFont typeface="Wingdings" panose="05000000000000000000" pitchFamily="2" charset="2"/>
              <a:buChar char="§"/>
            </a:pPr>
            <a:r>
              <a:rPr lang="es" sz="2000" dirty="0"/>
              <a:t>Envíe un mensaje a nuestro equipo de IL T&amp;TA a través del Chat si tiene dificultades con la llamada de hoy.</a:t>
            </a:r>
          </a:p>
          <a:p>
            <a:pPr rtl="0" fontAlgn="base">
              <a:buFont typeface="Wingdings" panose="05000000000000000000" pitchFamily="2" charset="2"/>
              <a:buChar char="§"/>
            </a:pPr>
            <a:r>
              <a:rPr lang="es" sz="2000" dirty="0"/>
              <a:t>Por favor, complete la encuesta al finalizar la capacitación de hoy.</a:t>
            </a:r>
          </a:p>
        </p:txBody>
      </p:sp>
      <p:sp>
        <p:nvSpPr>
          <p:cNvPr id="5" name="Slide Number Placeholder 4" descr="Slide Number">
            <a:extLst>
              <a:ext uri="{FF2B5EF4-FFF2-40B4-BE49-F238E27FC236}">
                <a16:creationId xmlns:a16="http://schemas.microsoft.com/office/drawing/2014/main" id="{12C92541-5A1B-9D5F-FFEC-42E78960AB84}"/>
              </a:ext>
            </a:extLst>
          </p:cNvPr>
          <p:cNvSpPr>
            <a:spLocks noGrp="1"/>
          </p:cNvSpPr>
          <p:nvPr>
            <p:ph type="sldNum" sz="quarter" idx="12"/>
          </p:nvPr>
        </p:nvSpPr>
        <p:spPr>
          <a:xfrm>
            <a:off x="11704320" y="6455431"/>
            <a:ext cx="445913"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a:t>
            </a:fld>
            <a:endParaRPr lang="en-US" sz="1100" dirty="0">
              <a:solidFill>
                <a:schemeClr val="tx1">
                  <a:lumMod val="50000"/>
                  <a:lumOff val="50000"/>
                </a:schemeClr>
              </a:solidFill>
            </a:endParaRPr>
          </a:p>
        </p:txBody>
      </p:sp>
      <p:sp>
        <p:nvSpPr>
          <p:cNvPr id="3" name="Footer Placeholder 3" descr="Footer">
            <a:extLst>
              <a:ext uri="{FF2B5EF4-FFF2-40B4-BE49-F238E27FC236}">
                <a16:creationId xmlns:a16="http://schemas.microsoft.com/office/drawing/2014/main" id="{A9D103D1-5D0A-3A39-4830-B96EC9D1574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s" sz="1100"/>
              <a:t>Centro de Capacitación y Asistencia Técnica para la Vida Independiente</a:t>
            </a:r>
          </a:p>
        </p:txBody>
      </p:sp>
    </p:spTree>
    <p:extLst>
      <p:ext uri="{BB962C8B-B14F-4D97-AF65-F5344CB8AC3E}">
        <p14:creationId xmlns:p14="http://schemas.microsoft.com/office/powerpoint/2010/main" val="209119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212093-609C-176C-F10E-CADE37C13975}"/>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9528A872-D672-781D-B894-DA11C2E83390}"/>
              </a:ext>
            </a:extLst>
          </p:cNvPr>
          <p:cNvSpPr>
            <a:spLocks noGrp="1"/>
          </p:cNvSpPr>
          <p:nvPr>
            <p:ph type="title"/>
          </p:nvPr>
        </p:nvSpPr>
        <p:spPr>
          <a:xfrm>
            <a:off x="838200" y="1336390"/>
            <a:ext cx="7123990" cy="1182927"/>
          </a:xfrm>
        </p:spPr>
        <p:txBody>
          <a:bodyPr rtlCol="0" anchor="b">
            <a:normAutofit fontScale="90000"/>
          </a:bodyPr>
          <a:lstStyle/>
          <a:p>
            <a:pPr rtl="0"/>
            <a:r>
              <a:rPr lang="es" sz="3900" b="1" dirty="0"/>
              <a:t>Documentos operativos</a:t>
            </a:r>
            <a:br>
              <a:rPr lang="en-US" sz="3900" dirty="0"/>
            </a:br>
            <a:r>
              <a:rPr lang="es" sz="3900" dirty="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A48A943B-A31B-0113-5A7D-CCCC27293E10}"/>
              </a:ext>
            </a:extLst>
          </p:cNvPr>
          <p:cNvSpPr>
            <a:spLocks noGrp="1"/>
          </p:cNvSpPr>
          <p:nvPr>
            <p:ph type="ftr" sz="quarter" idx="11"/>
          </p:nvPr>
        </p:nvSpPr>
        <p:spPr>
          <a:xfrm>
            <a:off x="7962190" y="623907"/>
            <a:ext cx="4114800" cy="365125"/>
          </a:xfrm>
        </p:spPr>
        <p:txBody>
          <a:bodyPr rtlCol="0">
            <a:normAutofit fontScale="92500" lnSpcReduction="1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560ED422-1589-CD67-4CDC-52DA25E40906}"/>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Agendas y actas de la Junta</a:t>
            </a:r>
          </a:p>
          <a:p>
            <a:pPr rtl="0">
              <a:spcBef>
                <a:spcPts val="0"/>
              </a:spcBef>
              <a:spcAft>
                <a:spcPts val="600"/>
              </a:spcAft>
              <a:buFont typeface="Wingdings" panose="05000000000000000000" pitchFamily="2" charset="2"/>
              <a:buChar char="§"/>
            </a:pPr>
            <a:r>
              <a:rPr lang="es" sz="2000">
                <a:solidFill>
                  <a:schemeClr val="tx1">
                    <a:alpha val="80000"/>
                  </a:schemeClr>
                </a:solidFill>
              </a:rPr>
              <a:t>Procedimientos operativos estándar (SOP)</a:t>
            </a:r>
          </a:p>
          <a:p>
            <a:pPr rtl="0">
              <a:spcBef>
                <a:spcPts val="0"/>
              </a:spcBef>
              <a:spcAft>
                <a:spcPts val="600"/>
              </a:spcAft>
              <a:buFont typeface="Wingdings" panose="05000000000000000000" pitchFamily="2" charset="2"/>
              <a:buChar char="§"/>
            </a:pPr>
            <a:r>
              <a:rPr lang="es" sz="2000">
                <a:solidFill>
                  <a:schemeClr val="tx1">
                    <a:alpha val="80000"/>
                  </a:schemeClr>
                </a:solidFill>
              </a:rPr>
              <a:t>Premios y contratos con información de contacto</a:t>
            </a:r>
          </a:p>
          <a:p>
            <a:pPr rtl="0">
              <a:spcBef>
                <a:spcPts val="0"/>
              </a:spcBef>
              <a:spcAft>
                <a:spcPts val="600"/>
              </a:spcAft>
              <a:buFont typeface="Wingdings" panose="05000000000000000000" pitchFamily="2" charset="2"/>
              <a:buChar char="§"/>
            </a:pPr>
            <a:r>
              <a:rPr lang="es" sz="2000">
                <a:solidFill>
                  <a:schemeClr val="tx1">
                    <a:alpha val="80000"/>
                  </a:schemeClr>
                </a:solidFill>
              </a:rPr>
              <a:t>Protocolo de acuerdos (MOUs) de la asociación o acuerdos colaborativos</a:t>
            </a:r>
          </a:p>
          <a:p>
            <a:pPr rtl="0">
              <a:spcBef>
                <a:spcPts val="0"/>
              </a:spcBef>
              <a:spcAft>
                <a:spcPts val="600"/>
              </a:spcAft>
              <a:buFont typeface="Wingdings" panose="05000000000000000000" pitchFamily="2" charset="2"/>
              <a:buChar char="§"/>
            </a:pPr>
            <a:endParaRPr lang="en-US" sz="2000" dirty="0">
              <a:solidFill>
                <a:schemeClr val="tx1">
                  <a:alpha val="80000"/>
                </a:schemeClr>
              </a:solidFill>
            </a:endParaRPr>
          </a:p>
        </p:txBody>
      </p:sp>
      <p:pic>
        <p:nvPicPr>
          <p:cNvPr id="94" name="Graphic 93" descr="Document">
            <a:extLst>
              <a:ext uri="{FF2B5EF4-FFF2-40B4-BE49-F238E27FC236}">
                <a16:creationId xmlns:a16="http://schemas.microsoft.com/office/drawing/2014/main" id="{E5FE612B-17D6-4380-E5B7-DF10EBC0DA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B64E228A-F045-458B-187F-D52BD590F786}"/>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20</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C9C81E7D-45E2-2DF8-1540-376CFDC06BEC}"/>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3824001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E04FB5-25B6-95CC-9783-9CD9D2AE0020}"/>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2FA991D1-12B4-9B6A-849D-15244ADB4DB5}"/>
              </a:ext>
            </a:extLst>
          </p:cNvPr>
          <p:cNvSpPr>
            <a:spLocks noGrp="1"/>
          </p:cNvSpPr>
          <p:nvPr>
            <p:ph type="title"/>
          </p:nvPr>
        </p:nvSpPr>
        <p:spPr>
          <a:xfrm>
            <a:off x="838200" y="1336390"/>
            <a:ext cx="6155988" cy="1182927"/>
          </a:xfrm>
        </p:spPr>
        <p:txBody>
          <a:bodyPr rtlCol="0" anchor="b">
            <a:normAutofit fontScale="90000"/>
          </a:bodyPr>
          <a:lstStyle/>
          <a:p>
            <a:pPr rtl="0"/>
            <a:r>
              <a:rPr lang="es" sz="3100" b="1"/>
              <a:t>Documentos estratégicos y de planificación</a:t>
            </a:r>
            <a:br>
              <a:rPr lang="en-US" sz="3100" dirty="0"/>
            </a:br>
            <a:r>
              <a:rPr lang="es" sz="310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0C732CBB-ED46-D0DC-7EED-93B2BD113A9B}"/>
              </a:ext>
            </a:extLst>
          </p:cNvPr>
          <p:cNvSpPr>
            <a:spLocks noGrp="1"/>
          </p:cNvSpPr>
          <p:nvPr>
            <p:ph type="ftr" sz="quarter" idx="11"/>
          </p:nvPr>
        </p:nvSpPr>
        <p:spPr>
          <a:xfrm>
            <a:off x="7962190" y="623907"/>
            <a:ext cx="4114800" cy="365125"/>
          </a:xfrm>
        </p:spPr>
        <p:txBody>
          <a:bodyPr rtlCol="0">
            <a:normAutofit fontScale="92500" lnSpcReduction="2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C40E79DE-7574-2404-9931-2768CB82E758}"/>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Planificación estratégica</a:t>
            </a:r>
          </a:p>
          <a:p>
            <a:pPr rtl="0">
              <a:spcBef>
                <a:spcPts val="0"/>
              </a:spcBef>
              <a:spcAft>
                <a:spcPts val="600"/>
              </a:spcAft>
              <a:buFont typeface="Wingdings" panose="05000000000000000000" pitchFamily="2" charset="2"/>
              <a:buChar char="§"/>
            </a:pPr>
            <a:r>
              <a:rPr lang="es" sz="2000">
                <a:solidFill>
                  <a:schemeClr val="tx1">
                    <a:alpha val="80000"/>
                  </a:schemeClr>
                </a:solidFill>
              </a:rPr>
              <a:t>Planes de trabajo anuales</a:t>
            </a:r>
          </a:p>
          <a:p>
            <a:pPr rtl="0">
              <a:spcBef>
                <a:spcPts val="0"/>
              </a:spcBef>
              <a:spcAft>
                <a:spcPts val="600"/>
              </a:spcAft>
              <a:buFont typeface="Wingdings" panose="05000000000000000000" pitchFamily="2" charset="2"/>
              <a:buChar char="§"/>
            </a:pPr>
            <a:r>
              <a:rPr lang="es" sz="2000">
                <a:solidFill>
                  <a:schemeClr val="tx1">
                    <a:alpha val="80000"/>
                  </a:schemeClr>
                </a:solidFill>
              </a:rPr>
              <a:t>Datos de discapacidad del área de captación</a:t>
            </a:r>
          </a:p>
          <a:p>
            <a:pPr rtl="0">
              <a:spcBef>
                <a:spcPts val="0"/>
              </a:spcBef>
              <a:spcAft>
                <a:spcPts val="600"/>
              </a:spcAft>
              <a:buFont typeface="Wingdings" panose="05000000000000000000" pitchFamily="2" charset="2"/>
              <a:buChar char="§"/>
            </a:pPr>
            <a:r>
              <a:rPr lang="es" sz="2000">
                <a:solidFill>
                  <a:schemeClr val="tx1">
                    <a:alpha val="80000"/>
                  </a:schemeClr>
                </a:solidFill>
              </a:rPr>
              <a:t>Metas y objetivos del programa</a:t>
            </a:r>
          </a:p>
          <a:p>
            <a:pPr rtl="0">
              <a:spcBef>
                <a:spcPts val="0"/>
              </a:spcBef>
              <a:spcAft>
                <a:spcPts val="600"/>
              </a:spcAft>
              <a:buFont typeface="Wingdings" panose="05000000000000000000" pitchFamily="2" charset="2"/>
              <a:buChar char="§"/>
            </a:pPr>
            <a:r>
              <a:rPr lang="es" sz="2000">
                <a:solidFill>
                  <a:schemeClr val="tx1">
                    <a:alpha val="80000"/>
                  </a:schemeClr>
                </a:solidFill>
              </a:rPr>
              <a:t>Plan Estatal para la Vida Independiente (SPIL)</a:t>
            </a:r>
          </a:p>
          <a:p>
            <a:pPr rtl="0">
              <a:spcBef>
                <a:spcPts val="0"/>
              </a:spcBef>
              <a:spcAft>
                <a:spcPts val="600"/>
              </a:spcAft>
              <a:buFont typeface="Wingdings" panose="05000000000000000000" pitchFamily="2" charset="2"/>
              <a:buChar char="§"/>
            </a:pPr>
            <a:r>
              <a:rPr lang="es" sz="2000">
                <a:solidFill>
                  <a:schemeClr val="tx1">
                    <a:alpha val="80000"/>
                  </a:schemeClr>
                </a:solidFill>
              </a:rPr>
              <a:t>Evaluaciones de necesidades de la comunidad</a:t>
            </a:r>
          </a:p>
          <a:p>
            <a:pPr rtl="0">
              <a:spcBef>
                <a:spcPts val="0"/>
              </a:spcBef>
              <a:spcAft>
                <a:spcPts val="600"/>
              </a:spcAft>
              <a:buFont typeface="Wingdings" panose="05000000000000000000" pitchFamily="2" charset="2"/>
              <a:buChar char="§"/>
            </a:pPr>
            <a:r>
              <a:rPr lang="es" sz="2000">
                <a:solidFill>
                  <a:schemeClr val="tx1">
                    <a:alpha val="80000"/>
                  </a:schemeClr>
                </a:solidFill>
              </a:rPr>
              <a:t>Análisis FODA</a:t>
            </a:r>
          </a:p>
          <a:p>
            <a:pPr rtl="0">
              <a:spcBef>
                <a:spcPts val="0"/>
              </a:spcBef>
              <a:spcAft>
                <a:spcPts val="600"/>
              </a:spcAft>
              <a:buFont typeface="Wingdings" panose="05000000000000000000" pitchFamily="2" charset="2"/>
              <a:buChar char="§"/>
            </a:pPr>
            <a:r>
              <a:rPr lang="es" sz="2000">
                <a:solidFill>
                  <a:schemeClr val="tx1">
                    <a:alpha val="80000"/>
                  </a:schemeClr>
                </a:solidFill>
              </a:rPr>
              <a:t>Plan de sucesión (ED, Liderazgo, Junta)</a:t>
            </a:r>
          </a:p>
        </p:txBody>
      </p:sp>
      <p:pic>
        <p:nvPicPr>
          <p:cNvPr id="94" name="Graphic 93" descr="Document">
            <a:extLst>
              <a:ext uri="{FF2B5EF4-FFF2-40B4-BE49-F238E27FC236}">
                <a16:creationId xmlns:a16="http://schemas.microsoft.com/office/drawing/2014/main" id="{9A1F9759-E7DE-83AC-15B3-AB1CC8AAD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EDEC0700-7197-C226-7DB6-0828E204E8F3}"/>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21</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65E8C07D-E7B3-39EF-755E-180AD1CF6174}"/>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3781124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A79841-C857-45F9-F8C6-5FD1BFC0F1D2}"/>
            </a:ext>
          </a:extLst>
        </p:cNvPr>
        <p:cNvGrpSpPr/>
        <p:nvPr/>
      </p:nvGrpSpPr>
      <p:grpSpPr>
        <a:xfrm>
          <a:off x="0" y="0"/>
          <a:ext cx="0" cy="0"/>
          <a:chOff x="0" y="0"/>
          <a:chExt cx="0" cy="0"/>
        </a:xfrm>
      </p:grpSpPr>
      <p:sp useBgFill="1">
        <p:nvSpPr>
          <p:cNvPr id="109" name="Rectangle 10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040E8481-54EF-D03B-88C1-01CA9EB19CE8}"/>
              </a:ext>
            </a:extLst>
          </p:cNvPr>
          <p:cNvSpPr>
            <a:spLocks noGrp="1"/>
          </p:cNvSpPr>
          <p:nvPr>
            <p:ph type="title"/>
          </p:nvPr>
        </p:nvSpPr>
        <p:spPr>
          <a:xfrm>
            <a:off x="838200" y="1336390"/>
            <a:ext cx="6155988" cy="1182927"/>
          </a:xfrm>
        </p:spPr>
        <p:txBody>
          <a:bodyPr rtlCol="0" anchor="b">
            <a:normAutofit fontScale="90000"/>
          </a:bodyPr>
          <a:lstStyle/>
          <a:p>
            <a:pPr rtl="0"/>
            <a:r>
              <a:rPr lang="es" sz="3100" b="1"/>
              <a:t>Documentos de desarrollo de recursos</a:t>
            </a:r>
            <a:br>
              <a:rPr lang="en-US" sz="3100" dirty="0"/>
            </a:br>
            <a:r>
              <a:rPr lang="es" sz="3100"/>
              <a:t>para asistir a los miembros de la junta</a:t>
            </a:r>
          </a:p>
        </p:txBody>
      </p:sp>
      <p:cxnSp>
        <p:nvCxnSpPr>
          <p:cNvPr id="111" name="Straight Connector 1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EC4E0A81-C52B-4609-8B9C-4715B87F59B6}"/>
              </a:ext>
            </a:extLst>
          </p:cNvPr>
          <p:cNvSpPr>
            <a:spLocks noGrp="1"/>
          </p:cNvSpPr>
          <p:nvPr>
            <p:ph type="ftr" sz="quarter" idx="11"/>
          </p:nvPr>
        </p:nvSpPr>
        <p:spPr>
          <a:xfrm>
            <a:off x="7962190" y="623907"/>
            <a:ext cx="4114800" cy="365125"/>
          </a:xfrm>
        </p:spPr>
        <p:txBody>
          <a:bodyPr rtlCol="0">
            <a:normAutofit fontScale="92500" lnSpcReduction="10000"/>
          </a:bodyPr>
          <a:lstStyle/>
          <a:p>
            <a:pPr rtl="0">
              <a:spcAft>
                <a:spcPts val="600"/>
              </a:spcAft>
            </a:pPr>
            <a:r>
              <a:rPr lang="es" sz="1100">
                <a:solidFill>
                  <a:schemeClr val="tx1">
                    <a:alpha val="60000"/>
                  </a:schemeClr>
                </a:solidFill>
              </a:rPr>
              <a:t>Centro de Capacitación y Asistencia Técnica para la Vida Independiente</a:t>
            </a:r>
          </a:p>
        </p:txBody>
      </p:sp>
      <p:sp>
        <p:nvSpPr>
          <p:cNvPr id="3" name="Content Placeholder 2">
            <a:extLst>
              <a:ext uri="{FF2B5EF4-FFF2-40B4-BE49-F238E27FC236}">
                <a16:creationId xmlns:a16="http://schemas.microsoft.com/office/drawing/2014/main" id="{A2B54597-F595-D4EC-B070-C3FCEA88A71F}"/>
              </a:ext>
            </a:extLst>
          </p:cNvPr>
          <p:cNvSpPr>
            <a:spLocks noGrp="1"/>
          </p:cNvSpPr>
          <p:nvPr>
            <p:ph idx="1"/>
          </p:nvPr>
        </p:nvSpPr>
        <p:spPr>
          <a:xfrm>
            <a:off x="803776" y="2829330"/>
            <a:ext cx="6190412" cy="3344459"/>
          </a:xfrm>
        </p:spPr>
        <p:txBody>
          <a:bodyPr rtlCol="0" anchor="t">
            <a:normAutofit/>
          </a:bodyPr>
          <a:lstStyle/>
          <a:p>
            <a:pPr rtl="0">
              <a:spcBef>
                <a:spcPts val="0"/>
              </a:spcBef>
              <a:spcAft>
                <a:spcPts val="600"/>
              </a:spcAft>
              <a:buFont typeface="Wingdings" panose="05000000000000000000" pitchFamily="2" charset="2"/>
              <a:buChar char="§"/>
            </a:pPr>
            <a:r>
              <a:rPr lang="es" sz="2000">
                <a:solidFill>
                  <a:schemeClr val="tx1">
                    <a:alpha val="80000"/>
                  </a:schemeClr>
                </a:solidFill>
              </a:rPr>
              <a:t>Plan de desarrollo</a:t>
            </a:r>
          </a:p>
          <a:p>
            <a:pPr rtl="0">
              <a:spcBef>
                <a:spcPts val="0"/>
              </a:spcBef>
              <a:spcAft>
                <a:spcPts val="600"/>
              </a:spcAft>
              <a:buFont typeface="Wingdings" panose="05000000000000000000" pitchFamily="2" charset="2"/>
              <a:buChar char="§"/>
            </a:pPr>
            <a:r>
              <a:rPr lang="es" sz="2000">
                <a:solidFill>
                  <a:schemeClr val="tx1">
                    <a:alpha val="80000"/>
                  </a:schemeClr>
                </a:solidFill>
              </a:rPr>
              <a:t>Caso de respaldo</a:t>
            </a:r>
          </a:p>
          <a:p>
            <a:pPr rtl="0">
              <a:spcBef>
                <a:spcPts val="0"/>
              </a:spcBef>
              <a:spcAft>
                <a:spcPts val="600"/>
              </a:spcAft>
              <a:buFont typeface="Wingdings" panose="05000000000000000000" pitchFamily="2" charset="2"/>
              <a:buChar char="§"/>
            </a:pPr>
            <a:r>
              <a:rPr lang="es" sz="2000">
                <a:solidFill>
                  <a:schemeClr val="tx1">
                    <a:alpha val="80000"/>
                  </a:schemeClr>
                </a:solidFill>
              </a:rPr>
              <a:t>Compromiso de la junta</a:t>
            </a:r>
          </a:p>
          <a:p>
            <a:pPr rtl="0">
              <a:spcBef>
                <a:spcPts val="0"/>
              </a:spcBef>
              <a:spcAft>
                <a:spcPts val="600"/>
              </a:spcAft>
              <a:buFont typeface="Wingdings" panose="05000000000000000000" pitchFamily="2" charset="2"/>
              <a:buChar char="§"/>
            </a:pPr>
            <a:r>
              <a:rPr lang="es" sz="2000">
                <a:solidFill>
                  <a:schemeClr val="tx1">
                    <a:alpha val="80000"/>
                  </a:schemeClr>
                </a:solidFill>
              </a:rPr>
              <a:t>Informe anual</a:t>
            </a:r>
          </a:p>
          <a:p>
            <a:pPr rtl="0">
              <a:spcBef>
                <a:spcPts val="0"/>
              </a:spcBef>
              <a:spcAft>
                <a:spcPts val="600"/>
              </a:spcAft>
              <a:buFont typeface="Wingdings" panose="05000000000000000000" pitchFamily="2" charset="2"/>
              <a:buChar char="§"/>
            </a:pPr>
            <a:r>
              <a:rPr lang="es" sz="2000">
                <a:solidFill>
                  <a:schemeClr val="tx1">
                    <a:alpha val="80000"/>
                  </a:schemeClr>
                </a:solidFill>
              </a:rPr>
              <a:t>Programa de actividades anuales de desarrollo de recursos</a:t>
            </a:r>
          </a:p>
          <a:p>
            <a:pPr rtl="0">
              <a:spcBef>
                <a:spcPts val="0"/>
              </a:spcBef>
              <a:spcAft>
                <a:spcPts val="600"/>
              </a:spcAft>
              <a:buFont typeface="Wingdings" panose="05000000000000000000" pitchFamily="2" charset="2"/>
              <a:buChar char="§"/>
            </a:pPr>
            <a:endParaRPr lang="en-US" sz="2000" dirty="0">
              <a:solidFill>
                <a:schemeClr val="tx1">
                  <a:alpha val="80000"/>
                </a:schemeClr>
              </a:solidFill>
            </a:endParaRPr>
          </a:p>
        </p:txBody>
      </p:sp>
      <p:pic>
        <p:nvPicPr>
          <p:cNvPr id="94" name="Graphic 93" descr="Document">
            <a:extLst>
              <a:ext uri="{FF2B5EF4-FFF2-40B4-BE49-F238E27FC236}">
                <a16:creationId xmlns:a16="http://schemas.microsoft.com/office/drawing/2014/main" id="{1CA0A9C4-4437-4D2C-ED22-D3836265A8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653" y="1980885"/>
            <a:ext cx="3548404" cy="3548404"/>
          </a:xfrm>
          <a:prstGeom prst="rect">
            <a:avLst/>
          </a:prstGeom>
        </p:spPr>
      </p:pic>
      <p:sp>
        <p:nvSpPr>
          <p:cNvPr id="1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pPr rtl="0"/>
            <a:endParaRPr lang="en-US" dirty="0"/>
          </a:p>
        </p:txBody>
      </p:sp>
      <p:sp>
        <p:nvSpPr>
          <p:cNvPr id="1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pPr rtl="0"/>
            <a:endParaRPr lang="en-US" dirty="0"/>
          </a:p>
        </p:txBody>
      </p:sp>
      <p:sp>
        <p:nvSpPr>
          <p:cNvPr id="5" name="Slide Number Placeholder 4">
            <a:extLst>
              <a:ext uri="{FF2B5EF4-FFF2-40B4-BE49-F238E27FC236}">
                <a16:creationId xmlns:a16="http://schemas.microsoft.com/office/drawing/2014/main" id="{17361091-A90F-A8EC-53FC-28F2D1D4D9FB}"/>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22</a:t>
            </a:fld>
            <a:endParaRPr lang="en-US" dirty="0">
              <a:solidFill>
                <a:schemeClr val="tx1">
                  <a:alpha val="60000"/>
                </a:schemeClr>
              </a:solidFill>
            </a:endParaRPr>
          </a:p>
        </p:txBody>
      </p:sp>
      <p:sp>
        <p:nvSpPr>
          <p:cNvPr id="6" name="Content Placeholder 2">
            <a:extLst>
              <a:ext uri="{FF2B5EF4-FFF2-40B4-BE49-F238E27FC236}">
                <a16:creationId xmlns:a16="http://schemas.microsoft.com/office/drawing/2014/main" id="{8B206B56-792D-1CA7-1CFD-DDB7F7EC3A56}"/>
              </a:ext>
            </a:extLst>
          </p:cNvPr>
          <p:cNvSpPr txBox="1">
            <a:spLocks/>
          </p:cNvSpPr>
          <p:nvPr/>
        </p:nvSpPr>
        <p:spPr>
          <a:xfrm>
            <a:off x="5669280" y="2418409"/>
            <a:ext cx="6035040" cy="34543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buNone/>
            </a:pPr>
            <a:endParaRPr lang="en-US" sz="2000" dirty="0"/>
          </a:p>
        </p:txBody>
      </p:sp>
    </p:spTree>
    <p:extLst>
      <p:ext uri="{BB962C8B-B14F-4D97-AF65-F5344CB8AC3E}">
        <p14:creationId xmlns:p14="http://schemas.microsoft.com/office/powerpoint/2010/main" val="3941139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0A3B45-8E33-22D8-E666-04D769D49F8D}"/>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BD9FFF85-17EA-92D8-253F-75389921B319}"/>
              </a:ext>
            </a:extLst>
          </p:cNvPr>
          <p:cNvSpPr>
            <a:spLocks noGrp="1"/>
          </p:cNvSpPr>
          <p:nvPr>
            <p:ph type="title"/>
          </p:nvPr>
        </p:nvSpPr>
        <p:spPr>
          <a:xfrm>
            <a:off x="902056" y="1584234"/>
            <a:ext cx="10550025" cy="1182927"/>
          </a:xfrm>
        </p:spPr>
        <p:txBody>
          <a:bodyPr rtlCol="0" anchor="b">
            <a:normAutofit fontScale="90000"/>
          </a:bodyPr>
          <a:lstStyle/>
          <a:p>
            <a:pPr rtl="0"/>
            <a:r>
              <a:rPr lang="es" sz="2700" dirty="0"/>
              <a:t>Estándares de excelencia para</a:t>
            </a:r>
            <a:br>
              <a:rPr lang="en-US" sz="3900" dirty="0"/>
            </a:br>
            <a:r>
              <a:rPr lang="es" sz="6000" b="1" dirty="0"/>
              <a:t>el compromiso de los miembros de la Junta del CIL</a:t>
            </a:r>
          </a:p>
        </p:txBody>
      </p:sp>
      <p:cxnSp>
        <p:nvCxnSpPr>
          <p:cNvPr id="29" name="Straight Connector 28">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5A7E587-B89C-8F4E-A88E-8E5E8EEBE178}"/>
              </a:ext>
            </a:extLst>
          </p:cNvPr>
          <p:cNvSpPr>
            <a:spLocks noGrp="1"/>
          </p:cNvSpPr>
          <p:nvPr>
            <p:ph idx="1"/>
          </p:nvPr>
        </p:nvSpPr>
        <p:spPr>
          <a:xfrm>
            <a:off x="803775" y="2973906"/>
            <a:ext cx="10550025" cy="3677348"/>
          </a:xfrm>
        </p:spPr>
        <p:txBody>
          <a:bodyPr rtlCol="0" anchor="t">
            <a:normAutofit fontScale="92500" lnSpcReduction="20000"/>
          </a:bodyPr>
          <a:lstStyle/>
          <a:p>
            <a:pPr rtl="0">
              <a:spcBef>
                <a:spcPts val="0"/>
              </a:spcBef>
              <a:spcAft>
                <a:spcPts val="600"/>
              </a:spcAft>
              <a:buFont typeface="Wingdings" panose="05000000000000000000" pitchFamily="2" charset="2"/>
              <a:buChar char="§"/>
            </a:pPr>
            <a:r>
              <a:rPr lang="es" sz="2000" dirty="0"/>
              <a:t>Presentarse y estar preparado</a:t>
            </a:r>
          </a:p>
          <a:p>
            <a:pPr rtl="0">
              <a:spcBef>
                <a:spcPts val="0"/>
              </a:spcBef>
              <a:spcAft>
                <a:spcPts val="600"/>
              </a:spcAft>
              <a:buFont typeface="Wingdings" panose="05000000000000000000" pitchFamily="2" charset="2"/>
              <a:buChar char="§"/>
            </a:pPr>
            <a:r>
              <a:rPr lang="es" sz="2000" dirty="0"/>
              <a:t>Enfocarse en la misión, no en la gestión</a:t>
            </a:r>
          </a:p>
          <a:p>
            <a:pPr rtl="0">
              <a:spcBef>
                <a:spcPts val="0"/>
              </a:spcBef>
              <a:spcAft>
                <a:spcPts val="600"/>
              </a:spcAft>
              <a:buFont typeface="Wingdings" panose="05000000000000000000" pitchFamily="2" charset="2"/>
              <a:buChar char="§"/>
            </a:pPr>
            <a:r>
              <a:rPr lang="es" sz="2000" dirty="0"/>
              <a:t>Respetar el tiempo y el proceso</a:t>
            </a:r>
          </a:p>
          <a:p>
            <a:pPr rtl="0">
              <a:spcBef>
                <a:spcPts val="0"/>
              </a:spcBef>
              <a:spcAft>
                <a:spcPts val="600"/>
              </a:spcAft>
              <a:buFont typeface="Wingdings" panose="05000000000000000000" pitchFamily="2" charset="2"/>
              <a:buChar char="§"/>
            </a:pPr>
            <a:r>
              <a:rPr lang="es" sz="2000" dirty="0"/>
              <a:t>Practicar la escucha activa</a:t>
            </a:r>
          </a:p>
          <a:p>
            <a:pPr rtl="0">
              <a:spcBef>
                <a:spcPts val="0"/>
              </a:spcBef>
              <a:spcAft>
                <a:spcPts val="600"/>
              </a:spcAft>
              <a:buFont typeface="Wingdings" panose="05000000000000000000" pitchFamily="2" charset="2"/>
              <a:buChar char="§"/>
            </a:pPr>
            <a:r>
              <a:rPr lang="es" sz="2000" dirty="0"/>
              <a:t>Hablar con alguna finalidad</a:t>
            </a:r>
          </a:p>
          <a:p>
            <a:pPr rtl="0">
              <a:spcBef>
                <a:spcPts val="0"/>
              </a:spcBef>
              <a:spcAft>
                <a:spcPts val="600"/>
              </a:spcAft>
              <a:buFont typeface="Wingdings" panose="05000000000000000000" pitchFamily="2" charset="2"/>
              <a:buChar char="§"/>
            </a:pPr>
            <a:r>
              <a:rPr lang="es" sz="2000" dirty="0"/>
              <a:t>Dar a conocer y gestionar conflictos de interés</a:t>
            </a:r>
          </a:p>
          <a:p>
            <a:pPr rtl="0">
              <a:spcBef>
                <a:spcPts val="0"/>
              </a:spcBef>
              <a:spcAft>
                <a:spcPts val="600"/>
              </a:spcAft>
              <a:buFont typeface="Wingdings" panose="05000000000000000000" pitchFamily="2" charset="2"/>
              <a:buChar char="§"/>
            </a:pPr>
            <a:r>
              <a:rPr lang="es" sz="2000" dirty="0"/>
              <a:t>Mantener la confidencialidad</a:t>
            </a:r>
          </a:p>
          <a:p>
            <a:pPr rtl="0">
              <a:spcBef>
                <a:spcPts val="0"/>
              </a:spcBef>
              <a:spcAft>
                <a:spcPts val="600"/>
              </a:spcAft>
              <a:buFont typeface="Wingdings" panose="05000000000000000000" pitchFamily="2" charset="2"/>
              <a:buChar char="§"/>
            </a:pPr>
            <a:r>
              <a:rPr lang="es" sz="2000" dirty="0"/>
              <a:t>Respetar el trabajo que se realiza detrás de lo que se ve.</a:t>
            </a:r>
          </a:p>
          <a:p>
            <a:pPr rtl="0">
              <a:spcBef>
                <a:spcPts val="0"/>
              </a:spcBef>
              <a:spcAft>
                <a:spcPts val="600"/>
              </a:spcAft>
              <a:buFont typeface="Wingdings" panose="05000000000000000000" pitchFamily="2" charset="2"/>
              <a:buChar char="§"/>
            </a:pPr>
            <a:r>
              <a:rPr lang="es" sz="2000" dirty="0"/>
              <a:t>Ser un jugador del equipo</a:t>
            </a:r>
          </a:p>
          <a:p>
            <a:pPr rtl="0">
              <a:spcBef>
                <a:spcPts val="0"/>
              </a:spcBef>
              <a:spcAft>
                <a:spcPts val="600"/>
              </a:spcAft>
              <a:buFont typeface="Wingdings" panose="05000000000000000000" pitchFamily="2" charset="2"/>
              <a:buChar char="§"/>
            </a:pPr>
            <a:r>
              <a:rPr lang="es" sz="2000" dirty="0"/>
              <a:t>Mantenerse curioso y comprometido</a:t>
            </a:r>
          </a:p>
          <a:p>
            <a:pPr rtl="0">
              <a:spcBef>
                <a:spcPts val="0"/>
              </a:spcBef>
              <a:spcAft>
                <a:spcPts val="600"/>
              </a:spcAft>
              <a:buFont typeface="Wingdings" panose="05000000000000000000" pitchFamily="2" charset="2"/>
              <a:buChar char="§"/>
            </a:pPr>
            <a:r>
              <a:rPr lang="es" sz="2000" dirty="0"/>
              <a:t>Comprometerse con el aprendizaje continuo</a:t>
            </a:r>
          </a:p>
          <a:p>
            <a:pPr rtl="0">
              <a:spcBef>
                <a:spcPts val="0"/>
              </a:spcBef>
              <a:spcAft>
                <a:spcPts val="600"/>
              </a:spcAft>
              <a:buFont typeface="Wingdings" panose="05000000000000000000" pitchFamily="2" charset="2"/>
              <a:buChar char="§"/>
            </a:pPr>
            <a:r>
              <a:rPr lang="es" sz="2000" dirty="0"/>
              <a:t>Cumplir con lo prometido</a:t>
            </a:r>
          </a:p>
        </p:txBody>
      </p:sp>
      <p:grpSp>
        <p:nvGrpSpPr>
          <p:cNvPr id="31" name="Group 30">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3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en-US" dirty="0"/>
            </a:p>
          </p:txBody>
        </p:sp>
        <p:sp>
          <p:nvSpPr>
            <p:cNvPr id="33"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en-US" dirty="0"/>
            </a:p>
          </p:txBody>
        </p:sp>
        <p:sp>
          <p:nvSpPr>
            <p:cNvPr id="3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en-US" dirty="0"/>
            </a:p>
          </p:txBody>
        </p:sp>
      </p:grpSp>
      <p:sp>
        <p:nvSpPr>
          <p:cNvPr id="5" name="Slide Number Placeholder 4">
            <a:extLst>
              <a:ext uri="{FF2B5EF4-FFF2-40B4-BE49-F238E27FC236}">
                <a16:creationId xmlns:a16="http://schemas.microsoft.com/office/drawing/2014/main" id="{D2AC32FC-0590-6837-BBBA-69E771F72EE7}"/>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23</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9DE4690C-31A6-B5E9-2E38-52669FF58EE4}"/>
              </a:ext>
            </a:extLst>
          </p:cNvPr>
          <p:cNvSpPr>
            <a:spLocks noGrp="1"/>
          </p:cNvSpPr>
          <p:nvPr>
            <p:ph type="ftr" sz="quarter" idx="11"/>
          </p:nvPr>
        </p:nvSpPr>
        <p:spPr>
          <a:xfrm>
            <a:off x="7912601" y="623907"/>
            <a:ext cx="4164389" cy="365125"/>
          </a:xfrm>
        </p:spPr>
        <p:txBody>
          <a:bodyPr rtlCol="0">
            <a:normAutofit fontScale="92500"/>
          </a:bodyPr>
          <a:lstStyle/>
          <a:p>
            <a:pPr rtl="0">
              <a:spcAft>
                <a:spcPts val="600"/>
              </a:spcAft>
            </a:pPr>
            <a:r>
              <a:rPr lang="es" sz="1100" dirty="0">
                <a:solidFill>
                  <a:schemeClr val="tx1">
                    <a:alpha val="60000"/>
                  </a:schemeClr>
                </a:solidFill>
              </a:rPr>
              <a:t>Centro de Capacitación y Asistencia Técnica para la Vida Independiente</a:t>
            </a:r>
          </a:p>
        </p:txBody>
      </p:sp>
    </p:spTree>
    <p:extLst>
      <p:ext uri="{BB962C8B-B14F-4D97-AF65-F5344CB8AC3E}">
        <p14:creationId xmlns:p14="http://schemas.microsoft.com/office/powerpoint/2010/main" val="3251703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F6A249-0AA5-8F2D-1B6B-8C72387B18C9}"/>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592B75D8-764D-848A-AC98-0C797B9BB0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2DEC7F00-1A1A-5AA4-6809-A84BB6DD618B}"/>
              </a:ext>
            </a:extLst>
          </p:cNvPr>
          <p:cNvSpPr>
            <a:spLocks noGrp="1"/>
          </p:cNvSpPr>
          <p:nvPr>
            <p:ph type="title"/>
          </p:nvPr>
        </p:nvSpPr>
        <p:spPr>
          <a:xfrm>
            <a:off x="803775" y="1106007"/>
            <a:ext cx="10550025" cy="1182927"/>
          </a:xfrm>
        </p:spPr>
        <p:txBody>
          <a:bodyPr rtlCol="0" anchor="b">
            <a:normAutofit/>
          </a:bodyPr>
          <a:lstStyle/>
          <a:p>
            <a:pPr rtl="0"/>
            <a:r>
              <a:rPr lang="es" sz="2400"/>
              <a:t>Componentes críticos para llevar a cabo una</a:t>
            </a:r>
            <a:br>
              <a:rPr lang="en-US" sz="3900" dirty="0"/>
            </a:br>
            <a:r>
              <a:rPr lang="es" sz="5400" b="1"/>
              <a:t>reunión sumamente efectiva</a:t>
            </a:r>
          </a:p>
        </p:txBody>
      </p:sp>
      <p:cxnSp>
        <p:nvCxnSpPr>
          <p:cNvPr id="29" name="Straight Connector 28">
            <a:extLst>
              <a:ext uri="{FF2B5EF4-FFF2-40B4-BE49-F238E27FC236}">
                <a16:creationId xmlns:a16="http://schemas.microsoft.com/office/drawing/2014/main" id="{E6E0E2B4-D1BC-AD93-8269-4C76FC8E29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1513BF-FA1C-9B74-AFAD-AEA9AB3E84A7}"/>
              </a:ext>
            </a:extLst>
          </p:cNvPr>
          <p:cNvSpPr>
            <a:spLocks noGrp="1"/>
          </p:cNvSpPr>
          <p:nvPr>
            <p:ph idx="1"/>
          </p:nvPr>
        </p:nvSpPr>
        <p:spPr>
          <a:xfrm>
            <a:off x="803774" y="2598947"/>
            <a:ext cx="7329181" cy="3677348"/>
          </a:xfrm>
        </p:spPr>
        <p:txBody>
          <a:bodyPr rtlCol="0" anchor="t">
            <a:normAutofit fontScale="55000" lnSpcReduction="20000"/>
          </a:bodyPr>
          <a:lstStyle/>
          <a:p>
            <a:pPr rtl="0">
              <a:spcBef>
                <a:spcPts val="0"/>
              </a:spcBef>
              <a:spcAft>
                <a:spcPts val="600"/>
              </a:spcAft>
              <a:buFont typeface="Wingdings" panose="05000000000000000000" pitchFamily="2" charset="2"/>
              <a:buChar char="§"/>
            </a:pPr>
            <a:r>
              <a:rPr lang="es" sz="2500" dirty="0"/>
              <a:t>Las reuniones deben comenzar y finalizar a tiempo</a:t>
            </a:r>
          </a:p>
          <a:p>
            <a:pPr rtl="0">
              <a:spcBef>
                <a:spcPts val="0"/>
              </a:spcBef>
              <a:spcAft>
                <a:spcPts val="600"/>
              </a:spcAft>
              <a:buFont typeface="Wingdings" panose="05000000000000000000" pitchFamily="2" charset="2"/>
              <a:buChar char="§"/>
            </a:pPr>
            <a:r>
              <a:rPr lang="es" sz="2500" dirty="0"/>
              <a:t>Las agendas se centran en temas claves y utilizan el tiempo sabiamente</a:t>
            </a:r>
          </a:p>
          <a:p>
            <a:pPr rtl="0">
              <a:spcBef>
                <a:spcPts val="0"/>
              </a:spcBef>
              <a:spcAft>
                <a:spcPts val="600"/>
              </a:spcAft>
              <a:buFont typeface="Wingdings" panose="05000000000000000000" pitchFamily="2" charset="2"/>
              <a:buChar char="§"/>
            </a:pPr>
            <a:r>
              <a:rPr lang="es" sz="2500" dirty="0"/>
              <a:t>Cualquier miembro de la junta puede aportar ideas sobre los temas de la agenda</a:t>
            </a:r>
          </a:p>
          <a:p>
            <a:pPr rtl="0">
              <a:spcBef>
                <a:spcPts val="0"/>
              </a:spcBef>
              <a:spcAft>
                <a:spcPts val="600"/>
              </a:spcAft>
              <a:buFont typeface="Wingdings" panose="05000000000000000000" pitchFamily="2" charset="2"/>
              <a:buChar char="§"/>
            </a:pPr>
            <a:r>
              <a:rPr lang="es" sz="2500" dirty="0"/>
              <a:t>Los materiales se comparten con anticipación y en formatos accesibles</a:t>
            </a:r>
          </a:p>
          <a:p>
            <a:pPr rtl="0">
              <a:spcBef>
                <a:spcPts val="0"/>
              </a:spcBef>
              <a:spcAft>
                <a:spcPts val="600"/>
              </a:spcAft>
              <a:buFont typeface="Wingdings" panose="05000000000000000000" pitchFamily="2" charset="2"/>
              <a:buChar char="§"/>
            </a:pPr>
            <a:r>
              <a:rPr lang="es" sz="2500" dirty="0"/>
              <a:t>Un lenguaje claro ayuda a todos a seguir el tema, como por ejemplo aquellas personas nuevas en términos de organizaciones sin fines de lucro o IL</a:t>
            </a:r>
          </a:p>
          <a:p>
            <a:pPr rtl="0">
              <a:spcBef>
                <a:spcPts val="0"/>
              </a:spcBef>
              <a:spcAft>
                <a:spcPts val="600"/>
              </a:spcAft>
              <a:buFont typeface="Wingdings" panose="05000000000000000000" pitchFamily="2" charset="2"/>
              <a:buChar char="§"/>
            </a:pPr>
            <a:r>
              <a:rPr lang="es" sz="2500" dirty="0"/>
              <a:t>Las reuniones siguen reglas de orden para que sean imparciales y organizadas</a:t>
            </a:r>
          </a:p>
          <a:p>
            <a:pPr rtl="0">
              <a:spcBef>
                <a:spcPts val="0"/>
              </a:spcBef>
              <a:spcAft>
                <a:spcPts val="600"/>
              </a:spcAft>
              <a:buFont typeface="Wingdings" panose="05000000000000000000" pitchFamily="2" charset="2"/>
              <a:buChar char="§"/>
            </a:pPr>
            <a:r>
              <a:rPr lang="es" sz="2500" dirty="0"/>
              <a:t>Se brinda información general sobre las decisiones informadas</a:t>
            </a:r>
          </a:p>
          <a:p>
            <a:pPr rtl="0">
              <a:spcBef>
                <a:spcPts val="0"/>
              </a:spcBef>
              <a:spcAft>
                <a:spcPts val="600"/>
              </a:spcAft>
              <a:buFont typeface="Wingdings" panose="05000000000000000000" pitchFamily="2" charset="2"/>
              <a:buChar char="§"/>
            </a:pPr>
            <a:r>
              <a:rPr lang="es" sz="2500" dirty="0"/>
              <a:t>Los informes son precisos, oportunos y fáciles de entender</a:t>
            </a:r>
          </a:p>
          <a:p>
            <a:pPr rtl="0">
              <a:spcBef>
                <a:spcPts val="0"/>
              </a:spcBef>
              <a:spcAft>
                <a:spcPts val="600"/>
              </a:spcAft>
              <a:buFont typeface="Wingdings" panose="05000000000000000000" pitchFamily="2" charset="2"/>
              <a:buChar char="§"/>
            </a:pPr>
            <a:r>
              <a:rPr lang="es" sz="2500" dirty="0"/>
              <a:t>Se utiliza un asesoramiento sólido para mantener las discusiones enfocadas y equilibradas</a:t>
            </a:r>
          </a:p>
          <a:p>
            <a:pPr rtl="0">
              <a:spcBef>
                <a:spcPts val="0"/>
              </a:spcBef>
              <a:spcAft>
                <a:spcPts val="600"/>
              </a:spcAft>
              <a:buFont typeface="Wingdings" panose="05000000000000000000" pitchFamily="2" charset="2"/>
              <a:buChar char="§"/>
            </a:pPr>
            <a:r>
              <a:rPr lang="es" sz="2500" dirty="0"/>
              <a:t>Los asuntos de la junta se centran en la supervisión, la estrategia y la gobernanza</a:t>
            </a:r>
          </a:p>
          <a:p>
            <a:pPr rtl="0">
              <a:spcBef>
                <a:spcPts val="0"/>
              </a:spcBef>
              <a:spcAft>
                <a:spcPts val="600"/>
              </a:spcAft>
              <a:buFont typeface="Wingdings" panose="05000000000000000000" pitchFamily="2" charset="2"/>
              <a:buChar char="§"/>
            </a:pPr>
            <a:r>
              <a:rPr lang="es" sz="2500" dirty="0"/>
              <a:t>Los tableros de control ofrecen un resumen claro del estado actual</a:t>
            </a:r>
          </a:p>
          <a:p>
            <a:pPr rtl="0">
              <a:spcBef>
                <a:spcPts val="0"/>
              </a:spcBef>
              <a:spcAft>
                <a:spcPts val="600"/>
              </a:spcAft>
              <a:buFont typeface="Wingdings" panose="05000000000000000000" pitchFamily="2" charset="2"/>
              <a:buChar char="§"/>
            </a:pPr>
            <a:r>
              <a:rPr lang="es" sz="2500" dirty="0"/>
              <a:t>Las medidas propuestas incluyen nombres, plazos y seguimiento</a:t>
            </a:r>
          </a:p>
          <a:p>
            <a:pPr rtl="0">
              <a:spcBef>
                <a:spcPts val="0"/>
              </a:spcBef>
              <a:spcAft>
                <a:spcPts val="600"/>
              </a:spcAft>
              <a:buFont typeface="Wingdings" panose="05000000000000000000" pitchFamily="2" charset="2"/>
              <a:buChar char="§"/>
            </a:pPr>
            <a:r>
              <a:rPr lang="es" sz="2500" dirty="0"/>
              <a:t>Las decisiones se expresan y documentan claramente</a:t>
            </a:r>
          </a:p>
          <a:p>
            <a:pPr rtl="0">
              <a:spcBef>
                <a:spcPts val="0"/>
              </a:spcBef>
              <a:spcAft>
                <a:spcPts val="600"/>
              </a:spcAft>
              <a:buFont typeface="Wingdings" panose="05000000000000000000" pitchFamily="2" charset="2"/>
              <a:buChar char="§"/>
            </a:pPr>
            <a:r>
              <a:rPr lang="es" sz="2500" dirty="0"/>
              <a:t>Se fomentan preguntas para apoyar la comprensión, no para controlar</a:t>
            </a:r>
            <a:endParaRPr lang="en-US" sz="2000" dirty="0"/>
          </a:p>
          <a:p>
            <a:pPr marL="0" indent="0" rtl="0">
              <a:spcBef>
                <a:spcPts val="0"/>
              </a:spcBef>
              <a:spcAft>
                <a:spcPts val="600"/>
              </a:spcAft>
              <a:buNone/>
            </a:pPr>
            <a:endParaRPr lang="en-US" sz="2000" b="1" dirty="0"/>
          </a:p>
        </p:txBody>
      </p:sp>
      <p:grpSp>
        <p:nvGrpSpPr>
          <p:cNvPr id="31" name="Group 30">
            <a:extLst>
              <a:ext uri="{FF2B5EF4-FFF2-40B4-BE49-F238E27FC236}">
                <a16:creationId xmlns:a16="http://schemas.microsoft.com/office/drawing/2014/main" id="{C749F67F-906C-E311-A857-B70689517B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32" name="Graphic 11">
              <a:extLst>
                <a:ext uri="{FF2B5EF4-FFF2-40B4-BE49-F238E27FC236}">
                  <a16:creationId xmlns:a16="http://schemas.microsoft.com/office/drawing/2014/main" id="{2268F682-7B04-5782-EA86-CBD015CCBF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en-US" dirty="0"/>
            </a:p>
          </p:txBody>
        </p:sp>
        <p:sp>
          <p:nvSpPr>
            <p:cNvPr id="33" name="Graphic 10">
              <a:extLst>
                <a:ext uri="{FF2B5EF4-FFF2-40B4-BE49-F238E27FC236}">
                  <a16:creationId xmlns:a16="http://schemas.microsoft.com/office/drawing/2014/main" id="{570CA767-25E8-8D13-5DF8-06D7EDE28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en-US" dirty="0"/>
            </a:p>
          </p:txBody>
        </p:sp>
        <p:sp>
          <p:nvSpPr>
            <p:cNvPr id="34" name="Graphic 12">
              <a:extLst>
                <a:ext uri="{FF2B5EF4-FFF2-40B4-BE49-F238E27FC236}">
                  <a16:creationId xmlns:a16="http://schemas.microsoft.com/office/drawing/2014/main" id="{BB00E380-3332-CB54-5467-1CCFEE92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en-US" dirty="0"/>
            </a:p>
          </p:txBody>
        </p:sp>
      </p:grpSp>
      <p:sp>
        <p:nvSpPr>
          <p:cNvPr id="5" name="Slide Number Placeholder 4">
            <a:extLst>
              <a:ext uri="{FF2B5EF4-FFF2-40B4-BE49-F238E27FC236}">
                <a16:creationId xmlns:a16="http://schemas.microsoft.com/office/drawing/2014/main" id="{64367EF2-8842-B5B3-36B0-897C5C6045E2}"/>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24</a:t>
            </a:fld>
            <a:endParaRPr lang="en-US" dirty="0">
              <a:solidFill>
                <a:schemeClr val="tx1">
                  <a:alpha val="60000"/>
                </a:schemeClr>
              </a:solidFill>
            </a:endParaRPr>
          </a:p>
        </p:txBody>
      </p:sp>
      <p:sp>
        <p:nvSpPr>
          <p:cNvPr id="4" name="Footer Placeholder 3">
            <a:extLst>
              <a:ext uri="{FF2B5EF4-FFF2-40B4-BE49-F238E27FC236}">
                <a16:creationId xmlns:a16="http://schemas.microsoft.com/office/drawing/2014/main" id="{2509202D-1E86-084E-B406-D0B034FA6CF0}"/>
              </a:ext>
            </a:extLst>
          </p:cNvPr>
          <p:cNvSpPr>
            <a:spLocks noGrp="1"/>
          </p:cNvSpPr>
          <p:nvPr>
            <p:ph type="ftr" sz="quarter" idx="11"/>
          </p:nvPr>
        </p:nvSpPr>
        <p:spPr>
          <a:xfrm>
            <a:off x="7912601" y="623907"/>
            <a:ext cx="4164389" cy="365125"/>
          </a:xfrm>
        </p:spPr>
        <p:txBody>
          <a:bodyPr rtlCol="0">
            <a:normAutofit fontScale="92500"/>
          </a:bodyPr>
          <a:lstStyle/>
          <a:p>
            <a:pPr rtl="0">
              <a:spcAft>
                <a:spcPts val="600"/>
              </a:spcAft>
            </a:pPr>
            <a:r>
              <a:rPr lang="es" sz="1100" dirty="0">
                <a:solidFill>
                  <a:schemeClr val="tx1">
                    <a:alpha val="60000"/>
                  </a:schemeClr>
                </a:solidFill>
              </a:rPr>
              <a:t>Centro de Capacitación y Asistencia Técnica para la Vida Independiente</a:t>
            </a:r>
          </a:p>
        </p:txBody>
      </p:sp>
      <p:pic>
        <p:nvPicPr>
          <p:cNvPr id="7" name="Picture 6" descr="A screen shot of dial with the colors red, orange, yellow and green. The indicator line is in the green area marked $50,000. &#10;&#10;A chart labeled Goal 1 shows four objectives - one in red, two in green, and one in yellow">
            <a:extLst>
              <a:ext uri="{FF2B5EF4-FFF2-40B4-BE49-F238E27FC236}">
                <a16:creationId xmlns:a16="http://schemas.microsoft.com/office/drawing/2014/main" id="{A34B2510-3F63-3BBB-6D9C-59950A6E29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0103" y="1912478"/>
            <a:ext cx="3674123" cy="4592653"/>
          </a:xfrm>
          <a:prstGeom prst="rect">
            <a:avLst/>
          </a:prstGeom>
        </p:spPr>
      </p:pic>
    </p:spTree>
    <p:extLst>
      <p:ext uri="{BB962C8B-B14F-4D97-AF65-F5344CB8AC3E}">
        <p14:creationId xmlns:p14="http://schemas.microsoft.com/office/powerpoint/2010/main" val="19042251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3FF6AE-CC96-3F32-3436-3FCBDECD5E81}"/>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45" name="Rectangle 44">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AC6F96F6-DA06-D7B1-9A79-1CFD9922F9DA}"/>
              </a:ext>
            </a:extLst>
          </p:cNvPr>
          <p:cNvSpPr>
            <a:spLocks noGrp="1"/>
          </p:cNvSpPr>
          <p:nvPr>
            <p:ph type="title"/>
          </p:nvPr>
        </p:nvSpPr>
        <p:spPr>
          <a:xfrm>
            <a:off x="686834" y="591344"/>
            <a:ext cx="3200400" cy="5585619"/>
          </a:xfrm>
        </p:spPr>
        <p:txBody>
          <a:bodyPr rtlCol="0">
            <a:normAutofit/>
          </a:bodyPr>
          <a:lstStyle/>
          <a:p>
            <a:pPr rtl="0"/>
            <a:r>
              <a:rPr lang="es">
                <a:solidFill>
                  <a:srgbClr val="FFFFFF"/>
                </a:solidFill>
              </a:rPr>
              <a:t>Ejemplo:</a:t>
            </a:r>
            <a:br>
              <a:rPr lang="en-US" dirty="0">
                <a:solidFill>
                  <a:srgbClr val="FFFFFF"/>
                </a:solidFill>
              </a:rPr>
            </a:br>
            <a:r>
              <a:rPr lang="es" b="1">
                <a:solidFill>
                  <a:srgbClr val="FFFFFF"/>
                </a:solidFill>
              </a:rPr>
              <a:t>Agenda de la reunión de la junta</a:t>
            </a:r>
          </a:p>
        </p:txBody>
      </p:sp>
      <p:sp>
        <p:nvSpPr>
          <p:cNvPr id="4" name="Footer Placeholder 3">
            <a:extLst>
              <a:ext uri="{FF2B5EF4-FFF2-40B4-BE49-F238E27FC236}">
                <a16:creationId xmlns:a16="http://schemas.microsoft.com/office/drawing/2014/main" id="{A63B2F81-A743-CBBA-91A9-7B6BA82C201F}"/>
              </a:ext>
            </a:extLst>
          </p:cNvPr>
          <p:cNvSpPr>
            <a:spLocks noGrp="1"/>
          </p:cNvSpPr>
          <p:nvPr>
            <p:ph type="ftr" sz="quarter" idx="11"/>
          </p:nvPr>
        </p:nvSpPr>
        <p:spPr>
          <a:xfrm>
            <a:off x="4447308" y="6356350"/>
            <a:ext cx="4842466" cy="365125"/>
          </a:xfrm>
        </p:spPr>
        <p:txBody>
          <a:bodyPr rtlCol="0">
            <a:normAutofit fontScale="92500"/>
          </a:bodyPr>
          <a:lstStyle/>
          <a:p>
            <a:pPr rtl="0">
              <a:spcAft>
                <a:spcPts val="600"/>
              </a:spcAft>
            </a:pPr>
            <a:r>
              <a:rPr lang="es"/>
              <a:t>Centro de Capacitación y Asistencia Técnica para la Vida Independiente</a:t>
            </a:r>
          </a:p>
        </p:txBody>
      </p:sp>
      <p:sp>
        <p:nvSpPr>
          <p:cNvPr id="5" name="Slide Number Placeholder 4">
            <a:extLst>
              <a:ext uri="{FF2B5EF4-FFF2-40B4-BE49-F238E27FC236}">
                <a16:creationId xmlns:a16="http://schemas.microsoft.com/office/drawing/2014/main" id="{9F228CAF-E3E6-F7B9-C485-76EECDA57A95}"/>
              </a:ext>
            </a:extLst>
          </p:cNvPr>
          <p:cNvSpPr>
            <a:spLocks noGrp="1"/>
          </p:cNvSpPr>
          <p:nvPr>
            <p:ph type="sldNum" sz="quarter" idx="12"/>
          </p:nvPr>
        </p:nvSpPr>
        <p:spPr>
          <a:xfrm>
            <a:off x="9819860" y="6356350"/>
            <a:ext cx="1533939" cy="365125"/>
          </a:xfrm>
        </p:spPr>
        <p:txBody>
          <a:bodyPr rtlCol="0">
            <a:normAutofit/>
          </a:bodyPr>
          <a:lstStyle/>
          <a:p>
            <a:pPr rtl="0">
              <a:spcAft>
                <a:spcPts val="600"/>
              </a:spcAft>
            </a:pPr>
            <a:fld id="{181E4D21-DFBA-4BA9-A6C6-558C4B06F883}" type="slidenum">
              <a:rPr lang="en-US"/>
              <a:pPr>
                <a:spcAft>
                  <a:spcPts val="600"/>
                </a:spcAft>
              </a:pPr>
              <a:t>25</a:t>
            </a:fld>
            <a:endParaRPr lang="en-US" dirty="0"/>
          </a:p>
        </p:txBody>
      </p:sp>
      <p:sp>
        <p:nvSpPr>
          <p:cNvPr id="43" name="Arc 4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lang="en-US" dirty="0"/>
          </a:p>
        </p:txBody>
      </p:sp>
      <p:sp>
        <p:nvSpPr>
          <p:cNvPr id="3" name="Content Placeholder 2">
            <a:extLst>
              <a:ext uri="{FF2B5EF4-FFF2-40B4-BE49-F238E27FC236}">
                <a16:creationId xmlns:a16="http://schemas.microsoft.com/office/drawing/2014/main" id="{0EAE2993-BDE5-CC05-065B-5B17B5F5C0DE}"/>
              </a:ext>
            </a:extLst>
          </p:cNvPr>
          <p:cNvSpPr>
            <a:spLocks noGrp="1"/>
          </p:cNvSpPr>
          <p:nvPr>
            <p:ph idx="1"/>
          </p:nvPr>
        </p:nvSpPr>
        <p:spPr>
          <a:xfrm>
            <a:off x="4447308" y="591344"/>
            <a:ext cx="6906491" cy="5585619"/>
          </a:xfrm>
        </p:spPr>
        <p:txBody>
          <a:bodyPr rtlCol="0" anchor="ctr">
            <a:normAutofit fontScale="92500" lnSpcReduction="10000"/>
          </a:bodyPr>
          <a:lstStyle/>
          <a:p>
            <a:pPr marL="457200" indent="-457200" rtl="0">
              <a:spcBef>
                <a:spcPts val="0"/>
              </a:spcBef>
              <a:spcAft>
                <a:spcPts val="600"/>
              </a:spcAft>
              <a:buAutoNum type="arabicPeriod"/>
            </a:pPr>
            <a:r>
              <a:rPr lang="es"/>
              <a:t>Orden de convocatoria </a:t>
            </a:r>
          </a:p>
          <a:p>
            <a:pPr marL="457200" indent="-457200" rtl="0">
              <a:spcBef>
                <a:spcPts val="0"/>
              </a:spcBef>
              <a:spcAft>
                <a:spcPts val="600"/>
              </a:spcAft>
              <a:buAutoNum type="arabicPeriod"/>
            </a:pPr>
            <a:r>
              <a:rPr lang="es"/>
              <a:t>Votación nominal y conformación del quórum</a:t>
            </a:r>
          </a:p>
          <a:p>
            <a:pPr marL="457200" indent="-457200" rtl="0">
              <a:spcBef>
                <a:spcPts val="0"/>
              </a:spcBef>
              <a:spcAft>
                <a:spcPts val="600"/>
              </a:spcAft>
              <a:buAutoNum type="arabicPeriod"/>
            </a:pPr>
            <a:r>
              <a:rPr lang="es"/>
              <a:t>Aprobación de la agenda *</a:t>
            </a:r>
          </a:p>
          <a:p>
            <a:pPr marL="457200" indent="-457200" rtl="0">
              <a:spcBef>
                <a:spcPts val="0"/>
              </a:spcBef>
              <a:spcAft>
                <a:spcPts val="600"/>
              </a:spcAft>
              <a:buAutoNum type="arabicPeriod"/>
            </a:pPr>
            <a:r>
              <a:rPr lang="es"/>
              <a:t>Aprobación de las actas *</a:t>
            </a:r>
          </a:p>
          <a:p>
            <a:pPr marL="457200" indent="-457200" rtl="0">
              <a:spcBef>
                <a:spcPts val="0"/>
              </a:spcBef>
              <a:spcAft>
                <a:spcPts val="600"/>
              </a:spcAft>
              <a:buAutoNum type="arabicPeriod"/>
            </a:pPr>
            <a:r>
              <a:rPr lang="es"/>
              <a:t>Informes *</a:t>
            </a:r>
          </a:p>
          <a:p>
            <a:pPr marL="457200" indent="-457200" rtl="0">
              <a:spcBef>
                <a:spcPts val="0"/>
              </a:spcBef>
              <a:spcAft>
                <a:spcPts val="600"/>
              </a:spcAft>
              <a:buAutoNum type="arabicPeriod"/>
            </a:pPr>
            <a:r>
              <a:rPr lang="es"/>
              <a:t>Asuntos pendientes *</a:t>
            </a:r>
          </a:p>
          <a:p>
            <a:pPr marL="457200" indent="-457200" rtl="0">
              <a:spcBef>
                <a:spcPts val="0"/>
              </a:spcBef>
              <a:spcAft>
                <a:spcPts val="600"/>
              </a:spcAft>
              <a:buAutoNum type="arabicPeriod"/>
            </a:pPr>
            <a:r>
              <a:rPr lang="es"/>
              <a:t>Nuevos asuntos *</a:t>
            </a:r>
          </a:p>
          <a:p>
            <a:pPr marL="457200" indent="-457200" rtl="0">
              <a:spcBef>
                <a:spcPts val="0"/>
              </a:spcBef>
              <a:spcAft>
                <a:spcPts val="600"/>
              </a:spcAft>
              <a:buAutoNum type="arabicPeriod"/>
            </a:pPr>
            <a:r>
              <a:rPr lang="es"/>
              <a:t>Anuncios</a:t>
            </a:r>
          </a:p>
          <a:p>
            <a:pPr marL="457200" indent="-457200" rtl="0">
              <a:spcBef>
                <a:spcPts val="0"/>
              </a:spcBef>
              <a:spcAft>
                <a:spcPts val="600"/>
              </a:spcAft>
              <a:buAutoNum type="arabicPeriod"/>
            </a:pPr>
            <a:r>
              <a:rPr lang="es"/>
              <a:t>Comentarios del público</a:t>
            </a:r>
          </a:p>
          <a:p>
            <a:pPr marL="457200" indent="-457200" rtl="0">
              <a:spcBef>
                <a:spcPts val="0"/>
              </a:spcBef>
              <a:spcAft>
                <a:spcPts val="600"/>
              </a:spcAft>
              <a:buAutoNum type="arabicPeriod"/>
            </a:pPr>
            <a:r>
              <a:rPr lang="es"/>
              <a:t>Cierre *</a:t>
            </a:r>
          </a:p>
          <a:p>
            <a:pPr marL="0" indent="0" rtl="0">
              <a:spcBef>
                <a:spcPts val="0"/>
              </a:spcBef>
              <a:spcAft>
                <a:spcPts val="600"/>
              </a:spcAft>
              <a:buNone/>
            </a:pPr>
            <a:endParaRPr lang="en-US" dirty="0"/>
          </a:p>
          <a:p>
            <a:pPr marL="0" indent="0" rtl="0">
              <a:spcBef>
                <a:spcPts val="0"/>
              </a:spcBef>
              <a:spcAft>
                <a:spcPts val="600"/>
              </a:spcAft>
              <a:buNone/>
            </a:pPr>
            <a:r>
              <a:rPr lang="es"/>
              <a:t>* Puede contener elementos para la votación de la junta</a:t>
            </a:r>
          </a:p>
        </p:txBody>
      </p:sp>
    </p:spTree>
    <p:extLst>
      <p:ext uri="{BB962C8B-B14F-4D97-AF65-F5344CB8AC3E}">
        <p14:creationId xmlns:p14="http://schemas.microsoft.com/office/powerpoint/2010/main" val="3542826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DEC9F3-B966-A209-E4F6-808659B19EDF}"/>
            </a:ext>
          </a:extLst>
        </p:cNvPr>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1" name="Rectangle 5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3" name="Rectangle 5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5" name="Rectangle 5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7" name="Freeform: Shape 5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59" name="Rectangle 5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8" name="Title 1">
            <a:extLst>
              <a:ext uri="{FF2B5EF4-FFF2-40B4-BE49-F238E27FC236}">
                <a16:creationId xmlns:a16="http://schemas.microsoft.com/office/drawing/2014/main" id="{FB918B63-5D56-EA6B-1646-8546D658C308}"/>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lang="es" sz="4000" b="1" i="0" u="none" strike="noStrike" kern="1200" cap="none" spc="0" normalizeH="0" noProof="0">
                <a:ln>
                  <a:noFill/>
                </a:ln>
                <a:solidFill>
                  <a:srgbClr val="FFFFFF"/>
                </a:solidFill>
                <a:effectLst/>
                <a:uLnTx/>
                <a:uFillTx/>
                <a:latin typeface="+mj-lt"/>
                <a:ea typeface="+mj-ea"/>
                <a:cs typeface="+mj-cs"/>
              </a:rPr>
              <a:t>Escenario </a:t>
            </a:r>
            <a:br>
              <a:rPr kumimoji="0" lang="en-US" sz="4000" b="1" i="0" u="none" strike="noStrike" kern="1200" cap="none" spc="0" normalizeH="0" baseline="0" noProof="0" dirty="0">
                <a:ln>
                  <a:noFill/>
                </a:ln>
                <a:solidFill>
                  <a:srgbClr val="FFFFFF"/>
                </a:solidFill>
                <a:effectLst/>
                <a:uLnTx/>
                <a:uFillTx/>
                <a:latin typeface="+mj-lt"/>
                <a:ea typeface="+mj-ea"/>
                <a:cs typeface="+mj-cs"/>
              </a:rPr>
            </a:br>
            <a:r>
              <a:rPr lang="es" sz="4000" b="1">
                <a:solidFill>
                  <a:srgbClr val="FFFFFF"/>
                </a:solidFill>
              </a:rPr>
              <a:t>Uno</a:t>
            </a:r>
            <a:endParaRPr kumimoji="0" lang="en-US" sz="4000" b="1" i="0" u="none" strike="noStrike" kern="1200" cap="none" spc="0" normalizeH="0" baseline="0" noProof="0" dirty="0">
              <a:ln>
                <a:noFill/>
              </a:ln>
              <a:solidFill>
                <a:srgbClr val="FFFFFF"/>
              </a:solidFill>
              <a:effectLst/>
              <a:uLnTx/>
              <a:uFillTx/>
              <a:latin typeface="+mj-lt"/>
              <a:ea typeface="+mj-ea"/>
              <a:cs typeface="+mj-cs"/>
            </a:endParaRPr>
          </a:p>
        </p:txBody>
      </p:sp>
      <p:sp>
        <p:nvSpPr>
          <p:cNvPr id="6" name="Slide Number Placeholder 5">
            <a:extLst>
              <a:ext uri="{FF2B5EF4-FFF2-40B4-BE49-F238E27FC236}">
                <a16:creationId xmlns:a16="http://schemas.microsoft.com/office/drawing/2014/main" id="{0E8DF765-9F38-8A7C-BD22-2487BCE86F00}"/>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26</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63A721BB-AFA8-910B-C568-52131E79AAFF}"/>
              </a:ext>
            </a:extLst>
          </p:cNvPr>
          <p:cNvSpPr>
            <a:spLocks noGrp="1"/>
          </p:cNvSpPr>
          <p:nvPr>
            <p:ph type="ftr" sz="quarter" idx="11"/>
          </p:nvPr>
        </p:nvSpPr>
        <p:spPr>
          <a:xfrm rot="5400000">
            <a:off x="-1828800" y="2002536"/>
            <a:ext cx="4114800" cy="365125"/>
          </a:xfrm>
        </p:spPr>
        <p:txBody>
          <a:bodyPr rtlCol="0">
            <a:normAutofit fontScale="92500" lnSpcReduction="20000"/>
          </a:bodyPr>
          <a:lstStyle/>
          <a:p>
            <a:pPr algn="l" rtl="0">
              <a:spcAft>
                <a:spcPts val="600"/>
              </a:spcAft>
            </a:pPr>
            <a:r>
              <a:rPr lang="es" sz="1100">
                <a:solidFill>
                  <a:srgbClr val="FFFFFF"/>
                </a:solidFill>
              </a:rPr>
              <a:t>Centro de Capacitación y Asistencia Técnica para la Vida Independiente</a:t>
            </a:r>
          </a:p>
        </p:txBody>
      </p:sp>
      <p:sp>
        <p:nvSpPr>
          <p:cNvPr id="7" name="Content Placeholder 2">
            <a:extLst>
              <a:ext uri="{FF2B5EF4-FFF2-40B4-BE49-F238E27FC236}">
                <a16:creationId xmlns:a16="http://schemas.microsoft.com/office/drawing/2014/main" id="{D52A917D-ABEB-E61E-BAFC-B402690557E4}"/>
              </a:ext>
            </a:extLst>
          </p:cNvPr>
          <p:cNvSpPr txBox="1">
            <a:spLocks/>
          </p:cNvSpPr>
          <p:nvPr/>
        </p:nvSpPr>
        <p:spPr>
          <a:xfrm>
            <a:off x="4810259" y="649480"/>
            <a:ext cx="6894061" cy="554604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rtl="0">
              <a:lnSpc>
                <a:spcPct val="100000"/>
              </a:lnSpc>
              <a:spcBef>
                <a:spcPts val="0"/>
              </a:spcBef>
              <a:buNone/>
              <a:defRPr/>
            </a:pPr>
            <a:r>
              <a:rPr lang="es" sz="2000"/>
              <a:t>Su CIL adoptó un plan estratégico de 3 años el año pasado. En las últimas reuniones de la junta, no se han incluido actualizaciones sobre el plan. El director ejecutivo ha comenzado a lanzar nuevas iniciativas que no están reflejadas en el plan, diciendo "las cosas se están moviendo rápidamente" y "necesitamos ser receptivos."</a:t>
            </a:r>
          </a:p>
        </p:txBody>
      </p:sp>
    </p:spTree>
    <p:extLst>
      <p:ext uri="{BB962C8B-B14F-4D97-AF65-F5344CB8AC3E}">
        <p14:creationId xmlns:p14="http://schemas.microsoft.com/office/powerpoint/2010/main" val="195553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AF76F6-6C95-5655-550B-A8A14E10DBDD}"/>
            </a:ext>
          </a:extLst>
        </p:cNvPr>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useBgFill="1">
        <p:nvSpPr>
          <p:cNvPr id="66" name="Rectangle 6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8" name="Rectangle 6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0" name="Rectangle 6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2" name="Rectangle 7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4" name="Freeform: Shape 7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76" name="Rectangle 7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8" name="Title 1">
            <a:extLst>
              <a:ext uri="{FF2B5EF4-FFF2-40B4-BE49-F238E27FC236}">
                <a16:creationId xmlns:a16="http://schemas.microsoft.com/office/drawing/2014/main" id="{372B3F65-ACDF-38F4-11EF-E8B82010E331}"/>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lang="es" sz="4000" b="1" i="0" u="none" strike="noStrike" kern="1200" cap="none" spc="0" normalizeH="0" noProof="0">
                <a:ln>
                  <a:noFill/>
                </a:ln>
                <a:solidFill>
                  <a:srgbClr val="FFFFFF"/>
                </a:solidFill>
                <a:effectLst/>
                <a:uLnTx/>
                <a:uFillTx/>
                <a:latin typeface="+mj-lt"/>
                <a:ea typeface="+mj-ea"/>
                <a:cs typeface="+mj-cs"/>
              </a:rPr>
              <a:t>Escenario </a:t>
            </a:r>
            <a:br>
              <a:rPr kumimoji="0" lang="en-US" sz="4000" b="1" i="0" u="none" strike="noStrike" kern="1200" cap="none" spc="0" normalizeH="0" baseline="0" noProof="0" dirty="0">
                <a:ln>
                  <a:noFill/>
                </a:ln>
                <a:solidFill>
                  <a:srgbClr val="FFFFFF"/>
                </a:solidFill>
                <a:effectLst/>
                <a:uLnTx/>
                <a:uFillTx/>
                <a:latin typeface="+mj-lt"/>
                <a:ea typeface="+mj-ea"/>
                <a:cs typeface="+mj-cs"/>
              </a:rPr>
            </a:br>
            <a:r>
              <a:rPr lang="es" sz="4000" b="1" i="0" u="none" strike="noStrike" kern="1200" cap="none" spc="0" normalizeH="0" noProof="0">
                <a:ln>
                  <a:noFill/>
                </a:ln>
                <a:solidFill>
                  <a:srgbClr val="FFFFFF"/>
                </a:solidFill>
                <a:effectLst/>
                <a:uLnTx/>
                <a:uFillTx/>
                <a:latin typeface="+mj-lt"/>
                <a:ea typeface="+mj-ea"/>
                <a:cs typeface="+mj-cs"/>
              </a:rPr>
              <a:t>Dos</a:t>
            </a:r>
          </a:p>
        </p:txBody>
      </p:sp>
      <p:sp>
        <p:nvSpPr>
          <p:cNvPr id="3" name="Content Placeholder 2">
            <a:extLst>
              <a:ext uri="{FF2B5EF4-FFF2-40B4-BE49-F238E27FC236}">
                <a16:creationId xmlns:a16="http://schemas.microsoft.com/office/drawing/2014/main" id="{BBFA183B-AA08-A0FD-AF6D-AA9A9AB845DB}"/>
              </a:ext>
            </a:extLst>
          </p:cNvPr>
          <p:cNvSpPr>
            <a:spLocks noGrp="1"/>
          </p:cNvSpPr>
          <p:nvPr>
            <p:ph idx="1"/>
          </p:nvPr>
        </p:nvSpPr>
        <p:spPr>
          <a:xfrm>
            <a:off x="4810259" y="649480"/>
            <a:ext cx="6894061" cy="5546047"/>
          </a:xfrm>
        </p:spPr>
        <p:txBody>
          <a:bodyPr rtlCol="0" anchor="ctr">
            <a:normAutofit/>
          </a:bodyPr>
          <a:lstStyle/>
          <a:p>
            <a:pPr marL="0" indent="0" rtl="0">
              <a:buNone/>
            </a:pPr>
            <a:r>
              <a:rPr lang="es" sz="2000"/>
              <a:t>Luego de haber transcurrido seis meses del año fiscal, la junta se entera de que la organización está significativamente por encima del presupuesto en varias áreas de programa debido a cambios inesperados en el personal y la demanda de servicios. El comité de finanzas no había señalado esto, y algunos miembros están sorprendidos por la noticia.</a:t>
            </a:r>
          </a:p>
        </p:txBody>
      </p:sp>
      <p:sp>
        <p:nvSpPr>
          <p:cNvPr id="6" name="Slide Number Placeholder 5">
            <a:extLst>
              <a:ext uri="{FF2B5EF4-FFF2-40B4-BE49-F238E27FC236}">
                <a16:creationId xmlns:a16="http://schemas.microsoft.com/office/drawing/2014/main" id="{EFAA25D9-0D6E-D601-DC37-61E5EB2C0C2F}"/>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27</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35F88562-C87B-D121-09E9-2050623D56AA}"/>
              </a:ext>
            </a:extLst>
          </p:cNvPr>
          <p:cNvSpPr>
            <a:spLocks noGrp="1"/>
          </p:cNvSpPr>
          <p:nvPr>
            <p:ph type="ftr" sz="quarter" idx="11"/>
          </p:nvPr>
        </p:nvSpPr>
        <p:spPr>
          <a:xfrm rot="5400000">
            <a:off x="-2319210" y="2474657"/>
            <a:ext cx="5095619" cy="365125"/>
          </a:xfrm>
        </p:spPr>
        <p:txBody>
          <a:bodyPr rtlCol="0">
            <a:normAutofit/>
          </a:bodyPr>
          <a:lstStyle/>
          <a:p>
            <a:pPr algn="l" rtl="0">
              <a:spcAft>
                <a:spcPts val="600"/>
              </a:spcAft>
            </a:pPr>
            <a:r>
              <a:rPr lang="es" sz="1100">
                <a:solidFill>
                  <a:srgbClr val="FFFFFF"/>
                </a:solidFill>
              </a:rPr>
              <a:t>Centro de Capacitación y Asistencia Técnica para la Vida Independiente</a:t>
            </a:r>
          </a:p>
        </p:txBody>
      </p:sp>
    </p:spTree>
    <p:extLst>
      <p:ext uri="{BB962C8B-B14F-4D97-AF65-F5344CB8AC3E}">
        <p14:creationId xmlns:p14="http://schemas.microsoft.com/office/powerpoint/2010/main" val="2960594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2E7020-6913-B5FC-9FC0-97B285DFCD96}"/>
            </a:ext>
          </a:extLst>
        </p:cNvPr>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8FB2A0F8-FB4E-B4BC-26F3-7F23DE7FF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useBgFill="1">
        <p:nvSpPr>
          <p:cNvPr id="66" name="Rectangle 65">
            <a:extLst>
              <a:ext uri="{FF2B5EF4-FFF2-40B4-BE49-F238E27FC236}">
                <a16:creationId xmlns:a16="http://schemas.microsoft.com/office/drawing/2014/main" id="{0EB66FF2-07B1-0725-5B4D-94AD44C4B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68" name="Rectangle 67">
            <a:extLst>
              <a:ext uri="{FF2B5EF4-FFF2-40B4-BE49-F238E27FC236}">
                <a16:creationId xmlns:a16="http://schemas.microsoft.com/office/drawing/2014/main" id="{E249FD85-D24C-6A58-D2D4-09CB20D7DC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0" name="Rectangle 69">
            <a:extLst>
              <a:ext uri="{FF2B5EF4-FFF2-40B4-BE49-F238E27FC236}">
                <a16:creationId xmlns:a16="http://schemas.microsoft.com/office/drawing/2014/main" id="{56E50B91-3E44-8BA8-85F5-C4AE151C8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2" name="Rectangle 71">
            <a:extLst>
              <a:ext uri="{FF2B5EF4-FFF2-40B4-BE49-F238E27FC236}">
                <a16:creationId xmlns:a16="http://schemas.microsoft.com/office/drawing/2014/main" id="{16ACBAE0-2085-7BB5-A1D6-242580C6F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4" name="Freeform: Shape 73">
            <a:extLst>
              <a:ext uri="{FF2B5EF4-FFF2-40B4-BE49-F238E27FC236}">
                <a16:creationId xmlns:a16="http://schemas.microsoft.com/office/drawing/2014/main" id="{57C45EDF-54C2-4A3B-5CD5-D0240D6D6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76" name="Rectangle 75">
            <a:extLst>
              <a:ext uri="{FF2B5EF4-FFF2-40B4-BE49-F238E27FC236}">
                <a16:creationId xmlns:a16="http://schemas.microsoft.com/office/drawing/2014/main" id="{19163E01-6182-767D-B932-87DE567327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8" name="Title 1">
            <a:extLst>
              <a:ext uri="{FF2B5EF4-FFF2-40B4-BE49-F238E27FC236}">
                <a16:creationId xmlns:a16="http://schemas.microsoft.com/office/drawing/2014/main" id="{3EBFBE1C-646D-46DF-55AC-BB33C90603F5}"/>
              </a:ext>
            </a:extLst>
          </p:cNvPr>
          <p:cNvSpPr txBox="1">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spcBef>
                <a:spcPct val="0"/>
              </a:spcBef>
              <a:spcAft>
                <a:spcPts val="0"/>
              </a:spcAft>
              <a:buClrTx/>
              <a:buSzTx/>
              <a:buFontTx/>
              <a:buNone/>
              <a:tabLst/>
              <a:defRPr/>
            </a:pPr>
            <a:r>
              <a:rPr lang="es" sz="4000" b="1" i="0" u="none" strike="noStrike" kern="1200" cap="none" spc="0" normalizeH="0" noProof="0">
                <a:ln>
                  <a:noFill/>
                </a:ln>
                <a:solidFill>
                  <a:srgbClr val="FFFFFF"/>
                </a:solidFill>
                <a:effectLst/>
                <a:uLnTx/>
                <a:uFillTx/>
                <a:latin typeface="+mj-lt"/>
                <a:ea typeface="+mj-ea"/>
                <a:cs typeface="+mj-cs"/>
              </a:rPr>
              <a:t>Escenario Tres</a:t>
            </a:r>
          </a:p>
        </p:txBody>
      </p:sp>
      <p:sp>
        <p:nvSpPr>
          <p:cNvPr id="3" name="Content Placeholder 2">
            <a:extLst>
              <a:ext uri="{FF2B5EF4-FFF2-40B4-BE49-F238E27FC236}">
                <a16:creationId xmlns:a16="http://schemas.microsoft.com/office/drawing/2014/main" id="{100E3726-BE17-D4BF-3B6F-512EC1BF39A5}"/>
              </a:ext>
            </a:extLst>
          </p:cNvPr>
          <p:cNvSpPr>
            <a:spLocks noGrp="1"/>
          </p:cNvSpPr>
          <p:nvPr>
            <p:ph idx="1"/>
          </p:nvPr>
        </p:nvSpPr>
        <p:spPr>
          <a:xfrm>
            <a:off x="4810259" y="649480"/>
            <a:ext cx="6894061" cy="5546047"/>
          </a:xfrm>
        </p:spPr>
        <p:txBody>
          <a:bodyPr rtlCol="0" anchor="ctr">
            <a:normAutofit/>
          </a:bodyPr>
          <a:lstStyle/>
          <a:p>
            <a:pPr marL="0" indent="0" rtl="0">
              <a:buNone/>
            </a:pPr>
            <a:r>
              <a:rPr lang="es" sz="2000"/>
              <a:t>Una queja anónima alega que el personal de su CIL se siente incómodo al plantear preocupaciones de forma interna aduciendo una falta de transparencia en cómo se toman las decisiones de liderazgo. La junta recibe la queja pero no está segura de cómo responder.</a:t>
            </a:r>
          </a:p>
        </p:txBody>
      </p:sp>
      <p:sp>
        <p:nvSpPr>
          <p:cNvPr id="6" name="Slide Number Placeholder 5">
            <a:extLst>
              <a:ext uri="{FF2B5EF4-FFF2-40B4-BE49-F238E27FC236}">
                <a16:creationId xmlns:a16="http://schemas.microsoft.com/office/drawing/2014/main" id="{D9740FAC-D6AE-3F48-80BF-268501B14F58}"/>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28</a:t>
            </a:fld>
            <a:endParaRPr lang="en-US" sz="1100" dirty="0">
              <a:solidFill>
                <a:schemeClr val="tx1">
                  <a:lumMod val="50000"/>
                  <a:lumOff val="50000"/>
                </a:schemeClr>
              </a:solidFill>
            </a:endParaRPr>
          </a:p>
        </p:txBody>
      </p:sp>
      <p:sp>
        <p:nvSpPr>
          <p:cNvPr id="5" name="Footer Placeholder 4">
            <a:extLst>
              <a:ext uri="{FF2B5EF4-FFF2-40B4-BE49-F238E27FC236}">
                <a16:creationId xmlns:a16="http://schemas.microsoft.com/office/drawing/2014/main" id="{4551986E-5EDE-3238-9B84-9CF686B90DB1}"/>
              </a:ext>
            </a:extLst>
          </p:cNvPr>
          <p:cNvSpPr>
            <a:spLocks noGrp="1"/>
          </p:cNvSpPr>
          <p:nvPr>
            <p:ph type="ftr" sz="quarter" idx="11"/>
          </p:nvPr>
        </p:nvSpPr>
        <p:spPr>
          <a:xfrm rot="5400000">
            <a:off x="-2409096" y="2564544"/>
            <a:ext cx="5275392" cy="365125"/>
          </a:xfrm>
        </p:spPr>
        <p:txBody>
          <a:bodyPr rtlCol="0">
            <a:normAutofit/>
          </a:bodyPr>
          <a:lstStyle/>
          <a:p>
            <a:pPr algn="l" rtl="0">
              <a:spcAft>
                <a:spcPts val="600"/>
              </a:spcAft>
            </a:pPr>
            <a:r>
              <a:rPr lang="es" sz="1100" dirty="0">
                <a:solidFill>
                  <a:srgbClr val="FFFFFF"/>
                </a:solidFill>
              </a:rPr>
              <a:t>Centro de Capacitación y Asistencia Técnica para la Vida Independiente</a:t>
            </a:r>
          </a:p>
        </p:txBody>
      </p:sp>
    </p:spTree>
    <p:extLst>
      <p:ext uri="{BB962C8B-B14F-4D97-AF65-F5344CB8AC3E}">
        <p14:creationId xmlns:p14="http://schemas.microsoft.com/office/powerpoint/2010/main" val="577202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A5794C-6750-9C5C-E47A-8F2176E871A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3A4BA5-AA9E-94ED-90BD-6087DB974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useBgFill="1">
        <p:nvSpPr>
          <p:cNvPr id="12" name="Rectangle 11">
            <a:extLst>
              <a:ext uri="{FF2B5EF4-FFF2-40B4-BE49-F238E27FC236}">
                <a16:creationId xmlns:a16="http://schemas.microsoft.com/office/drawing/2014/main" id="{383CB2A5-33EA-0D7C-DE1D-02673400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4" name="Rectangle 13">
            <a:extLst>
              <a:ext uri="{FF2B5EF4-FFF2-40B4-BE49-F238E27FC236}">
                <a16:creationId xmlns:a16="http://schemas.microsoft.com/office/drawing/2014/main" id="{7017C709-F34C-83D8-FEB0-EC5C68AD9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6" name="Rectangle 15">
            <a:extLst>
              <a:ext uri="{FF2B5EF4-FFF2-40B4-BE49-F238E27FC236}">
                <a16:creationId xmlns:a16="http://schemas.microsoft.com/office/drawing/2014/main" id="{9FBF33D5-4BB2-766C-EFEE-215B9B45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8" name="Rectangle 17">
            <a:extLst>
              <a:ext uri="{FF2B5EF4-FFF2-40B4-BE49-F238E27FC236}">
                <a16:creationId xmlns:a16="http://schemas.microsoft.com/office/drawing/2014/main" id="{9440215F-EBC0-69DC-4147-0A2297325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0" name="Freeform: Shape 19">
            <a:extLst>
              <a:ext uri="{FF2B5EF4-FFF2-40B4-BE49-F238E27FC236}">
                <a16:creationId xmlns:a16="http://schemas.microsoft.com/office/drawing/2014/main" id="{13D3904B-13A1-71C1-1033-04D3D5AB1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2" name="Rectangle 21">
            <a:extLst>
              <a:ext uri="{FF2B5EF4-FFF2-40B4-BE49-F238E27FC236}">
                <a16:creationId xmlns:a16="http://schemas.microsoft.com/office/drawing/2014/main" id="{90D5F080-6335-F6C6-8736-DD27D5073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F7F56407-855C-A364-E4C8-EA52F1994323}"/>
              </a:ext>
            </a:extLst>
          </p:cNvPr>
          <p:cNvSpPr>
            <a:spLocks noGrp="1"/>
          </p:cNvSpPr>
          <p:nvPr>
            <p:ph type="title"/>
          </p:nvPr>
        </p:nvSpPr>
        <p:spPr>
          <a:xfrm>
            <a:off x="466722" y="586855"/>
            <a:ext cx="3201366" cy="3387497"/>
          </a:xfrm>
        </p:spPr>
        <p:txBody>
          <a:bodyPr rtlCol="0" anchor="b">
            <a:normAutofit/>
          </a:bodyPr>
          <a:lstStyle/>
          <a:p>
            <a:pPr algn="r" rtl="0"/>
            <a:r>
              <a:rPr lang="es" sz="4000">
                <a:solidFill>
                  <a:srgbClr val="FFFFFF"/>
                </a:solidFill>
              </a:rPr>
              <a:t>Preguntas para debatir</a:t>
            </a:r>
          </a:p>
        </p:txBody>
      </p:sp>
      <p:sp>
        <p:nvSpPr>
          <p:cNvPr id="3" name="Content Placeholder 2">
            <a:extLst>
              <a:ext uri="{FF2B5EF4-FFF2-40B4-BE49-F238E27FC236}">
                <a16:creationId xmlns:a16="http://schemas.microsoft.com/office/drawing/2014/main" id="{FDACA645-05A2-FC9D-D69E-4E84BF6F0C58}"/>
              </a:ext>
            </a:extLst>
          </p:cNvPr>
          <p:cNvSpPr>
            <a:spLocks noGrp="1"/>
          </p:cNvSpPr>
          <p:nvPr>
            <p:ph idx="1"/>
          </p:nvPr>
        </p:nvSpPr>
        <p:spPr>
          <a:xfrm>
            <a:off x="4810259" y="649480"/>
            <a:ext cx="6555347" cy="5546047"/>
          </a:xfrm>
        </p:spPr>
        <p:txBody>
          <a:bodyPr rtlCol="0" anchor="ctr">
            <a:normAutofit fontScale="85000" lnSpcReduction="20000"/>
          </a:bodyPr>
          <a:lstStyle/>
          <a:p>
            <a:pPr rtl="0">
              <a:buFont typeface="Wingdings" panose="05000000000000000000" pitchFamily="2" charset="2"/>
              <a:buChar char="§"/>
            </a:pPr>
            <a:r>
              <a:rPr lang="es" sz="2000"/>
              <a:t>¿De qué maneras contribuyo personalmente a fomentar una cultura de responsabilidad y confianza dentro de mi junta?</a:t>
            </a:r>
          </a:p>
          <a:p>
            <a:pPr rtl="0">
              <a:buFont typeface="Wingdings" panose="05000000000000000000" pitchFamily="2" charset="2"/>
              <a:buChar char="§"/>
            </a:pPr>
            <a:r>
              <a:rPr lang="es" sz="2000"/>
              <a:t>¿Qué creencias o supuestos tengo sobre el servicio en la junta que pueden necesitar desarrollo para apoyar mejor el futuro del CIL?</a:t>
            </a:r>
          </a:p>
          <a:p>
            <a:pPr rtl="0">
              <a:buFont typeface="Wingdings" panose="05000000000000000000" pitchFamily="2" charset="2"/>
              <a:buChar char="§"/>
            </a:pPr>
            <a:r>
              <a:rPr lang="es" sz="2000"/>
              <a:t>¿Cómo se vería nuestra junta liderando con transparencia, incluso cuando es incómodo?</a:t>
            </a:r>
          </a:p>
          <a:p>
            <a:pPr rtl="0">
              <a:buFont typeface="Wingdings" panose="05000000000000000000" pitchFamily="2" charset="2"/>
              <a:buChar char="§"/>
            </a:pPr>
            <a:r>
              <a:rPr lang="es" sz="2000"/>
              <a:t>¿Qué señales, implícitas o tácitas, determinan cómo se toman o evitan las decisiones en nuestra junta?</a:t>
            </a:r>
          </a:p>
          <a:p>
            <a:pPr rtl="0">
              <a:buFont typeface="Wingdings" panose="05000000000000000000" pitchFamily="2" charset="2"/>
              <a:buChar char="§"/>
            </a:pPr>
            <a:r>
              <a:rPr lang="es" sz="2000"/>
              <a:t>¿Cómo se mantiene informada su junta actualmente sobre las prioridades estratégicas de su organización?</a:t>
            </a:r>
          </a:p>
          <a:p>
            <a:pPr rtl="0">
              <a:buFont typeface="Wingdings" panose="05000000000000000000" pitchFamily="2" charset="2"/>
              <a:buChar char="§"/>
            </a:pPr>
            <a:r>
              <a:rPr lang="es" sz="2000"/>
              <a:t>¿Qué barreras impiden que las juntas se involucren plenamente en la planificación a largo plazo?</a:t>
            </a:r>
          </a:p>
          <a:p>
            <a:pPr rtl="0">
              <a:buFont typeface="Wingdings" panose="05000000000000000000" pitchFamily="2" charset="2"/>
              <a:buChar char="§"/>
            </a:pPr>
            <a:r>
              <a:rPr lang="es" sz="2000"/>
              <a:t>¿Qué informes financieros evalúa su junta regularmente y se siente seguro leyéndolos?</a:t>
            </a:r>
          </a:p>
          <a:p>
            <a:pPr rtl="0">
              <a:buFont typeface="Wingdings" panose="05000000000000000000" pitchFamily="2" charset="2"/>
              <a:buChar char="§"/>
            </a:pPr>
            <a:r>
              <a:rPr lang="es" sz="2000"/>
              <a:t>En una escala del 1, extremadamente ineficiente, al 10, extremadamente eficiente, calificaría nuestras reuniones de junta como un ____.</a:t>
            </a:r>
          </a:p>
          <a:p>
            <a:pPr rtl="0">
              <a:buFont typeface="Wingdings" panose="05000000000000000000" pitchFamily="2" charset="2"/>
              <a:buChar char="§"/>
            </a:pPr>
            <a:r>
              <a:rPr lang="es" sz="2000"/>
              <a:t>¿Qué proceso o práctica, si se mejora, tendría el mayor impacto en la eficiencia de su junta?</a:t>
            </a:r>
          </a:p>
          <a:p>
            <a:pPr rtl="0">
              <a:buFont typeface="Wingdings" panose="05000000000000000000" pitchFamily="2" charset="2"/>
              <a:buChar char="§"/>
            </a:pPr>
            <a:r>
              <a:rPr lang="es" sz="2000"/>
              <a:t>¿Cómo puede ayudar a orientar a los nuevos miembros de la junta en estos roles y herramientas?</a:t>
            </a:r>
          </a:p>
        </p:txBody>
      </p:sp>
      <p:sp>
        <p:nvSpPr>
          <p:cNvPr id="5" name="Slide Number Placeholder 4">
            <a:extLst>
              <a:ext uri="{FF2B5EF4-FFF2-40B4-BE49-F238E27FC236}">
                <a16:creationId xmlns:a16="http://schemas.microsoft.com/office/drawing/2014/main" id="{F49E12A5-F639-4B88-0D97-2B99A0C3B200}"/>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29</a:t>
            </a:fld>
            <a:endParaRPr lang="en-US" sz="1100"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59D3A018-46E2-EFEE-092F-6790C8C42075}"/>
              </a:ext>
            </a:extLst>
          </p:cNvPr>
          <p:cNvSpPr>
            <a:spLocks noGrp="1"/>
          </p:cNvSpPr>
          <p:nvPr>
            <p:ph type="ftr" sz="quarter" idx="11"/>
          </p:nvPr>
        </p:nvSpPr>
        <p:spPr>
          <a:xfrm rot="5400000">
            <a:off x="-1828800" y="1984248"/>
            <a:ext cx="4114800" cy="365125"/>
          </a:xfrm>
        </p:spPr>
        <p:txBody>
          <a:bodyPr rtlCol="0">
            <a:normAutofit fontScale="92500"/>
          </a:bodyPr>
          <a:lstStyle/>
          <a:p>
            <a:pPr algn="l" rtl="0">
              <a:spcAft>
                <a:spcPts val="600"/>
              </a:spcAft>
            </a:pPr>
            <a:r>
              <a:rPr lang="es" sz="1100">
                <a:solidFill>
                  <a:srgbClr val="FFFFFF"/>
                </a:solidFill>
              </a:rPr>
              <a:t>Centro de Capacitación y Asistencia Técnica para la Vida Independiente</a:t>
            </a:r>
          </a:p>
        </p:txBody>
      </p:sp>
    </p:spTree>
    <p:extLst>
      <p:ext uri="{BB962C8B-B14F-4D97-AF65-F5344CB8AC3E}">
        <p14:creationId xmlns:p14="http://schemas.microsoft.com/office/powerpoint/2010/main" val="308177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522200-7E40-25EB-D237-1DACE0F187B5}"/>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4" name="Footer Placeholder 3" descr="Title">
            <a:extLst>
              <a:ext uri="{FF2B5EF4-FFF2-40B4-BE49-F238E27FC236}">
                <a16:creationId xmlns:a16="http://schemas.microsoft.com/office/drawing/2014/main" id="{9EB94161-A666-90DD-D3E5-559064ACA703}"/>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defTabSz="914400" rtl="0" eaLnBrk="1" fontAlgn="auto" latinLnBrk="0" hangingPunct="1">
              <a:spcBef>
                <a:spcPts val="0"/>
              </a:spcBef>
              <a:spcAft>
                <a:spcPts val="0"/>
              </a:spcAft>
              <a:buClrTx/>
              <a:buSzTx/>
              <a:buFontTx/>
              <a:buNone/>
              <a:tabLst/>
              <a:defRPr/>
            </a:pPr>
            <a:r>
              <a:rPr lang="es" sz="3400" i="0" u="none" strike="noStrike" kern="1200" cap="none" spc="0" normalizeH="0" noProof="0">
                <a:ln>
                  <a:noFill/>
                </a:ln>
                <a:effectLst/>
                <a:uLnTx/>
                <a:uFillTx/>
                <a:latin typeface="+mn-lt"/>
                <a:ea typeface="+mn-ea"/>
                <a:cs typeface="+mn-cs"/>
              </a:rPr>
              <a:t>Centro de Capacitación y Asistencia Técnica para la Vida Independiente</a:t>
            </a:r>
          </a:p>
        </p:txBody>
      </p:sp>
      <p:sp>
        <p:nvSpPr>
          <p:cNvPr id="3" name="Text">
            <a:extLst>
              <a:ext uri="{FF2B5EF4-FFF2-40B4-BE49-F238E27FC236}">
                <a16:creationId xmlns:a16="http://schemas.microsoft.com/office/drawing/2014/main" id="{061CB36C-6703-FA60-EA7E-DD5D402C8BEA}"/>
              </a:ext>
            </a:extLst>
          </p:cNvPr>
          <p:cNvSpPr>
            <a:spLocks noGrp="1"/>
          </p:cNvSpPr>
          <p:nvPr>
            <p:ph idx="1"/>
          </p:nvPr>
        </p:nvSpPr>
        <p:spPr>
          <a:xfrm>
            <a:off x="1136396" y="2277036"/>
            <a:ext cx="5814239" cy="3461155"/>
          </a:xfrm>
        </p:spPr>
        <p:txBody>
          <a:bodyPr vert="horz" lIns="91440" tIns="45720" rIns="91440" bIns="45720" rtlCol="0">
            <a:normAutofit fontScale="92500"/>
          </a:bodyPr>
          <a:lstStyle/>
          <a:p>
            <a:pPr marL="0" indent="0" rtl="0">
              <a:spcBef>
                <a:spcPts val="0"/>
              </a:spcBef>
              <a:spcAft>
                <a:spcPts val="2400"/>
              </a:spcAft>
              <a:buNone/>
            </a:pPr>
            <a:r>
              <a:rPr lang="es" sz="1900">
                <a:latin typeface="Aptos"/>
                <a:cs typeface="Arial"/>
              </a:rPr>
              <a:t>El Centro de Capacitación y Asistencia Técnica para la Vida Independiente (Centro IL T&amp;TA) está disponible para usted a través de un </a:t>
            </a:r>
            <a:r>
              <a:rPr lang="es" sz="1900" b="1">
                <a:latin typeface="Aptos"/>
                <a:cs typeface="Arial"/>
              </a:rPr>
              <a:t>contrato con el Departamento de Salud y Servicios Humanos de los EE.UU. </a:t>
            </a:r>
          </a:p>
          <a:p>
            <a:pPr marL="0" indent="0" rtl="0">
              <a:spcBef>
                <a:spcPts val="0"/>
              </a:spcBef>
              <a:spcAft>
                <a:spcPts val="2400"/>
              </a:spcAft>
              <a:buNone/>
            </a:pPr>
            <a:r>
              <a:rPr lang="es" sz="1900">
                <a:latin typeface="Aptos"/>
                <a:cs typeface="Arial"/>
              </a:rPr>
              <a:t>El Centro IL T&amp;TA brinda </a:t>
            </a:r>
            <a:r>
              <a:rPr lang="es" sz="1900" b="1">
                <a:latin typeface="Aptos"/>
                <a:cs typeface="Arial"/>
              </a:rPr>
              <a:t>capacitación experta y asistencia técnica</a:t>
            </a:r>
            <a:r>
              <a:rPr lang="es" sz="1900">
                <a:latin typeface="Aptos"/>
                <a:cs typeface="Arial"/>
              </a:rPr>
              <a:t> a los Centros para la Vida Independiente (CILs), Consejos Estatales de Vida Independiente (SILCs) y Entidades Estatales Designadas (DSEs). </a:t>
            </a:r>
            <a:endParaRPr lang="en-US" sz="1900" b="1" dirty="0">
              <a:latin typeface="Aptos"/>
              <a:cs typeface="Arial"/>
            </a:endParaRPr>
          </a:p>
          <a:p>
            <a:pPr marL="0" indent="0" rtl="0">
              <a:spcBef>
                <a:spcPts val="0"/>
              </a:spcBef>
              <a:spcAft>
                <a:spcPts val="2400"/>
              </a:spcAft>
              <a:buNone/>
            </a:pPr>
            <a:r>
              <a:rPr lang="es" sz="1900">
                <a:latin typeface="Aptos"/>
                <a:cs typeface="Arial"/>
              </a:rPr>
              <a:t>El Centro es gestionado por el </a:t>
            </a:r>
            <a:r>
              <a:rPr lang="es" sz="1900" b="1">
                <a:latin typeface="Aptos"/>
                <a:cs typeface="Arial"/>
              </a:rPr>
              <a:t>Instituto Rural para Comunidades Inclusivas</a:t>
            </a:r>
            <a:r>
              <a:rPr lang="es" sz="1900">
                <a:latin typeface="Aptos"/>
                <a:cs typeface="Arial"/>
              </a:rPr>
              <a:t> de la Universidad de Montana. </a:t>
            </a:r>
            <a:endParaRPr lang="en-US" sz="1900" b="1" dirty="0">
              <a:latin typeface="Aptos"/>
              <a:cs typeface="Arial" panose="020B0604020202020204" pitchFamily="34" charset="0"/>
            </a:endParaRPr>
          </a:p>
        </p:txBody>
      </p:sp>
      <p:pic>
        <p:nvPicPr>
          <p:cNvPr id="8" name="Logo 2" descr="Logo: University of Montana. Graphic features a mountain with two peaks. ">
            <a:extLst>
              <a:ext uri="{FF2B5EF4-FFF2-40B4-BE49-F238E27FC236}">
                <a16:creationId xmlns:a16="http://schemas.microsoft.com/office/drawing/2014/main" id="{272D76E7-54E1-F3D4-1B69-8914C30764E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9D4069F2-5A17-E750-48E4-A5A915949E8F}"/>
              </a:ext>
            </a:extLst>
          </p:cNvPr>
          <p:cNvPicPr>
            <a:picLocks noChangeAspect="1"/>
          </p:cNvPicPr>
          <p:nvPr/>
        </p:nvPicPr>
        <p:blipFill>
          <a:blip r:embed="rId3"/>
          <a:stretch>
            <a:fillRect/>
          </a:stretch>
        </p:blipFill>
        <p:spPr>
          <a:xfrm>
            <a:off x="7679765" y="3922458"/>
            <a:ext cx="3712869" cy="1652227"/>
          </a:xfrm>
          <a:prstGeom prst="rect">
            <a:avLst/>
          </a:prstGeom>
        </p:spPr>
      </p:pic>
      <p:sp>
        <p:nvSpPr>
          <p:cNvPr id="36" name="Rectangle 35">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38" name="Rectangle 37">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 name="Slide Number ">
            <a:extLst>
              <a:ext uri="{FF2B5EF4-FFF2-40B4-BE49-F238E27FC236}">
                <a16:creationId xmlns:a16="http://schemas.microsoft.com/office/drawing/2014/main" id="{FBCF95F5-0E44-576D-DCAC-27B3787EF68B}"/>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5D16CCA7-A32B-44D2-BAC0-8216F98A92EE}" type="slidenum">
              <a:rPr lang="en-US" sz="1100">
                <a:solidFill>
                  <a:srgbClr val="FFFFFF"/>
                </a:solidFill>
              </a:rPr>
              <a:pPr>
                <a:spcAft>
                  <a:spcPts val="600"/>
                </a:spcAft>
              </a:pPr>
              <a:t>3</a:t>
            </a:fld>
            <a:endParaRPr lang="en-US" sz="1100" dirty="0">
              <a:solidFill>
                <a:srgbClr val="FFFFFF"/>
              </a:solidFill>
            </a:endParaRPr>
          </a:p>
        </p:txBody>
      </p:sp>
    </p:spTree>
    <p:extLst>
      <p:ext uri="{BB962C8B-B14F-4D97-AF65-F5344CB8AC3E}">
        <p14:creationId xmlns:p14="http://schemas.microsoft.com/office/powerpoint/2010/main" val="2936878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1E02DF-2F5B-98F1-B089-BE146CFFA4F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E99698C-0575-068D-4074-248EE254C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2" name="Rectangle 21">
            <a:extLst>
              <a:ext uri="{FF2B5EF4-FFF2-40B4-BE49-F238E27FC236}">
                <a16:creationId xmlns:a16="http://schemas.microsoft.com/office/drawing/2014/main" id="{228CD0AF-0E75-B5C8-7032-DCE54173D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4" name="Rectangle 23">
            <a:extLst>
              <a:ext uri="{FF2B5EF4-FFF2-40B4-BE49-F238E27FC236}">
                <a16:creationId xmlns:a16="http://schemas.microsoft.com/office/drawing/2014/main" id="{EC7BF628-8587-3CE1-3868-B4E79726B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6" name="Rectangle 25">
            <a:extLst>
              <a:ext uri="{FF2B5EF4-FFF2-40B4-BE49-F238E27FC236}">
                <a16:creationId xmlns:a16="http://schemas.microsoft.com/office/drawing/2014/main" id="{45BF4916-45E2-9DAB-A61A-3A93CABB7E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8" name="Rectangle 27">
            <a:extLst>
              <a:ext uri="{FF2B5EF4-FFF2-40B4-BE49-F238E27FC236}">
                <a16:creationId xmlns:a16="http://schemas.microsoft.com/office/drawing/2014/main" id="{FBA702A2-441E-A9E1-543D-015840F7F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890F5ABE-A33E-F291-D77F-26727A1C35F6}"/>
              </a:ext>
            </a:extLst>
          </p:cNvPr>
          <p:cNvSpPr>
            <a:spLocks noGrp="1"/>
          </p:cNvSpPr>
          <p:nvPr>
            <p:ph type="title"/>
          </p:nvPr>
        </p:nvSpPr>
        <p:spPr>
          <a:xfrm>
            <a:off x="1371599" y="294538"/>
            <a:ext cx="9895951" cy="1033669"/>
          </a:xfrm>
        </p:spPr>
        <p:txBody>
          <a:bodyPr rtlCol="0">
            <a:normAutofit/>
          </a:bodyPr>
          <a:lstStyle/>
          <a:p>
            <a:pPr rtl="0"/>
            <a:r>
              <a:rPr lang="es" sz="4000" b="1">
                <a:solidFill>
                  <a:srgbClr val="FFFFFF"/>
                </a:solidFill>
              </a:rPr>
              <a:t>Información de contacto</a:t>
            </a:r>
            <a:endParaRPr lang="en-US" sz="4000" dirty="0">
              <a:solidFill>
                <a:srgbClr val="FFFFFF"/>
              </a:solidFill>
            </a:endParaRPr>
          </a:p>
        </p:txBody>
      </p:sp>
      <p:sp>
        <p:nvSpPr>
          <p:cNvPr id="15" name="Content Placeholder 2">
            <a:extLst>
              <a:ext uri="{FF2B5EF4-FFF2-40B4-BE49-F238E27FC236}">
                <a16:creationId xmlns:a16="http://schemas.microsoft.com/office/drawing/2014/main" id="{B814D220-CE53-1DF7-B3A7-45433BA84AB7}"/>
              </a:ext>
            </a:extLst>
          </p:cNvPr>
          <p:cNvSpPr>
            <a:spLocks noGrp="1"/>
          </p:cNvSpPr>
          <p:nvPr>
            <p:ph idx="1"/>
          </p:nvPr>
        </p:nvSpPr>
        <p:spPr>
          <a:xfrm>
            <a:off x="1371599" y="2318197"/>
            <a:ext cx="9724031" cy="3683358"/>
          </a:xfrm>
        </p:spPr>
        <p:txBody>
          <a:bodyPr rtlCol="0" anchor="ctr">
            <a:noAutofit/>
          </a:bodyPr>
          <a:lstStyle/>
          <a:p>
            <a:pPr marL="0" indent="0" rtl="0" fontAlgn="base">
              <a:buNone/>
            </a:pPr>
            <a:r>
              <a:rPr lang="es" sz="2400" b="1" dirty="0"/>
              <a:t>Centro de Capacitación y Asistencia Técnica para la Vida Independiente</a:t>
            </a:r>
          </a:p>
          <a:p>
            <a:pPr marL="0" indent="0" rtl="0" fontAlgn="base">
              <a:buNone/>
            </a:pPr>
            <a:r>
              <a:rPr lang="es" sz="1800" dirty="0"/>
              <a:t>Instituto Rural para Comunidades Inclusivas de la Universidad de Montana</a:t>
            </a:r>
          </a:p>
          <a:p>
            <a:pPr marL="0" indent="0" rtl="0" fontAlgn="base">
              <a:buNone/>
            </a:pPr>
            <a:r>
              <a:rPr lang="es" sz="1800" dirty="0"/>
              <a:t>📞 (406) 243-5300</a:t>
            </a:r>
          </a:p>
          <a:p>
            <a:pPr marL="0" indent="0" rtl="0" fontAlgn="base">
              <a:buNone/>
            </a:pPr>
            <a:r>
              <a:rPr lang="es" sz="1800" dirty="0"/>
              <a:t>✉️ ilttacenter@mso.umt.edu </a:t>
            </a:r>
          </a:p>
          <a:p>
            <a:pPr marL="0" indent="0" rtl="0" fontAlgn="base">
              <a:buNone/>
            </a:pPr>
            <a:r>
              <a:rPr lang="es" sz="1800" dirty="0"/>
              <a:t>🌐 </a:t>
            </a:r>
            <a:r>
              <a:rPr lang="es" sz="1800" dirty="0">
                <a:hlinkClick r:id="rId3"/>
              </a:rPr>
              <a:t>www.ILTTACenter.org</a:t>
            </a:r>
            <a:endParaRPr lang="en-US" sz="1800" dirty="0"/>
          </a:p>
          <a:p>
            <a:pPr marL="0" indent="0" fontAlgn="base">
              <a:buNone/>
            </a:pPr>
            <a:r>
              <a:rPr lang="es" sz="1800" dirty="0"/>
              <a:t>👉 Manténgase conectado </a:t>
            </a:r>
            <a:r>
              <a:rPr lang="es" sz="1800" dirty="0">
                <a:hlinkClick r:id="rId4"/>
              </a:rPr>
              <a:t>Inscripción por correo electrónico</a:t>
            </a:r>
            <a:r>
              <a:rPr lang="es" sz="1800" dirty="0"/>
              <a:t> | </a:t>
            </a:r>
            <a:r>
              <a:rPr lang="en-US" sz="1800" u="sng" dirty="0">
                <a:hlinkClick r:id="rId5"/>
              </a:rPr>
              <a:t>Facebook</a:t>
            </a:r>
            <a:r>
              <a:rPr lang="es" sz="1800" dirty="0"/>
              <a:t> | </a:t>
            </a:r>
            <a:r>
              <a:rPr lang="es" sz="1800" dirty="0">
                <a:hlinkClick r:id="rId6"/>
              </a:rPr>
              <a:t>LinkedIn</a:t>
            </a:r>
            <a:r>
              <a:rPr lang="es" sz="1800" dirty="0"/>
              <a:t> | </a:t>
            </a:r>
            <a:r>
              <a:rPr lang="en-US" sz="1800" dirty="0">
                <a:hlinkClick r:id="rId7"/>
              </a:rPr>
              <a:t>Instagram</a:t>
            </a:r>
            <a:endParaRPr lang="en-US" sz="1800" dirty="0"/>
          </a:p>
          <a:p>
            <a:pPr marL="0" indent="0" rtl="0" fontAlgn="base">
              <a:buNone/>
            </a:pPr>
            <a:endParaRPr lang="en-US" sz="1800" dirty="0"/>
          </a:p>
          <a:p>
            <a:pPr marL="0" indent="0" rtl="0" fontAlgn="base">
              <a:buNone/>
            </a:pPr>
            <a:r>
              <a:rPr lang="es" sz="1800" i="1" dirty="0"/>
              <a:t>El Centro de Capacitación y Asistencia Técnica de Vida Independiente trabaja en conjunto con el Departamento de Salud y Servicios Humanos de EE. UU., Administración para la Vida Comunitaria.</a:t>
            </a:r>
          </a:p>
        </p:txBody>
      </p:sp>
      <p:sp>
        <p:nvSpPr>
          <p:cNvPr id="5" name="Slide Number Placeholder 4">
            <a:extLst>
              <a:ext uri="{FF2B5EF4-FFF2-40B4-BE49-F238E27FC236}">
                <a16:creationId xmlns:a16="http://schemas.microsoft.com/office/drawing/2014/main" id="{5FB21B80-3C6F-F280-6E36-9454C26B0CE5}"/>
              </a:ext>
            </a:extLst>
          </p:cNvPr>
          <p:cNvSpPr>
            <a:spLocks noGrp="1"/>
          </p:cNvSpPr>
          <p:nvPr>
            <p:ph type="sldNum" sz="quarter" idx="12"/>
          </p:nvPr>
        </p:nvSpPr>
        <p:spPr>
          <a:xfrm>
            <a:off x="11704320" y="6455431"/>
            <a:ext cx="445913"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30</a:t>
            </a:fld>
            <a:endParaRPr lang="en-US" sz="1100" dirty="0">
              <a:solidFill>
                <a:schemeClr val="tx1">
                  <a:lumMod val="50000"/>
                  <a:lumOff val="50000"/>
                </a:schemeClr>
              </a:solidFill>
            </a:endParaRPr>
          </a:p>
        </p:txBody>
      </p:sp>
      <p:sp>
        <p:nvSpPr>
          <p:cNvPr id="3" name="Footer Placeholder 3">
            <a:extLst>
              <a:ext uri="{FF2B5EF4-FFF2-40B4-BE49-F238E27FC236}">
                <a16:creationId xmlns:a16="http://schemas.microsoft.com/office/drawing/2014/main" id="{80E7F39A-5417-5F83-4FDB-D8FBC980A994}"/>
              </a:ext>
            </a:extLst>
          </p:cNvPr>
          <p:cNvSpPr>
            <a:spLocks noGrp="1"/>
          </p:cNvSpPr>
          <p:nvPr>
            <p:ph type="ftr" sz="quarter" idx="11"/>
          </p:nvPr>
        </p:nvSpPr>
        <p:spPr>
          <a:xfrm>
            <a:off x="4038600" y="6356350"/>
            <a:ext cx="4114800" cy="365125"/>
          </a:xfrm>
        </p:spPr>
        <p:txBody>
          <a:bodyPr rtlCol="0"/>
          <a:lstStyle/>
          <a:p>
            <a:pPr rtl="0"/>
            <a:r>
              <a:rPr lang="es" sz="1100"/>
              <a:t>Centro de Capacitación y Asistencia Técnica para la Vida Independiente</a:t>
            </a:r>
          </a:p>
        </p:txBody>
      </p:sp>
    </p:spTree>
    <p:extLst>
      <p:ext uri="{BB962C8B-B14F-4D97-AF65-F5344CB8AC3E}">
        <p14:creationId xmlns:p14="http://schemas.microsoft.com/office/powerpoint/2010/main" val="36420788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5D9E-0B4D-D62A-CE76-B8B801754254}"/>
              </a:ext>
            </a:extLst>
          </p:cNvPr>
          <p:cNvSpPr>
            <a:spLocks noGrp="1"/>
          </p:cNvSpPr>
          <p:nvPr>
            <p:ph type="title"/>
          </p:nvPr>
        </p:nvSpPr>
        <p:spPr/>
        <p:txBody>
          <a:bodyPr rtlCol="0"/>
          <a:lstStyle/>
          <a:p>
            <a:pPr rtl="0"/>
            <a:r>
              <a:rPr lang="es"/>
              <a:t>Referencias y recursos</a:t>
            </a:r>
          </a:p>
        </p:txBody>
      </p:sp>
      <p:sp>
        <p:nvSpPr>
          <p:cNvPr id="3" name="Content Placeholder 2">
            <a:extLst>
              <a:ext uri="{FF2B5EF4-FFF2-40B4-BE49-F238E27FC236}">
                <a16:creationId xmlns:a16="http://schemas.microsoft.com/office/drawing/2014/main" id="{A08959D8-9463-AC9E-CE1D-2FDA85DA3A3B}"/>
              </a:ext>
            </a:extLst>
          </p:cNvPr>
          <p:cNvSpPr>
            <a:spLocks noGrp="1"/>
          </p:cNvSpPr>
          <p:nvPr>
            <p:ph idx="1"/>
          </p:nvPr>
        </p:nvSpPr>
        <p:spPr/>
        <p:txBody>
          <a:bodyPr rtlCol="0">
            <a:normAutofit/>
          </a:bodyPr>
          <a:lstStyle/>
          <a:p>
            <a:pPr marL="0" indent="0" rtl="0">
              <a:buNone/>
            </a:pPr>
            <a:r>
              <a:rPr lang="es" sz="1800"/>
              <a:t>Breitengross Bitter, S., McElwee, P., &amp; Eubanks, C. (2024). </a:t>
            </a:r>
            <a:r>
              <a:rPr lang="es" sz="1800" i="1"/>
              <a:t>Gobernanza de la junta de los Centros para la Vida Independiente</a:t>
            </a:r>
            <a:r>
              <a:rPr lang="es" sz="1800"/>
              <a:t> Aplicación de la Investigación de Vida Independiente. </a:t>
            </a:r>
            <a:r>
              <a:rPr lang="es" sz="1800">
                <a:hlinkClick r:id="rId2"/>
              </a:rPr>
              <a:t>https://www.ilru.org/sites/default/files/Board%20Governance%20of%20CILs%2006.20.2024.pdf</a:t>
            </a:r>
            <a:r>
              <a:rPr lang="es" sz="1800"/>
              <a:t>.</a:t>
            </a:r>
          </a:p>
          <a:p>
            <a:pPr marL="0" indent="0" rtl="0">
              <a:buNone/>
            </a:pPr>
            <a:endParaRPr lang="en-US" sz="1800" dirty="0"/>
          </a:p>
          <a:p>
            <a:pPr marL="0" indent="0" rtl="0">
              <a:buNone/>
            </a:pPr>
            <a:r>
              <a:rPr lang="es" sz="1800">
                <a:solidFill>
                  <a:schemeClr val="tx1">
                    <a:alpha val="80000"/>
                  </a:schemeClr>
                </a:solidFill>
                <a:hlinkClick r:id="rId3"/>
              </a:rPr>
              <a:t>La Herramienta de Evaluación del CIL de la Administración para la Vida Comunitaria se puede ver haciendo clic en este enlace</a:t>
            </a:r>
            <a:endParaRPr lang="en-US" sz="1800" dirty="0"/>
          </a:p>
          <a:p>
            <a:pPr marL="0" indent="0" rtl="0">
              <a:buNone/>
            </a:pPr>
            <a:endParaRPr lang="en-US" sz="1800" dirty="0"/>
          </a:p>
          <a:p>
            <a:pPr marL="0" indent="0" rtl="0">
              <a:buNone/>
            </a:pPr>
            <a:r>
              <a:rPr lang="es" sz="1800">
                <a:solidFill>
                  <a:schemeClr val="tx1">
                    <a:alpha val="80000"/>
                  </a:schemeClr>
                </a:solidFill>
                <a:hlinkClick r:id="rId4"/>
              </a:rPr>
              <a:t>Los Requisitos Administrativos Uniformes, Principios de Costo y Requisitos de Auditoría para Premios Federales se pueden encontrar en 2 CFR 200</a:t>
            </a:r>
            <a:endParaRPr lang="en-US" sz="1800" dirty="0">
              <a:solidFill>
                <a:schemeClr val="tx1">
                  <a:alpha val="80000"/>
                </a:schemeClr>
              </a:solidFill>
            </a:endParaRPr>
          </a:p>
          <a:p>
            <a:pPr marL="0" indent="0" rtl="0">
              <a:buNone/>
            </a:pPr>
            <a:endParaRPr lang="en-US" sz="1800" dirty="0"/>
          </a:p>
          <a:p>
            <a:pPr marL="0" indent="0" rtl="0">
              <a:buNone/>
            </a:pPr>
            <a:endParaRPr lang="en-US" sz="1800" dirty="0"/>
          </a:p>
        </p:txBody>
      </p:sp>
      <p:sp>
        <p:nvSpPr>
          <p:cNvPr id="5" name="Slide Number Placeholder 4">
            <a:extLst>
              <a:ext uri="{FF2B5EF4-FFF2-40B4-BE49-F238E27FC236}">
                <a16:creationId xmlns:a16="http://schemas.microsoft.com/office/drawing/2014/main" id="{24E45FDC-99A8-A13A-B924-7AC3E0EEB35C}"/>
              </a:ext>
            </a:extLst>
          </p:cNvPr>
          <p:cNvSpPr>
            <a:spLocks noGrp="1"/>
          </p:cNvSpPr>
          <p:nvPr>
            <p:ph type="sldNum" sz="quarter" idx="12"/>
          </p:nvPr>
        </p:nvSpPr>
        <p:spPr/>
        <p:txBody>
          <a:bodyPr rtlCol="0"/>
          <a:lstStyle/>
          <a:p>
            <a:pPr rtl="0"/>
            <a:fld id="{181E4D21-DFBA-4BA9-A6C6-558C4B06F883}" type="slidenum">
              <a:rPr lang="en-US" smtClean="0"/>
              <a:t>31</a:t>
            </a:fld>
            <a:endParaRPr lang="en-US" dirty="0"/>
          </a:p>
        </p:txBody>
      </p:sp>
      <p:sp>
        <p:nvSpPr>
          <p:cNvPr id="4" name="Footer Placeholder 3">
            <a:extLst>
              <a:ext uri="{FF2B5EF4-FFF2-40B4-BE49-F238E27FC236}">
                <a16:creationId xmlns:a16="http://schemas.microsoft.com/office/drawing/2014/main" id="{EB97848D-D923-480E-6D17-8D8059EAF06E}"/>
              </a:ext>
            </a:extLst>
          </p:cNvPr>
          <p:cNvSpPr>
            <a:spLocks noGrp="1"/>
          </p:cNvSpPr>
          <p:nvPr>
            <p:ph type="ftr" sz="quarter" idx="11"/>
          </p:nvPr>
        </p:nvSpPr>
        <p:spPr/>
        <p:txBody>
          <a:bodyPr rtlCol="0"/>
          <a:lstStyle/>
          <a:p>
            <a:pPr rtl="0"/>
            <a:r>
              <a:rPr lang="es" sz="1100"/>
              <a:t>Centro de Capacitación y Asistencia Técnica para la Vida Independiente</a:t>
            </a:r>
          </a:p>
        </p:txBody>
      </p:sp>
    </p:spTree>
    <p:extLst>
      <p:ext uri="{BB962C8B-B14F-4D97-AF65-F5344CB8AC3E}">
        <p14:creationId xmlns:p14="http://schemas.microsoft.com/office/powerpoint/2010/main" val="2555733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252098-0B86-CEED-524C-31B86E2D0818}"/>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4" name="Footer Placeholder 3">
            <a:extLst>
              <a:ext uri="{FF2B5EF4-FFF2-40B4-BE49-F238E27FC236}">
                <a16:creationId xmlns:a16="http://schemas.microsoft.com/office/drawing/2014/main" id="{32F5F263-358D-F072-8233-C271A931B80E}"/>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lvl="0" rtl="0">
              <a:spcBef>
                <a:spcPts val="0"/>
              </a:spcBef>
              <a:defRPr/>
            </a:pPr>
            <a:r>
              <a:rPr lang="es" sz="4000"/>
              <a:t>Facilitador de esta pequeña cohorte</a:t>
            </a:r>
            <a:endParaRPr kumimoji="0" lang="en-US" sz="4000" i="0" u="none" strike="noStrike" kern="1200" cap="none" spc="0" normalizeH="0" baseline="0" noProof="0" dirty="0">
              <a:ln>
                <a:noFill/>
              </a:ln>
              <a:effectLst/>
              <a:uLnTx/>
              <a:uFillTx/>
              <a:ea typeface="+mn-ea"/>
              <a:cs typeface="+mn-cs"/>
            </a:endParaRPr>
          </a:p>
        </p:txBody>
      </p:sp>
      <p:sp>
        <p:nvSpPr>
          <p:cNvPr id="3" name="Text">
            <a:extLst>
              <a:ext uri="{FF2B5EF4-FFF2-40B4-BE49-F238E27FC236}">
                <a16:creationId xmlns:a16="http://schemas.microsoft.com/office/drawing/2014/main" id="{AE91F1EF-A493-B630-98DC-0CC9E3174B66}"/>
              </a:ext>
            </a:extLst>
          </p:cNvPr>
          <p:cNvSpPr>
            <a:spLocks noGrp="1"/>
          </p:cNvSpPr>
          <p:nvPr>
            <p:ph idx="1"/>
          </p:nvPr>
        </p:nvSpPr>
        <p:spPr>
          <a:xfrm>
            <a:off x="1136396" y="2277036"/>
            <a:ext cx="5814239" cy="3461155"/>
          </a:xfrm>
        </p:spPr>
        <p:txBody>
          <a:bodyPr vert="horz" lIns="91440" tIns="45720" rIns="91440" bIns="45720" rtlCol="0">
            <a:normAutofit/>
          </a:bodyPr>
          <a:lstStyle/>
          <a:p>
            <a:pPr marL="0" indent="0" rtl="0">
              <a:spcBef>
                <a:spcPts val="0"/>
              </a:spcBef>
              <a:spcAft>
                <a:spcPts val="2400"/>
              </a:spcAft>
              <a:buNone/>
            </a:pPr>
            <a:r>
              <a:rPr lang="es" sz="2000">
                <a:cs typeface="Arial"/>
              </a:rPr>
              <a:t>Tyler Lasher Morris, MBA</a:t>
            </a:r>
            <a:br>
              <a:rPr lang="en-US" sz="2000" dirty="0">
                <a:cs typeface="Arial"/>
              </a:rPr>
            </a:br>
            <a:r>
              <a:rPr lang="es" sz="2000">
                <a:cs typeface="Arial"/>
              </a:rPr>
              <a:t>Director de capacitación </a:t>
            </a:r>
            <a:br>
              <a:rPr lang="en-US" sz="2000" dirty="0">
                <a:cs typeface="Arial"/>
              </a:rPr>
            </a:br>
            <a:r>
              <a:rPr lang="es" sz="1600">
                <a:cs typeface="Arial"/>
              </a:rPr>
              <a:t>Centro de Capacitación y Asistencia Técnica para la Vida Independiente</a:t>
            </a:r>
            <a:br>
              <a:rPr lang="en-US" sz="1600" dirty="0">
                <a:cs typeface="Arial"/>
              </a:rPr>
            </a:br>
            <a:r>
              <a:rPr lang="es" sz="1600">
                <a:cs typeface="Arial"/>
              </a:rPr>
              <a:t>Instituto Rural para Comunidades Inclusivas</a:t>
            </a:r>
            <a:br>
              <a:rPr lang="en-US" sz="1600" dirty="0">
                <a:cs typeface="Arial"/>
              </a:rPr>
            </a:br>
            <a:r>
              <a:rPr lang="es" sz="1600">
                <a:cs typeface="Arial"/>
              </a:rPr>
              <a:t>Universidad de Montana</a:t>
            </a:r>
            <a:endParaRPr lang="en-US" sz="1600" dirty="0">
              <a:cs typeface="Arial"/>
              <a:hlinkClick r:id="rId2"/>
            </a:endParaRPr>
          </a:p>
          <a:p>
            <a:pPr marL="0" indent="0" rtl="0">
              <a:spcBef>
                <a:spcPts val="0"/>
              </a:spcBef>
              <a:spcAft>
                <a:spcPts val="2400"/>
              </a:spcAft>
              <a:buNone/>
            </a:pPr>
            <a:r>
              <a:rPr lang="es" sz="2000">
                <a:cs typeface="Arial"/>
                <a:hlinkClick r:id="rId2"/>
              </a:rPr>
              <a:t>Tyler.Morris@mso.umt.edu</a:t>
            </a:r>
            <a:br>
              <a:rPr lang="en-US" sz="2000" dirty="0">
                <a:cs typeface="Arial" panose="020B0604020202020204" pitchFamily="34" charset="0"/>
              </a:rPr>
            </a:br>
            <a:r>
              <a:rPr lang="es" sz="2000">
                <a:cs typeface="Arial" panose="020B0604020202020204" pitchFamily="34" charset="0"/>
              </a:rPr>
              <a:t>(406) 243-5301</a:t>
            </a:r>
            <a:br>
              <a:rPr lang="en-US" sz="2000" dirty="0">
                <a:cs typeface="Arial" panose="020B0604020202020204" pitchFamily="34" charset="0"/>
              </a:rPr>
            </a:br>
            <a:r>
              <a:rPr lang="es" sz="2000">
                <a:cs typeface="Arial" panose="020B0604020202020204" pitchFamily="34" charset="0"/>
                <a:hlinkClick r:id="rId3"/>
              </a:rPr>
              <a:t>Programe una reunión conmigo</a:t>
            </a:r>
            <a:endParaRPr lang="en-US" sz="2000" dirty="0">
              <a:cs typeface="Arial"/>
            </a:endParaRPr>
          </a:p>
        </p:txBody>
      </p:sp>
      <p:sp>
        <p:nvSpPr>
          <p:cNvPr id="54" name="Rectangle 53">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56" name="Rectangle 55">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2" name="Logo 2" descr="Logo: University of Montana. Graphic features a mountain with two peaks. ">
            <a:extLst>
              <a:ext uri="{FF2B5EF4-FFF2-40B4-BE49-F238E27FC236}">
                <a16:creationId xmlns:a16="http://schemas.microsoft.com/office/drawing/2014/main" id="{09493455-32FC-856E-6468-BC9CF2FBFE0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6" name="Logo 1 " descr="Logo of the Independent Living Training and Technical Assistance Center. ">
            <a:extLst>
              <a:ext uri="{FF2B5EF4-FFF2-40B4-BE49-F238E27FC236}">
                <a16:creationId xmlns:a16="http://schemas.microsoft.com/office/drawing/2014/main" id="{3F1695BC-21EA-7F55-F533-E832DA5F22F7}"/>
              </a:ext>
            </a:extLst>
          </p:cNvPr>
          <p:cNvPicPr>
            <a:picLocks noChangeAspect="1"/>
          </p:cNvPicPr>
          <p:nvPr/>
        </p:nvPicPr>
        <p:blipFill>
          <a:blip r:embed="rId5"/>
          <a:stretch>
            <a:fillRect/>
          </a:stretch>
        </p:blipFill>
        <p:spPr>
          <a:xfrm>
            <a:off x="7679765" y="3922458"/>
            <a:ext cx="3712869" cy="1652227"/>
          </a:xfrm>
          <a:prstGeom prst="rect">
            <a:avLst/>
          </a:prstGeom>
        </p:spPr>
      </p:pic>
      <p:sp>
        <p:nvSpPr>
          <p:cNvPr id="5" name="Slide Number ">
            <a:extLst>
              <a:ext uri="{FF2B5EF4-FFF2-40B4-BE49-F238E27FC236}">
                <a16:creationId xmlns:a16="http://schemas.microsoft.com/office/drawing/2014/main" id="{C351EE27-2781-2817-070F-AEB6FC0E2BBB}"/>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5D16CCA7-A32B-44D2-BAC0-8216F98A92EE}" type="slidenum">
              <a:rPr lang="en-US" sz="1100">
                <a:solidFill>
                  <a:srgbClr val="FFFFFF"/>
                </a:solidFill>
              </a:rPr>
              <a:pPr>
                <a:spcAft>
                  <a:spcPts val="600"/>
                </a:spcAft>
              </a:pPr>
              <a:t>4</a:t>
            </a:fld>
            <a:endParaRPr lang="en-US" sz="1100" dirty="0">
              <a:solidFill>
                <a:srgbClr val="FFFFFF"/>
              </a:solidFill>
            </a:endParaRPr>
          </a:p>
        </p:txBody>
      </p:sp>
    </p:spTree>
    <p:extLst>
      <p:ext uri="{BB962C8B-B14F-4D97-AF65-F5344CB8AC3E}">
        <p14:creationId xmlns:p14="http://schemas.microsoft.com/office/powerpoint/2010/main" val="15751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48F8-641F-66B6-7614-F359026F5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49360-DFEB-27F0-D19A-7D970F0A99EA}"/>
              </a:ext>
            </a:extLst>
          </p:cNvPr>
          <p:cNvSpPr>
            <a:spLocks noGrp="1"/>
          </p:cNvSpPr>
          <p:nvPr>
            <p:ph type="title"/>
          </p:nvPr>
        </p:nvSpPr>
        <p:spPr/>
        <p:txBody>
          <a:bodyPr rtlCol="0">
            <a:normAutofit/>
          </a:bodyPr>
          <a:lstStyle/>
          <a:p>
            <a:pPr rtl="0"/>
            <a:r>
              <a:rPr lang="es" sz="5200" b="1"/>
              <a:t>Descripción general de la cohorte</a:t>
            </a:r>
          </a:p>
        </p:txBody>
      </p:sp>
      <p:graphicFrame>
        <p:nvGraphicFramePr>
          <p:cNvPr id="7" name="Content Placeholder 2">
            <a:extLst>
              <a:ext uri="{FF2B5EF4-FFF2-40B4-BE49-F238E27FC236}">
                <a16:creationId xmlns:a16="http://schemas.microsoft.com/office/drawing/2014/main" id="{07042BD9-970E-6453-27E1-DE2D25D8E366}"/>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642944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6505D73-694F-802B-73B9-9F7507EEFFF1}"/>
              </a:ext>
            </a:extLst>
          </p:cNvPr>
          <p:cNvSpPr>
            <a:spLocks noGrp="1"/>
          </p:cNvSpPr>
          <p:nvPr>
            <p:ph type="sldNum" sz="quarter" idx="12"/>
          </p:nvPr>
        </p:nvSpPr>
        <p:spPr/>
        <p:txBody>
          <a:bodyPr rtlCol="0"/>
          <a:lstStyle/>
          <a:p>
            <a:pPr rtl="0"/>
            <a:fld id="{181E4D21-DFBA-4BA9-A6C6-558C4B06F883}" type="slidenum">
              <a:rPr lang="en-US" smtClean="0"/>
              <a:t>5</a:t>
            </a:fld>
            <a:endParaRPr lang="en-US" dirty="0"/>
          </a:p>
        </p:txBody>
      </p:sp>
      <p:sp>
        <p:nvSpPr>
          <p:cNvPr id="4" name="Footer Placeholder 3">
            <a:extLst>
              <a:ext uri="{FF2B5EF4-FFF2-40B4-BE49-F238E27FC236}">
                <a16:creationId xmlns:a16="http://schemas.microsoft.com/office/drawing/2014/main" id="{325F356C-D64F-46BB-46F2-61BD480AF80E}"/>
              </a:ext>
            </a:extLst>
          </p:cNvPr>
          <p:cNvSpPr>
            <a:spLocks noGrp="1"/>
          </p:cNvSpPr>
          <p:nvPr>
            <p:ph type="ftr" sz="quarter" idx="11"/>
          </p:nvPr>
        </p:nvSpPr>
        <p:spPr/>
        <p:txBody>
          <a:bodyPr rtlCol="0"/>
          <a:lstStyle/>
          <a:p>
            <a:pPr rtl="0"/>
            <a:r>
              <a:rPr lang="es" sz="1100"/>
              <a:t>Centro de Capacitación y Asistencia Técnica para la Vida Independiente</a:t>
            </a:r>
          </a:p>
        </p:txBody>
      </p:sp>
    </p:spTree>
    <p:extLst>
      <p:ext uri="{BB962C8B-B14F-4D97-AF65-F5344CB8AC3E}">
        <p14:creationId xmlns:p14="http://schemas.microsoft.com/office/powerpoint/2010/main" val="196993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CEDB66-BB84-06E4-753C-2030028BD555}"/>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B74B0103-E1DF-0C75-474A-FCDAD66DCCB8}"/>
              </a:ext>
            </a:extLst>
          </p:cNvPr>
          <p:cNvSpPr>
            <a:spLocks noGrp="1"/>
          </p:cNvSpPr>
          <p:nvPr>
            <p:ph type="title"/>
          </p:nvPr>
        </p:nvSpPr>
        <p:spPr>
          <a:xfrm>
            <a:off x="362857" y="557189"/>
            <a:ext cx="3849479" cy="5567891"/>
          </a:xfrm>
        </p:spPr>
        <p:txBody>
          <a:bodyPr rtlCol="0">
            <a:normAutofit/>
          </a:bodyPr>
          <a:lstStyle/>
          <a:p>
            <a:pPr rtl="0"/>
            <a:r>
              <a:rPr lang="es" sz="5200" b="1" dirty="0"/>
              <a:t>Cohorte</a:t>
            </a:r>
            <a:br>
              <a:rPr lang="en-US" sz="5200" b="1" dirty="0"/>
            </a:br>
            <a:r>
              <a:rPr lang="es" sz="5200" b="1" dirty="0"/>
              <a:t>Objetivos de aprendizaje</a:t>
            </a:r>
          </a:p>
        </p:txBody>
      </p:sp>
      <p:graphicFrame>
        <p:nvGraphicFramePr>
          <p:cNvPr id="7" name="Content Placeholder 2">
            <a:extLst>
              <a:ext uri="{FF2B5EF4-FFF2-40B4-BE49-F238E27FC236}">
                <a16:creationId xmlns:a16="http://schemas.microsoft.com/office/drawing/2014/main" id="{11BA8471-C66B-6FE0-85BF-608B14767B5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50592362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70A3935B-B413-0451-C2DD-B82C8233E52F}"/>
              </a:ext>
            </a:extLst>
          </p:cNvPr>
          <p:cNvSpPr txBox="1"/>
          <p:nvPr/>
        </p:nvSpPr>
        <p:spPr>
          <a:xfrm>
            <a:off x="5358631" y="1028253"/>
            <a:ext cx="3677920" cy="923330"/>
          </a:xfrm>
          <a:prstGeom prst="rect">
            <a:avLst/>
          </a:prstGeom>
          <a:noFill/>
        </p:spPr>
        <p:txBody>
          <a:bodyPr wrap="square" rtlCol="0">
            <a:spAutoFit/>
          </a:bodyPr>
          <a:lstStyle/>
          <a:p>
            <a:pPr rtl="0"/>
            <a:r>
              <a:rPr lang="es" sz="1400">
                <a:solidFill>
                  <a:schemeClr val="bg1"/>
                </a:solidFill>
              </a:rPr>
              <a:t>SEMANA</a:t>
            </a:r>
          </a:p>
          <a:p>
            <a:pPr rtl="0"/>
            <a:r>
              <a:rPr lang="es" sz="4000" b="1">
                <a:solidFill>
                  <a:schemeClr val="bg1"/>
                </a:solidFill>
              </a:rPr>
              <a:t>UNO</a:t>
            </a:r>
          </a:p>
        </p:txBody>
      </p:sp>
      <p:sp>
        <p:nvSpPr>
          <p:cNvPr id="6" name="TextBox 5">
            <a:extLst>
              <a:ext uri="{FF2B5EF4-FFF2-40B4-BE49-F238E27FC236}">
                <a16:creationId xmlns:a16="http://schemas.microsoft.com/office/drawing/2014/main" id="{97C292F1-C3B9-D8B9-E418-E40760B87B0E}"/>
              </a:ext>
            </a:extLst>
          </p:cNvPr>
          <p:cNvSpPr txBox="1"/>
          <p:nvPr/>
        </p:nvSpPr>
        <p:spPr>
          <a:xfrm>
            <a:off x="7498080" y="899931"/>
            <a:ext cx="3677920" cy="1169551"/>
          </a:xfrm>
          <a:prstGeom prst="rect">
            <a:avLst/>
          </a:prstGeom>
          <a:noFill/>
        </p:spPr>
        <p:txBody>
          <a:bodyPr wrap="square" rtlCol="0">
            <a:spAutoFit/>
          </a:bodyPr>
          <a:lstStyle/>
          <a:p>
            <a:pPr marL="171450" indent="-171450" rtl="0">
              <a:buFont typeface="Arial" panose="020B0604020202020204" pitchFamily="34" charset="0"/>
              <a:buChar char="•"/>
            </a:pPr>
            <a:r>
              <a:rPr lang="es" sz="1400" dirty="0"/>
              <a:t>Definir los roles del director ejecutivo, el presidente de la junta y la junta directiva</a:t>
            </a:r>
          </a:p>
          <a:p>
            <a:pPr marL="171450" indent="-171450" rtl="0">
              <a:buFont typeface="Arial" panose="020B0604020202020204" pitchFamily="34" charset="0"/>
              <a:buChar char="•"/>
            </a:pPr>
            <a:r>
              <a:rPr lang="es" sz="1400" dirty="0"/>
              <a:t>Comprender cómo se interrelacionan los roles en la práctica para fomentar un liderazgo efectivo</a:t>
            </a:r>
          </a:p>
          <a:p>
            <a:pPr marL="171450" indent="-171450" rtl="0">
              <a:buFont typeface="Arial" panose="020B0604020202020204" pitchFamily="34" charset="0"/>
              <a:buChar char="•"/>
            </a:pPr>
            <a:r>
              <a:rPr lang="es" sz="1400" dirty="0"/>
              <a:t>Indicadores de una junta saludable</a:t>
            </a:r>
          </a:p>
        </p:txBody>
      </p:sp>
      <p:sp>
        <p:nvSpPr>
          <p:cNvPr id="13" name="TextBox 12">
            <a:extLst>
              <a:ext uri="{FF2B5EF4-FFF2-40B4-BE49-F238E27FC236}">
                <a16:creationId xmlns:a16="http://schemas.microsoft.com/office/drawing/2014/main" id="{8219A1CA-7F1E-7F1D-9B5E-FB3FB3D527D1}"/>
              </a:ext>
            </a:extLst>
          </p:cNvPr>
          <p:cNvSpPr txBox="1"/>
          <p:nvPr/>
        </p:nvSpPr>
        <p:spPr>
          <a:xfrm>
            <a:off x="5358631" y="2844224"/>
            <a:ext cx="3677920" cy="923330"/>
          </a:xfrm>
          <a:prstGeom prst="rect">
            <a:avLst/>
          </a:prstGeom>
          <a:noFill/>
        </p:spPr>
        <p:txBody>
          <a:bodyPr wrap="square" rtlCol="0">
            <a:spAutoFit/>
          </a:bodyPr>
          <a:lstStyle/>
          <a:p>
            <a:pPr rtl="0"/>
            <a:r>
              <a:rPr lang="es" sz="1400">
                <a:solidFill>
                  <a:schemeClr val="bg1"/>
                </a:solidFill>
              </a:rPr>
              <a:t>SEMANA</a:t>
            </a:r>
          </a:p>
          <a:p>
            <a:pPr rtl="0"/>
            <a:r>
              <a:rPr lang="es" sz="4000" b="1">
                <a:solidFill>
                  <a:schemeClr val="bg1"/>
                </a:solidFill>
              </a:rPr>
              <a:t>DOS</a:t>
            </a:r>
          </a:p>
        </p:txBody>
      </p:sp>
      <p:sp>
        <p:nvSpPr>
          <p:cNvPr id="11" name="TextBox 10">
            <a:extLst>
              <a:ext uri="{FF2B5EF4-FFF2-40B4-BE49-F238E27FC236}">
                <a16:creationId xmlns:a16="http://schemas.microsoft.com/office/drawing/2014/main" id="{088139E5-77DE-17DB-5394-77126FF24EE3}"/>
              </a:ext>
            </a:extLst>
          </p:cNvPr>
          <p:cNvSpPr txBox="1"/>
          <p:nvPr/>
        </p:nvSpPr>
        <p:spPr>
          <a:xfrm>
            <a:off x="7498080" y="2844224"/>
            <a:ext cx="3677920" cy="738664"/>
          </a:xfrm>
          <a:prstGeom prst="rect">
            <a:avLst/>
          </a:prstGeom>
          <a:noFill/>
        </p:spPr>
        <p:txBody>
          <a:bodyPr wrap="square" rtlCol="0">
            <a:spAutoFit/>
          </a:bodyPr>
          <a:lstStyle/>
          <a:p>
            <a:pPr marL="171450" indent="-171450" rtl="0">
              <a:buFont typeface="Arial" panose="020B0604020202020204" pitchFamily="34" charset="0"/>
              <a:buChar char="•"/>
            </a:pPr>
            <a:r>
              <a:rPr lang="es" sz="1400"/>
              <a:t>Aplicar la filosofía de vida independiente en la composición de la junta y en la toma de decisiones</a:t>
            </a:r>
          </a:p>
          <a:p>
            <a:pPr marL="171450" indent="-171450" rtl="0">
              <a:buFont typeface="Arial" panose="020B0604020202020204" pitchFamily="34" charset="0"/>
              <a:buChar char="•"/>
            </a:pPr>
            <a:r>
              <a:rPr lang="es" sz="1400"/>
              <a:t>Entender los estándares y garantías de CIL</a:t>
            </a:r>
          </a:p>
        </p:txBody>
      </p:sp>
      <p:sp>
        <p:nvSpPr>
          <p:cNvPr id="14" name="TextBox 13">
            <a:extLst>
              <a:ext uri="{FF2B5EF4-FFF2-40B4-BE49-F238E27FC236}">
                <a16:creationId xmlns:a16="http://schemas.microsoft.com/office/drawing/2014/main" id="{319144C4-6214-5E14-290E-AB207D04418B}"/>
              </a:ext>
            </a:extLst>
          </p:cNvPr>
          <p:cNvSpPr txBox="1"/>
          <p:nvPr/>
        </p:nvSpPr>
        <p:spPr>
          <a:xfrm>
            <a:off x="5358631" y="4662881"/>
            <a:ext cx="3677920" cy="923330"/>
          </a:xfrm>
          <a:prstGeom prst="rect">
            <a:avLst/>
          </a:prstGeom>
          <a:noFill/>
        </p:spPr>
        <p:txBody>
          <a:bodyPr wrap="square" rtlCol="0">
            <a:spAutoFit/>
          </a:bodyPr>
          <a:lstStyle/>
          <a:p>
            <a:pPr rtl="0"/>
            <a:r>
              <a:rPr lang="es" sz="1400">
                <a:solidFill>
                  <a:schemeClr val="bg1"/>
                </a:solidFill>
              </a:rPr>
              <a:t>SEMANA</a:t>
            </a:r>
          </a:p>
          <a:p>
            <a:pPr rtl="0"/>
            <a:r>
              <a:rPr lang="es" sz="4000" b="1">
                <a:solidFill>
                  <a:schemeClr val="bg1"/>
                </a:solidFill>
              </a:rPr>
              <a:t>TRES</a:t>
            </a:r>
          </a:p>
        </p:txBody>
      </p:sp>
      <p:sp>
        <p:nvSpPr>
          <p:cNvPr id="10" name="TextBox 9">
            <a:extLst>
              <a:ext uri="{FF2B5EF4-FFF2-40B4-BE49-F238E27FC236}">
                <a16:creationId xmlns:a16="http://schemas.microsoft.com/office/drawing/2014/main" id="{1DCC65B6-A392-5D48-6097-40CF5E906DF7}"/>
              </a:ext>
            </a:extLst>
          </p:cNvPr>
          <p:cNvSpPr txBox="1"/>
          <p:nvPr/>
        </p:nvSpPr>
        <p:spPr>
          <a:xfrm>
            <a:off x="7463014" y="4539770"/>
            <a:ext cx="3677920" cy="1169551"/>
          </a:xfrm>
          <a:prstGeom prst="rect">
            <a:avLst/>
          </a:prstGeom>
          <a:noFill/>
        </p:spPr>
        <p:txBody>
          <a:bodyPr wrap="square" rtlCol="0">
            <a:spAutoFit/>
          </a:bodyPr>
          <a:lstStyle/>
          <a:p>
            <a:pPr marL="171450" indent="-171450" rtl="0">
              <a:buFont typeface="Arial" panose="020B0604020202020204" pitchFamily="34" charset="0"/>
              <a:buChar char="•"/>
            </a:pPr>
            <a:r>
              <a:rPr lang="es" sz="1400" dirty="0"/>
              <a:t>Entender las responsabilidades de la junta para la planificación estratégica, la supervisión financiera y la responsabilidad organizacional</a:t>
            </a:r>
          </a:p>
          <a:p>
            <a:pPr marL="171450" indent="-171450" rtl="0">
              <a:buFont typeface="Arial" panose="020B0604020202020204" pitchFamily="34" charset="0"/>
              <a:buChar char="•"/>
            </a:pPr>
            <a:r>
              <a:rPr lang="es" sz="1400" dirty="0"/>
              <a:t>Aplicar herramientas y recursos para mejorar la gobernanza y la supervisión</a:t>
            </a:r>
          </a:p>
        </p:txBody>
      </p:sp>
      <p:sp>
        <p:nvSpPr>
          <p:cNvPr id="5" name="Slide Number Placeholder 4">
            <a:extLst>
              <a:ext uri="{FF2B5EF4-FFF2-40B4-BE49-F238E27FC236}">
                <a16:creationId xmlns:a16="http://schemas.microsoft.com/office/drawing/2014/main" id="{97723318-F148-3C37-67C0-B95C48461C5B}"/>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smtClean="0"/>
              <a:pPr>
                <a:spcAft>
                  <a:spcPts val="600"/>
                </a:spcAft>
              </a:pPr>
              <a:t>6</a:t>
            </a:fld>
            <a:endParaRPr lang="en-US" dirty="0"/>
          </a:p>
        </p:txBody>
      </p:sp>
      <p:sp>
        <p:nvSpPr>
          <p:cNvPr id="4" name="Footer Placeholder 3">
            <a:extLst>
              <a:ext uri="{FF2B5EF4-FFF2-40B4-BE49-F238E27FC236}">
                <a16:creationId xmlns:a16="http://schemas.microsoft.com/office/drawing/2014/main" id="{C57EEBA5-1056-4EDA-F804-F26CB553457E}"/>
              </a:ext>
            </a:extLst>
          </p:cNvPr>
          <p:cNvSpPr>
            <a:spLocks noGrp="1"/>
          </p:cNvSpPr>
          <p:nvPr>
            <p:ph type="ftr" sz="quarter" idx="11"/>
          </p:nvPr>
        </p:nvSpPr>
        <p:spPr>
          <a:xfrm>
            <a:off x="4038600" y="6356350"/>
            <a:ext cx="4114800" cy="365125"/>
          </a:xfrm>
        </p:spPr>
        <p:txBody>
          <a:bodyPr rtlCol="0">
            <a:normAutofit fontScale="92500"/>
          </a:bodyPr>
          <a:lstStyle/>
          <a:p>
            <a:pPr rtl="0">
              <a:spcAft>
                <a:spcPts val="600"/>
              </a:spcAft>
            </a:pPr>
            <a:r>
              <a:rPr lang="es" sz="1100"/>
              <a:t>Centro de Capacitación y Asistencia Técnica para la Vida Independiente</a:t>
            </a:r>
          </a:p>
        </p:txBody>
      </p:sp>
    </p:spTree>
    <p:extLst>
      <p:ext uri="{BB962C8B-B14F-4D97-AF65-F5344CB8AC3E}">
        <p14:creationId xmlns:p14="http://schemas.microsoft.com/office/powerpoint/2010/main" val="64695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A51DA5-D926-D68F-53B9-F583AFAFAAD9}"/>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6807CC57-984C-445C-CC30-0A7D54DCC043}"/>
              </a:ext>
            </a:extLst>
          </p:cNvPr>
          <p:cNvSpPr>
            <a:spLocks noGrp="1"/>
          </p:cNvSpPr>
          <p:nvPr>
            <p:ph type="title"/>
          </p:nvPr>
        </p:nvSpPr>
        <p:spPr>
          <a:xfrm>
            <a:off x="1136397" y="502021"/>
            <a:ext cx="9688296" cy="1642969"/>
          </a:xfrm>
        </p:spPr>
        <p:txBody>
          <a:bodyPr rtlCol="0" anchor="b">
            <a:normAutofit/>
          </a:bodyPr>
          <a:lstStyle/>
          <a:p>
            <a:pPr rtl="0"/>
            <a:r>
              <a:rPr lang="es" sz="5200" b="1"/>
              <a:t>Normas de la cohorte</a:t>
            </a:r>
          </a:p>
        </p:txBody>
      </p:sp>
      <p:sp>
        <p:nvSpPr>
          <p:cNvPr id="15" name="Content Placeholder 2">
            <a:extLst>
              <a:ext uri="{FF2B5EF4-FFF2-40B4-BE49-F238E27FC236}">
                <a16:creationId xmlns:a16="http://schemas.microsoft.com/office/drawing/2014/main" id="{8D9D3E39-64B7-BB67-F0AF-682FDA69FD54}"/>
              </a:ext>
            </a:extLst>
          </p:cNvPr>
          <p:cNvSpPr>
            <a:spLocks noGrp="1"/>
          </p:cNvSpPr>
          <p:nvPr>
            <p:ph idx="1"/>
          </p:nvPr>
        </p:nvSpPr>
        <p:spPr>
          <a:xfrm>
            <a:off x="1136397" y="2418409"/>
            <a:ext cx="9688296" cy="3454358"/>
          </a:xfrm>
        </p:spPr>
        <p:txBody>
          <a:bodyPr rtlCol="0" anchor="t">
            <a:normAutofit/>
          </a:bodyPr>
          <a:lstStyle/>
          <a:p>
            <a:pPr rtl="0" fontAlgn="base"/>
            <a:r>
              <a:rPr lang="es" sz="2000"/>
              <a:t>Participación y asistencia</a:t>
            </a:r>
          </a:p>
          <a:p>
            <a:pPr rtl="0" fontAlgn="base"/>
            <a:r>
              <a:rPr lang="es" sz="2000"/>
              <a:t>Aprender juntos</a:t>
            </a:r>
          </a:p>
          <a:p>
            <a:pPr rtl="0" fontAlgn="base"/>
            <a:r>
              <a:rPr lang="es" sz="2000"/>
              <a:t>Respeto </a:t>
            </a:r>
          </a:p>
          <a:p>
            <a:pPr rtl="0" fontAlgn="base"/>
            <a:r>
              <a:rPr lang="es" sz="2000"/>
              <a:t>Confidencialidad y confianza</a:t>
            </a:r>
          </a:p>
          <a:p>
            <a:pPr rtl="0" fontAlgn="base"/>
            <a:r>
              <a:rPr lang="es" sz="2000"/>
              <a:t>Tiempo y organización</a:t>
            </a:r>
          </a:p>
        </p:txBody>
      </p:sp>
      <p:sp>
        <p:nvSpPr>
          <p:cNvPr id="35" name="Rectangle 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37" name="Rectangle 3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4" name="Footer Placeholder 3">
            <a:extLst>
              <a:ext uri="{FF2B5EF4-FFF2-40B4-BE49-F238E27FC236}">
                <a16:creationId xmlns:a16="http://schemas.microsoft.com/office/drawing/2014/main" id="{68519FC8-D30C-E6E7-1F40-026AC624E716}"/>
              </a:ext>
            </a:extLst>
          </p:cNvPr>
          <p:cNvSpPr>
            <a:spLocks noGrp="1"/>
          </p:cNvSpPr>
          <p:nvPr>
            <p:ph type="ftr" sz="quarter" idx="11"/>
          </p:nvPr>
        </p:nvSpPr>
        <p:spPr>
          <a:xfrm rot="5400000">
            <a:off x="-2652143" y="2808389"/>
            <a:ext cx="5763634" cy="365125"/>
          </a:xfrm>
        </p:spPr>
        <p:txBody>
          <a:bodyPr rtlCol="0">
            <a:normAutofit/>
          </a:bodyPr>
          <a:lstStyle/>
          <a:p>
            <a:pPr algn="l" rtl="0">
              <a:spcAft>
                <a:spcPts val="600"/>
              </a:spcAft>
            </a:pPr>
            <a:r>
              <a:rPr lang="es" sz="1100" dirty="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5EAD66BD-22E4-AFAF-D244-169CE910022E}"/>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rgbClr val="FFFFFF"/>
                </a:solidFill>
              </a:rPr>
              <a:pPr>
                <a:spcAft>
                  <a:spcPts val="600"/>
                </a:spcAft>
              </a:pPr>
              <a:t>7</a:t>
            </a:fld>
            <a:endParaRPr lang="en-US" sz="1100" dirty="0">
              <a:solidFill>
                <a:srgbClr val="FFFFFF"/>
              </a:solidFill>
            </a:endParaRPr>
          </a:p>
        </p:txBody>
      </p:sp>
    </p:spTree>
    <p:extLst>
      <p:ext uri="{BB962C8B-B14F-4D97-AF65-F5344CB8AC3E}">
        <p14:creationId xmlns:p14="http://schemas.microsoft.com/office/powerpoint/2010/main" val="19613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84FF6-0FDA-8E22-9713-93827A36828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0481FF97-B7FD-79A7-FEC9-C2214008BC7F}"/>
              </a:ext>
            </a:extLst>
          </p:cNvPr>
          <p:cNvSpPr>
            <a:spLocks noGrp="1"/>
          </p:cNvSpPr>
          <p:nvPr>
            <p:ph type="title"/>
          </p:nvPr>
        </p:nvSpPr>
        <p:spPr>
          <a:xfrm>
            <a:off x="466722" y="586855"/>
            <a:ext cx="3201366" cy="3387497"/>
          </a:xfrm>
        </p:spPr>
        <p:txBody>
          <a:bodyPr rtlCol="0" anchor="b">
            <a:normAutofit/>
          </a:bodyPr>
          <a:lstStyle/>
          <a:p>
            <a:pPr algn="r" rtl="0"/>
            <a:r>
              <a:rPr lang="es" sz="4000">
                <a:solidFill>
                  <a:srgbClr val="FFFFFF"/>
                </a:solidFill>
              </a:rPr>
              <a:t>Objetivos de aprendizaje</a:t>
            </a:r>
          </a:p>
        </p:txBody>
      </p:sp>
      <p:sp>
        <p:nvSpPr>
          <p:cNvPr id="3" name="Content Placeholder 2">
            <a:extLst>
              <a:ext uri="{FF2B5EF4-FFF2-40B4-BE49-F238E27FC236}">
                <a16:creationId xmlns:a16="http://schemas.microsoft.com/office/drawing/2014/main" id="{19D61E1A-4DCA-2837-0514-08F69C70EDE2}"/>
              </a:ext>
            </a:extLst>
          </p:cNvPr>
          <p:cNvSpPr>
            <a:spLocks noGrp="1"/>
          </p:cNvSpPr>
          <p:nvPr>
            <p:ph idx="1"/>
          </p:nvPr>
        </p:nvSpPr>
        <p:spPr>
          <a:xfrm>
            <a:off x="4810259" y="649480"/>
            <a:ext cx="6555347" cy="5546047"/>
          </a:xfrm>
        </p:spPr>
        <p:txBody>
          <a:bodyPr rtlCol="0" anchor="ctr">
            <a:normAutofit/>
          </a:bodyPr>
          <a:lstStyle/>
          <a:p>
            <a:pPr marL="0" indent="0" rtl="0">
              <a:buNone/>
            </a:pPr>
            <a:r>
              <a:rPr lang="es" sz="4800" b="1"/>
              <a:t>Semana Tres </a:t>
            </a:r>
          </a:p>
          <a:p>
            <a:pPr marL="0" indent="0" rtl="0">
              <a:buNone/>
            </a:pPr>
            <a:r>
              <a:rPr lang="es" sz="2000" b="1"/>
              <a:t>Fortalecimiento de la responsabilidad y supervisión estratégica</a:t>
            </a:r>
          </a:p>
          <a:p>
            <a:pPr marL="171450" indent="-171450" rtl="0"/>
            <a:r>
              <a:rPr lang="es" sz="2000"/>
              <a:t>Entender las responsabilidades de la junta para la planificación estratégica, la supervisión financiera y la responsabilidad organizacional</a:t>
            </a:r>
          </a:p>
          <a:p>
            <a:pPr marL="171450" indent="-171450" rtl="0"/>
            <a:r>
              <a:rPr lang="es" sz="2000"/>
              <a:t>Aplicar herramientas y recursos para mejorar la gobernanza y la supervisión</a:t>
            </a:r>
          </a:p>
        </p:txBody>
      </p:sp>
      <p:sp>
        <p:nvSpPr>
          <p:cNvPr id="5" name="Slide Number Placeholder 4">
            <a:extLst>
              <a:ext uri="{FF2B5EF4-FFF2-40B4-BE49-F238E27FC236}">
                <a16:creationId xmlns:a16="http://schemas.microsoft.com/office/drawing/2014/main" id="{F1E481D1-343D-67D3-4316-34AF0E188089}"/>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8</a:t>
            </a:fld>
            <a:endParaRPr lang="en-US" sz="1100" dirty="0">
              <a:solidFill>
                <a:schemeClr val="tx1">
                  <a:lumMod val="50000"/>
                  <a:lumOff val="50000"/>
                </a:schemeClr>
              </a:solidFill>
            </a:endParaRPr>
          </a:p>
        </p:txBody>
      </p:sp>
      <p:sp>
        <p:nvSpPr>
          <p:cNvPr id="4" name="Footer Placeholder 3">
            <a:extLst>
              <a:ext uri="{FF2B5EF4-FFF2-40B4-BE49-F238E27FC236}">
                <a16:creationId xmlns:a16="http://schemas.microsoft.com/office/drawing/2014/main" id="{B7ADC76D-19B4-0012-ACFA-D9953D05D12A}"/>
              </a:ext>
            </a:extLst>
          </p:cNvPr>
          <p:cNvSpPr>
            <a:spLocks noGrp="1"/>
          </p:cNvSpPr>
          <p:nvPr>
            <p:ph type="ftr" sz="quarter" idx="11"/>
          </p:nvPr>
        </p:nvSpPr>
        <p:spPr>
          <a:xfrm rot="5400000">
            <a:off x="-2520199" y="2675646"/>
            <a:ext cx="5497597" cy="365125"/>
          </a:xfrm>
        </p:spPr>
        <p:txBody>
          <a:bodyPr rtlCol="0">
            <a:normAutofit/>
          </a:bodyPr>
          <a:lstStyle/>
          <a:p>
            <a:pPr algn="l" rtl="0">
              <a:spcAft>
                <a:spcPts val="600"/>
              </a:spcAft>
            </a:pPr>
            <a:r>
              <a:rPr lang="es" sz="1100" dirty="0">
                <a:solidFill>
                  <a:srgbClr val="FFFFFF"/>
                </a:solidFill>
              </a:rPr>
              <a:t>Centro de Capacitación y Asistencia Técnica para la Vida Independiente</a:t>
            </a:r>
          </a:p>
        </p:txBody>
      </p:sp>
    </p:spTree>
    <p:extLst>
      <p:ext uri="{BB962C8B-B14F-4D97-AF65-F5344CB8AC3E}">
        <p14:creationId xmlns:p14="http://schemas.microsoft.com/office/powerpoint/2010/main" val="46806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2680CC-1CE1-C556-82AF-66EAA13B7F9C}"/>
            </a:ext>
          </a:extLst>
        </p:cNvPr>
        <p:cNvGrpSpPr/>
        <p:nvPr/>
      </p:nvGrpSpPr>
      <p:grpSpPr>
        <a:xfrm>
          <a:off x="0" y="0"/>
          <a:ext cx="0" cy="0"/>
          <a:chOff x="0" y="0"/>
          <a:chExt cx="0" cy="0"/>
        </a:xfrm>
      </p:grpSpPr>
      <p:sp>
        <p:nvSpPr>
          <p:cNvPr id="72" name="Rectangle 71">
            <a:extLst>
              <a:ext uri="{FF2B5EF4-FFF2-40B4-BE49-F238E27FC236}">
                <a16:creationId xmlns:a16="http://schemas.microsoft.com/office/drawing/2014/main" id="{8F9CBE3F-79A8-4F8F-88D9-DAD03D0D2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srgbClr val="FFFFFF"/>
              </a:solidFill>
            </a:endParaRPr>
          </a:p>
        </p:txBody>
      </p:sp>
      <p:sp>
        <p:nvSpPr>
          <p:cNvPr id="2" name="Title 1">
            <a:extLst>
              <a:ext uri="{FF2B5EF4-FFF2-40B4-BE49-F238E27FC236}">
                <a16:creationId xmlns:a16="http://schemas.microsoft.com/office/drawing/2014/main" id="{FB55B3EC-F403-C7F8-22C0-54FEDE56FA67}"/>
              </a:ext>
            </a:extLst>
          </p:cNvPr>
          <p:cNvSpPr>
            <a:spLocks noGrp="1"/>
          </p:cNvSpPr>
          <p:nvPr>
            <p:ph type="title"/>
          </p:nvPr>
        </p:nvSpPr>
        <p:spPr>
          <a:xfrm>
            <a:off x="1991339" y="1348955"/>
            <a:ext cx="8206273" cy="2219780"/>
          </a:xfrm>
        </p:spPr>
        <p:txBody>
          <a:bodyPr vert="horz" lIns="91440" tIns="45720" rIns="91440" bIns="45720" rtlCol="0" anchor="b">
            <a:normAutofit/>
          </a:bodyPr>
          <a:lstStyle/>
          <a:p>
            <a:pPr algn="ctr" rtl="0"/>
            <a:r>
              <a:rPr lang="es" sz="3900" kern="1200" dirty="0">
                <a:solidFill>
                  <a:srgbClr val="FFFFFF"/>
                </a:solidFill>
                <a:latin typeface="+mj-lt"/>
                <a:ea typeface="+mj-ea"/>
                <a:cs typeface="+mj-cs"/>
              </a:rPr>
              <a:t>El liderazgo no se trata de estar a cargo. Se trata de cuidar a las personas que están a tu cargo.</a:t>
            </a:r>
          </a:p>
        </p:txBody>
      </p:sp>
      <p:sp>
        <p:nvSpPr>
          <p:cNvPr id="3" name="Text Placeholder 2">
            <a:extLst>
              <a:ext uri="{FF2B5EF4-FFF2-40B4-BE49-F238E27FC236}">
                <a16:creationId xmlns:a16="http://schemas.microsoft.com/office/drawing/2014/main" id="{0C2A6857-5FD0-F010-0E80-8BB2B691DB51}"/>
              </a:ext>
            </a:extLst>
          </p:cNvPr>
          <p:cNvSpPr>
            <a:spLocks noGrp="1"/>
          </p:cNvSpPr>
          <p:nvPr>
            <p:ph type="body" idx="1"/>
          </p:nvPr>
        </p:nvSpPr>
        <p:spPr>
          <a:xfrm>
            <a:off x="1522030" y="3605577"/>
            <a:ext cx="9147940" cy="1324303"/>
          </a:xfrm>
        </p:spPr>
        <p:txBody>
          <a:bodyPr vert="horz" lIns="91440" tIns="45720" rIns="91440" bIns="45720" rtlCol="0" anchor="t">
            <a:normAutofit/>
          </a:bodyPr>
          <a:lstStyle/>
          <a:p>
            <a:pPr algn="ctr" rtl="0"/>
            <a:r>
              <a:rPr lang="es" sz="2000" kern="1200">
                <a:solidFill>
                  <a:srgbClr val="FFFFFF"/>
                </a:solidFill>
                <a:latin typeface="+mn-lt"/>
                <a:ea typeface="+mn-ea"/>
                <a:cs typeface="+mn-cs"/>
              </a:rPr>
              <a:t>- Simon Sinek</a:t>
            </a:r>
          </a:p>
        </p:txBody>
      </p:sp>
      <p:sp>
        <p:nvSpPr>
          <p:cNvPr id="74"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1869" y="2383077"/>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pPr rtl="0"/>
            <a:endParaRPr lang="en-US" dirty="0">
              <a:solidFill>
                <a:srgbClr val="FFFFFF"/>
              </a:solidFill>
            </a:endParaRPr>
          </a:p>
        </p:txBody>
      </p:sp>
      <p:sp>
        <p:nvSpPr>
          <p:cNvPr id="76"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24364" y="226546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rtl="0"/>
            <a:endParaRPr lang="en-US" dirty="0">
              <a:solidFill>
                <a:srgbClr val="FFFFFF"/>
              </a:solidFill>
            </a:endParaRPr>
          </a:p>
        </p:txBody>
      </p:sp>
      <p:sp>
        <p:nvSpPr>
          <p:cNvPr id="77"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4834" y="253720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rtl="0"/>
            <a:endParaRPr lang="en-US" dirty="0">
              <a:solidFill>
                <a:srgbClr val="FFFFFF"/>
              </a:solidFill>
            </a:endParaRPr>
          </a:p>
        </p:txBody>
      </p:sp>
      <p:sp>
        <p:nvSpPr>
          <p:cNvPr id="78"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053" y="2832967"/>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pPr rtl="0"/>
            <a:endParaRPr lang="en-US" dirty="0">
              <a:solidFill>
                <a:srgbClr val="FFFFFF"/>
              </a:solidFill>
            </a:endParaRPr>
          </a:p>
        </p:txBody>
      </p:sp>
      <p:sp>
        <p:nvSpPr>
          <p:cNvPr id="7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72266" y="28039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rtl="0"/>
            <a:endParaRPr lang="en-US" dirty="0">
              <a:solidFill>
                <a:srgbClr val="FFFFFF"/>
              </a:solidFill>
            </a:endParaRPr>
          </a:p>
        </p:txBody>
      </p:sp>
      <p:sp>
        <p:nvSpPr>
          <p:cNvPr id="73"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3405" y="324249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pPr rtl="0"/>
            <a:endParaRPr lang="en-US" dirty="0">
              <a:solidFill>
                <a:srgbClr val="FFFFFF"/>
              </a:solidFill>
            </a:endParaRPr>
          </a:p>
        </p:txBody>
      </p:sp>
      <p:cxnSp>
        <p:nvCxnSpPr>
          <p:cNvPr id="75" name="Straight Connector 7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831729"/>
            <a:ext cx="12188952"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AE720777-2B60-4E61-EDF6-DC106A55AD63}"/>
              </a:ext>
            </a:extLst>
          </p:cNvPr>
          <p:cNvSpPr>
            <a:spLocks noGrp="1"/>
          </p:cNvSpPr>
          <p:nvPr>
            <p:ph type="sldNum" sz="quarter" idx="12"/>
          </p:nvPr>
        </p:nvSpPr>
        <p:spPr>
          <a:xfrm>
            <a:off x="8610600" y="6133916"/>
            <a:ext cx="2743200" cy="365125"/>
          </a:xfrm>
        </p:spPr>
        <p:txBody>
          <a:bodyPr vert="horz" lIns="91440" tIns="45720" rIns="91440" bIns="45720" rtlCol="0" anchor="ctr">
            <a:normAutofit/>
          </a:bodyPr>
          <a:lstStyle/>
          <a:p>
            <a:pPr rtl="0">
              <a:spcAft>
                <a:spcPts val="600"/>
              </a:spcAft>
            </a:pPr>
            <a:fld id="{181E4D21-DFBA-4BA9-A6C6-558C4B06F883}" type="slidenum">
              <a:rPr lang="en-US">
                <a:solidFill>
                  <a:srgbClr val="FFFFFF"/>
                </a:solidFill>
              </a:rPr>
              <a:pPr>
                <a:spcAft>
                  <a:spcPts val="600"/>
                </a:spcAft>
              </a:pPr>
              <a:t>9</a:t>
            </a:fld>
            <a:endParaRPr lang="en-US" dirty="0">
              <a:solidFill>
                <a:srgbClr val="FFFFFF"/>
              </a:solidFill>
            </a:endParaRPr>
          </a:p>
        </p:txBody>
      </p:sp>
      <p:sp>
        <p:nvSpPr>
          <p:cNvPr id="4" name="Footer Placeholder 3">
            <a:extLst>
              <a:ext uri="{FF2B5EF4-FFF2-40B4-BE49-F238E27FC236}">
                <a16:creationId xmlns:a16="http://schemas.microsoft.com/office/drawing/2014/main" id="{FE94777A-E345-0ECF-7B41-FB897F851030}"/>
              </a:ext>
            </a:extLst>
          </p:cNvPr>
          <p:cNvSpPr>
            <a:spLocks noGrp="1"/>
          </p:cNvSpPr>
          <p:nvPr>
            <p:ph type="ftr" sz="quarter" idx="11"/>
          </p:nvPr>
        </p:nvSpPr>
        <p:spPr>
          <a:xfrm>
            <a:off x="4331358" y="6133916"/>
            <a:ext cx="3633923" cy="365125"/>
          </a:xfrm>
        </p:spPr>
        <p:txBody>
          <a:bodyPr vert="horz" lIns="91440" tIns="45720" rIns="91440" bIns="45720" rtlCol="0" anchor="ctr">
            <a:normAutofit lnSpcReduction="10000"/>
          </a:bodyPr>
          <a:lstStyle/>
          <a:p>
            <a:pPr rtl="0">
              <a:lnSpc>
                <a:spcPct val="90000"/>
              </a:lnSpc>
              <a:spcAft>
                <a:spcPts val="600"/>
              </a:spcAft>
            </a:pPr>
            <a:r>
              <a:rPr lang="es" sz="1000" kern="1200">
                <a:solidFill>
                  <a:srgbClr val="FFFFFF"/>
                </a:solidFill>
                <a:latin typeface="+mn-lt"/>
                <a:ea typeface="+mn-ea"/>
                <a:cs typeface="+mn-cs"/>
              </a:rPr>
              <a:t>Centro de Capacitación y Asistencia Técnica para la Vida Independiente</a:t>
            </a:r>
          </a:p>
        </p:txBody>
      </p:sp>
    </p:spTree>
    <p:extLst>
      <p:ext uri="{BB962C8B-B14F-4D97-AF65-F5344CB8AC3E}">
        <p14:creationId xmlns:p14="http://schemas.microsoft.com/office/powerpoint/2010/main" val="3709201594"/>
      </p:ext>
    </p:extLst>
  </p:cSld>
  <p:clrMapOvr>
    <a:masterClrMapping/>
  </p:clrMapOvr>
</p:sld>
</file>

<file path=ppt/theme/theme1.xml><?xml version="1.0" encoding="utf-8"?>
<a:theme xmlns:a="http://schemas.openxmlformats.org/drawingml/2006/main" name="Office Theme">
  <a:themeElements>
    <a:clrScheme name="IL T&amp;TA Center">
      <a:dk1>
        <a:sysClr val="windowText" lastClr="000000"/>
      </a:dk1>
      <a:lt1>
        <a:sysClr val="window" lastClr="FFFFFF"/>
      </a:lt1>
      <a:dk2>
        <a:srgbClr val="0E2841"/>
      </a:dk2>
      <a:lt2>
        <a:srgbClr val="E8E8E8"/>
      </a:lt2>
      <a:accent1>
        <a:srgbClr val="70002E"/>
      </a:accent1>
      <a:accent2>
        <a:srgbClr val="F9423A"/>
      </a:accent2>
      <a:accent3>
        <a:srgbClr val="ED8B00"/>
      </a:accent3>
      <a:accent4>
        <a:srgbClr val="EFE8D4"/>
      </a:accent4>
      <a:accent5>
        <a:srgbClr val="DFD1A7"/>
      </a:accent5>
      <a:accent6>
        <a:srgbClr val="1D3C34"/>
      </a:accent6>
      <a:hlink>
        <a:srgbClr val="467886"/>
      </a:hlink>
      <a:folHlink>
        <a:srgbClr val="96607D"/>
      </a:folHlink>
    </a:clrScheme>
    <a:fontScheme name="IL T&amp;TA Center">
      <a:majorFont>
        <a:latin typeface="Aptos Display"/>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DF87070-2B64-4FE5-97C2-7ECE085ED546}">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16EC7C-E1A8-4467-B962-0DF38542B3AB}">
  <ds:schemaRefs>
    <ds:schemaRef ds:uri="http://schemas.microsoft.com/sharepoint/v3/contenttype/forms"/>
  </ds:schemaRefs>
</ds:datastoreItem>
</file>

<file path=customXml/itemProps2.xml><?xml version="1.0" encoding="utf-8"?>
<ds:datastoreItem xmlns:ds="http://schemas.openxmlformats.org/officeDocument/2006/customXml" ds:itemID="{21308286-F1B5-40FD-9C15-55A11A30363C}">
  <ds:schemaRefs>
    <ds:schemaRef ds:uri="http://purl.org/dc/terms/"/>
    <ds:schemaRef ds:uri="http://purl.org/dc/elements/1.1/"/>
    <ds:schemaRef ds:uri="http://purl.org/dc/dcmitype/"/>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0cfdd377-bca2-4e70-84ab-90b90dfd61a5"/>
    <ds:schemaRef ds:uri="220b110f-eed8-496d-ae22-1e6fd336ef0a"/>
  </ds:schemaRefs>
</ds:datastoreItem>
</file>

<file path=customXml/itemProps3.xml><?xml version="1.0" encoding="utf-8"?>
<ds:datastoreItem xmlns:ds="http://schemas.openxmlformats.org/officeDocument/2006/customXml" ds:itemID="{E55F958D-BBC1-47BC-A16B-88123FFC7C5A}">
  <ds:schemaRefs>
    <ds:schemaRef ds:uri="0cfdd377-bca2-4e70-84ab-90b90dfd61a5"/>
    <ds:schemaRef ds:uri="220b110f-eed8-496d-ae22-1e6fd336ef0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986</TotalTime>
  <Words>5574</Words>
  <Application>Microsoft Office PowerPoint</Application>
  <PresentationFormat>Widescreen</PresentationFormat>
  <Paragraphs>520</Paragraphs>
  <Slides>31</Slides>
  <Notes>27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Buena gobernanza: desarrollando juntas altamente efectivas</vt:lpstr>
      <vt:lpstr>Antes de comenzar - Accesibilidad</vt:lpstr>
      <vt:lpstr>Centro de Capacitación y Asistencia Técnica para la Vida Independiente</vt:lpstr>
      <vt:lpstr>Facilitador de esta pequeña cohorte</vt:lpstr>
      <vt:lpstr>Descripción general de la cohorte</vt:lpstr>
      <vt:lpstr>Cohorte Objetivos de aprendizaje</vt:lpstr>
      <vt:lpstr>Normas de la cohorte</vt:lpstr>
      <vt:lpstr>Objetivos de aprendizaje</vt:lpstr>
      <vt:lpstr>El liderazgo no se trata de estar a cargo. Se trata de cuidar a las personas que están a tu cargo.</vt:lpstr>
      <vt:lpstr>Ética de la junta: Las tres grandes normas: deber de cuidado, lealtad y obediencia</vt:lpstr>
      <vt:lpstr>¿Cuál es mi papel dentro de la  planificación estratégica ?</vt:lpstr>
      <vt:lpstr>¿Cuál es mi papel dentro de la  Supervisión Fiscal ?</vt:lpstr>
      <vt:lpstr>¿Cuál es mi papel dentro de la  Responsabilidad Organizacional ?</vt:lpstr>
      <vt:lpstr>¿Qué está en juego? Las consecuencias de la negligencia</vt:lpstr>
      <vt:lpstr>Documentos de gobernanza para asistir a los miembros de la junta</vt:lpstr>
      <vt:lpstr>Documentos legales y de conformidad para asistir a los miembros de la junta</vt:lpstr>
      <vt:lpstr>Documentos del personal para asistir a los miembros de la junta</vt:lpstr>
      <vt:lpstr>Documentos financieros para asistir a los miembros de la junta</vt:lpstr>
      <vt:lpstr>Documentos programáticos para asistir a los miembros de la junta</vt:lpstr>
      <vt:lpstr>Documentos operativos para asistir a los miembros de la junta</vt:lpstr>
      <vt:lpstr>Documentos estratégicos y de planificación para asistir a los miembros de la junta</vt:lpstr>
      <vt:lpstr>Documentos de desarrollo de recursos para asistir a los miembros de la junta</vt:lpstr>
      <vt:lpstr>Estándares de excelencia para el compromiso de los miembros de la Junta del CIL</vt:lpstr>
      <vt:lpstr>Componentes críticos para llevar a cabo una reunión sumamente efectiva</vt:lpstr>
      <vt:lpstr>Ejemplo: Agenda de la reunión de la junta</vt:lpstr>
      <vt:lpstr>Escenario  Uno</vt:lpstr>
      <vt:lpstr>Escenario  Dos</vt:lpstr>
      <vt:lpstr>Escenario Tres</vt:lpstr>
      <vt:lpstr>Preguntas para debatir</vt:lpstr>
      <vt:lpstr>Información de contacto</vt:lpstr>
      <vt:lpstr>Referencias y recursos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EDJM</cp:lastModifiedBy>
  <cp:revision>7</cp:revision>
  <cp:lastPrinted>2025-06-30T19:40:56Z</cp:lastPrinted>
  <dcterms:created xsi:type="dcterms:W3CDTF">2025-02-13T18:27:01Z</dcterms:created>
  <dcterms:modified xsi:type="dcterms:W3CDTF">2025-07-08T14:28:23Z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MediaServiceImageTags">
    <vt:lpwstr/>
  </property>
</Properties>
</file>