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1193" r:id="rId5"/>
    <p:sldId id="1194" r:id="rId6"/>
    <p:sldId id="1195" r:id="rId7"/>
    <p:sldId id="1183" r:id="rId8"/>
    <p:sldId id="1250" r:id="rId9"/>
    <p:sldId id="1253" r:id="rId10"/>
    <p:sldId id="1254" r:id="rId11"/>
    <p:sldId id="1255" r:id="rId12"/>
    <p:sldId id="1256" r:id="rId13"/>
    <p:sldId id="1223" r:id="rId14"/>
    <p:sldId id="1257" r:id="rId15"/>
    <p:sldId id="1224" r:id="rId16"/>
    <p:sldId id="1258" r:id="rId17"/>
    <p:sldId id="357" r:id="rId18"/>
    <p:sldId id="1259" r:id="rId19"/>
    <p:sldId id="1261" r:id="rId20"/>
    <p:sldId id="1268" r:id="rId21"/>
    <p:sldId id="1260" r:id="rId22"/>
    <p:sldId id="44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78DDE26-735C-480C-8CA7-C6A6EDCBACF9}">
          <p14:sldIdLst>
            <p14:sldId id="1193"/>
            <p14:sldId id="1194"/>
            <p14:sldId id="1195"/>
            <p14:sldId id="1183"/>
          </p14:sldIdLst>
        </p14:section>
        <p14:section name="Public Input" id="{5D38CB82-5297-4976-A4F0-A666134FE175}">
          <p14:sldIdLst>
            <p14:sldId id="1250"/>
            <p14:sldId id="1253"/>
            <p14:sldId id="1254"/>
            <p14:sldId id="1255"/>
            <p14:sldId id="1256"/>
            <p14:sldId id="1223"/>
            <p14:sldId id="1257"/>
            <p14:sldId id="1224"/>
            <p14:sldId id="1258"/>
            <p14:sldId id="357"/>
            <p14:sldId id="1259"/>
            <p14:sldId id="1261"/>
            <p14:sldId id="1268"/>
            <p14:sldId id="1260"/>
            <p14:sldId id="44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3" d="100"/>
          <a:sy n="93" d="100"/>
        </p:scale>
        <p:origin x="486"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FE2CB7-F935-4546-88B2-EC3A17B030A9}" type="datetimeFigureOut">
              <a:rPr lang="en-US" smtClean="0"/>
              <a:t>3/9/2026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1D7AA7-3737-440A-A19D-4A73C2B97566}" type="slidenum">
              <a:rPr lang="en-US" smtClean="0"/>
              <a:t>‹#›</a:t>
            </a:fld>
            <a:endParaRPr lang="en-US"/>
          </a:p>
        </p:txBody>
      </p:sp>
    </p:spTree>
    <p:extLst>
      <p:ext uri="{BB962C8B-B14F-4D97-AF65-F5344CB8AC3E}">
        <p14:creationId xmlns:p14="http://schemas.microsoft.com/office/powerpoint/2010/main" val="2300022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BEC33-4504-0A64-939D-457500B999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0B8BE1-B2B7-272F-88E2-F90AA37669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90937F-D100-AD59-0AFC-6F87A568941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BD70E7B-DC54-7FAB-9CFB-CCDC6FF1836C}"/>
              </a:ext>
            </a:extLst>
          </p:cNvPr>
          <p:cNvSpPr>
            <a:spLocks noGrp="1"/>
          </p:cNvSpPr>
          <p:nvPr>
            <p:ph type="sldNum" sz="quarter" idx="5"/>
          </p:nvPr>
        </p:nvSpPr>
        <p:spPr/>
        <p:txBody>
          <a:bodyPr/>
          <a:lstStyle/>
          <a:p>
            <a:fld id="{32EB5225-5EEE-4ACC-8F39-02FB50716DCC}" type="slidenum">
              <a:rPr lang="en-US" smtClean="0"/>
              <a:t>9</a:t>
            </a:fld>
            <a:endParaRPr lang="en-US"/>
          </a:p>
        </p:txBody>
      </p:sp>
    </p:spTree>
    <p:extLst>
      <p:ext uri="{BB962C8B-B14F-4D97-AF65-F5344CB8AC3E}">
        <p14:creationId xmlns:p14="http://schemas.microsoft.com/office/powerpoint/2010/main" val="19043782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BA369-AD89-53D7-9F48-4DE9B8E0B9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C39000-BE14-19E2-0E08-29B8265789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5E0961-7211-0678-817F-F3817B99E91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4804377-550E-6397-E5A3-49432A23AFB1}"/>
              </a:ext>
            </a:extLst>
          </p:cNvPr>
          <p:cNvSpPr>
            <a:spLocks noGrp="1"/>
          </p:cNvSpPr>
          <p:nvPr>
            <p:ph type="sldNum" sz="quarter" idx="5"/>
          </p:nvPr>
        </p:nvSpPr>
        <p:spPr/>
        <p:txBody>
          <a:bodyPr/>
          <a:lstStyle/>
          <a:p>
            <a:fld id="{32EB5225-5EEE-4ACC-8F39-02FB50716DCC}" type="slidenum">
              <a:rPr lang="en-US" smtClean="0"/>
              <a:t>12</a:t>
            </a:fld>
            <a:endParaRPr lang="en-US"/>
          </a:p>
        </p:txBody>
      </p:sp>
    </p:spTree>
    <p:extLst>
      <p:ext uri="{BB962C8B-B14F-4D97-AF65-F5344CB8AC3E}">
        <p14:creationId xmlns:p14="http://schemas.microsoft.com/office/powerpoint/2010/main" val="1801485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4B0089-4F37-7760-05E4-8CB1CB282A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92A64C-8318-827E-F908-2D174459B6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2CC6A1-CC49-8E30-0772-3C5DE4C4A99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3B242E2-B473-479E-054E-EF99C17696FC}"/>
              </a:ext>
            </a:extLst>
          </p:cNvPr>
          <p:cNvSpPr>
            <a:spLocks noGrp="1"/>
          </p:cNvSpPr>
          <p:nvPr>
            <p:ph type="sldNum" sz="quarter" idx="5"/>
          </p:nvPr>
        </p:nvSpPr>
        <p:spPr/>
        <p:txBody>
          <a:bodyPr/>
          <a:lstStyle/>
          <a:p>
            <a:fld id="{32EB5225-5EEE-4ACC-8F39-02FB50716DCC}" type="slidenum">
              <a:rPr lang="en-US" smtClean="0"/>
              <a:t>13</a:t>
            </a:fld>
            <a:endParaRPr lang="en-US"/>
          </a:p>
        </p:txBody>
      </p:sp>
    </p:spTree>
    <p:extLst>
      <p:ext uri="{BB962C8B-B14F-4D97-AF65-F5344CB8AC3E}">
        <p14:creationId xmlns:p14="http://schemas.microsoft.com/office/powerpoint/2010/main" val="21306631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ABFE7-6A92-235B-EBF3-D2C837F949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6BB738-C4E8-7C80-B229-1B18A5CBFE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9E8194-32DA-C8EF-F08D-486EB456AF7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4FCA068-8075-676A-1734-B3CAA31268E5}"/>
              </a:ext>
            </a:extLst>
          </p:cNvPr>
          <p:cNvSpPr>
            <a:spLocks noGrp="1"/>
          </p:cNvSpPr>
          <p:nvPr>
            <p:ph type="sldNum" sz="quarter" idx="5"/>
          </p:nvPr>
        </p:nvSpPr>
        <p:spPr/>
        <p:txBody>
          <a:bodyPr/>
          <a:lstStyle/>
          <a:p>
            <a:fld id="{32EB5225-5EEE-4ACC-8F39-02FB50716DCC}" type="slidenum">
              <a:rPr lang="en-US" smtClean="0"/>
              <a:t>16</a:t>
            </a:fld>
            <a:endParaRPr lang="en-US"/>
          </a:p>
        </p:txBody>
      </p:sp>
    </p:spTree>
    <p:extLst>
      <p:ext uri="{BB962C8B-B14F-4D97-AF65-F5344CB8AC3E}">
        <p14:creationId xmlns:p14="http://schemas.microsoft.com/office/powerpoint/2010/main" val="14965681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6C111-1167-B167-A5A6-34FC32313A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DB835E-E4AB-65E2-83B3-0E07193135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5726D3-A927-9B8E-9CC1-167D99C9393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3DEDCAB-FC99-1278-2612-30F6CE6A3EB8}"/>
              </a:ext>
            </a:extLst>
          </p:cNvPr>
          <p:cNvSpPr>
            <a:spLocks noGrp="1"/>
          </p:cNvSpPr>
          <p:nvPr>
            <p:ph type="sldNum" sz="quarter" idx="5"/>
          </p:nvPr>
        </p:nvSpPr>
        <p:spPr/>
        <p:txBody>
          <a:bodyPr/>
          <a:lstStyle/>
          <a:p>
            <a:fld id="{32EB5225-5EEE-4ACC-8F39-02FB50716DCC}" type="slidenum">
              <a:rPr lang="en-US" smtClean="0"/>
              <a:t>17</a:t>
            </a:fld>
            <a:endParaRPr lang="en-US"/>
          </a:p>
        </p:txBody>
      </p:sp>
    </p:spTree>
    <p:extLst>
      <p:ext uri="{BB962C8B-B14F-4D97-AF65-F5344CB8AC3E}">
        <p14:creationId xmlns:p14="http://schemas.microsoft.com/office/powerpoint/2010/main" val="1345211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861DE-A6DC-9B73-A81C-A5DF7370F8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E74D4D-0A6E-499D-3BBC-09BFF118C7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3D0D1E-7EB4-A2C8-72B5-89FFAEFB584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9E9F226-1A52-7D2E-5030-080087E9A6B6}"/>
              </a:ext>
            </a:extLst>
          </p:cNvPr>
          <p:cNvSpPr>
            <a:spLocks noGrp="1"/>
          </p:cNvSpPr>
          <p:nvPr>
            <p:ph type="sldNum" sz="quarter" idx="5"/>
          </p:nvPr>
        </p:nvSpPr>
        <p:spPr/>
        <p:txBody>
          <a:bodyPr/>
          <a:lstStyle/>
          <a:p>
            <a:fld id="{32EB5225-5EEE-4ACC-8F39-02FB50716DCC}" type="slidenum">
              <a:rPr lang="en-US" smtClean="0"/>
              <a:t>18</a:t>
            </a:fld>
            <a:endParaRPr lang="en-US"/>
          </a:p>
        </p:txBody>
      </p:sp>
    </p:spTree>
    <p:extLst>
      <p:ext uri="{BB962C8B-B14F-4D97-AF65-F5344CB8AC3E}">
        <p14:creationId xmlns:p14="http://schemas.microsoft.com/office/powerpoint/2010/main" val="813302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5790B-F764-A607-6451-2B4B5BBDD5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D531A92-AF6D-AFC7-9610-F9D3CC8800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AFCAD15-6DA4-8274-16A9-CCD096F3AA04}"/>
              </a:ext>
            </a:extLst>
          </p:cNvPr>
          <p:cNvSpPr>
            <a:spLocks noGrp="1"/>
          </p:cNvSpPr>
          <p:nvPr>
            <p:ph type="dt" sz="half" idx="10"/>
          </p:nvPr>
        </p:nvSpPr>
        <p:spPr/>
        <p:txBody>
          <a:bodyPr/>
          <a:lstStyle/>
          <a:p>
            <a:fld id="{5342CF29-6AE2-43D0-82F1-5B2519DA6BE0}" type="datetimeFigureOut">
              <a:rPr lang="en-US" smtClean="0"/>
              <a:t>3/9/2026</a:t>
            </a:fld>
            <a:endParaRPr lang="en-US"/>
          </a:p>
        </p:txBody>
      </p:sp>
      <p:sp>
        <p:nvSpPr>
          <p:cNvPr id="5" name="Footer Placeholder 4">
            <a:extLst>
              <a:ext uri="{FF2B5EF4-FFF2-40B4-BE49-F238E27FC236}">
                <a16:creationId xmlns:a16="http://schemas.microsoft.com/office/drawing/2014/main" id="{73641F7E-9239-78D6-D233-899689124A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DBAC72-FB4F-CE56-0021-518040286BDB}"/>
              </a:ext>
            </a:extLst>
          </p:cNvPr>
          <p:cNvSpPr>
            <a:spLocks noGrp="1"/>
          </p:cNvSpPr>
          <p:nvPr>
            <p:ph type="sldNum" sz="quarter" idx="12"/>
          </p:nvPr>
        </p:nvSpPr>
        <p:spPr/>
        <p:txBody>
          <a:bodyPr/>
          <a:lstStyle/>
          <a:p>
            <a:fld id="{AFACF749-169E-4336-BCE9-1287AFCAE80C}" type="slidenum">
              <a:rPr lang="en-US" smtClean="0"/>
              <a:t>‹#›</a:t>
            </a:fld>
            <a:endParaRPr lang="en-US"/>
          </a:p>
        </p:txBody>
      </p:sp>
    </p:spTree>
    <p:extLst>
      <p:ext uri="{BB962C8B-B14F-4D97-AF65-F5344CB8AC3E}">
        <p14:creationId xmlns:p14="http://schemas.microsoft.com/office/powerpoint/2010/main" val="3792268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89DBA-20BA-F5C2-D4FD-2AF2947D37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11756BE-8F5C-049F-916A-DE07171065B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4F6189-5657-756E-6038-EE1AC8886643}"/>
              </a:ext>
            </a:extLst>
          </p:cNvPr>
          <p:cNvSpPr>
            <a:spLocks noGrp="1"/>
          </p:cNvSpPr>
          <p:nvPr>
            <p:ph type="dt" sz="half" idx="10"/>
          </p:nvPr>
        </p:nvSpPr>
        <p:spPr/>
        <p:txBody>
          <a:bodyPr/>
          <a:lstStyle/>
          <a:p>
            <a:fld id="{5342CF29-6AE2-43D0-82F1-5B2519DA6BE0}" type="datetimeFigureOut">
              <a:rPr lang="en-US" smtClean="0"/>
              <a:t>3/9/2026</a:t>
            </a:fld>
            <a:endParaRPr lang="en-US"/>
          </a:p>
        </p:txBody>
      </p:sp>
      <p:sp>
        <p:nvSpPr>
          <p:cNvPr id="5" name="Footer Placeholder 4">
            <a:extLst>
              <a:ext uri="{FF2B5EF4-FFF2-40B4-BE49-F238E27FC236}">
                <a16:creationId xmlns:a16="http://schemas.microsoft.com/office/drawing/2014/main" id="{A2860C7A-2A8C-AC88-430E-80EA9AEB94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14479D-C99A-E571-0E29-495108BC330B}"/>
              </a:ext>
            </a:extLst>
          </p:cNvPr>
          <p:cNvSpPr>
            <a:spLocks noGrp="1"/>
          </p:cNvSpPr>
          <p:nvPr>
            <p:ph type="sldNum" sz="quarter" idx="12"/>
          </p:nvPr>
        </p:nvSpPr>
        <p:spPr/>
        <p:txBody>
          <a:bodyPr/>
          <a:lstStyle/>
          <a:p>
            <a:fld id="{AFACF749-169E-4336-BCE9-1287AFCAE80C}" type="slidenum">
              <a:rPr lang="en-US" smtClean="0"/>
              <a:t>‹#›</a:t>
            </a:fld>
            <a:endParaRPr lang="en-US"/>
          </a:p>
        </p:txBody>
      </p:sp>
    </p:spTree>
    <p:extLst>
      <p:ext uri="{BB962C8B-B14F-4D97-AF65-F5344CB8AC3E}">
        <p14:creationId xmlns:p14="http://schemas.microsoft.com/office/powerpoint/2010/main" val="2067281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A6B709-5440-7AF5-1F6B-27218D5DF1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CB0A2DA-2938-C573-7A4F-3F46275901D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113A6B-738D-4AAA-7DE3-E366CA3AB1DA}"/>
              </a:ext>
            </a:extLst>
          </p:cNvPr>
          <p:cNvSpPr>
            <a:spLocks noGrp="1"/>
          </p:cNvSpPr>
          <p:nvPr>
            <p:ph type="dt" sz="half" idx="10"/>
          </p:nvPr>
        </p:nvSpPr>
        <p:spPr/>
        <p:txBody>
          <a:bodyPr/>
          <a:lstStyle/>
          <a:p>
            <a:fld id="{5342CF29-6AE2-43D0-82F1-5B2519DA6BE0}" type="datetimeFigureOut">
              <a:rPr lang="en-US" smtClean="0"/>
              <a:t>3/9/2026</a:t>
            </a:fld>
            <a:endParaRPr lang="en-US"/>
          </a:p>
        </p:txBody>
      </p:sp>
      <p:sp>
        <p:nvSpPr>
          <p:cNvPr id="5" name="Footer Placeholder 4">
            <a:extLst>
              <a:ext uri="{FF2B5EF4-FFF2-40B4-BE49-F238E27FC236}">
                <a16:creationId xmlns:a16="http://schemas.microsoft.com/office/drawing/2014/main" id="{F9D8F99D-5725-3BDD-EC1C-1A637F26FE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E067F6-1CAA-F3D9-76E3-994B9FAD1A67}"/>
              </a:ext>
            </a:extLst>
          </p:cNvPr>
          <p:cNvSpPr>
            <a:spLocks noGrp="1"/>
          </p:cNvSpPr>
          <p:nvPr>
            <p:ph type="sldNum" sz="quarter" idx="12"/>
          </p:nvPr>
        </p:nvSpPr>
        <p:spPr/>
        <p:txBody>
          <a:bodyPr/>
          <a:lstStyle/>
          <a:p>
            <a:fld id="{AFACF749-169E-4336-BCE9-1287AFCAE80C}" type="slidenum">
              <a:rPr lang="en-US" smtClean="0"/>
              <a:t>‹#›</a:t>
            </a:fld>
            <a:endParaRPr lang="en-US"/>
          </a:p>
        </p:txBody>
      </p:sp>
    </p:spTree>
    <p:extLst>
      <p:ext uri="{BB962C8B-B14F-4D97-AF65-F5344CB8AC3E}">
        <p14:creationId xmlns:p14="http://schemas.microsoft.com/office/powerpoint/2010/main" val="3765567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624CF-169A-7CD7-19E9-4488A693E7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EF2A48E-9A6F-16AE-16DF-4620F719A4B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60CA55-01AB-33EC-45A0-6507E95CBF79}"/>
              </a:ext>
            </a:extLst>
          </p:cNvPr>
          <p:cNvSpPr>
            <a:spLocks noGrp="1"/>
          </p:cNvSpPr>
          <p:nvPr>
            <p:ph type="dt" sz="half" idx="10"/>
          </p:nvPr>
        </p:nvSpPr>
        <p:spPr/>
        <p:txBody>
          <a:bodyPr/>
          <a:lstStyle/>
          <a:p>
            <a:fld id="{5342CF29-6AE2-43D0-82F1-5B2519DA6BE0}" type="datetimeFigureOut">
              <a:rPr lang="en-US" smtClean="0"/>
              <a:t>3/9/2026</a:t>
            </a:fld>
            <a:endParaRPr lang="en-US"/>
          </a:p>
        </p:txBody>
      </p:sp>
      <p:sp>
        <p:nvSpPr>
          <p:cNvPr id="5" name="Footer Placeholder 4">
            <a:extLst>
              <a:ext uri="{FF2B5EF4-FFF2-40B4-BE49-F238E27FC236}">
                <a16:creationId xmlns:a16="http://schemas.microsoft.com/office/drawing/2014/main" id="{6B4C277B-31B7-1040-B407-DF518E3DC1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384E0F-FEF9-1D45-4206-9C92431B69B6}"/>
              </a:ext>
            </a:extLst>
          </p:cNvPr>
          <p:cNvSpPr>
            <a:spLocks noGrp="1"/>
          </p:cNvSpPr>
          <p:nvPr>
            <p:ph type="sldNum" sz="quarter" idx="12"/>
          </p:nvPr>
        </p:nvSpPr>
        <p:spPr/>
        <p:txBody>
          <a:bodyPr/>
          <a:lstStyle/>
          <a:p>
            <a:fld id="{AFACF749-169E-4336-BCE9-1287AFCAE80C}" type="slidenum">
              <a:rPr lang="en-US" smtClean="0"/>
              <a:t>‹#›</a:t>
            </a:fld>
            <a:endParaRPr lang="en-US"/>
          </a:p>
        </p:txBody>
      </p:sp>
    </p:spTree>
    <p:extLst>
      <p:ext uri="{BB962C8B-B14F-4D97-AF65-F5344CB8AC3E}">
        <p14:creationId xmlns:p14="http://schemas.microsoft.com/office/powerpoint/2010/main" val="2619462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20E23-EB7A-E648-C356-DCBE0C6B13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6F9BFCB-B50C-E288-74AE-918CB9605A1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EEE9C2E-420E-A24C-E7C2-F6492C12E1DD}"/>
              </a:ext>
            </a:extLst>
          </p:cNvPr>
          <p:cNvSpPr>
            <a:spLocks noGrp="1"/>
          </p:cNvSpPr>
          <p:nvPr>
            <p:ph type="dt" sz="half" idx="10"/>
          </p:nvPr>
        </p:nvSpPr>
        <p:spPr/>
        <p:txBody>
          <a:bodyPr/>
          <a:lstStyle/>
          <a:p>
            <a:fld id="{5342CF29-6AE2-43D0-82F1-5B2519DA6BE0}" type="datetimeFigureOut">
              <a:rPr lang="en-US" smtClean="0"/>
              <a:t>3/9/2026</a:t>
            </a:fld>
            <a:endParaRPr lang="en-US"/>
          </a:p>
        </p:txBody>
      </p:sp>
      <p:sp>
        <p:nvSpPr>
          <p:cNvPr id="5" name="Footer Placeholder 4">
            <a:extLst>
              <a:ext uri="{FF2B5EF4-FFF2-40B4-BE49-F238E27FC236}">
                <a16:creationId xmlns:a16="http://schemas.microsoft.com/office/drawing/2014/main" id="{908023FF-7CD5-8367-27D8-371BD55544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C7CA39-A84D-B3C4-44D6-3A3FCA8B9C4C}"/>
              </a:ext>
            </a:extLst>
          </p:cNvPr>
          <p:cNvSpPr>
            <a:spLocks noGrp="1"/>
          </p:cNvSpPr>
          <p:nvPr>
            <p:ph type="sldNum" sz="quarter" idx="12"/>
          </p:nvPr>
        </p:nvSpPr>
        <p:spPr/>
        <p:txBody>
          <a:bodyPr/>
          <a:lstStyle/>
          <a:p>
            <a:fld id="{AFACF749-169E-4336-BCE9-1287AFCAE80C}" type="slidenum">
              <a:rPr lang="en-US" smtClean="0"/>
              <a:t>‹#›</a:t>
            </a:fld>
            <a:endParaRPr lang="en-US"/>
          </a:p>
        </p:txBody>
      </p:sp>
    </p:spTree>
    <p:extLst>
      <p:ext uri="{BB962C8B-B14F-4D97-AF65-F5344CB8AC3E}">
        <p14:creationId xmlns:p14="http://schemas.microsoft.com/office/powerpoint/2010/main" val="124677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2E4FF-75AA-7465-6757-597257D9E7E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C8EA3D5-452E-F7F3-AB4E-7C0666F7048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CB46DE3-50E4-A403-ABAC-9924588FF88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0E80042-003D-A25A-A5BE-5B696E63F2C4}"/>
              </a:ext>
            </a:extLst>
          </p:cNvPr>
          <p:cNvSpPr>
            <a:spLocks noGrp="1"/>
          </p:cNvSpPr>
          <p:nvPr>
            <p:ph type="dt" sz="half" idx="10"/>
          </p:nvPr>
        </p:nvSpPr>
        <p:spPr/>
        <p:txBody>
          <a:bodyPr/>
          <a:lstStyle/>
          <a:p>
            <a:fld id="{5342CF29-6AE2-43D0-82F1-5B2519DA6BE0}" type="datetimeFigureOut">
              <a:rPr lang="en-US" smtClean="0"/>
              <a:t>3/9/2026</a:t>
            </a:fld>
            <a:endParaRPr lang="en-US"/>
          </a:p>
        </p:txBody>
      </p:sp>
      <p:sp>
        <p:nvSpPr>
          <p:cNvPr id="6" name="Footer Placeholder 5">
            <a:extLst>
              <a:ext uri="{FF2B5EF4-FFF2-40B4-BE49-F238E27FC236}">
                <a16:creationId xmlns:a16="http://schemas.microsoft.com/office/drawing/2014/main" id="{54648BAB-C074-4233-3DA2-18D4EAD2F5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85A1BB-D9DD-ABBB-469D-4E3705BA6A87}"/>
              </a:ext>
            </a:extLst>
          </p:cNvPr>
          <p:cNvSpPr>
            <a:spLocks noGrp="1"/>
          </p:cNvSpPr>
          <p:nvPr>
            <p:ph type="sldNum" sz="quarter" idx="12"/>
          </p:nvPr>
        </p:nvSpPr>
        <p:spPr/>
        <p:txBody>
          <a:bodyPr/>
          <a:lstStyle/>
          <a:p>
            <a:fld id="{AFACF749-169E-4336-BCE9-1287AFCAE80C}" type="slidenum">
              <a:rPr lang="en-US" smtClean="0"/>
              <a:t>‹#›</a:t>
            </a:fld>
            <a:endParaRPr lang="en-US"/>
          </a:p>
        </p:txBody>
      </p:sp>
    </p:spTree>
    <p:extLst>
      <p:ext uri="{BB962C8B-B14F-4D97-AF65-F5344CB8AC3E}">
        <p14:creationId xmlns:p14="http://schemas.microsoft.com/office/powerpoint/2010/main" val="284285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B5608-3112-5312-6200-0A402B7BEBD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E38F37C-EB53-4B94-3566-7EF8333271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D2D566-DC0F-F5DE-7B6A-D3EF639336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B27567A-941E-E11C-6BA7-60332F92BA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B9E603-F581-1456-A1D6-DF205B99489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4DA2651-27C3-9F4F-97C4-74A7D330082F}"/>
              </a:ext>
            </a:extLst>
          </p:cNvPr>
          <p:cNvSpPr>
            <a:spLocks noGrp="1"/>
          </p:cNvSpPr>
          <p:nvPr>
            <p:ph type="dt" sz="half" idx="10"/>
          </p:nvPr>
        </p:nvSpPr>
        <p:spPr/>
        <p:txBody>
          <a:bodyPr/>
          <a:lstStyle/>
          <a:p>
            <a:fld id="{5342CF29-6AE2-43D0-82F1-5B2519DA6BE0}" type="datetimeFigureOut">
              <a:rPr lang="en-US" smtClean="0"/>
              <a:t>3/9/2026</a:t>
            </a:fld>
            <a:endParaRPr lang="en-US"/>
          </a:p>
        </p:txBody>
      </p:sp>
      <p:sp>
        <p:nvSpPr>
          <p:cNvPr id="8" name="Footer Placeholder 7">
            <a:extLst>
              <a:ext uri="{FF2B5EF4-FFF2-40B4-BE49-F238E27FC236}">
                <a16:creationId xmlns:a16="http://schemas.microsoft.com/office/drawing/2014/main" id="{6A62763B-5C24-AA04-504E-974549EE7C7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2041877-024D-1716-655C-01916DED677E}"/>
              </a:ext>
            </a:extLst>
          </p:cNvPr>
          <p:cNvSpPr>
            <a:spLocks noGrp="1"/>
          </p:cNvSpPr>
          <p:nvPr>
            <p:ph type="sldNum" sz="quarter" idx="12"/>
          </p:nvPr>
        </p:nvSpPr>
        <p:spPr/>
        <p:txBody>
          <a:bodyPr/>
          <a:lstStyle/>
          <a:p>
            <a:fld id="{AFACF749-169E-4336-BCE9-1287AFCAE80C}" type="slidenum">
              <a:rPr lang="en-US" smtClean="0"/>
              <a:t>‹#›</a:t>
            </a:fld>
            <a:endParaRPr lang="en-US"/>
          </a:p>
        </p:txBody>
      </p:sp>
    </p:spTree>
    <p:extLst>
      <p:ext uri="{BB962C8B-B14F-4D97-AF65-F5344CB8AC3E}">
        <p14:creationId xmlns:p14="http://schemas.microsoft.com/office/powerpoint/2010/main" val="1565617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4FB95-B9A3-4D00-4DCB-FA346284150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F844969-CA5B-876F-68C2-AF7B0824134D}"/>
              </a:ext>
            </a:extLst>
          </p:cNvPr>
          <p:cNvSpPr>
            <a:spLocks noGrp="1"/>
          </p:cNvSpPr>
          <p:nvPr>
            <p:ph type="dt" sz="half" idx="10"/>
          </p:nvPr>
        </p:nvSpPr>
        <p:spPr/>
        <p:txBody>
          <a:bodyPr/>
          <a:lstStyle/>
          <a:p>
            <a:fld id="{5342CF29-6AE2-43D0-82F1-5B2519DA6BE0}" type="datetimeFigureOut">
              <a:rPr lang="en-US" smtClean="0"/>
              <a:t>3/9/2026</a:t>
            </a:fld>
            <a:endParaRPr lang="en-US"/>
          </a:p>
        </p:txBody>
      </p:sp>
      <p:sp>
        <p:nvSpPr>
          <p:cNvPr id="4" name="Footer Placeholder 3">
            <a:extLst>
              <a:ext uri="{FF2B5EF4-FFF2-40B4-BE49-F238E27FC236}">
                <a16:creationId xmlns:a16="http://schemas.microsoft.com/office/drawing/2014/main" id="{395F3AE8-6801-616F-7000-7A8767CCF07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235424D-88F1-55DC-A324-417D7C7BB0BD}"/>
              </a:ext>
            </a:extLst>
          </p:cNvPr>
          <p:cNvSpPr>
            <a:spLocks noGrp="1"/>
          </p:cNvSpPr>
          <p:nvPr>
            <p:ph type="sldNum" sz="quarter" idx="12"/>
          </p:nvPr>
        </p:nvSpPr>
        <p:spPr/>
        <p:txBody>
          <a:bodyPr/>
          <a:lstStyle/>
          <a:p>
            <a:fld id="{AFACF749-169E-4336-BCE9-1287AFCAE80C}" type="slidenum">
              <a:rPr lang="en-US" smtClean="0"/>
              <a:t>‹#›</a:t>
            </a:fld>
            <a:endParaRPr lang="en-US"/>
          </a:p>
        </p:txBody>
      </p:sp>
    </p:spTree>
    <p:extLst>
      <p:ext uri="{BB962C8B-B14F-4D97-AF65-F5344CB8AC3E}">
        <p14:creationId xmlns:p14="http://schemas.microsoft.com/office/powerpoint/2010/main" val="920479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4034866-2BFB-4C4A-810B-6B0F97AA49EC}"/>
              </a:ext>
            </a:extLst>
          </p:cNvPr>
          <p:cNvSpPr>
            <a:spLocks noGrp="1"/>
          </p:cNvSpPr>
          <p:nvPr>
            <p:ph type="dt" sz="half" idx="10"/>
          </p:nvPr>
        </p:nvSpPr>
        <p:spPr/>
        <p:txBody>
          <a:bodyPr/>
          <a:lstStyle/>
          <a:p>
            <a:fld id="{5342CF29-6AE2-43D0-82F1-5B2519DA6BE0}" type="datetimeFigureOut">
              <a:rPr lang="en-US" smtClean="0"/>
              <a:t>3/9/2026</a:t>
            </a:fld>
            <a:endParaRPr lang="en-US"/>
          </a:p>
        </p:txBody>
      </p:sp>
      <p:sp>
        <p:nvSpPr>
          <p:cNvPr id="3" name="Footer Placeholder 2">
            <a:extLst>
              <a:ext uri="{FF2B5EF4-FFF2-40B4-BE49-F238E27FC236}">
                <a16:creationId xmlns:a16="http://schemas.microsoft.com/office/drawing/2014/main" id="{BA545747-7A31-1458-11D8-252AB035DCA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384CACC-F88B-9C23-364F-D7ABF397A84E}"/>
              </a:ext>
            </a:extLst>
          </p:cNvPr>
          <p:cNvSpPr>
            <a:spLocks noGrp="1"/>
          </p:cNvSpPr>
          <p:nvPr>
            <p:ph type="sldNum" sz="quarter" idx="12"/>
          </p:nvPr>
        </p:nvSpPr>
        <p:spPr/>
        <p:txBody>
          <a:bodyPr/>
          <a:lstStyle/>
          <a:p>
            <a:fld id="{AFACF749-169E-4336-BCE9-1287AFCAE80C}" type="slidenum">
              <a:rPr lang="en-US" smtClean="0"/>
              <a:t>‹#›</a:t>
            </a:fld>
            <a:endParaRPr lang="en-US"/>
          </a:p>
        </p:txBody>
      </p:sp>
    </p:spTree>
    <p:extLst>
      <p:ext uri="{BB962C8B-B14F-4D97-AF65-F5344CB8AC3E}">
        <p14:creationId xmlns:p14="http://schemas.microsoft.com/office/powerpoint/2010/main" val="252714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91B51-EAB3-E07B-53AA-CDA2CD0779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286C3A5-B16B-1423-1A66-B335FAED6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01CC543-F4C5-02E6-1EB5-7A5C652828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370E98-1926-C1D0-8530-EBDE3D3FC956}"/>
              </a:ext>
            </a:extLst>
          </p:cNvPr>
          <p:cNvSpPr>
            <a:spLocks noGrp="1"/>
          </p:cNvSpPr>
          <p:nvPr>
            <p:ph type="dt" sz="half" idx="10"/>
          </p:nvPr>
        </p:nvSpPr>
        <p:spPr/>
        <p:txBody>
          <a:bodyPr/>
          <a:lstStyle/>
          <a:p>
            <a:fld id="{5342CF29-6AE2-43D0-82F1-5B2519DA6BE0}" type="datetimeFigureOut">
              <a:rPr lang="en-US" smtClean="0"/>
              <a:t>3/9/2026</a:t>
            </a:fld>
            <a:endParaRPr lang="en-US"/>
          </a:p>
        </p:txBody>
      </p:sp>
      <p:sp>
        <p:nvSpPr>
          <p:cNvPr id="6" name="Footer Placeholder 5">
            <a:extLst>
              <a:ext uri="{FF2B5EF4-FFF2-40B4-BE49-F238E27FC236}">
                <a16:creationId xmlns:a16="http://schemas.microsoft.com/office/drawing/2014/main" id="{BB89BACB-EA53-874E-94E1-6691CAA5F8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A93E69-A1A0-4DF7-EA8F-C270CAD77620}"/>
              </a:ext>
            </a:extLst>
          </p:cNvPr>
          <p:cNvSpPr>
            <a:spLocks noGrp="1"/>
          </p:cNvSpPr>
          <p:nvPr>
            <p:ph type="sldNum" sz="quarter" idx="12"/>
          </p:nvPr>
        </p:nvSpPr>
        <p:spPr/>
        <p:txBody>
          <a:bodyPr/>
          <a:lstStyle/>
          <a:p>
            <a:fld id="{AFACF749-169E-4336-BCE9-1287AFCAE80C}" type="slidenum">
              <a:rPr lang="en-US" smtClean="0"/>
              <a:t>‹#›</a:t>
            </a:fld>
            <a:endParaRPr lang="en-US"/>
          </a:p>
        </p:txBody>
      </p:sp>
    </p:spTree>
    <p:extLst>
      <p:ext uri="{BB962C8B-B14F-4D97-AF65-F5344CB8AC3E}">
        <p14:creationId xmlns:p14="http://schemas.microsoft.com/office/powerpoint/2010/main" val="146805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02709-CAF7-4937-39D9-7FD8FB5418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9D9CF65-2CE7-9B6E-E348-0F01B2F5FA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AB096AF-5479-6AC1-65C3-36F7B7B41B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7B606B-2ADF-74C0-349B-92BDF7FAC876}"/>
              </a:ext>
            </a:extLst>
          </p:cNvPr>
          <p:cNvSpPr>
            <a:spLocks noGrp="1"/>
          </p:cNvSpPr>
          <p:nvPr>
            <p:ph type="dt" sz="half" idx="10"/>
          </p:nvPr>
        </p:nvSpPr>
        <p:spPr/>
        <p:txBody>
          <a:bodyPr/>
          <a:lstStyle/>
          <a:p>
            <a:fld id="{5342CF29-6AE2-43D0-82F1-5B2519DA6BE0}" type="datetimeFigureOut">
              <a:rPr lang="en-US" smtClean="0"/>
              <a:t>3/9/2026</a:t>
            </a:fld>
            <a:endParaRPr lang="en-US"/>
          </a:p>
        </p:txBody>
      </p:sp>
      <p:sp>
        <p:nvSpPr>
          <p:cNvPr id="6" name="Footer Placeholder 5">
            <a:extLst>
              <a:ext uri="{FF2B5EF4-FFF2-40B4-BE49-F238E27FC236}">
                <a16:creationId xmlns:a16="http://schemas.microsoft.com/office/drawing/2014/main" id="{E7D0290C-70E0-04BD-1270-96C6676966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2D8F22-EDB9-7F0C-26D4-9D72E26267AB}"/>
              </a:ext>
            </a:extLst>
          </p:cNvPr>
          <p:cNvSpPr>
            <a:spLocks noGrp="1"/>
          </p:cNvSpPr>
          <p:nvPr>
            <p:ph type="sldNum" sz="quarter" idx="12"/>
          </p:nvPr>
        </p:nvSpPr>
        <p:spPr/>
        <p:txBody>
          <a:bodyPr/>
          <a:lstStyle/>
          <a:p>
            <a:fld id="{AFACF749-169E-4336-BCE9-1287AFCAE80C}" type="slidenum">
              <a:rPr lang="en-US" smtClean="0"/>
              <a:t>‹#›</a:t>
            </a:fld>
            <a:endParaRPr lang="en-US"/>
          </a:p>
        </p:txBody>
      </p:sp>
    </p:spTree>
    <p:extLst>
      <p:ext uri="{BB962C8B-B14F-4D97-AF65-F5344CB8AC3E}">
        <p14:creationId xmlns:p14="http://schemas.microsoft.com/office/powerpoint/2010/main" val="3389482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EC43CF-031F-44C5-731C-4815C229E8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B7988FA-6756-626D-C1A0-7AEBC7E736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BD775B-5D50-A875-09A7-B66F035886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342CF29-6AE2-43D0-82F1-5B2519DA6BE0}" type="datetimeFigureOut">
              <a:rPr lang="en-US" smtClean="0"/>
              <a:t>3/9/2026</a:t>
            </a:fld>
            <a:endParaRPr lang="en-US"/>
          </a:p>
        </p:txBody>
      </p:sp>
      <p:sp>
        <p:nvSpPr>
          <p:cNvPr id="5" name="Footer Placeholder 4">
            <a:extLst>
              <a:ext uri="{FF2B5EF4-FFF2-40B4-BE49-F238E27FC236}">
                <a16:creationId xmlns:a16="http://schemas.microsoft.com/office/drawing/2014/main" id="{DA560001-A110-F0A0-2036-2B0190F174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5DC2BB6-3E17-8189-C2EA-32510AFA78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FACF749-169E-4336-BCE9-1287AFCAE80C}" type="slidenum">
              <a:rPr lang="en-US" smtClean="0"/>
              <a:t>‹#›</a:t>
            </a:fld>
            <a:endParaRPr lang="en-US"/>
          </a:p>
        </p:txBody>
      </p:sp>
    </p:spTree>
    <p:extLst>
      <p:ext uri="{BB962C8B-B14F-4D97-AF65-F5344CB8AC3E}">
        <p14:creationId xmlns:p14="http://schemas.microsoft.com/office/powerpoint/2010/main" val="36801991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acl.gov/programs/community-living-programs/office-independent-living-programs-contact-list" TargetMode="Externa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sv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a:extLst>
              <a:ext uri="{FF2B5EF4-FFF2-40B4-BE49-F238E27FC236}">
                <a16:creationId xmlns:a16="http://schemas.microsoft.com/office/drawing/2014/main" id="{8BAC1A11-6A54-2AA5-2636-4275B5E16B4A}"/>
              </a:ext>
            </a:extLst>
          </p:cNvPr>
          <p:cNvSpPr>
            <a:spLocks noGrp="1"/>
          </p:cNvSpPr>
          <p:nvPr>
            <p:ph type="sldNum" sz="quarter" idx="12"/>
          </p:nvPr>
        </p:nvSpPr>
        <p:spPr/>
        <p:txBody>
          <a:bodyPr/>
          <a:lstStyle/>
          <a:p>
            <a:fld id="{5D16CCA7-A32B-44D2-BAC0-8216F98A92EE}" type="slidenum">
              <a:rPr lang="en-US" smtClean="0"/>
              <a:t>1</a:t>
            </a:fld>
            <a:endParaRPr lang="en-US"/>
          </a:p>
        </p:txBody>
      </p:sp>
      <p:pic>
        <p:nvPicPr>
          <p:cNvPr id="3" name="Picture 2" descr="Logo for the Independent Living Training and Technical Assistance Center. Red Block IL T and TA over a light blue line with the full name of the Center written out in green. ">
            <a:extLst>
              <a:ext uri="{FF2B5EF4-FFF2-40B4-BE49-F238E27FC236}">
                <a16:creationId xmlns:a16="http://schemas.microsoft.com/office/drawing/2014/main" id="{247C512F-0600-9A1D-C6A9-47EB3D429764}"/>
              </a:ext>
            </a:extLst>
          </p:cNvPr>
          <p:cNvPicPr>
            <a:picLocks noChangeAspect="1"/>
          </p:cNvPicPr>
          <p:nvPr/>
        </p:nvPicPr>
        <p:blipFill>
          <a:blip r:embed="rId2"/>
          <a:stretch>
            <a:fillRect/>
          </a:stretch>
        </p:blipFill>
        <p:spPr>
          <a:xfrm>
            <a:off x="3200564" y="136525"/>
            <a:ext cx="5773971" cy="2568568"/>
          </a:xfrm>
          <a:prstGeom prst="rect">
            <a:avLst/>
          </a:prstGeom>
        </p:spPr>
      </p:pic>
      <p:sp>
        <p:nvSpPr>
          <p:cNvPr id="9" name="Bottom Background" descr="T">
            <a:extLst>
              <a:ext uri="{FF2B5EF4-FFF2-40B4-BE49-F238E27FC236}">
                <a16:creationId xmlns:a16="http://schemas.microsoft.com/office/drawing/2014/main" id="{49655C5C-5E75-5D58-952B-15FCC93EA8D5}"/>
              </a:ext>
            </a:extLst>
          </p:cNvPr>
          <p:cNvSpPr/>
          <p:nvPr/>
        </p:nvSpPr>
        <p:spPr>
          <a:xfrm>
            <a:off x="10044" y="2963573"/>
            <a:ext cx="12192000" cy="3889634"/>
          </a:xfrm>
          <a:prstGeom prst="rect">
            <a:avLst/>
          </a:prstGeom>
          <a:solidFill>
            <a:srgbClr val="70002E"/>
          </a:solidFill>
          <a:ln>
            <a:solidFill>
              <a:srgbClr val="7000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a:extLst>
              <a:ext uri="{FF2B5EF4-FFF2-40B4-BE49-F238E27FC236}">
                <a16:creationId xmlns:a16="http://schemas.microsoft.com/office/drawing/2014/main" id="{12473B0E-F23C-CE7A-6440-28030FD06D93}"/>
              </a:ext>
            </a:extLst>
          </p:cNvPr>
          <p:cNvSpPr txBox="1">
            <a:spLocks noGrp="1"/>
          </p:cNvSpPr>
          <p:nvPr>
            <p:ph type="title" idx="4294967295"/>
          </p:nvPr>
        </p:nvSpPr>
        <p:spPr>
          <a:xfrm>
            <a:off x="-6906" y="3102442"/>
            <a:ext cx="12188912" cy="32522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800" b="1" dirty="0">
                <a:solidFill>
                  <a:schemeClr val="bg1"/>
                </a:solidFill>
                <a:latin typeface="Aptos Display"/>
                <a:ea typeface="+mn-ea"/>
                <a:cs typeface="+mn-cs"/>
              </a:rPr>
              <a:t>Needs Assessment Roundtable </a:t>
            </a:r>
            <a:br>
              <a:rPr lang="en-US" sz="4800" b="1" dirty="0">
                <a:solidFill>
                  <a:schemeClr val="bg1"/>
                </a:solidFill>
                <a:latin typeface="Aptos Display"/>
                <a:ea typeface="+mn-ea"/>
                <a:cs typeface="+mn-cs"/>
              </a:rPr>
            </a:br>
            <a:r>
              <a:rPr lang="en-US" sz="3600" b="1" dirty="0">
                <a:solidFill>
                  <a:schemeClr val="bg1"/>
                </a:solidFill>
                <a:latin typeface="Aptos Display"/>
                <a:ea typeface="+mn-ea"/>
                <a:cs typeface="+mn-cs"/>
              </a:rPr>
              <a:t>Background Information from IL T&amp;TA Center: </a:t>
            </a:r>
            <a:br>
              <a:rPr lang="en-US" sz="3600" b="1" dirty="0">
                <a:solidFill>
                  <a:schemeClr val="bg1"/>
                </a:solidFill>
                <a:latin typeface="Aptos Display"/>
                <a:ea typeface="+mn-ea"/>
                <a:cs typeface="+mn-cs"/>
              </a:rPr>
            </a:br>
            <a:r>
              <a:rPr kumimoji="0" lang="en-US" sz="3600" b="1" i="0" u="none" strike="noStrike" kern="1200" cap="none" spc="0" normalizeH="0" baseline="0" noProof="0" dirty="0">
                <a:ln>
                  <a:noFill/>
                </a:ln>
                <a:solidFill>
                  <a:schemeClr val="bg1"/>
                </a:solidFill>
                <a:effectLst/>
                <a:uLnTx/>
                <a:uFillTx/>
                <a:latin typeface="Aptos Display"/>
                <a:ea typeface="+mn-ea"/>
                <a:cs typeface="+mn-cs"/>
              </a:rPr>
              <a:t>Public Input Process for the SPIL </a:t>
            </a:r>
            <a:br>
              <a:rPr kumimoji="0" lang="en-US" sz="3600" b="1" i="0" u="none" strike="noStrike" kern="1200" cap="none" spc="0" normalizeH="0" baseline="0" noProof="0" dirty="0">
                <a:ln>
                  <a:noFill/>
                </a:ln>
                <a:solidFill>
                  <a:schemeClr val="bg1"/>
                </a:solidFill>
                <a:effectLst/>
                <a:uLnTx/>
                <a:uFillTx/>
                <a:latin typeface="Aptos Display"/>
                <a:ea typeface="+mn-ea"/>
                <a:cs typeface="+mn-cs"/>
              </a:rPr>
            </a:br>
            <a:br>
              <a:rPr kumimoji="0" lang="en-US" sz="3600" b="1" i="0" u="none" strike="noStrike" kern="1200" cap="none" spc="0" normalizeH="0" baseline="0" noProof="0" dirty="0">
                <a:ln>
                  <a:noFill/>
                </a:ln>
                <a:solidFill>
                  <a:schemeClr val="bg1"/>
                </a:solidFill>
                <a:effectLst/>
                <a:uLnTx/>
                <a:uFillTx/>
                <a:latin typeface="Aptos Display"/>
                <a:ea typeface="+mn-ea"/>
                <a:cs typeface="+mn-cs"/>
              </a:rPr>
            </a:br>
            <a:r>
              <a:rPr lang="en-US" sz="2400" b="1" dirty="0">
                <a:solidFill>
                  <a:schemeClr val="bg1"/>
                </a:solidFill>
              </a:rPr>
              <a:t>SILC Congress 2026</a:t>
            </a:r>
            <a:br>
              <a:rPr lang="en-US" sz="2400" b="1" dirty="0">
                <a:solidFill>
                  <a:schemeClr val="bg1"/>
                </a:solidFill>
              </a:rPr>
            </a:br>
            <a:r>
              <a:rPr lang="en-US" sz="2400" b="1" dirty="0">
                <a:solidFill>
                  <a:schemeClr val="bg1"/>
                </a:solidFill>
              </a:rPr>
              <a:t>National Association of Statewide Independent Living Councils</a:t>
            </a:r>
            <a:br>
              <a:rPr kumimoji="0" lang="en-US" sz="2400" b="1" i="0" u="none" strike="noStrike" kern="1200" cap="none" spc="0" normalizeH="0" baseline="0" noProof="0" dirty="0">
                <a:ln>
                  <a:noFill/>
                </a:ln>
                <a:solidFill>
                  <a:schemeClr val="bg1"/>
                </a:solidFill>
                <a:effectLst/>
                <a:uLnTx/>
                <a:uFillTx/>
                <a:latin typeface="Aptos Display"/>
                <a:ea typeface="+mn-ea"/>
                <a:cs typeface="+mn-cs"/>
              </a:rPr>
            </a:br>
            <a:r>
              <a:rPr kumimoji="0" lang="en-US" sz="2400" b="1" i="0" u="none" strike="noStrike" kern="1200" cap="none" spc="0" normalizeH="0" baseline="0" noProof="0" dirty="0">
                <a:ln>
                  <a:noFill/>
                </a:ln>
                <a:solidFill>
                  <a:schemeClr val="bg1"/>
                </a:solidFill>
                <a:effectLst/>
                <a:uLnTx/>
                <a:uFillTx/>
                <a:latin typeface="Aptos Display"/>
                <a:ea typeface="+mn-ea"/>
                <a:cs typeface="+mn-cs"/>
              </a:rPr>
              <a:t>March 17, 2026 </a:t>
            </a:r>
            <a:endParaRPr kumimoji="0" lang="en-US" sz="2400" b="0" i="0" u="none" strike="noStrike" kern="1200" cap="none" spc="0" normalizeH="0" baseline="0" noProof="0" dirty="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18725493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E248D-433D-D1E9-8F42-4DB67A220B8E}"/>
            </a:ext>
          </a:extLst>
        </p:cNvPr>
        <p:cNvGrpSpPr/>
        <p:nvPr/>
      </p:nvGrpSpPr>
      <p:grpSpPr>
        <a:xfrm>
          <a:off x="0" y="0"/>
          <a:ext cx="0" cy="0"/>
          <a:chOff x="0" y="0"/>
          <a:chExt cx="0" cy="0"/>
        </a:xfrm>
      </p:grpSpPr>
      <p:sp>
        <p:nvSpPr>
          <p:cNvPr id="5" name="Slide Number">
            <a:extLst>
              <a:ext uri="{FF2B5EF4-FFF2-40B4-BE49-F238E27FC236}">
                <a16:creationId xmlns:a16="http://schemas.microsoft.com/office/drawing/2014/main" id="{8A61B67B-8BC8-DBA4-120D-BAAF924BB535}"/>
              </a:ext>
            </a:extLst>
          </p:cNvPr>
          <p:cNvSpPr>
            <a:spLocks noGrp="1"/>
          </p:cNvSpPr>
          <p:nvPr>
            <p:ph type="sldNum" sz="quarter" idx="12"/>
          </p:nvPr>
        </p:nvSpPr>
        <p:spPr/>
        <p:txBody>
          <a:bodyPr/>
          <a:lstStyle/>
          <a:p>
            <a:fld id="{5D16CCA7-A32B-44D2-BAC0-8216F98A92EE}" type="slidenum">
              <a:rPr lang="en-US" smtClean="0"/>
              <a:t>10</a:t>
            </a:fld>
            <a:endParaRPr lang="en-US"/>
          </a:p>
        </p:txBody>
      </p:sp>
      <p:sp>
        <p:nvSpPr>
          <p:cNvPr id="2" name="Title ">
            <a:extLst>
              <a:ext uri="{FF2B5EF4-FFF2-40B4-BE49-F238E27FC236}">
                <a16:creationId xmlns:a16="http://schemas.microsoft.com/office/drawing/2014/main" id="{B95D2E76-5E2B-C120-37E9-E1CFF850A9DA}"/>
              </a:ext>
            </a:extLst>
          </p:cNvPr>
          <p:cNvSpPr>
            <a:spLocks noGrp="1"/>
          </p:cNvSpPr>
          <p:nvPr>
            <p:ph type="title"/>
          </p:nvPr>
        </p:nvSpPr>
        <p:spPr>
          <a:xfrm>
            <a:off x="2754" y="-2103"/>
            <a:ext cx="12177310" cy="927934"/>
          </a:xfrm>
          <a:solidFill>
            <a:srgbClr val="750518"/>
          </a:solidFill>
        </p:spPr>
        <p:txBody>
          <a:bodyPr>
            <a:noAutofit/>
          </a:bodyPr>
          <a:lstStyle/>
          <a:p>
            <a:r>
              <a:rPr lang="en-US" b="1" dirty="0">
                <a:solidFill>
                  <a:schemeClr val="bg1"/>
                </a:solidFill>
                <a:latin typeface="Arial" panose="020B0604020202020204" pitchFamily="34" charset="0"/>
                <a:ea typeface="Calibri" panose="020F0502020204030204" pitchFamily="34" charset="0"/>
                <a:cs typeface="Arial" panose="020B0604020202020204" pitchFamily="34" charset="0"/>
              </a:rPr>
              <a:t>Before Submission</a:t>
            </a:r>
            <a:endParaRPr lang="en-US" b="1" dirty="0">
              <a:solidFill>
                <a:schemeClr val="bg1"/>
              </a:solidFill>
            </a:endParaRPr>
          </a:p>
        </p:txBody>
      </p:sp>
      <p:sp>
        <p:nvSpPr>
          <p:cNvPr id="3" name="Text">
            <a:extLst>
              <a:ext uri="{FF2B5EF4-FFF2-40B4-BE49-F238E27FC236}">
                <a16:creationId xmlns:a16="http://schemas.microsoft.com/office/drawing/2014/main" id="{31DCC7A6-96E7-1033-6A71-C9892BD2E24B}"/>
              </a:ext>
            </a:extLst>
          </p:cNvPr>
          <p:cNvSpPr>
            <a:spLocks noGrp="1"/>
          </p:cNvSpPr>
          <p:nvPr>
            <p:ph idx="1"/>
          </p:nvPr>
        </p:nvSpPr>
        <p:spPr>
          <a:xfrm>
            <a:off x="133533" y="1113050"/>
            <a:ext cx="11915752" cy="5056080"/>
          </a:xfrm>
        </p:spPr>
        <p:txBody>
          <a:bodyPr vert="horz" lIns="91440" tIns="45720" rIns="91440" bIns="45720" rtlCol="0" anchor="t">
            <a:noAutofit/>
          </a:bodyPr>
          <a:lstStyle/>
          <a:p>
            <a:pPr>
              <a:spcBef>
                <a:spcPts val="0"/>
              </a:spcBef>
              <a:spcAft>
                <a:spcPts val="2400"/>
              </a:spcAft>
            </a:pPr>
            <a:r>
              <a:rPr lang="en-US" b="1" dirty="0">
                <a:latin typeface="Arial" panose="020B0604020202020204" pitchFamily="34" charset="0"/>
                <a:ea typeface="Calibri" panose="020F0502020204030204" pitchFamily="34" charset="0"/>
                <a:cs typeface="Arial" panose="020B0604020202020204" pitchFamily="34" charset="0"/>
              </a:rPr>
              <a:t>Public Allowed to Comment on State Plan Draft Before It’s Finalized</a:t>
            </a:r>
          </a:p>
          <a:p>
            <a:pPr lvl="1">
              <a:spcBef>
                <a:spcPts val="0"/>
              </a:spcBef>
              <a:spcAft>
                <a:spcPts val="2400"/>
              </a:spcAft>
            </a:pPr>
            <a:r>
              <a:rPr lang="en-US" sz="2600" dirty="0">
                <a:latin typeface="Arial" panose="020B0604020202020204" pitchFamily="34" charset="0"/>
                <a:ea typeface="Calibri" panose="020F0502020204030204" pitchFamily="34" charset="0"/>
                <a:cs typeface="Arial" panose="020B0604020202020204" pitchFamily="34" charset="0"/>
              </a:rPr>
              <a:t>The public must have an opportunity to comment on the State plan before its submission</a:t>
            </a:r>
            <a:r>
              <a:rPr lang="en-US" sz="2600" dirty="0">
                <a:latin typeface="Arial" panose="020B0604020202020204" pitchFamily="34" charset="0"/>
                <a:cs typeface="Arial" panose="020B0604020202020204" pitchFamily="34" charset="0"/>
              </a:rPr>
              <a:t>. </a:t>
            </a:r>
            <a:r>
              <a:rPr lang="en-US" sz="2600" dirty="0"/>
              <a:t>You must accommodate people with disabilities as part of this process. </a:t>
            </a:r>
          </a:p>
          <a:p>
            <a:pPr lvl="1">
              <a:spcBef>
                <a:spcPts val="0"/>
              </a:spcBef>
              <a:spcAft>
                <a:spcPts val="2400"/>
              </a:spcAft>
            </a:pPr>
            <a:r>
              <a:rPr lang="en-US" sz="2600" dirty="0"/>
              <a:t>You can </a:t>
            </a:r>
            <a:r>
              <a:rPr lang="en-US" sz="2600" b="1" dirty="0"/>
              <a:t>hold a </a:t>
            </a:r>
            <a:r>
              <a:rPr lang="en-US" sz="2600" b="1" u="sng" dirty="0"/>
              <a:t>public meeting </a:t>
            </a:r>
            <a:r>
              <a:rPr lang="en-US" sz="2600" b="1" dirty="0"/>
              <a:t>before a draft is prepared AND allow public comment before the draft is submitted. </a:t>
            </a:r>
          </a:p>
          <a:p>
            <a:pPr lvl="2">
              <a:spcBef>
                <a:spcPts val="0"/>
              </a:spcBef>
              <a:spcAft>
                <a:spcPts val="2400"/>
              </a:spcAft>
            </a:pPr>
            <a:r>
              <a:rPr lang="en-US" sz="2400" dirty="0">
                <a:latin typeface="Arial" panose="020B0604020202020204" pitchFamily="34" charset="0"/>
                <a:ea typeface="Calibri" panose="020F0502020204030204" pitchFamily="34" charset="0"/>
                <a:cs typeface="Arial" panose="020B0604020202020204" pitchFamily="34" charset="0"/>
              </a:rPr>
              <a:t>Public Meeting Requirements: </a:t>
            </a:r>
          </a:p>
          <a:p>
            <a:pPr lvl="3">
              <a:spcBef>
                <a:spcPts val="0"/>
              </a:spcBef>
              <a:spcAft>
                <a:spcPts val="2400"/>
              </a:spcAft>
            </a:pPr>
            <a:r>
              <a:rPr lang="en-US" sz="2200" dirty="0">
                <a:latin typeface="Arial" panose="020B0604020202020204" pitchFamily="34" charset="0"/>
                <a:ea typeface="Calibri" panose="020F0502020204030204" pitchFamily="34" charset="0"/>
                <a:cs typeface="Arial" panose="020B0604020202020204" pitchFamily="34" charset="0"/>
              </a:rPr>
              <a:t>Accessible &amp; Appropriate </a:t>
            </a:r>
            <a:r>
              <a:rPr lang="en-US" sz="2200" dirty="0">
                <a:ea typeface="Calibri" panose="020F0502020204030204" pitchFamily="34" charset="0"/>
              </a:rPr>
              <a:t>30-Day Notice (Notices must be provided in alternative accessible formats by request)</a:t>
            </a:r>
          </a:p>
          <a:p>
            <a:pPr lvl="3">
              <a:spcBef>
                <a:spcPts val="0"/>
              </a:spcBef>
              <a:spcAft>
                <a:spcPts val="2400"/>
              </a:spcAft>
            </a:pPr>
            <a:r>
              <a:rPr lang="en-US" sz="2200" dirty="0">
                <a:ea typeface="Calibri" panose="020F0502020204030204" pitchFamily="34" charset="0"/>
              </a:rPr>
              <a:t>Posting public notice via media such as websites, newspapers, public service announcements, and contact with appropriate constituency groups. </a:t>
            </a:r>
            <a:endParaRPr lang="en-US" sz="2200" dirty="0">
              <a:latin typeface="Arial" panose="020B0604020202020204" pitchFamily="34" charset="0"/>
              <a:ea typeface="Calibri" panose="020F0502020204030204" pitchFamily="34" charset="0"/>
              <a:cs typeface="Arial" panose="020B0604020202020204" pitchFamily="34" charset="0"/>
            </a:endParaRPr>
          </a:p>
        </p:txBody>
      </p:sp>
      <p:sp>
        <p:nvSpPr>
          <p:cNvPr id="4" name="Footer ">
            <a:extLst>
              <a:ext uri="{FF2B5EF4-FFF2-40B4-BE49-F238E27FC236}">
                <a16:creationId xmlns:a16="http://schemas.microsoft.com/office/drawing/2014/main" id="{BE6CF6A9-97D0-1D32-D0A1-8B9D516AA4E4}"/>
              </a:ext>
            </a:extLst>
          </p:cNvPr>
          <p:cNvSpPr>
            <a:spLocks noGrp="1"/>
          </p:cNvSpPr>
          <p:nvPr>
            <p:ph type="ftr" sz="quarter" idx="11"/>
          </p:nvPr>
        </p:nvSpPr>
        <p:spPr>
          <a:xfrm>
            <a:off x="3460214" y="6512422"/>
            <a:ext cx="4830896" cy="346764"/>
          </a:xfrm>
        </p:spPr>
        <p:txBody>
          <a:bodyPr/>
          <a:lstStyle/>
          <a:p>
            <a:r>
              <a:rPr lang="en-US" b="1">
                <a:solidFill>
                  <a:srgbClr val="70002E"/>
                </a:solidFill>
              </a:rPr>
              <a:t>Independent Living Training and Technical Assistance Center</a:t>
            </a:r>
          </a:p>
        </p:txBody>
      </p:sp>
    </p:spTree>
    <p:extLst>
      <p:ext uri="{BB962C8B-B14F-4D97-AF65-F5344CB8AC3E}">
        <p14:creationId xmlns:p14="http://schemas.microsoft.com/office/powerpoint/2010/main" val="1646773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380B8-D58A-BF0F-F705-314F3B11A5B4}"/>
            </a:ext>
          </a:extLst>
        </p:cNvPr>
        <p:cNvGrpSpPr/>
        <p:nvPr/>
      </p:nvGrpSpPr>
      <p:grpSpPr>
        <a:xfrm>
          <a:off x="0" y="0"/>
          <a:ext cx="0" cy="0"/>
          <a:chOff x="0" y="0"/>
          <a:chExt cx="0" cy="0"/>
        </a:xfrm>
      </p:grpSpPr>
      <p:sp>
        <p:nvSpPr>
          <p:cNvPr id="5" name="Slide Number">
            <a:extLst>
              <a:ext uri="{FF2B5EF4-FFF2-40B4-BE49-F238E27FC236}">
                <a16:creationId xmlns:a16="http://schemas.microsoft.com/office/drawing/2014/main" id="{BD9254C8-C5EE-606B-3D18-09F618E86A99}"/>
              </a:ext>
            </a:extLst>
          </p:cNvPr>
          <p:cNvSpPr>
            <a:spLocks noGrp="1"/>
          </p:cNvSpPr>
          <p:nvPr>
            <p:ph type="sldNum" sz="quarter" idx="12"/>
          </p:nvPr>
        </p:nvSpPr>
        <p:spPr/>
        <p:txBody>
          <a:bodyPr/>
          <a:lstStyle/>
          <a:p>
            <a:fld id="{5D16CCA7-A32B-44D2-BAC0-8216F98A92EE}" type="slidenum">
              <a:rPr lang="en-US" smtClean="0"/>
              <a:t>11</a:t>
            </a:fld>
            <a:endParaRPr lang="en-US"/>
          </a:p>
        </p:txBody>
      </p:sp>
      <p:sp>
        <p:nvSpPr>
          <p:cNvPr id="2" name="Title ">
            <a:extLst>
              <a:ext uri="{FF2B5EF4-FFF2-40B4-BE49-F238E27FC236}">
                <a16:creationId xmlns:a16="http://schemas.microsoft.com/office/drawing/2014/main" id="{1846D38C-6446-E64F-BAFB-13A6A0BF26CF}"/>
              </a:ext>
            </a:extLst>
          </p:cNvPr>
          <p:cNvSpPr>
            <a:spLocks noGrp="1"/>
          </p:cNvSpPr>
          <p:nvPr>
            <p:ph type="title"/>
          </p:nvPr>
        </p:nvSpPr>
        <p:spPr>
          <a:xfrm>
            <a:off x="2754" y="-2103"/>
            <a:ext cx="12177310" cy="927934"/>
          </a:xfrm>
          <a:solidFill>
            <a:srgbClr val="750518"/>
          </a:solidFill>
        </p:spPr>
        <p:txBody>
          <a:bodyPr>
            <a:noAutofit/>
          </a:bodyPr>
          <a:lstStyle/>
          <a:p>
            <a:r>
              <a:rPr lang="en-US" b="1" dirty="0">
                <a:solidFill>
                  <a:schemeClr val="bg1"/>
                </a:solidFill>
                <a:latin typeface="Arial" panose="020B0604020202020204" pitchFamily="34" charset="0"/>
                <a:ea typeface="Calibri" panose="020F0502020204030204" pitchFamily="34" charset="0"/>
                <a:cs typeface="Arial" panose="020B0604020202020204" pitchFamily="34" charset="0"/>
              </a:rPr>
              <a:t>During SPIL Evaluation</a:t>
            </a:r>
            <a:endParaRPr lang="en-US" b="1" dirty="0">
              <a:solidFill>
                <a:schemeClr val="bg1"/>
              </a:solidFill>
            </a:endParaRPr>
          </a:p>
        </p:txBody>
      </p:sp>
      <p:sp>
        <p:nvSpPr>
          <p:cNvPr id="3" name="Text">
            <a:extLst>
              <a:ext uri="{FF2B5EF4-FFF2-40B4-BE49-F238E27FC236}">
                <a16:creationId xmlns:a16="http://schemas.microsoft.com/office/drawing/2014/main" id="{F3FD66C1-5AA1-983E-AC51-E10400C9A7B5}"/>
              </a:ext>
            </a:extLst>
          </p:cNvPr>
          <p:cNvSpPr>
            <a:spLocks noGrp="1"/>
          </p:cNvSpPr>
          <p:nvPr>
            <p:ph idx="1"/>
          </p:nvPr>
        </p:nvSpPr>
        <p:spPr>
          <a:xfrm>
            <a:off x="133533" y="925831"/>
            <a:ext cx="11915752" cy="5056080"/>
          </a:xfrm>
        </p:spPr>
        <p:txBody>
          <a:bodyPr vert="horz" lIns="91440" tIns="45720" rIns="91440" bIns="45720" rtlCol="0" anchor="t">
            <a:noAutofit/>
          </a:bodyPr>
          <a:lstStyle/>
          <a:p>
            <a:pPr>
              <a:spcBef>
                <a:spcPts val="0"/>
              </a:spcBef>
              <a:spcAft>
                <a:spcPts val="2400"/>
              </a:spcAft>
            </a:pPr>
            <a:r>
              <a:rPr lang="en-US" dirty="0">
                <a:cs typeface="Arial" panose="020B0604020202020204" pitchFamily="34" charset="0"/>
              </a:rPr>
              <a:t>The SPIL is required to include a </a:t>
            </a:r>
            <a:r>
              <a:rPr lang="en-US" dirty="0"/>
              <a:t>“SPIL Evaluation Plan.” </a:t>
            </a:r>
            <a:r>
              <a:rPr lang="en-US" dirty="0">
                <a:solidFill>
                  <a:schemeClr val="tx1">
                    <a:lumMod val="95000"/>
                    <a:lumOff val="5000"/>
                  </a:schemeClr>
                </a:solidFill>
                <a:cs typeface="Arial" panose="020B0604020202020204" pitchFamily="34" charset="0"/>
              </a:rPr>
              <a:t>SPIL must include a plan for evaluation of its effectiveness in meeting its objectives and a plan for evaluation of satisfaction by individuals with disabilities</a:t>
            </a:r>
            <a:r>
              <a:rPr lang="en-US" dirty="0">
                <a:solidFill>
                  <a:schemeClr val="tx1">
                    <a:lumMod val="95000"/>
                    <a:lumOff val="5000"/>
                  </a:schemeClr>
                </a:solidFill>
              </a:rPr>
              <a:t>. </a:t>
            </a:r>
            <a:r>
              <a:rPr lang="en-US" dirty="0">
                <a:cs typeface="Arial" panose="020B0604020202020204" pitchFamily="34" charset="0"/>
              </a:rPr>
              <a:t>The SPIL Evaluation plan includes several elements, but today we are </a:t>
            </a:r>
            <a:r>
              <a:rPr lang="en-US" dirty="0"/>
              <a:t>going to focus on two important components.  How the SILC will</a:t>
            </a:r>
            <a:r>
              <a:rPr lang="en-US" dirty="0">
                <a:cs typeface="Arial" panose="020B0604020202020204" pitchFamily="34" charset="0"/>
              </a:rPr>
              <a:t>:</a:t>
            </a:r>
          </a:p>
          <a:p>
            <a:pPr lvl="1">
              <a:spcBef>
                <a:spcPts val="0"/>
              </a:spcBef>
              <a:spcAft>
                <a:spcPts val="2400"/>
              </a:spcAft>
            </a:pPr>
            <a:r>
              <a:rPr lang="en-US" sz="2800" dirty="0"/>
              <a:t>M</a:t>
            </a:r>
            <a:r>
              <a:rPr lang="en-US" sz="2800" dirty="0">
                <a:cs typeface="Arial" panose="020B0604020202020204" pitchFamily="34" charset="0"/>
              </a:rPr>
              <a:t>easure consumer satisfaction– this is separate from the CIL’s responsibility to measure consumer satisfaction but may be done in collaboration with the CILs</a:t>
            </a:r>
          </a:p>
          <a:p>
            <a:pPr lvl="1">
              <a:spcBef>
                <a:spcPts val="0"/>
              </a:spcBef>
              <a:spcAft>
                <a:spcPts val="2400"/>
              </a:spcAft>
            </a:pPr>
            <a:r>
              <a:rPr lang="en-US" sz="2800" dirty="0"/>
              <a:t>I</a:t>
            </a:r>
            <a:r>
              <a:rPr lang="en-US" sz="2800" dirty="0">
                <a:cs typeface="Arial" panose="020B0604020202020204" pitchFamily="34" charset="0"/>
              </a:rPr>
              <a:t>nclude a method to gather input from stakeholders (targeted populations, CILs, etc.) and the public</a:t>
            </a:r>
          </a:p>
          <a:p>
            <a:pPr lvl="1">
              <a:spcBef>
                <a:spcPts val="0"/>
              </a:spcBef>
              <a:spcAft>
                <a:spcPts val="2400"/>
              </a:spcAft>
            </a:pPr>
            <a:r>
              <a:rPr lang="en-US" sz="2800" b="1" i="1" dirty="0">
                <a:cs typeface="Arial" panose="020B0604020202020204" pitchFamily="34" charset="0"/>
              </a:rPr>
              <a:t>The SPIL Evaluation plan is not intended to be used to evaluate CIL services and/or compliance with CIL standards and assurances</a:t>
            </a:r>
            <a:endParaRPr lang="en-US" sz="2800" b="1" i="1" dirty="0">
              <a:solidFill>
                <a:srgbClr val="002060"/>
              </a:solidFill>
              <a:cs typeface="Arial" panose="020B0604020202020204" pitchFamily="34" charset="0"/>
            </a:endParaRPr>
          </a:p>
        </p:txBody>
      </p:sp>
      <p:sp>
        <p:nvSpPr>
          <p:cNvPr id="4" name="Footer ">
            <a:extLst>
              <a:ext uri="{FF2B5EF4-FFF2-40B4-BE49-F238E27FC236}">
                <a16:creationId xmlns:a16="http://schemas.microsoft.com/office/drawing/2014/main" id="{76847C6B-2813-4E89-8B9E-B9AAD66F3C19}"/>
              </a:ext>
            </a:extLst>
          </p:cNvPr>
          <p:cNvSpPr>
            <a:spLocks noGrp="1"/>
          </p:cNvSpPr>
          <p:nvPr>
            <p:ph type="ftr" sz="quarter" idx="11"/>
          </p:nvPr>
        </p:nvSpPr>
        <p:spPr>
          <a:xfrm>
            <a:off x="3460214" y="6512422"/>
            <a:ext cx="4830896" cy="346764"/>
          </a:xfrm>
        </p:spPr>
        <p:txBody>
          <a:bodyPr/>
          <a:lstStyle/>
          <a:p>
            <a:r>
              <a:rPr lang="en-US" b="1">
                <a:solidFill>
                  <a:srgbClr val="70002E"/>
                </a:solidFill>
              </a:rPr>
              <a:t>Independent Living Training and Technical Assistance Center</a:t>
            </a:r>
          </a:p>
        </p:txBody>
      </p:sp>
    </p:spTree>
    <p:extLst>
      <p:ext uri="{BB962C8B-B14F-4D97-AF65-F5344CB8AC3E}">
        <p14:creationId xmlns:p14="http://schemas.microsoft.com/office/powerpoint/2010/main" val="2005299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D6763-3EFD-F34F-0EC8-D08311269A32}"/>
            </a:ext>
          </a:extLst>
        </p:cNvPr>
        <p:cNvGrpSpPr/>
        <p:nvPr/>
      </p:nvGrpSpPr>
      <p:grpSpPr>
        <a:xfrm>
          <a:off x="0" y="0"/>
          <a:ext cx="0" cy="0"/>
          <a:chOff x="0" y="0"/>
          <a:chExt cx="0" cy="0"/>
        </a:xfrm>
      </p:grpSpPr>
      <p:sp>
        <p:nvSpPr>
          <p:cNvPr id="6" name="Rectangle ">
            <a:extLst>
              <a:ext uri="{FF2B5EF4-FFF2-40B4-BE49-F238E27FC236}">
                <a16:creationId xmlns:a16="http://schemas.microsoft.com/office/drawing/2014/main" id="{8D43776C-6790-7AC3-E50A-9117338CEA9C}"/>
              </a:ext>
              <a:ext uri="{C183D7F6-B498-43B3-948B-1728B52AA6E4}">
                <adec:decorative xmlns:adec="http://schemas.microsoft.com/office/drawing/2017/decorative" val="1"/>
              </a:ext>
            </a:extLst>
          </p:cNvPr>
          <p:cNvSpPr/>
          <p:nvPr/>
        </p:nvSpPr>
        <p:spPr>
          <a:xfrm>
            <a:off x="148606" y="939528"/>
            <a:ext cx="10595593" cy="285121"/>
          </a:xfrm>
          <a:prstGeom prst="rect">
            <a:avLst/>
          </a:prstGeom>
          <a:solidFill>
            <a:srgbClr val="750518"/>
          </a:solidFill>
          <a:ln>
            <a:solidFill>
              <a:srgbClr val="750518"/>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schemeClr val="tx2">
                  <a:lumMod val="10000"/>
                  <a:lumOff val="90000"/>
                </a:schemeClr>
              </a:solidFill>
            </a:endParaRPr>
          </a:p>
        </p:txBody>
      </p:sp>
      <p:sp>
        <p:nvSpPr>
          <p:cNvPr id="5" name="Slide Number">
            <a:extLst>
              <a:ext uri="{FF2B5EF4-FFF2-40B4-BE49-F238E27FC236}">
                <a16:creationId xmlns:a16="http://schemas.microsoft.com/office/drawing/2014/main" id="{73B59492-574E-B149-140F-980A8C955616}"/>
              </a:ext>
            </a:extLst>
          </p:cNvPr>
          <p:cNvSpPr>
            <a:spLocks noGrp="1"/>
          </p:cNvSpPr>
          <p:nvPr>
            <p:ph type="sldNum" sz="quarter" idx="12"/>
          </p:nvPr>
        </p:nvSpPr>
        <p:spPr>
          <a:xfrm>
            <a:off x="8610600" y="6356350"/>
            <a:ext cx="2743200" cy="365125"/>
          </a:xfrm>
        </p:spPr>
        <p:txBody>
          <a:bodyPr>
            <a:normAutofit/>
          </a:bodyPr>
          <a:lstStyle/>
          <a:p>
            <a:pPr>
              <a:spcAft>
                <a:spcPts val="600"/>
              </a:spcAft>
            </a:pPr>
            <a:fld id="{181E4D21-DFBA-4BA9-A6C6-558C4B06F883}" type="slidenum">
              <a:rPr lang="en-US"/>
              <a:pPr>
                <a:spcAft>
                  <a:spcPts val="600"/>
                </a:spcAft>
              </a:pPr>
              <a:t>12</a:t>
            </a:fld>
            <a:endParaRPr lang="en-US"/>
          </a:p>
        </p:txBody>
      </p:sp>
      <p:sp>
        <p:nvSpPr>
          <p:cNvPr id="2" name="Title ">
            <a:extLst>
              <a:ext uri="{FF2B5EF4-FFF2-40B4-BE49-F238E27FC236}">
                <a16:creationId xmlns:a16="http://schemas.microsoft.com/office/drawing/2014/main" id="{7E4B4EA4-6CAD-E9B3-8F5C-A3C54CF04D8C}"/>
              </a:ext>
            </a:extLst>
          </p:cNvPr>
          <p:cNvSpPr>
            <a:spLocks noGrp="1"/>
          </p:cNvSpPr>
          <p:nvPr>
            <p:ph type="title"/>
          </p:nvPr>
        </p:nvSpPr>
        <p:spPr>
          <a:xfrm>
            <a:off x="141634" y="-694"/>
            <a:ext cx="11197615" cy="940248"/>
          </a:xfrm>
        </p:spPr>
        <p:txBody>
          <a:bodyPr anchor="b">
            <a:normAutofit/>
          </a:bodyPr>
          <a:lstStyle/>
          <a:p>
            <a:r>
              <a:rPr lang="en-US" sz="5000" b="1" dirty="0"/>
              <a:t>SILC Interaction with Consumers </a:t>
            </a:r>
          </a:p>
        </p:txBody>
      </p:sp>
      <p:sp>
        <p:nvSpPr>
          <p:cNvPr id="3" name="Text">
            <a:extLst>
              <a:ext uri="{FF2B5EF4-FFF2-40B4-BE49-F238E27FC236}">
                <a16:creationId xmlns:a16="http://schemas.microsoft.com/office/drawing/2014/main" id="{B909F5EA-CCA3-1185-96A3-979A2AC614C7}"/>
              </a:ext>
            </a:extLst>
          </p:cNvPr>
          <p:cNvSpPr>
            <a:spLocks noGrp="1"/>
          </p:cNvSpPr>
          <p:nvPr>
            <p:ph idx="1"/>
          </p:nvPr>
        </p:nvSpPr>
        <p:spPr>
          <a:xfrm>
            <a:off x="148606" y="1241396"/>
            <a:ext cx="11594194" cy="5114954"/>
          </a:xfrm>
        </p:spPr>
        <p:txBody>
          <a:bodyPr vert="horz" lIns="91440" tIns="45720" rIns="91440" bIns="45720" rtlCol="0" anchor="t">
            <a:noAutofit/>
          </a:bodyPr>
          <a:lstStyle/>
          <a:p>
            <a:pPr>
              <a:spcBef>
                <a:spcPts val="0"/>
              </a:spcBef>
              <a:spcAft>
                <a:spcPts val="2400"/>
              </a:spcAft>
            </a:pPr>
            <a:r>
              <a:rPr lang="en-US" sz="2400" b="1" dirty="0">
                <a:cs typeface="Arial" panose="020B0604020202020204" pitchFamily="34" charset="0"/>
              </a:rPr>
              <a:t>Stay in your lane! </a:t>
            </a:r>
            <a:r>
              <a:rPr lang="en-US" sz="2400" dirty="0">
                <a:cs typeface="Arial" panose="020B0604020202020204" pitchFamily="34" charset="0"/>
              </a:rPr>
              <a:t>Keep in mind that SILCs do not provide independent living services or individual advocacy.  When requests come up, be prepared to refer them to their local CIL. </a:t>
            </a:r>
          </a:p>
          <a:p>
            <a:pPr>
              <a:spcBef>
                <a:spcPts val="0"/>
              </a:spcBef>
              <a:spcAft>
                <a:spcPts val="2400"/>
              </a:spcAft>
            </a:pPr>
            <a:r>
              <a:rPr lang="en-US" sz="2400" b="1" dirty="0">
                <a:cs typeface="Arial" panose="020B0604020202020204" pitchFamily="34" charset="0"/>
              </a:rPr>
              <a:t>Ensure accessibility for all: </a:t>
            </a:r>
            <a:r>
              <a:rPr lang="en-US" sz="2400" dirty="0">
                <a:cs typeface="Arial" panose="020B0604020202020204" pitchFamily="34" charset="0"/>
              </a:rPr>
              <a:t>The SILC is required to ensure all public input events are accessible for people with disabilities and those with limited English proficiency. Plan and budget for the cost of accommodations and translations. Create a process and timeline for the public to request reasonable accommodations to participate. </a:t>
            </a:r>
          </a:p>
          <a:p>
            <a:pPr>
              <a:spcBef>
                <a:spcPts val="0"/>
              </a:spcBef>
              <a:spcAft>
                <a:spcPts val="2400"/>
              </a:spcAft>
            </a:pPr>
            <a:r>
              <a:rPr lang="en-US" sz="2400" b="1" dirty="0">
                <a:cs typeface="Arial" panose="020B0604020202020204" pitchFamily="34" charset="0"/>
              </a:rPr>
              <a:t>Be in listening mode: </a:t>
            </a:r>
            <a:r>
              <a:rPr lang="en-US" sz="2400" dirty="0">
                <a:cs typeface="Arial" panose="020B0604020202020204" pitchFamily="34" charset="0"/>
              </a:rPr>
              <a:t>Often, consumers and advocates will use the public comment process to discuss their individual situations and needs.  Ensure you refer to CILs, the CAP program, etc.  Look for trends that may indicate larger systemic issues to be addressed. </a:t>
            </a:r>
            <a:endParaRPr lang="en-US" sz="1800" dirty="0">
              <a:cs typeface="Arial"/>
            </a:endParaRPr>
          </a:p>
          <a:p>
            <a:pPr marL="0" indent="0">
              <a:lnSpc>
                <a:spcPct val="120000"/>
              </a:lnSpc>
              <a:buNone/>
            </a:pPr>
            <a:endParaRPr lang="en-US" sz="1800" dirty="0">
              <a:cs typeface="Arial"/>
            </a:endParaRPr>
          </a:p>
          <a:p>
            <a:pPr marL="0" indent="0">
              <a:buNone/>
            </a:pPr>
            <a:endParaRPr lang="en-US" sz="2200" dirty="0">
              <a:cs typeface="Arial"/>
            </a:endParaRPr>
          </a:p>
          <a:p>
            <a:pPr marL="0" indent="0">
              <a:buNone/>
            </a:pPr>
            <a:endParaRPr lang="en-US" sz="2200" dirty="0">
              <a:cs typeface="Arial"/>
            </a:endParaRPr>
          </a:p>
          <a:p>
            <a:endParaRPr lang="en-US" sz="2200" dirty="0">
              <a:cs typeface="Arial"/>
            </a:endParaRPr>
          </a:p>
          <a:p>
            <a:endParaRPr lang="en-US" sz="2200" dirty="0">
              <a:cs typeface="Arial"/>
            </a:endParaRPr>
          </a:p>
          <a:p>
            <a:pPr marL="0" indent="0">
              <a:buNone/>
            </a:pPr>
            <a:endParaRPr lang="en-US" sz="2200" dirty="0">
              <a:cs typeface="Arial"/>
            </a:endParaRPr>
          </a:p>
          <a:p>
            <a:pPr marL="0" indent="0">
              <a:buNone/>
            </a:pPr>
            <a:endParaRPr lang="en-US" sz="2200" dirty="0">
              <a:cs typeface="Arial"/>
            </a:endParaRPr>
          </a:p>
          <a:p>
            <a:pPr marL="0" indent="0">
              <a:buNone/>
            </a:pPr>
            <a:endParaRPr lang="en-US" sz="2200" dirty="0">
              <a:cs typeface="Arial"/>
            </a:endParaRPr>
          </a:p>
          <a:p>
            <a:pPr marL="342900" indent="-342900"/>
            <a:endParaRPr lang="en-US" sz="2200" b="1" dirty="0">
              <a:cs typeface="Arial"/>
            </a:endParaRPr>
          </a:p>
          <a:p>
            <a:pPr marL="0" indent="0">
              <a:buNone/>
            </a:pPr>
            <a:endParaRPr lang="en-US" sz="2200" dirty="0">
              <a:cs typeface="Arial"/>
            </a:endParaRPr>
          </a:p>
        </p:txBody>
      </p:sp>
      <p:sp>
        <p:nvSpPr>
          <p:cNvPr id="4" name="Footer ">
            <a:extLst>
              <a:ext uri="{FF2B5EF4-FFF2-40B4-BE49-F238E27FC236}">
                <a16:creationId xmlns:a16="http://schemas.microsoft.com/office/drawing/2014/main" id="{085B5AA5-246B-CBB4-26A6-FDC8A89BDED4}"/>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sz="1100" b="1"/>
              <a:t>Independent Living  Training and Technical Assistance Center</a:t>
            </a:r>
          </a:p>
        </p:txBody>
      </p:sp>
      <p:sp>
        <p:nvSpPr>
          <p:cNvPr id="7" name="Rectangle ">
            <a:extLst>
              <a:ext uri="{FF2B5EF4-FFF2-40B4-BE49-F238E27FC236}">
                <a16:creationId xmlns:a16="http://schemas.microsoft.com/office/drawing/2014/main" id="{88AE6BD4-13D2-5524-9633-8C9DBEE24B18}"/>
              </a:ext>
              <a:ext uri="{C183D7F6-B498-43B3-948B-1728B52AA6E4}">
                <adec:decorative xmlns:adec="http://schemas.microsoft.com/office/drawing/2017/decorative" val="1"/>
              </a:ext>
            </a:extLst>
          </p:cNvPr>
          <p:cNvSpPr/>
          <p:nvPr/>
        </p:nvSpPr>
        <p:spPr>
          <a:xfrm>
            <a:off x="3581401" y="6064012"/>
            <a:ext cx="8152350" cy="292338"/>
          </a:xfrm>
          <a:prstGeom prst="rect">
            <a:avLst/>
          </a:prstGeom>
          <a:solidFill>
            <a:srgbClr val="BCDDE6"/>
          </a:solidFill>
          <a:ln>
            <a:solidFill>
              <a:srgbClr val="BCDDE6"/>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schemeClr val="tx2">
                  <a:lumMod val="10000"/>
                  <a:lumOff val="90000"/>
                </a:schemeClr>
              </a:solidFill>
            </a:endParaRPr>
          </a:p>
        </p:txBody>
      </p:sp>
    </p:spTree>
    <p:extLst>
      <p:ext uri="{BB962C8B-B14F-4D97-AF65-F5344CB8AC3E}">
        <p14:creationId xmlns:p14="http://schemas.microsoft.com/office/powerpoint/2010/main" val="2020886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C4D06-DE51-456F-68D1-B53CF54681C4}"/>
            </a:ext>
          </a:extLst>
        </p:cNvPr>
        <p:cNvGrpSpPr/>
        <p:nvPr/>
      </p:nvGrpSpPr>
      <p:grpSpPr>
        <a:xfrm>
          <a:off x="0" y="0"/>
          <a:ext cx="0" cy="0"/>
          <a:chOff x="0" y="0"/>
          <a:chExt cx="0" cy="0"/>
        </a:xfrm>
      </p:grpSpPr>
      <p:sp>
        <p:nvSpPr>
          <p:cNvPr id="6" name="Rectangle ">
            <a:extLst>
              <a:ext uri="{FF2B5EF4-FFF2-40B4-BE49-F238E27FC236}">
                <a16:creationId xmlns:a16="http://schemas.microsoft.com/office/drawing/2014/main" id="{5487608A-A3DE-45DE-5E68-2070E2ADCC36}"/>
              </a:ext>
              <a:ext uri="{C183D7F6-B498-43B3-948B-1728B52AA6E4}">
                <adec:decorative xmlns:adec="http://schemas.microsoft.com/office/drawing/2017/decorative" val="1"/>
              </a:ext>
            </a:extLst>
          </p:cNvPr>
          <p:cNvSpPr/>
          <p:nvPr/>
        </p:nvSpPr>
        <p:spPr>
          <a:xfrm>
            <a:off x="148606" y="939528"/>
            <a:ext cx="10595593" cy="285121"/>
          </a:xfrm>
          <a:prstGeom prst="rect">
            <a:avLst/>
          </a:prstGeom>
          <a:solidFill>
            <a:srgbClr val="750518"/>
          </a:solidFill>
          <a:ln>
            <a:solidFill>
              <a:srgbClr val="750518"/>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schemeClr val="tx2">
                  <a:lumMod val="10000"/>
                  <a:lumOff val="90000"/>
                </a:schemeClr>
              </a:solidFill>
            </a:endParaRPr>
          </a:p>
        </p:txBody>
      </p:sp>
      <p:sp>
        <p:nvSpPr>
          <p:cNvPr id="5" name="Slide Number">
            <a:extLst>
              <a:ext uri="{FF2B5EF4-FFF2-40B4-BE49-F238E27FC236}">
                <a16:creationId xmlns:a16="http://schemas.microsoft.com/office/drawing/2014/main" id="{89D19DCD-AC31-91A0-AF8B-F2BC221C2564}"/>
              </a:ext>
            </a:extLst>
          </p:cNvPr>
          <p:cNvSpPr>
            <a:spLocks noGrp="1"/>
          </p:cNvSpPr>
          <p:nvPr>
            <p:ph type="sldNum" sz="quarter" idx="12"/>
          </p:nvPr>
        </p:nvSpPr>
        <p:spPr>
          <a:xfrm>
            <a:off x="8610600" y="6356350"/>
            <a:ext cx="2743200" cy="365125"/>
          </a:xfrm>
        </p:spPr>
        <p:txBody>
          <a:bodyPr>
            <a:normAutofit/>
          </a:bodyPr>
          <a:lstStyle/>
          <a:p>
            <a:pPr>
              <a:spcAft>
                <a:spcPts val="600"/>
              </a:spcAft>
            </a:pPr>
            <a:fld id="{181E4D21-DFBA-4BA9-A6C6-558C4B06F883}" type="slidenum">
              <a:rPr lang="en-US"/>
              <a:pPr>
                <a:spcAft>
                  <a:spcPts val="600"/>
                </a:spcAft>
              </a:pPr>
              <a:t>13</a:t>
            </a:fld>
            <a:endParaRPr lang="en-US"/>
          </a:p>
        </p:txBody>
      </p:sp>
      <p:sp>
        <p:nvSpPr>
          <p:cNvPr id="2" name="Title ">
            <a:extLst>
              <a:ext uri="{FF2B5EF4-FFF2-40B4-BE49-F238E27FC236}">
                <a16:creationId xmlns:a16="http://schemas.microsoft.com/office/drawing/2014/main" id="{9A9871E1-BADA-0C6D-3B49-60BC9DB989A5}"/>
              </a:ext>
            </a:extLst>
          </p:cNvPr>
          <p:cNvSpPr>
            <a:spLocks noGrp="1"/>
          </p:cNvSpPr>
          <p:nvPr>
            <p:ph type="title"/>
          </p:nvPr>
        </p:nvSpPr>
        <p:spPr>
          <a:xfrm>
            <a:off x="141634" y="-694"/>
            <a:ext cx="11197615" cy="940248"/>
          </a:xfrm>
        </p:spPr>
        <p:txBody>
          <a:bodyPr anchor="b">
            <a:normAutofit/>
          </a:bodyPr>
          <a:lstStyle/>
          <a:p>
            <a:r>
              <a:rPr lang="en-US" sz="5000" b="1" dirty="0"/>
              <a:t>SILC Interaction with Consumers </a:t>
            </a:r>
          </a:p>
        </p:txBody>
      </p:sp>
      <p:sp>
        <p:nvSpPr>
          <p:cNvPr id="3" name="Text">
            <a:extLst>
              <a:ext uri="{FF2B5EF4-FFF2-40B4-BE49-F238E27FC236}">
                <a16:creationId xmlns:a16="http://schemas.microsoft.com/office/drawing/2014/main" id="{4AE9E8CE-546E-0735-415C-913802A35121}"/>
              </a:ext>
            </a:extLst>
          </p:cNvPr>
          <p:cNvSpPr>
            <a:spLocks noGrp="1"/>
          </p:cNvSpPr>
          <p:nvPr>
            <p:ph idx="1"/>
          </p:nvPr>
        </p:nvSpPr>
        <p:spPr>
          <a:xfrm>
            <a:off x="148606" y="1241396"/>
            <a:ext cx="11594194" cy="5114954"/>
          </a:xfrm>
        </p:spPr>
        <p:txBody>
          <a:bodyPr vert="horz" lIns="91440" tIns="45720" rIns="91440" bIns="45720" rtlCol="0" anchor="t">
            <a:noAutofit/>
          </a:bodyPr>
          <a:lstStyle/>
          <a:p>
            <a:pPr>
              <a:spcBef>
                <a:spcPts val="0"/>
              </a:spcBef>
              <a:spcAft>
                <a:spcPts val="2400"/>
              </a:spcAft>
            </a:pPr>
            <a:r>
              <a:rPr lang="en-US" sz="2400" b="1" dirty="0">
                <a:latin typeface="Arial" panose="020B0604020202020204" pitchFamily="34" charset="0"/>
                <a:cs typeface="Arial" panose="020B0604020202020204" pitchFamily="34" charset="0"/>
              </a:rPr>
              <a:t>Get Creative--Allow People to Respond in Different Ways: </a:t>
            </a:r>
            <a:r>
              <a:rPr lang="en-US" sz="2400" dirty="0">
                <a:latin typeface="Arial" panose="020B0604020202020204" pitchFamily="34" charset="0"/>
                <a:cs typeface="Arial" panose="020B0604020202020204" pitchFamily="34" charset="0"/>
              </a:rPr>
              <a:t>Keep your community/culture in mind when developing ways for the public to provide input. Consider asking the same questions but allowing folks to respond in different methods (digital survey, paper survey, in-person, small groups, etc.)</a:t>
            </a:r>
          </a:p>
          <a:p>
            <a:pPr>
              <a:spcBef>
                <a:spcPts val="0"/>
              </a:spcBef>
              <a:spcAft>
                <a:spcPts val="2400"/>
              </a:spcAft>
            </a:pPr>
            <a:r>
              <a:rPr lang="en-US" sz="2400" b="1" dirty="0">
                <a:latin typeface="Arial" panose="020B0604020202020204" pitchFamily="34" charset="0"/>
                <a:cs typeface="Arial" panose="020B0604020202020204" pitchFamily="34" charset="0"/>
              </a:rPr>
              <a:t>Be Prepared to Retain Records of Responses</a:t>
            </a:r>
          </a:p>
          <a:p>
            <a:pPr marL="0" indent="0">
              <a:lnSpc>
                <a:spcPct val="120000"/>
              </a:lnSpc>
              <a:buNone/>
            </a:pPr>
            <a:endParaRPr lang="en-US" sz="1800" dirty="0">
              <a:cs typeface="Arial"/>
            </a:endParaRPr>
          </a:p>
          <a:p>
            <a:pPr marL="0" indent="0">
              <a:buNone/>
            </a:pPr>
            <a:endParaRPr lang="en-US" sz="2200" dirty="0">
              <a:cs typeface="Arial"/>
            </a:endParaRPr>
          </a:p>
          <a:p>
            <a:pPr marL="0" indent="0">
              <a:buNone/>
            </a:pPr>
            <a:endParaRPr lang="en-US" sz="2200" dirty="0">
              <a:cs typeface="Arial"/>
            </a:endParaRPr>
          </a:p>
          <a:p>
            <a:endParaRPr lang="en-US" sz="2200" dirty="0">
              <a:cs typeface="Arial"/>
            </a:endParaRPr>
          </a:p>
          <a:p>
            <a:endParaRPr lang="en-US" sz="2200" dirty="0">
              <a:cs typeface="Arial"/>
            </a:endParaRPr>
          </a:p>
          <a:p>
            <a:pPr marL="0" indent="0">
              <a:buNone/>
            </a:pPr>
            <a:endParaRPr lang="en-US" sz="2200" dirty="0">
              <a:cs typeface="Arial"/>
            </a:endParaRPr>
          </a:p>
          <a:p>
            <a:pPr marL="0" indent="0">
              <a:buNone/>
            </a:pPr>
            <a:endParaRPr lang="en-US" sz="2200" dirty="0">
              <a:cs typeface="Arial"/>
            </a:endParaRPr>
          </a:p>
          <a:p>
            <a:pPr marL="0" indent="0">
              <a:buNone/>
            </a:pPr>
            <a:endParaRPr lang="en-US" sz="2200" dirty="0">
              <a:cs typeface="Arial"/>
            </a:endParaRPr>
          </a:p>
          <a:p>
            <a:pPr marL="342900" indent="-342900"/>
            <a:endParaRPr lang="en-US" sz="2200" b="1" dirty="0">
              <a:cs typeface="Arial"/>
            </a:endParaRPr>
          </a:p>
          <a:p>
            <a:pPr marL="0" indent="0">
              <a:buNone/>
            </a:pPr>
            <a:endParaRPr lang="en-US" sz="2200" dirty="0">
              <a:cs typeface="Arial"/>
            </a:endParaRPr>
          </a:p>
        </p:txBody>
      </p:sp>
      <p:sp>
        <p:nvSpPr>
          <p:cNvPr id="4" name="Footer ">
            <a:extLst>
              <a:ext uri="{FF2B5EF4-FFF2-40B4-BE49-F238E27FC236}">
                <a16:creationId xmlns:a16="http://schemas.microsoft.com/office/drawing/2014/main" id="{6ECAEFDD-EC8C-3A64-B882-F48CD7F0617C}"/>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sz="1100" b="1"/>
              <a:t>Independent Living  Training and Technical Assistance Center</a:t>
            </a:r>
          </a:p>
        </p:txBody>
      </p:sp>
      <p:sp>
        <p:nvSpPr>
          <p:cNvPr id="7" name="Rectangle ">
            <a:extLst>
              <a:ext uri="{FF2B5EF4-FFF2-40B4-BE49-F238E27FC236}">
                <a16:creationId xmlns:a16="http://schemas.microsoft.com/office/drawing/2014/main" id="{6C6B36F0-0FF0-D154-BF40-3597E9E96D5B}"/>
              </a:ext>
              <a:ext uri="{C183D7F6-B498-43B3-948B-1728B52AA6E4}">
                <adec:decorative xmlns:adec="http://schemas.microsoft.com/office/drawing/2017/decorative" val="1"/>
              </a:ext>
            </a:extLst>
          </p:cNvPr>
          <p:cNvSpPr/>
          <p:nvPr/>
        </p:nvSpPr>
        <p:spPr>
          <a:xfrm>
            <a:off x="3581401" y="6064012"/>
            <a:ext cx="8152350" cy="292338"/>
          </a:xfrm>
          <a:prstGeom prst="rect">
            <a:avLst/>
          </a:prstGeom>
          <a:solidFill>
            <a:srgbClr val="BCDDE6"/>
          </a:solidFill>
          <a:ln>
            <a:solidFill>
              <a:srgbClr val="BCDDE6"/>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schemeClr val="tx2">
                  <a:lumMod val="10000"/>
                  <a:lumOff val="90000"/>
                </a:schemeClr>
              </a:solidFill>
            </a:endParaRPr>
          </a:p>
        </p:txBody>
      </p:sp>
    </p:spTree>
    <p:extLst>
      <p:ext uri="{BB962C8B-B14F-4D97-AF65-F5344CB8AC3E}">
        <p14:creationId xmlns:p14="http://schemas.microsoft.com/office/powerpoint/2010/main" val="27499887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5EAF036-B090-02F4-95E0-3AE42C82D552}"/>
              </a:ext>
            </a:extLst>
          </p:cNvPr>
          <p:cNvSpPr>
            <a:spLocks noGrp="1"/>
          </p:cNvSpPr>
          <p:nvPr>
            <p:ph type="sldNum" sz="quarter" idx="12"/>
          </p:nvPr>
        </p:nvSpPr>
        <p:spPr/>
        <p:txBody>
          <a:bodyPr/>
          <a:lstStyle/>
          <a:p>
            <a:fld id="{181E4D21-DFBA-4BA9-A6C6-558C4B06F883}" type="slidenum">
              <a:rPr lang="en-US" smtClean="0"/>
              <a:t>14</a:t>
            </a:fld>
            <a:endParaRPr lang="en-US"/>
          </a:p>
        </p:txBody>
      </p:sp>
      <p:sp>
        <p:nvSpPr>
          <p:cNvPr id="2" name="Title 1">
            <a:extLst>
              <a:ext uri="{FF2B5EF4-FFF2-40B4-BE49-F238E27FC236}">
                <a16:creationId xmlns:a16="http://schemas.microsoft.com/office/drawing/2014/main" id="{4769A08F-401F-5310-E8D6-BC828083A914}"/>
              </a:ext>
            </a:extLst>
          </p:cNvPr>
          <p:cNvSpPr>
            <a:spLocks noGrp="1"/>
          </p:cNvSpPr>
          <p:nvPr>
            <p:ph type="title"/>
          </p:nvPr>
        </p:nvSpPr>
        <p:spPr>
          <a:xfrm>
            <a:off x="0" y="0"/>
            <a:ext cx="12192000" cy="647429"/>
          </a:xfrm>
          <a:solidFill>
            <a:srgbClr val="BCDDE6"/>
          </a:solidFill>
          <a:ln>
            <a:solidFill>
              <a:srgbClr val="BCDDE6"/>
            </a:solidFill>
          </a:ln>
        </p:spPr>
        <p:txBody>
          <a:bodyPr>
            <a:normAutofit/>
          </a:bodyPr>
          <a:lstStyle/>
          <a:p>
            <a:r>
              <a:rPr lang="en-US" sz="4000" b="1" dirty="0">
                <a:solidFill>
                  <a:srgbClr val="750518"/>
                </a:solidFill>
              </a:rPr>
              <a:t>Ways of Gathering Feedback and Input </a:t>
            </a:r>
          </a:p>
        </p:txBody>
      </p:sp>
      <p:sp>
        <p:nvSpPr>
          <p:cNvPr id="3" name="Content Placeholder 2">
            <a:extLst>
              <a:ext uri="{FF2B5EF4-FFF2-40B4-BE49-F238E27FC236}">
                <a16:creationId xmlns:a16="http://schemas.microsoft.com/office/drawing/2014/main" id="{7F18C26D-E802-52F3-7FB5-03E8B622FC74}"/>
              </a:ext>
            </a:extLst>
          </p:cNvPr>
          <p:cNvSpPr>
            <a:spLocks noGrp="1"/>
          </p:cNvSpPr>
          <p:nvPr>
            <p:ph idx="1"/>
          </p:nvPr>
        </p:nvSpPr>
        <p:spPr>
          <a:xfrm>
            <a:off x="262890" y="808975"/>
            <a:ext cx="11470117" cy="4764293"/>
          </a:xfrm>
          <a:noFill/>
          <a:ln w="63500">
            <a:noFill/>
          </a:ln>
        </p:spPr>
        <p:txBody>
          <a:bodyPr>
            <a:noAutofit/>
          </a:bodyPr>
          <a:lstStyle/>
          <a:p>
            <a:pPr marL="0" indent="0">
              <a:lnSpc>
                <a:spcPct val="100000"/>
              </a:lnSpc>
              <a:spcBef>
                <a:spcPts val="0"/>
              </a:spcBef>
              <a:spcAft>
                <a:spcPts val="2400"/>
              </a:spcAft>
              <a:buNone/>
            </a:pPr>
            <a:r>
              <a:rPr lang="en-US" b="1" dirty="0">
                <a:latin typeface="Aptos" panose="020B0004020202020204" pitchFamily="34" charset="0"/>
                <a:cs typeface="Arial" panose="020B0604020202020204" pitchFamily="34" charset="0"/>
              </a:rPr>
              <a:t>These Will Vary Based on Community Preference</a:t>
            </a:r>
          </a:p>
          <a:p>
            <a:pPr>
              <a:lnSpc>
                <a:spcPct val="100000"/>
              </a:lnSpc>
              <a:spcBef>
                <a:spcPts val="0"/>
              </a:spcBef>
              <a:spcAft>
                <a:spcPts val="2400"/>
              </a:spcAft>
            </a:pPr>
            <a:r>
              <a:rPr lang="en-US" b="1" dirty="0">
                <a:latin typeface="Aptos" panose="020B0004020202020204" pitchFamily="34" charset="0"/>
                <a:cs typeface="Arial" panose="020B0604020202020204" pitchFamily="34" charset="0"/>
              </a:rPr>
              <a:t>Survey</a:t>
            </a:r>
          </a:p>
          <a:p>
            <a:pPr lvl="1">
              <a:lnSpc>
                <a:spcPct val="100000"/>
              </a:lnSpc>
              <a:spcBef>
                <a:spcPts val="0"/>
              </a:spcBef>
              <a:spcAft>
                <a:spcPts val="2400"/>
              </a:spcAft>
            </a:pPr>
            <a:r>
              <a:rPr lang="en-US" dirty="0">
                <a:latin typeface="Aptos" panose="020B0004020202020204" pitchFamily="34" charset="0"/>
                <a:cs typeface="Arial" panose="020B0604020202020204" pitchFamily="34" charset="0"/>
              </a:rPr>
              <a:t>Paper </a:t>
            </a:r>
          </a:p>
          <a:p>
            <a:pPr lvl="1">
              <a:lnSpc>
                <a:spcPct val="100000"/>
              </a:lnSpc>
              <a:spcBef>
                <a:spcPts val="0"/>
              </a:spcBef>
              <a:spcAft>
                <a:spcPts val="2400"/>
              </a:spcAft>
            </a:pPr>
            <a:r>
              <a:rPr lang="en-US" dirty="0">
                <a:latin typeface="Aptos" panose="020B0004020202020204" pitchFamily="34" charset="0"/>
                <a:cs typeface="Arial" panose="020B0604020202020204" pitchFamily="34" charset="0"/>
              </a:rPr>
              <a:t>Digital (Links and QR codes) </a:t>
            </a:r>
          </a:p>
          <a:p>
            <a:pPr lvl="1">
              <a:lnSpc>
                <a:spcPct val="100000"/>
              </a:lnSpc>
              <a:spcBef>
                <a:spcPts val="0"/>
              </a:spcBef>
              <a:spcAft>
                <a:spcPts val="2400"/>
              </a:spcAft>
            </a:pPr>
            <a:r>
              <a:rPr lang="en-US" dirty="0">
                <a:latin typeface="Aptos" panose="020B0004020202020204" pitchFamily="34" charset="0"/>
                <a:cs typeface="Arial" panose="020B0604020202020204" pitchFamily="34" charset="0"/>
              </a:rPr>
              <a:t>Survey Monkey is low-cost and generally accessible</a:t>
            </a:r>
          </a:p>
          <a:p>
            <a:pPr>
              <a:lnSpc>
                <a:spcPct val="100000"/>
              </a:lnSpc>
              <a:spcBef>
                <a:spcPts val="0"/>
              </a:spcBef>
              <a:spcAft>
                <a:spcPts val="2400"/>
              </a:spcAft>
            </a:pPr>
            <a:r>
              <a:rPr lang="en-US" b="1" dirty="0">
                <a:latin typeface="Aptos" panose="020B0004020202020204" pitchFamily="34" charset="0"/>
                <a:cs typeface="Arial" panose="020B0604020202020204" pitchFamily="34" charset="0"/>
              </a:rPr>
              <a:t>Live Polling of Audiences</a:t>
            </a:r>
          </a:p>
          <a:p>
            <a:pPr lvl="1">
              <a:lnSpc>
                <a:spcPct val="100000"/>
              </a:lnSpc>
              <a:spcBef>
                <a:spcPts val="0"/>
              </a:spcBef>
              <a:spcAft>
                <a:spcPts val="2400"/>
              </a:spcAft>
            </a:pPr>
            <a:r>
              <a:rPr lang="en-US" dirty="0">
                <a:latin typeface="Aptos" panose="020B0004020202020204" pitchFamily="34" charset="0"/>
                <a:cs typeface="Arial" panose="020B0604020202020204" pitchFamily="34" charset="0"/>
              </a:rPr>
              <a:t>Allows for instant feedback and audience</a:t>
            </a:r>
            <a:endParaRPr lang="en-US" dirty="0">
              <a:latin typeface="Aptos" panose="020B0004020202020204" pitchFamily="34" charset="0"/>
            </a:endParaRPr>
          </a:p>
        </p:txBody>
      </p:sp>
      <p:sp>
        <p:nvSpPr>
          <p:cNvPr id="4" name="Footer Placeholder 3">
            <a:extLst>
              <a:ext uri="{FF2B5EF4-FFF2-40B4-BE49-F238E27FC236}">
                <a16:creationId xmlns:a16="http://schemas.microsoft.com/office/drawing/2014/main" id="{B8CFDD15-CCC6-52D4-E0D6-8BD5D0FFF1A4}"/>
              </a:ext>
            </a:extLst>
          </p:cNvPr>
          <p:cNvSpPr>
            <a:spLocks noGrp="1"/>
          </p:cNvSpPr>
          <p:nvPr>
            <p:ph type="ftr" sz="quarter" idx="11"/>
          </p:nvPr>
        </p:nvSpPr>
        <p:spPr>
          <a:xfrm>
            <a:off x="3894268" y="6356350"/>
            <a:ext cx="4528970" cy="365125"/>
          </a:xfrm>
        </p:spPr>
        <p:txBody>
          <a:bodyPr/>
          <a:lstStyle/>
          <a:p>
            <a:r>
              <a:rPr lang="en-US" b="1">
                <a:solidFill>
                  <a:schemeClr val="accent3">
                    <a:lumMod val="75000"/>
                  </a:schemeClr>
                </a:solidFill>
              </a:rPr>
              <a:t>Independent Living  Training and Technical Assistance Center</a:t>
            </a:r>
          </a:p>
        </p:txBody>
      </p:sp>
    </p:spTree>
    <p:extLst>
      <p:ext uri="{BB962C8B-B14F-4D97-AF65-F5344CB8AC3E}">
        <p14:creationId xmlns:p14="http://schemas.microsoft.com/office/powerpoint/2010/main" val="22788398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D973F-59A2-B1A5-B591-B47FC39C133B}"/>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251A50B-D4C9-DAE3-ADC4-9579B490D1A4}"/>
              </a:ext>
            </a:extLst>
          </p:cNvPr>
          <p:cNvSpPr>
            <a:spLocks noGrp="1"/>
          </p:cNvSpPr>
          <p:nvPr>
            <p:ph type="sldNum" sz="quarter" idx="12"/>
          </p:nvPr>
        </p:nvSpPr>
        <p:spPr/>
        <p:txBody>
          <a:bodyPr/>
          <a:lstStyle/>
          <a:p>
            <a:fld id="{181E4D21-DFBA-4BA9-A6C6-558C4B06F883}" type="slidenum">
              <a:rPr lang="en-US" smtClean="0"/>
              <a:t>15</a:t>
            </a:fld>
            <a:endParaRPr lang="en-US"/>
          </a:p>
        </p:txBody>
      </p:sp>
      <p:sp>
        <p:nvSpPr>
          <p:cNvPr id="2" name="Title 1">
            <a:extLst>
              <a:ext uri="{FF2B5EF4-FFF2-40B4-BE49-F238E27FC236}">
                <a16:creationId xmlns:a16="http://schemas.microsoft.com/office/drawing/2014/main" id="{A108F4EE-EF60-E0A6-9A57-E2E5C0095A92}"/>
              </a:ext>
            </a:extLst>
          </p:cNvPr>
          <p:cNvSpPr>
            <a:spLocks noGrp="1"/>
          </p:cNvSpPr>
          <p:nvPr>
            <p:ph type="title"/>
          </p:nvPr>
        </p:nvSpPr>
        <p:spPr>
          <a:xfrm>
            <a:off x="0" y="0"/>
            <a:ext cx="12192000" cy="647429"/>
          </a:xfrm>
          <a:solidFill>
            <a:srgbClr val="BCDDE6"/>
          </a:solidFill>
          <a:ln>
            <a:solidFill>
              <a:srgbClr val="BCDDE6"/>
            </a:solidFill>
          </a:ln>
        </p:spPr>
        <p:txBody>
          <a:bodyPr>
            <a:normAutofit/>
          </a:bodyPr>
          <a:lstStyle/>
          <a:p>
            <a:r>
              <a:rPr lang="en-US" sz="4000" b="1" dirty="0">
                <a:solidFill>
                  <a:srgbClr val="750518"/>
                </a:solidFill>
              </a:rPr>
              <a:t>Ways of Gathering Feedback and Input </a:t>
            </a:r>
          </a:p>
        </p:txBody>
      </p:sp>
      <p:sp>
        <p:nvSpPr>
          <p:cNvPr id="3" name="Content Placeholder 2">
            <a:extLst>
              <a:ext uri="{FF2B5EF4-FFF2-40B4-BE49-F238E27FC236}">
                <a16:creationId xmlns:a16="http://schemas.microsoft.com/office/drawing/2014/main" id="{CAA3833B-217B-825C-F3A2-8B45319FF39C}"/>
              </a:ext>
            </a:extLst>
          </p:cNvPr>
          <p:cNvSpPr>
            <a:spLocks noGrp="1"/>
          </p:cNvSpPr>
          <p:nvPr>
            <p:ph idx="1"/>
          </p:nvPr>
        </p:nvSpPr>
        <p:spPr>
          <a:xfrm>
            <a:off x="262890" y="808975"/>
            <a:ext cx="11470117" cy="4764293"/>
          </a:xfrm>
          <a:noFill/>
          <a:ln w="63500">
            <a:noFill/>
          </a:ln>
        </p:spPr>
        <p:txBody>
          <a:bodyPr>
            <a:noAutofit/>
          </a:bodyPr>
          <a:lstStyle/>
          <a:p>
            <a:pPr>
              <a:spcBef>
                <a:spcPts val="0"/>
              </a:spcBef>
              <a:spcAft>
                <a:spcPts val="2400"/>
              </a:spcAft>
            </a:pPr>
            <a:r>
              <a:rPr lang="en-US" sz="2400" b="1" dirty="0">
                <a:cs typeface="Arial" panose="020B0604020202020204" pitchFamily="34" charset="0"/>
              </a:rPr>
              <a:t>Hosting Townhalls or “Listening Sessions”</a:t>
            </a:r>
          </a:p>
          <a:p>
            <a:pPr lvl="1">
              <a:spcBef>
                <a:spcPts val="0"/>
              </a:spcBef>
              <a:spcAft>
                <a:spcPts val="2400"/>
              </a:spcAft>
            </a:pPr>
            <a:r>
              <a:rPr lang="en-US" sz="2000" dirty="0">
                <a:cs typeface="Arial" panose="020B0604020202020204" pitchFamily="34" charset="0"/>
              </a:rPr>
              <a:t>Try partnering with CILs to co-host these sessions </a:t>
            </a:r>
          </a:p>
          <a:p>
            <a:pPr lvl="1">
              <a:spcBef>
                <a:spcPts val="0"/>
              </a:spcBef>
              <a:spcAft>
                <a:spcPts val="2400"/>
              </a:spcAft>
            </a:pPr>
            <a:r>
              <a:rPr lang="en-US" sz="2000" dirty="0">
                <a:cs typeface="Arial" panose="020B0604020202020204" pitchFamily="34" charset="0"/>
              </a:rPr>
              <a:t>Consider allowing remote access </a:t>
            </a:r>
          </a:p>
          <a:p>
            <a:pPr lvl="1">
              <a:spcBef>
                <a:spcPts val="0"/>
              </a:spcBef>
              <a:spcAft>
                <a:spcPts val="2400"/>
              </a:spcAft>
            </a:pPr>
            <a:r>
              <a:rPr lang="en-US" sz="2000" dirty="0">
                <a:cs typeface="Arial" panose="020B0604020202020204" pitchFamily="34" charset="0"/>
              </a:rPr>
              <a:t>Ask local advocacy groups to partner </a:t>
            </a:r>
          </a:p>
          <a:p>
            <a:pPr>
              <a:spcBef>
                <a:spcPts val="0"/>
              </a:spcBef>
              <a:spcAft>
                <a:spcPts val="2400"/>
              </a:spcAft>
            </a:pPr>
            <a:r>
              <a:rPr lang="en-US" sz="2400" b="1" dirty="0">
                <a:cs typeface="Arial" panose="020B0604020202020204" pitchFamily="34" charset="0"/>
              </a:rPr>
              <a:t>Host focus groups (or small discussion groups)</a:t>
            </a:r>
          </a:p>
        </p:txBody>
      </p:sp>
      <p:sp>
        <p:nvSpPr>
          <p:cNvPr id="4" name="Footer Placeholder 3">
            <a:extLst>
              <a:ext uri="{FF2B5EF4-FFF2-40B4-BE49-F238E27FC236}">
                <a16:creationId xmlns:a16="http://schemas.microsoft.com/office/drawing/2014/main" id="{3CF90487-05F2-7366-952D-2DA9ED3D093B}"/>
              </a:ext>
            </a:extLst>
          </p:cNvPr>
          <p:cNvSpPr>
            <a:spLocks noGrp="1"/>
          </p:cNvSpPr>
          <p:nvPr>
            <p:ph type="ftr" sz="quarter" idx="11"/>
          </p:nvPr>
        </p:nvSpPr>
        <p:spPr>
          <a:xfrm>
            <a:off x="3894268" y="6356350"/>
            <a:ext cx="4528970" cy="365125"/>
          </a:xfrm>
        </p:spPr>
        <p:txBody>
          <a:bodyPr/>
          <a:lstStyle/>
          <a:p>
            <a:r>
              <a:rPr lang="en-US" b="1">
                <a:solidFill>
                  <a:schemeClr val="accent3">
                    <a:lumMod val="75000"/>
                  </a:schemeClr>
                </a:solidFill>
              </a:rPr>
              <a:t>Independent Living  Training and Technical Assistance Center</a:t>
            </a:r>
          </a:p>
        </p:txBody>
      </p:sp>
    </p:spTree>
    <p:extLst>
      <p:ext uri="{BB962C8B-B14F-4D97-AF65-F5344CB8AC3E}">
        <p14:creationId xmlns:p14="http://schemas.microsoft.com/office/powerpoint/2010/main" val="29567690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79128-4CB0-D953-BF5F-152EB409C6FF}"/>
            </a:ext>
          </a:extLst>
        </p:cNvPr>
        <p:cNvGrpSpPr/>
        <p:nvPr/>
      </p:nvGrpSpPr>
      <p:grpSpPr>
        <a:xfrm>
          <a:off x="0" y="0"/>
          <a:ext cx="0" cy="0"/>
          <a:chOff x="0" y="0"/>
          <a:chExt cx="0" cy="0"/>
        </a:xfrm>
      </p:grpSpPr>
      <p:sp>
        <p:nvSpPr>
          <p:cNvPr id="6" name="Rectangle ">
            <a:extLst>
              <a:ext uri="{FF2B5EF4-FFF2-40B4-BE49-F238E27FC236}">
                <a16:creationId xmlns:a16="http://schemas.microsoft.com/office/drawing/2014/main" id="{952581B9-00F8-A6AD-99FE-1CB8DFF50E27}"/>
              </a:ext>
              <a:ext uri="{C183D7F6-B498-43B3-948B-1728B52AA6E4}">
                <adec:decorative xmlns:adec="http://schemas.microsoft.com/office/drawing/2017/decorative" val="1"/>
              </a:ext>
            </a:extLst>
          </p:cNvPr>
          <p:cNvSpPr/>
          <p:nvPr/>
        </p:nvSpPr>
        <p:spPr>
          <a:xfrm>
            <a:off x="151940" y="748592"/>
            <a:ext cx="8458660" cy="246401"/>
          </a:xfrm>
          <a:prstGeom prst="rect">
            <a:avLst/>
          </a:prstGeom>
          <a:solidFill>
            <a:srgbClr val="750518"/>
          </a:solidFill>
          <a:ln>
            <a:solidFill>
              <a:srgbClr val="750518"/>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schemeClr val="tx2">
                  <a:lumMod val="10000"/>
                  <a:lumOff val="90000"/>
                </a:schemeClr>
              </a:solidFill>
            </a:endParaRPr>
          </a:p>
        </p:txBody>
      </p:sp>
      <p:sp>
        <p:nvSpPr>
          <p:cNvPr id="5" name="Slide Number">
            <a:extLst>
              <a:ext uri="{FF2B5EF4-FFF2-40B4-BE49-F238E27FC236}">
                <a16:creationId xmlns:a16="http://schemas.microsoft.com/office/drawing/2014/main" id="{7CDE7211-444C-8A83-0E21-DAA01125C59C}"/>
              </a:ext>
            </a:extLst>
          </p:cNvPr>
          <p:cNvSpPr>
            <a:spLocks noGrp="1"/>
          </p:cNvSpPr>
          <p:nvPr>
            <p:ph type="sldNum" sz="quarter" idx="12"/>
          </p:nvPr>
        </p:nvSpPr>
        <p:spPr>
          <a:xfrm>
            <a:off x="8610600" y="6356350"/>
            <a:ext cx="2743200" cy="365125"/>
          </a:xfrm>
        </p:spPr>
        <p:txBody>
          <a:bodyPr>
            <a:normAutofit/>
          </a:bodyPr>
          <a:lstStyle/>
          <a:p>
            <a:pPr>
              <a:spcAft>
                <a:spcPts val="600"/>
              </a:spcAft>
            </a:pPr>
            <a:fld id="{181E4D21-DFBA-4BA9-A6C6-558C4B06F883}" type="slidenum">
              <a:rPr lang="en-US"/>
              <a:pPr>
                <a:spcAft>
                  <a:spcPts val="600"/>
                </a:spcAft>
              </a:pPr>
              <a:t>16</a:t>
            </a:fld>
            <a:endParaRPr lang="en-US"/>
          </a:p>
        </p:txBody>
      </p:sp>
      <p:sp>
        <p:nvSpPr>
          <p:cNvPr id="2" name="Title ">
            <a:extLst>
              <a:ext uri="{FF2B5EF4-FFF2-40B4-BE49-F238E27FC236}">
                <a16:creationId xmlns:a16="http://schemas.microsoft.com/office/drawing/2014/main" id="{3905C175-545A-3276-F3A7-0BC0CFBF168E}"/>
              </a:ext>
            </a:extLst>
          </p:cNvPr>
          <p:cNvSpPr>
            <a:spLocks noGrp="1"/>
          </p:cNvSpPr>
          <p:nvPr>
            <p:ph type="title"/>
          </p:nvPr>
        </p:nvSpPr>
        <p:spPr>
          <a:xfrm>
            <a:off x="0" y="-694"/>
            <a:ext cx="12192000" cy="749286"/>
          </a:xfrm>
        </p:spPr>
        <p:txBody>
          <a:bodyPr anchor="b">
            <a:normAutofit fontScale="90000"/>
          </a:bodyPr>
          <a:lstStyle/>
          <a:p>
            <a:r>
              <a:rPr lang="en-US" sz="5000" b="1" dirty="0"/>
              <a:t>Understand the Community </a:t>
            </a:r>
          </a:p>
        </p:txBody>
      </p:sp>
      <p:sp>
        <p:nvSpPr>
          <p:cNvPr id="3" name="Text">
            <a:extLst>
              <a:ext uri="{FF2B5EF4-FFF2-40B4-BE49-F238E27FC236}">
                <a16:creationId xmlns:a16="http://schemas.microsoft.com/office/drawing/2014/main" id="{3923FED3-D439-4D37-CAB4-976A41206429}"/>
              </a:ext>
            </a:extLst>
          </p:cNvPr>
          <p:cNvSpPr>
            <a:spLocks noGrp="1"/>
          </p:cNvSpPr>
          <p:nvPr>
            <p:ph idx="1"/>
          </p:nvPr>
        </p:nvSpPr>
        <p:spPr>
          <a:xfrm>
            <a:off x="151940" y="1141162"/>
            <a:ext cx="11746690" cy="3922746"/>
          </a:xfrm>
        </p:spPr>
        <p:txBody>
          <a:bodyPr vert="horz" lIns="91440" tIns="45720" rIns="91440" bIns="45720" rtlCol="0" anchor="t">
            <a:no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prstClr val="black"/>
                </a:solidFill>
                <a:effectLst/>
                <a:uLnTx/>
                <a:uFillTx/>
                <a:latin typeface="Aptos" panose="02110004020202020204"/>
                <a:ea typeface="+mn-ea"/>
                <a:cs typeface="+mn-cs"/>
              </a:rPr>
              <a:t>Input Gathering and Public Comments can come from a variety of ways.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solidFill>
                  <a:prstClr val="black"/>
                </a:solidFill>
                <a:latin typeface="Aptos" panose="02110004020202020204"/>
              </a:rPr>
              <a:t>Know how unserved and underserved communities are connecting with others.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solidFill>
                  <a:prstClr val="black"/>
                </a:solidFill>
                <a:latin typeface="Aptos" panose="02110004020202020204"/>
              </a:rPr>
              <a:t>Identify partners that can share input opportunities.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solidFill>
                  <a:prstClr val="black"/>
                </a:solidFill>
                <a:latin typeface="Aptos" panose="02110004020202020204"/>
              </a:rPr>
              <a:t>Look outside of your immediate network.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100" b="0" i="1" u="none" strike="noStrike" kern="1200" cap="none" spc="0" normalizeH="0" baseline="0" noProof="0" dirty="0">
              <a:ln>
                <a:noFill/>
              </a:ln>
              <a:solidFill>
                <a:prstClr val="black"/>
              </a:solidFill>
              <a:effectLst/>
              <a:uLnTx/>
              <a:uFillTx/>
              <a:latin typeface="Aptos" panose="02110004020202020204"/>
              <a:ea typeface="+mn-ea"/>
              <a:cs typeface="+mn-cs"/>
            </a:endParaRPr>
          </a:p>
          <a:p>
            <a:pPr marL="0" indent="0">
              <a:lnSpc>
                <a:spcPct val="120000"/>
              </a:lnSpc>
              <a:buNone/>
            </a:pPr>
            <a:endParaRPr lang="en-US" sz="1600" dirty="0">
              <a:latin typeface="Arial"/>
              <a:cs typeface="Arial"/>
            </a:endParaRPr>
          </a:p>
          <a:p>
            <a:pPr marL="0" indent="0">
              <a:lnSpc>
                <a:spcPct val="120000"/>
              </a:lnSpc>
              <a:buNone/>
            </a:pPr>
            <a:endParaRPr lang="en-US" sz="1800" dirty="0">
              <a:latin typeface="Arial"/>
              <a:cs typeface="Arial"/>
            </a:endParaRPr>
          </a:p>
          <a:p>
            <a:pPr marL="0" indent="0">
              <a:buNone/>
            </a:pPr>
            <a:endParaRPr lang="en-US" sz="2200" dirty="0">
              <a:latin typeface="Arial"/>
              <a:cs typeface="Arial"/>
            </a:endParaRPr>
          </a:p>
          <a:p>
            <a:pPr marL="0" indent="0">
              <a:buNone/>
            </a:pPr>
            <a:endParaRPr lang="en-US" sz="2200" dirty="0">
              <a:latin typeface="Arial"/>
              <a:cs typeface="Arial"/>
            </a:endParaRPr>
          </a:p>
          <a:p>
            <a:endParaRPr lang="en-US" sz="2200" dirty="0">
              <a:latin typeface="Arial"/>
              <a:cs typeface="Arial"/>
            </a:endParaRPr>
          </a:p>
          <a:p>
            <a:endParaRPr lang="en-US" sz="2200" dirty="0">
              <a:latin typeface="Arial"/>
              <a:cs typeface="Arial"/>
            </a:endParaRPr>
          </a:p>
          <a:p>
            <a:pPr marL="0" indent="0">
              <a:buNone/>
            </a:pPr>
            <a:endParaRPr lang="en-US" sz="2200" dirty="0">
              <a:latin typeface="Arial"/>
              <a:cs typeface="Arial"/>
            </a:endParaRPr>
          </a:p>
          <a:p>
            <a:pPr marL="0" indent="0">
              <a:buNone/>
            </a:pPr>
            <a:endParaRPr lang="en-US" sz="2200" dirty="0">
              <a:latin typeface="Arial"/>
              <a:cs typeface="Arial"/>
            </a:endParaRPr>
          </a:p>
          <a:p>
            <a:pPr marL="0" indent="0">
              <a:buNone/>
            </a:pPr>
            <a:endParaRPr lang="en-US" sz="2200" dirty="0">
              <a:latin typeface="Aptos" panose="02110004020202020204"/>
              <a:cs typeface="Arial"/>
            </a:endParaRPr>
          </a:p>
          <a:p>
            <a:pPr marL="342900" indent="-342900"/>
            <a:endParaRPr lang="en-US" sz="2200" b="1" dirty="0">
              <a:latin typeface="Aptos" panose="02110004020202020204"/>
              <a:cs typeface="Arial"/>
            </a:endParaRPr>
          </a:p>
          <a:p>
            <a:pPr marL="0" indent="0">
              <a:buNone/>
            </a:pPr>
            <a:endParaRPr lang="en-US" sz="2200" dirty="0">
              <a:latin typeface="Aptos" panose="02110004020202020204"/>
              <a:cs typeface="Arial"/>
            </a:endParaRPr>
          </a:p>
        </p:txBody>
      </p:sp>
      <p:sp>
        <p:nvSpPr>
          <p:cNvPr id="4" name="Footer ">
            <a:extLst>
              <a:ext uri="{FF2B5EF4-FFF2-40B4-BE49-F238E27FC236}">
                <a16:creationId xmlns:a16="http://schemas.microsoft.com/office/drawing/2014/main" id="{3AF391C5-FBF0-9E1E-3AA4-9BA2D5884DCB}"/>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sz="1100" b="1"/>
              <a:t>Independent Living  Training and Technical Assistance Center</a:t>
            </a:r>
          </a:p>
        </p:txBody>
      </p:sp>
      <p:sp>
        <p:nvSpPr>
          <p:cNvPr id="7" name="Rectangle ">
            <a:extLst>
              <a:ext uri="{FF2B5EF4-FFF2-40B4-BE49-F238E27FC236}">
                <a16:creationId xmlns:a16="http://schemas.microsoft.com/office/drawing/2014/main" id="{A9ECA678-D6D1-5957-246C-D429946C453E}"/>
              </a:ext>
              <a:ext uri="{C183D7F6-B498-43B3-948B-1728B52AA6E4}">
                <adec:decorative xmlns:adec="http://schemas.microsoft.com/office/drawing/2017/decorative" val="1"/>
              </a:ext>
            </a:extLst>
          </p:cNvPr>
          <p:cNvSpPr/>
          <p:nvPr/>
        </p:nvSpPr>
        <p:spPr>
          <a:xfrm>
            <a:off x="3707655" y="5570669"/>
            <a:ext cx="8152350" cy="292338"/>
          </a:xfrm>
          <a:prstGeom prst="rect">
            <a:avLst/>
          </a:prstGeom>
          <a:solidFill>
            <a:srgbClr val="BCDDE6"/>
          </a:solidFill>
          <a:ln>
            <a:solidFill>
              <a:srgbClr val="BCDDE6"/>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schemeClr val="tx2">
                  <a:lumMod val="10000"/>
                  <a:lumOff val="90000"/>
                </a:schemeClr>
              </a:solidFill>
            </a:endParaRPr>
          </a:p>
        </p:txBody>
      </p:sp>
    </p:spTree>
    <p:extLst>
      <p:ext uri="{BB962C8B-B14F-4D97-AF65-F5344CB8AC3E}">
        <p14:creationId xmlns:p14="http://schemas.microsoft.com/office/powerpoint/2010/main" val="581757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A1410-87DE-94F8-A857-32AAED44E597}"/>
            </a:ext>
          </a:extLst>
        </p:cNvPr>
        <p:cNvGrpSpPr/>
        <p:nvPr/>
      </p:nvGrpSpPr>
      <p:grpSpPr>
        <a:xfrm>
          <a:off x="0" y="0"/>
          <a:ext cx="0" cy="0"/>
          <a:chOff x="0" y="0"/>
          <a:chExt cx="0" cy="0"/>
        </a:xfrm>
      </p:grpSpPr>
      <p:sp>
        <p:nvSpPr>
          <p:cNvPr id="6" name="Rectangle ">
            <a:extLst>
              <a:ext uri="{FF2B5EF4-FFF2-40B4-BE49-F238E27FC236}">
                <a16:creationId xmlns:a16="http://schemas.microsoft.com/office/drawing/2014/main" id="{8A5104B4-4CE7-CA33-C392-019B5479BDBF}"/>
              </a:ext>
              <a:ext uri="{C183D7F6-B498-43B3-948B-1728B52AA6E4}">
                <adec:decorative xmlns:adec="http://schemas.microsoft.com/office/drawing/2017/decorative" val="1"/>
              </a:ext>
            </a:extLst>
          </p:cNvPr>
          <p:cNvSpPr/>
          <p:nvPr/>
        </p:nvSpPr>
        <p:spPr>
          <a:xfrm>
            <a:off x="151940" y="748592"/>
            <a:ext cx="8458660" cy="246401"/>
          </a:xfrm>
          <a:prstGeom prst="rect">
            <a:avLst/>
          </a:prstGeom>
          <a:solidFill>
            <a:srgbClr val="750518"/>
          </a:solidFill>
          <a:ln>
            <a:solidFill>
              <a:srgbClr val="750518"/>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schemeClr val="tx2">
                  <a:lumMod val="10000"/>
                  <a:lumOff val="90000"/>
                </a:schemeClr>
              </a:solidFill>
            </a:endParaRPr>
          </a:p>
        </p:txBody>
      </p:sp>
      <p:sp>
        <p:nvSpPr>
          <p:cNvPr id="5" name="Slide Number">
            <a:extLst>
              <a:ext uri="{FF2B5EF4-FFF2-40B4-BE49-F238E27FC236}">
                <a16:creationId xmlns:a16="http://schemas.microsoft.com/office/drawing/2014/main" id="{B713AE7F-79F7-C4F9-F0DD-045DE97F5014}"/>
              </a:ext>
            </a:extLst>
          </p:cNvPr>
          <p:cNvSpPr>
            <a:spLocks noGrp="1"/>
          </p:cNvSpPr>
          <p:nvPr>
            <p:ph type="sldNum" sz="quarter" idx="12"/>
          </p:nvPr>
        </p:nvSpPr>
        <p:spPr>
          <a:xfrm>
            <a:off x="8610600" y="6356350"/>
            <a:ext cx="2743200" cy="365125"/>
          </a:xfrm>
        </p:spPr>
        <p:txBody>
          <a:bodyPr>
            <a:normAutofit/>
          </a:bodyPr>
          <a:lstStyle/>
          <a:p>
            <a:pPr>
              <a:spcAft>
                <a:spcPts val="600"/>
              </a:spcAft>
            </a:pPr>
            <a:fld id="{181E4D21-DFBA-4BA9-A6C6-558C4B06F883}" type="slidenum">
              <a:rPr lang="en-US"/>
              <a:pPr>
                <a:spcAft>
                  <a:spcPts val="600"/>
                </a:spcAft>
              </a:pPr>
              <a:t>17</a:t>
            </a:fld>
            <a:endParaRPr lang="en-US"/>
          </a:p>
        </p:txBody>
      </p:sp>
      <p:sp>
        <p:nvSpPr>
          <p:cNvPr id="2" name="Title ">
            <a:extLst>
              <a:ext uri="{FF2B5EF4-FFF2-40B4-BE49-F238E27FC236}">
                <a16:creationId xmlns:a16="http://schemas.microsoft.com/office/drawing/2014/main" id="{CD86935B-D893-4955-3279-165F171E5F1E}"/>
              </a:ext>
            </a:extLst>
          </p:cNvPr>
          <p:cNvSpPr>
            <a:spLocks noGrp="1"/>
          </p:cNvSpPr>
          <p:nvPr>
            <p:ph type="title"/>
          </p:nvPr>
        </p:nvSpPr>
        <p:spPr>
          <a:xfrm>
            <a:off x="0" y="-694"/>
            <a:ext cx="12192000" cy="749286"/>
          </a:xfrm>
        </p:spPr>
        <p:txBody>
          <a:bodyPr anchor="b">
            <a:normAutofit fontScale="90000"/>
          </a:bodyPr>
          <a:lstStyle/>
          <a:p>
            <a:r>
              <a:rPr lang="en-US" sz="5000" b="1" dirty="0"/>
              <a:t>CIL Engagement </a:t>
            </a:r>
          </a:p>
        </p:txBody>
      </p:sp>
      <p:sp>
        <p:nvSpPr>
          <p:cNvPr id="3" name="Text">
            <a:extLst>
              <a:ext uri="{FF2B5EF4-FFF2-40B4-BE49-F238E27FC236}">
                <a16:creationId xmlns:a16="http://schemas.microsoft.com/office/drawing/2014/main" id="{B58FBACA-1DF2-D9C0-D7D5-3B907B7C7D8D}"/>
              </a:ext>
            </a:extLst>
          </p:cNvPr>
          <p:cNvSpPr>
            <a:spLocks noGrp="1"/>
          </p:cNvSpPr>
          <p:nvPr>
            <p:ph idx="1"/>
          </p:nvPr>
        </p:nvSpPr>
        <p:spPr>
          <a:xfrm>
            <a:off x="151940" y="1141162"/>
            <a:ext cx="11746690" cy="3922746"/>
          </a:xfrm>
        </p:spPr>
        <p:txBody>
          <a:bodyPr vert="horz" lIns="91440" tIns="45720" rIns="91440" bIns="45720" rtlCol="0" anchor="t">
            <a:noAutofit/>
          </a:bodyPr>
          <a:lstStyle/>
          <a:p>
            <a:pPr lvl="0">
              <a:defRPr/>
            </a:pPr>
            <a:r>
              <a:rPr lang="en-US" dirty="0"/>
              <a:t>The CILs each have their own outreach plans.</a:t>
            </a:r>
          </a:p>
          <a:p>
            <a:pPr>
              <a:defRPr/>
            </a:pPr>
            <a:r>
              <a:rPr lang="en-US" dirty="0"/>
              <a:t>See what CILs have the best success in gathering consumer feedback.</a:t>
            </a:r>
          </a:p>
          <a:p>
            <a:pPr>
              <a:defRPr/>
            </a:pPr>
            <a:r>
              <a:rPr lang="en-US" dirty="0"/>
              <a:t>Have Network discussion on how that example can be a best practice for gathering SPIL input. </a:t>
            </a:r>
          </a:p>
          <a:p>
            <a:pPr marL="0" lvl="0" indent="0">
              <a:buNone/>
              <a:defRPr/>
            </a:pPr>
            <a:endParaRPr kumimoji="0" lang="en-US" sz="2100" b="0" i="1" u="none" strike="noStrike" kern="1200" cap="none" spc="0" normalizeH="0" baseline="0" noProof="0" dirty="0">
              <a:ln>
                <a:noFill/>
              </a:ln>
              <a:solidFill>
                <a:prstClr val="black"/>
              </a:solidFill>
              <a:effectLst/>
              <a:uLnTx/>
              <a:uFillTx/>
              <a:latin typeface="Aptos" panose="02110004020202020204"/>
              <a:ea typeface="+mn-ea"/>
              <a:cs typeface="+mn-cs"/>
            </a:endParaRPr>
          </a:p>
          <a:p>
            <a:pPr marL="0" indent="0">
              <a:lnSpc>
                <a:spcPct val="120000"/>
              </a:lnSpc>
              <a:buNone/>
            </a:pPr>
            <a:endParaRPr lang="en-US" sz="1600" dirty="0">
              <a:latin typeface="Arial"/>
              <a:cs typeface="Arial"/>
            </a:endParaRPr>
          </a:p>
          <a:p>
            <a:pPr marL="0" indent="0">
              <a:lnSpc>
                <a:spcPct val="120000"/>
              </a:lnSpc>
              <a:buNone/>
            </a:pPr>
            <a:endParaRPr lang="en-US" sz="1800" dirty="0">
              <a:latin typeface="Arial"/>
              <a:cs typeface="Arial"/>
            </a:endParaRPr>
          </a:p>
          <a:p>
            <a:pPr marL="0" indent="0">
              <a:buNone/>
            </a:pPr>
            <a:endParaRPr lang="en-US" sz="2200" dirty="0">
              <a:latin typeface="Arial"/>
              <a:cs typeface="Arial"/>
            </a:endParaRPr>
          </a:p>
          <a:p>
            <a:pPr marL="0" indent="0">
              <a:buNone/>
            </a:pPr>
            <a:endParaRPr lang="en-US" sz="2200" dirty="0">
              <a:latin typeface="Arial"/>
              <a:cs typeface="Arial"/>
            </a:endParaRPr>
          </a:p>
          <a:p>
            <a:endParaRPr lang="en-US" sz="2200" dirty="0">
              <a:latin typeface="Arial"/>
              <a:cs typeface="Arial"/>
            </a:endParaRPr>
          </a:p>
          <a:p>
            <a:endParaRPr lang="en-US" sz="2200" dirty="0">
              <a:latin typeface="Arial"/>
              <a:cs typeface="Arial"/>
            </a:endParaRPr>
          </a:p>
          <a:p>
            <a:pPr marL="0" indent="0">
              <a:buNone/>
            </a:pPr>
            <a:endParaRPr lang="en-US" sz="2200" dirty="0">
              <a:latin typeface="Arial"/>
              <a:cs typeface="Arial"/>
            </a:endParaRPr>
          </a:p>
          <a:p>
            <a:pPr marL="0" indent="0">
              <a:buNone/>
            </a:pPr>
            <a:endParaRPr lang="en-US" sz="2200" dirty="0">
              <a:latin typeface="Arial"/>
              <a:cs typeface="Arial"/>
            </a:endParaRPr>
          </a:p>
          <a:p>
            <a:pPr marL="0" indent="0">
              <a:buNone/>
            </a:pPr>
            <a:endParaRPr lang="en-US" sz="2200" dirty="0">
              <a:latin typeface="Aptos" panose="02110004020202020204"/>
              <a:cs typeface="Arial"/>
            </a:endParaRPr>
          </a:p>
          <a:p>
            <a:pPr marL="342900" indent="-342900"/>
            <a:endParaRPr lang="en-US" sz="2200" b="1" dirty="0">
              <a:latin typeface="Aptos" panose="02110004020202020204"/>
              <a:cs typeface="Arial"/>
            </a:endParaRPr>
          </a:p>
          <a:p>
            <a:pPr marL="0" indent="0">
              <a:buNone/>
            </a:pPr>
            <a:endParaRPr lang="en-US" sz="2200" dirty="0">
              <a:latin typeface="Aptos" panose="02110004020202020204"/>
              <a:cs typeface="Arial"/>
            </a:endParaRPr>
          </a:p>
        </p:txBody>
      </p:sp>
      <p:sp>
        <p:nvSpPr>
          <p:cNvPr id="4" name="Footer ">
            <a:extLst>
              <a:ext uri="{FF2B5EF4-FFF2-40B4-BE49-F238E27FC236}">
                <a16:creationId xmlns:a16="http://schemas.microsoft.com/office/drawing/2014/main" id="{CA4DF2BF-EA46-79E7-3D37-21D7B6AEF0BD}"/>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sz="1100" b="1"/>
              <a:t>Independent Living  Training and Technical Assistance Center</a:t>
            </a:r>
          </a:p>
        </p:txBody>
      </p:sp>
      <p:sp>
        <p:nvSpPr>
          <p:cNvPr id="7" name="Rectangle ">
            <a:extLst>
              <a:ext uri="{FF2B5EF4-FFF2-40B4-BE49-F238E27FC236}">
                <a16:creationId xmlns:a16="http://schemas.microsoft.com/office/drawing/2014/main" id="{346A8CB1-E4A5-1224-DD14-9CBCBC13180F}"/>
              </a:ext>
              <a:ext uri="{C183D7F6-B498-43B3-948B-1728B52AA6E4}">
                <adec:decorative xmlns:adec="http://schemas.microsoft.com/office/drawing/2017/decorative" val="1"/>
              </a:ext>
            </a:extLst>
          </p:cNvPr>
          <p:cNvSpPr/>
          <p:nvPr/>
        </p:nvSpPr>
        <p:spPr>
          <a:xfrm>
            <a:off x="3707655" y="5570669"/>
            <a:ext cx="8152350" cy="292338"/>
          </a:xfrm>
          <a:prstGeom prst="rect">
            <a:avLst/>
          </a:prstGeom>
          <a:solidFill>
            <a:srgbClr val="BCDDE6"/>
          </a:solidFill>
          <a:ln>
            <a:solidFill>
              <a:srgbClr val="BCDDE6"/>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schemeClr val="tx2">
                  <a:lumMod val="10000"/>
                  <a:lumOff val="90000"/>
                </a:schemeClr>
              </a:solidFill>
            </a:endParaRPr>
          </a:p>
        </p:txBody>
      </p:sp>
    </p:spTree>
    <p:extLst>
      <p:ext uri="{BB962C8B-B14F-4D97-AF65-F5344CB8AC3E}">
        <p14:creationId xmlns:p14="http://schemas.microsoft.com/office/powerpoint/2010/main" val="10053195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D0927-5809-7B1E-9D01-69A708E8CF7F}"/>
            </a:ext>
          </a:extLst>
        </p:cNvPr>
        <p:cNvGrpSpPr/>
        <p:nvPr/>
      </p:nvGrpSpPr>
      <p:grpSpPr>
        <a:xfrm>
          <a:off x="0" y="0"/>
          <a:ext cx="0" cy="0"/>
          <a:chOff x="0" y="0"/>
          <a:chExt cx="0" cy="0"/>
        </a:xfrm>
      </p:grpSpPr>
      <p:sp>
        <p:nvSpPr>
          <p:cNvPr id="6" name="Rectangle ">
            <a:extLst>
              <a:ext uri="{FF2B5EF4-FFF2-40B4-BE49-F238E27FC236}">
                <a16:creationId xmlns:a16="http://schemas.microsoft.com/office/drawing/2014/main" id="{18396D5E-56A8-2766-E452-EF88EB3CF355}"/>
              </a:ext>
              <a:ext uri="{C183D7F6-B498-43B3-948B-1728B52AA6E4}">
                <adec:decorative xmlns:adec="http://schemas.microsoft.com/office/drawing/2017/decorative" val="1"/>
              </a:ext>
            </a:extLst>
          </p:cNvPr>
          <p:cNvSpPr/>
          <p:nvPr/>
        </p:nvSpPr>
        <p:spPr>
          <a:xfrm>
            <a:off x="148607" y="939528"/>
            <a:ext cx="8152350" cy="292338"/>
          </a:xfrm>
          <a:prstGeom prst="rect">
            <a:avLst/>
          </a:prstGeom>
          <a:solidFill>
            <a:srgbClr val="750518"/>
          </a:solidFill>
          <a:ln>
            <a:solidFill>
              <a:srgbClr val="750518"/>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schemeClr val="tx2">
                  <a:lumMod val="10000"/>
                  <a:lumOff val="90000"/>
                </a:schemeClr>
              </a:solidFill>
            </a:endParaRPr>
          </a:p>
        </p:txBody>
      </p:sp>
      <p:sp>
        <p:nvSpPr>
          <p:cNvPr id="5" name="Slide Number">
            <a:extLst>
              <a:ext uri="{FF2B5EF4-FFF2-40B4-BE49-F238E27FC236}">
                <a16:creationId xmlns:a16="http://schemas.microsoft.com/office/drawing/2014/main" id="{E78AB5B5-0002-8F30-1BB5-9152B77C8170}"/>
              </a:ext>
            </a:extLst>
          </p:cNvPr>
          <p:cNvSpPr>
            <a:spLocks noGrp="1"/>
          </p:cNvSpPr>
          <p:nvPr>
            <p:ph type="sldNum" sz="quarter" idx="12"/>
          </p:nvPr>
        </p:nvSpPr>
        <p:spPr>
          <a:xfrm>
            <a:off x="8610600" y="6356350"/>
            <a:ext cx="2743200" cy="365125"/>
          </a:xfrm>
        </p:spPr>
        <p:txBody>
          <a:bodyPr>
            <a:normAutofit/>
          </a:bodyPr>
          <a:lstStyle/>
          <a:p>
            <a:pPr>
              <a:spcAft>
                <a:spcPts val="600"/>
              </a:spcAft>
            </a:pPr>
            <a:fld id="{181E4D21-DFBA-4BA9-A6C6-558C4B06F883}" type="slidenum">
              <a:rPr lang="en-US"/>
              <a:pPr>
                <a:spcAft>
                  <a:spcPts val="600"/>
                </a:spcAft>
              </a:pPr>
              <a:t>18</a:t>
            </a:fld>
            <a:endParaRPr lang="en-US"/>
          </a:p>
        </p:txBody>
      </p:sp>
      <p:sp>
        <p:nvSpPr>
          <p:cNvPr id="2" name="Title ">
            <a:extLst>
              <a:ext uri="{FF2B5EF4-FFF2-40B4-BE49-F238E27FC236}">
                <a16:creationId xmlns:a16="http://schemas.microsoft.com/office/drawing/2014/main" id="{CADCBE64-B087-C0F2-8289-9E2FE990A6B5}"/>
              </a:ext>
            </a:extLst>
          </p:cNvPr>
          <p:cNvSpPr>
            <a:spLocks noGrp="1"/>
          </p:cNvSpPr>
          <p:nvPr>
            <p:ph type="title"/>
          </p:nvPr>
        </p:nvSpPr>
        <p:spPr>
          <a:xfrm>
            <a:off x="388765" y="1791530"/>
            <a:ext cx="11197615" cy="940248"/>
          </a:xfrm>
        </p:spPr>
        <p:txBody>
          <a:bodyPr anchor="b">
            <a:normAutofit/>
          </a:bodyPr>
          <a:lstStyle/>
          <a:p>
            <a:r>
              <a:rPr lang="en-US" sz="5000" b="1" dirty="0"/>
              <a:t>Questions? </a:t>
            </a:r>
          </a:p>
        </p:txBody>
      </p:sp>
      <p:sp>
        <p:nvSpPr>
          <p:cNvPr id="4" name="Footer ">
            <a:extLst>
              <a:ext uri="{FF2B5EF4-FFF2-40B4-BE49-F238E27FC236}">
                <a16:creationId xmlns:a16="http://schemas.microsoft.com/office/drawing/2014/main" id="{DBAA0483-8885-AD04-FA87-03AE83EB6297}"/>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sz="1100" b="1"/>
              <a:t>Independent Living  Training and Technical Assistance Center</a:t>
            </a:r>
          </a:p>
        </p:txBody>
      </p:sp>
      <p:sp>
        <p:nvSpPr>
          <p:cNvPr id="7" name="Rectangle ">
            <a:extLst>
              <a:ext uri="{FF2B5EF4-FFF2-40B4-BE49-F238E27FC236}">
                <a16:creationId xmlns:a16="http://schemas.microsoft.com/office/drawing/2014/main" id="{2E3F342D-1AC0-ED47-7951-913D94AD5DE3}"/>
              </a:ext>
              <a:ext uri="{C183D7F6-B498-43B3-948B-1728B52AA6E4}">
                <adec:decorative xmlns:adec="http://schemas.microsoft.com/office/drawing/2017/decorative" val="1"/>
              </a:ext>
            </a:extLst>
          </p:cNvPr>
          <p:cNvSpPr/>
          <p:nvPr/>
        </p:nvSpPr>
        <p:spPr>
          <a:xfrm>
            <a:off x="3434030" y="5825997"/>
            <a:ext cx="8152350" cy="292338"/>
          </a:xfrm>
          <a:prstGeom prst="rect">
            <a:avLst/>
          </a:prstGeom>
          <a:solidFill>
            <a:srgbClr val="BCDDE6"/>
          </a:solidFill>
          <a:ln>
            <a:solidFill>
              <a:srgbClr val="BCDDE6"/>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schemeClr val="tx2">
                  <a:lumMod val="10000"/>
                  <a:lumOff val="90000"/>
                </a:schemeClr>
              </a:solidFill>
            </a:endParaRPr>
          </a:p>
        </p:txBody>
      </p:sp>
    </p:spTree>
    <p:extLst>
      <p:ext uri="{BB962C8B-B14F-4D97-AF65-F5344CB8AC3E}">
        <p14:creationId xmlns:p14="http://schemas.microsoft.com/office/powerpoint/2010/main" val="1697720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9B0FD-74B1-E12A-6754-B78247B88BB3}"/>
              </a:ext>
            </a:extLst>
          </p:cNvPr>
          <p:cNvSpPr>
            <a:spLocks noGrp="1"/>
          </p:cNvSpPr>
          <p:nvPr>
            <p:ph type="title"/>
          </p:nvPr>
        </p:nvSpPr>
        <p:spPr>
          <a:xfrm>
            <a:off x="838200" y="365125"/>
            <a:ext cx="10801574" cy="1325563"/>
          </a:xfrm>
        </p:spPr>
        <p:txBody>
          <a:bodyPr/>
          <a:lstStyle/>
          <a:p>
            <a:r>
              <a:rPr lang="en-US" b="1">
                <a:solidFill>
                  <a:srgbClr val="750518"/>
                </a:solidFill>
                <a:latin typeface="Aptos Display" panose="020B0004020202020204" pitchFamily="34" charset="0"/>
                <a:cs typeface="Arial"/>
              </a:rPr>
              <a:t>How to Connect with Us!</a:t>
            </a:r>
          </a:p>
        </p:txBody>
      </p:sp>
      <p:sp>
        <p:nvSpPr>
          <p:cNvPr id="3" name="Content Placeholder 2">
            <a:extLst>
              <a:ext uri="{FF2B5EF4-FFF2-40B4-BE49-F238E27FC236}">
                <a16:creationId xmlns:a16="http://schemas.microsoft.com/office/drawing/2014/main" id="{184A01B1-B045-8E12-F5C8-F6DCD059F6BE}"/>
              </a:ext>
            </a:extLst>
          </p:cNvPr>
          <p:cNvSpPr>
            <a:spLocks noGrp="1"/>
          </p:cNvSpPr>
          <p:nvPr>
            <p:ph idx="1"/>
          </p:nvPr>
        </p:nvSpPr>
        <p:spPr>
          <a:xfrm>
            <a:off x="838200" y="1455996"/>
            <a:ext cx="10515600" cy="5036879"/>
          </a:xfrm>
        </p:spPr>
        <p:txBody>
          <a:bodyPr vert="horz" lIns="91440" tIns="45720" rIns="91440" bIns="45720" rtlCol="0" anchor="t">
            <a:normAutofit fontScale="62500" lnSpcReduction="20000"/>
          </a:bodyPr>
          <a:lstStyle/>
          <a:p>
            <a:pPr marL="0" indent="0">
              <a:buNone/>
            </a:pPr>
            <a:r>
              <a:rPr lang="en-US" sz="3200" b="1" dirty="0">
                <a:latin typeface="Arial"/>
                <a:cs typeface="Arial"/>
              </a:rPr>
              <a:t>Website:</a:t>
            </a:r>
            <a:r>
              <a:rPr lang="en-US" sz="3200" dirty="0">
                <a:latin typeface="Arial"/>
                <a:cs typeface="Arial"/>
              </a:rPr>
              <a:t> www.ILTTACenter.org </a:t>
            </a:r>
          </a:p>
          <a:p>
            <a:pPr marL="0" indent="0">
              <a:buNone/>
            </a:pPr>
            <a:r>
              <a:rPr lang="en-US" sz="3200" b="1" dirty="0">
                <a:latin typeface="Arial"/>
                <a:cs typeface="Arial"/>
              </a:rPr>
              <a:t>Request training and / or technical assistance</a:t>
            </a:r>
            <a:r>
              <a:rPr lang="en-US" sz="3200" dirty="0">
                <a:latin typeface="Arial"/>
                <a:cs typeface="Arial"/>
              </a:rPr>
              <a:t> (expert help for your organization): fill out a form on our website to let us know how we can help.</a:t>
            </a:r>
          </a:p>
          <a:p>
            <a:pPr marL="0" indent="0">
              <a:buNone/>
            </a:pPr>
            <a:r>
              <a:rPr lang="en-US" sz="3200" b="1" dirty="0">
                <a:latin typeface="Arial"/>
                <a:cs typeface="Arial"/>
              </a:rPr>
              <a:t>Call: </a:t>
            </a:r>
            <a:r>
              <a:rPr lang="en-US" sz="3200" dirty="0">
                <a:latin typeface="Arial"/>
                <a:cs typeface="Arial"/>
              </a:rPr>
              <a:t>406-243-5300, and someone will get back to you as soon as we can.</a:t>
            </a:r>
          </a:p>
          <a:p>
            <a:pPr marL="0" indent="0">
              <a:buNone/>
            </a:pPr>
            <a:r>
              <a:rPr lang="en-US" sz="3200" b="1" dirty="0">
                <a:latin typeface="Arial"/>
                <a:cs typeface="Arial"/>
              </a:rPr>
              <a:t>Sign-Up for Events &amp; Announcements: </a:t>
            </a:r>
          </a:p>
          <a:p>
            <a:pPr marL="0" indent="0">
              <a:buNone/>
            </a:pPr>
            <a:r>
              <a:rPr lang="en-US" sz="3200" dirty="0">
                <a:latin typeface="Arial"/>
                <a:cs typeface="Arial"/>
              </a:rPr>
              <a:t>Visit our website to sign up for updates about live training, group technical assistance, new publications, and other happenings around the Center. </a:t>
            </a:r>
          </a:p>
          <a:p>
            <a:pPr marL="0" indent="0">
              <a:buNone/>
            </a:pPr>
            <a:endParaRPr lang="en-US" sz="3200" dirty="0">
              <a:latin typeface="Arial"/>
              <a:cs typeface="Arial"/>
            </a:endParaRPr>
          </a:p>
          <a:p>
            <a:pPr marL="0" indent="0">
              <a:buNone/>
            </a:pPr>
            <a:endParaRPr lang="en-US" sz="3200" dirty="0">
              <a:latin typeface="Arial"/>
              <a:cs typeface="Arial"/>
            </a:endParaRPr>
          </a:p>
          <a:p>
            <a:endParaRPr lang="en-US" sz="3200" dirty="0">
              <a:latin typeface="Arial"/>
              <a:cs typeface="Arial"/>
            </a:endParaRPr>
          </a:p>
          <a:p>
            <a:pPr marL="0" indent="0">
              <a:buNone/>
            </a:pPr>
            <a:endParaRPr lang="en-US" sz="3200" b="1" dirty="0">
              <a:latin typeface="Arial"/>
              <a:cs typeface="Arial"/>
            </a:endParaRPr>
          </a:p>
          <a:p>
            <a:pPr marL="0" indent="0">
              <a:buNone/>
            </a:pPr>
            <a:endParaRPr lang="en-US" sz="3200" b="1" dirty="0">
              <a:latin typeface="Arial"/>
              <a:cs typeface="Arial"/>
            </a:endParaRPr>
          </a:p>
          <a:p>
            <a:pPr marL="0" indent="0">
              <a:buNone/>
            </a:pPr>
            <a:endParaRPr lang="en-US" sz="3200" b="1" dirty="0">
              <a:latin typeface="Arial"/>
              <a:cs typeface="Arial"/>
            </a:endParaRPr>
          </a:p>
          <a:p>
            <a:pPr marL="0" indent="0">
              <a:buNone/>
            </a:pPr>
            <a:r>
              <a:rPr lang="en-US" sz="3200" b="1" dirty="0">
                <a:latin typeface="Arial"/>
                <a:cs typeface="Arial"/>
              </a:rPr>
              <a:t>Or ask your Program Officer:</a:t>
            </a:r>
          </a:p>
          <a:p>
            <a:pPr marL="457200" lvl="1" indent="0">
              <a:buNone/>
            </a:pPr>
            <a:r>
              <a:rPr lang="en-US" sz="2800" dirty="0">
                <a:latin typeface="Arial"/>
                <a:cs typeface="Arial"/>
              </a:rPr>
              <a:t>The Program Officers are assigned by federal region and are listed on the </a:t>
            </a:r>
            <a:r>
              <a:rPr lang="en-US" sz="2800" dirty="0">
                <a:latin typeface="Arial"/>
                <a:cs typeface="Arial"/>
                <a:hlinkClick r:id="rId2"/>
              </a:rPr>
              <a:t>ACL website</a:t>
            </a:r>
            <a:r>
              <a:rPr lang="en-US" sz="2800" dirty="0">
                <a:latin typeface="Arial"/>
                <a:cs typeface="Arial"/>
              </a:rPr>
              <a:t>. </a:t>
            </a:r>
            <a:endParaRPr lang="en-US" dirty="0">
              <a:latin typeface="Arial"/>
              <a:cs typeface="Arial"/>
            </a:endParaRPr>
          </a:p>
        </p:txBody>
      </p:sp>
      <p:sp>
        <p:nvSpPr>
          <p:cNvPr id="4" name="Footer Placeholder 3">
            <a:extLst>
              <a:ext uri="{FF2B5EF4-FFF2-40B4-BE49-F238E27FC236}">
                <a16:creationId xmlns:a16="http://schemas.microsoft.com/office/drawing/2014/main" id="{F24DD2BF-DA17-C7F3-8D6C-54BD558A8058}"/>
              </a:ext>
              <a:ext uri="{C183D7F6-B498-43B3-948B-1728B52AA6E4}">
                <adec:decorative xmlns:adec="http://schemas.microsoft.com/office/drawing/2017/decorative" val="1"/>
              </a:ext>
            </a:extLst>
          </p:cNvPr>
          <p:cNvSpPr>
            <a:spLocks noGrp="1"/>
          </p:cNvSpPr>
          <p:nvPr>
            <p:ph type="ftr" sz="quarter" idx="11"/>
          </p:nvPr>
        </p:nvSpPr>
        <p:spPr>
          <a:xfrm>
            <a:off x="118334" y="6356350"/>
            <a:ext cx="11521440" cy="365125"/>
          </a:xfrm>
        </p:spPr>
        <p:txBody>
          <a:bodyPr/>
          <a:lstStyle/>
          <a:p>
            <a:r>
              <a:rPr lang="en-US" b="1">
                <a:solidFill>
                  <a:schemeClr val="accent3">
                    <a:lumMod val="75000"/>
                  </a:schemeClr>
                </a:solidFill>
              </a:rPr>
              <a:t>Independent Living  Training and Technical Assistance Center</a:t>
            </a:r>
          </a:p>
        </p:txBody>
      </p:sp>
      <p:pic>
        <p:nvPicPr>
          <p:cNvPr id="6" name="Picture 5" descr="QR code to IL T&amp;T Center website">
            <a:extLst>
              <a:ext uri="{FF2B5EF4-FFF2-40B4-BE49-F238E27FC236}">
                <a16:creationId xmlns:a16="http://schemas.microsoft.com/office/drawing/2014/main" id="{90AABFD9-8C7A-AF8B-510B-64FD6BA75BC5}"/>
              </a:ext>
            </a:extLst>
          </p:cNvPr>
          <p:cNvPicPr>
            <a:picLocks noChangeAspect="1"/>
          </p:cNvPicPr>
          <p:nvPr/>
        </p:nvPicPr>
        <p:blipFill>
          <a:blip r:embed="rId3">
            <a:extLst>
              <a:ext uri="{28A0092B-C50C-407E-A947-70E740481C1C}">
                <a14:useLocalDpi xmlns:a14="http://schemas.microsoft.com/office/drawing/2010/main" val="0"/>
              </a:ext>
              <a:ext uri="{FF2B5EF4-FFF2-40B4-BE49-F238E27FC236}">
                <a16:creationId xmlns="" xmlns:lc="http://schemas.openxmlformats.org/drawingml/2006/lockedCanvas" xmlns:o="urn:schemas-microsoft-com:office:office" xmlns:v="urn:schemas-microsoft-com:vml" xmlns:w10="urn:schemas-microsoft-com:office:word" xmlns:w="http://schemas.openxmlformats.org/wordprocessingml/2006/main" xmlns:a14="http://schemas.microsoft.com/office/drawing/2010/main" xmlns:a16="http://schemas.microsoft.com/office/drawing/2014/main" xmlns:arto="http://schemas.microsoft.com/office/word/2006/arto" xmlns:dgm="http://schemas.openxmlformats.org/drawingml/2006/diagram"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fl="http://schemas.microsoft.com/office/word/2024/wordml/sdtformatlock" xmlns:w16sdtdh="http://schemas.microsoft.com/office/word/2020/wordml/sdtdatahash" xmlns:w16du="http://schemas.microsoft.com/office/word/2023/wordml/word16du"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oel="http://schemas.microsoft.com/office/2019/extlst"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id="{D9C82E31-1366-33EA-53DE-47C4BF629C2C}"/>
              </a:ext>
            </a:extLst>
          </a:blip>
          <a:stretch>
            <a:fillRect/>
          </a:stretch>
        </p:blipFill>
        <p:spPr>
          <a:xfrm>
            <a:off x="1985257" y="3997119"/>
            <a:ext cx="1187450" cy="1187450"/>
          </a:xfrm>
          <a:prstGeom prst="rect">
            <a:avLst/>
          </a:prstGeom>
        </p:spPr>
      </p:pic>
      <p:pic>
        <p:nvPicPr>
          <p:cNvPr id="7" name="Picture 6" descr="IL T&amp;TA  Logo: Independent Living Training and Technical Assistance Center. ">
            <a:extLst>
              <a:ext uri="{FF2B5EF4-FFF2-40B4-BE49-F238E27FC236}">
                <a16:creationId xmlns:a16="http://schemas.microsoft.com/office/drawing/2014/main" id="{A2161F74-3DA4-981B-8BA8-277646228F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4680" y="3997119"/>
            <a:ext cx="3517333" cy="1560151"/>
          </a:xfrm>
          <a:prstGeom prst="rect">
            <a:avLst/>
          </a:prstGeom>
        </p:spPr>
      </p:pic>
      <p:sp>
        <p:nvSpPr>
          <p:cNvPr id="5" name="Slide Number Placeholder 4">
            <a:extLst>
              <a:ext uri="{FF2B5EF4-FFF2-40B4-BE49-F238E27FC236}">
                <a16:creationId xmlns:a16="http://schemas.microsoft.com/office/drawing/2014/main" id="{2C2715F7-2601-D906-2BB6-17633D5A0A65}"/>
              </a:ext>
            </a:extLst>
          </p:cNvPr>
          <p:cNvSpPr>
            <a:spLocks noGrp="1"/>
          </p:cNvSpPr>
          <p:nvPr>
            <p:ph type="sldNum" sz="quarter" idx="12"/>
          </p:nvPr>
        </p:nvSpPr>
        <p:spPr/>
        <p:txBody>
          <a:bodyPr/>
          <a:lstStyle/>
          <a:p>
            <a:fld id="{181E4D21-DFBA-4BA9-A6C6-558C4B06F883}" type="slidenum">
              <a:rPr lang="en-US" smtClean="0"/>
              <a:t>19</a:t>
            </a:fld>
            <a:endParaRPr lang="en-US"/>
          </a:p>
        </p:txBody>
      </p:sp>
    </p:spTree>
    <p:extLst>
      <p:ext uri="{BB962C8B-B14F-4D97-AF65-F5344CB8AC3E}">
        <p14:creationId xmlns:p14="http://schemas.microsoft.com/office/powerpoint/2010/main" val="1365250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22200-7E40-25EB-D237-1DACE0F187B5}"/>
            </a:ext>
          </a:extLst>
        </p:cNvPr>
        <p:cNvGrpSpPr/>
        <p:nvPr/>
      </p:nvGrpSpPr>
      <p:grpSpPr>
        <a:xfrm>
          <a:off x="0" y="0"/>
          <a:ext cx="0" cy="0"/>
          <a:chOff x="0" y="0"/>
          <a:chExt cx="0" cy="0"/>
        </a:xfrm>
      </p:grpSpPr>
      <p:pic>
        <p:nvPicPr>
          <p:cNvPr id="8" name="Logo 2" descr="Logo: University of Montana. Graphic features a mountain with two peaks. ">
            <a:extLst>
              <a:ext uri="{FF2B5EF4-FFF2-40B4-BE49-F238E27FC236}">
                <a16:creationId xmlns:a16="http://schemas.microsoft.com/office/drawing/2014/main" id="{272D76E7-54E1-F3D4-1B69-8914C30764E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867299" y="5180992"/>
            <a:ext cx="5755589" cy="1363822"/>
          </a:xfrm>
          <a:prstGeom prst="rect">
            <a:avLst/>
          </a:prstGeom>
        </p:spPr>
      </p:pic>
      <p:sp>
        <p:nvSpPr>
          <p:cNvPr id="4" name="Footer Placeholder 3">
            <a:extLst>
              <a:ext uri="{FF2B5EF4-FFF2-40B4-BE49-F238E27FC236}">
                <a16:creationId xmlns:a16="http://schemas.microsoft.com/office/drawing/2014/main" id="{9EB94161-A666-90DD-D3E5-559064ACA703}"/>
              </a:ext>
            </a:extLst>
          </p:cNvPr>
          <p:cNvSpPr>
            <a:spLocks noGrp="1"/>
          </p:cNvSpPr>
          <p:nvPr>
            <p:ph type="title" idx="4294967295"/>
          </p:nvPr>
        </p:nvSpPr>
        <p:spPr>
          <a:xfrm>
            <a:off x="3640138" y="6491288"/>
            <a:ext cx="4625975" cy="365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70002E"/>
                </a:solidFill>
                <a:effectLst/>
                <a:uLnTx/>
                <a:uFillTx/>
                <a:latin typeface="+mn-lt"/>
                <a:ea typeface="+mn-ea"/>
                <a:cs typeface="+mn-cs"/>
              </a:rPr>
              <a:t>Independent Living  Training and Technical Assistance Center</a:t>
            </a:r>
          </a:p>
        </p:txBody>
      </p:sp>
      <p:sp>
        <p:nvSpPr>
          <p:cNvPr id="3" name="Text">
            <a:extLst>
              <a:ext uri="{FF2B5EF4-FFF2-40B4-BE49-F238E27FC236}">
                <a16:creationId xmlns:a16="http://schemas.microsoft.com/office/drawing/2014/main" id="{061CB36C-6703-FA60-EA7E-DD5D402C8BEA}"/>
              </a:ext>
            </a:extLst>
          </p:cNvPr>
          <p:cNvSpPr>
            <a:spLocks noGrp="1"/>
          </p:cNvSpPr>
          <p:nvPr>
            <p:ph idx="1"/>
          </p:nvPr>
        </p:nvSpPr>
        <p:spPr>
          <a:xfrm>
            <a:off x="534008" y="2449660"/>
            <a:ext cx="11520121" cy="2449006"/>
          </a:xfrm>
        </p:spPr>
        <p:txBody>
          <a:bodyPr vert="horz" lIns="91440" tIns="45720" rIns="91440" bIns="45720" rtlCol="0" anchor="t">
            <a:normAutofit/>
          </a:bodyPr>
          <a:lstStyle/>
          <a:p>
            <a:pPr marL="0" indent="0">
              <a:lnSpc>
                <a:spcPct val="100000"/>
              </a:lnSpc>
              <a:spcBef>
                <a:spcPts val="0"/>
              </a:spcBef>
              <a:spcAft>
                <a:spcPts val="2400"/>
              </a:spcAft>
              <a:buNone/>
            </a:pPr>
            <a:r>
              <a:rPr lang="en-US" sz="2400" dirty="0">
                <a:latin typeface="Aptos"/>
                <a:cs typeface="Arial"/>
              </a:rPr>
              <a:t>The IL Training &amp; Technical Assistance Center is operated by the University of Montana’s Rural Institute for Inclusive Communities (RIIC) and funded by the Office of Independent Living Programs, Administration on Disabilities, Administration for Community Living (ACL), to provide expert information, support, and training tailored for Centers for Independent Living (CILs), Statewide Independent Living Councils (SILCs), and Designated State Entities (DSEs) across the country.​</a:t>
            </a:r>
            <a:endParaRPr lang="en-US" sz="2400" b="1" dirty="0">
              <a:latin typeface="Aptos"/>
              <a:cs typeface="Arial" panose="020B0604020202020204" pitchFamily="34" charset="0"/>
            </a:endParaRPr>
          </a:p>
        </p:txBody>
      </p:sp>
      <p:sp>
        <p:nvSpPr>
          <p:cNvPr id="5" name="Slide Number ">
            <a:extLst>
              <a:ext uri="{FF2B5EF4-FFF2-40B4-BE49-F238E27FC236}">
                <a16:creationId xmlns:a16="http://schemas.microsoft.com/office/drawing/2014/main" id="{FBCF95F5-0E44-576D-DCAC-27B3787EF68B}"/>
              </a:ext>
            </a:extLst>
          </p:cNvPr>
          <p:cNvSpPr>
            <a:spLocks noGrp="1"/>
          </p:cNvSpPr>
          <p:nvPr>
            <p:ph type="sldNum" sz="quarter" idx="12"/>
          </p:nvPr>
        </p:nvSpPr>
        <p:spPr/>
        <p:txBody>
          <a:bodyPr/>
          <a:lstStyle/>
          <a:p>
            <a:fld id="{5D16CCA7-A32B-44D2-BAC0-8216F98A92EE}" type="slidenum">
              <a:rPr lang="en-US" smtClean="0"/>
              <a:t>2</a:t>
            </a:fld>
            <a:endParaRPr lang="en-US"/>
          </a:p>
        </p:txBody>
      </p:sp>
      <p:pic>
        <p:nvPicPr>
          <p:cNvPr id="6" name="Picture 5" descr="Logo for the Independent Living Training and Technical Assistance Center. Red Block IL T and TA over a light blue line with the full name of the Center written out in green. ">
            <a:extLst>
              <a:ext uri="{FF2B5EF4-FFF2-40B4-BE49-F238E27FC236}">
                <a16:creationId xmlns:a16="http://schemas.microsoft.com/office/drawing/2014/main" id="{D8C4A435-9845-7270-7228-564DB8042D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7308" y="95649"/>
            <a:ext cx="4977384" cy="2212848"/>
          </a:xfrm>
          <a:prstGeom prst="rect">
            <a:avLst/>
          </a:prstGeom>
        </p:spPr>
      </p:pic>
    </p:spTree>
    <p:extLst>
      <p:ext uri="{BB962C8B-B14F-4D97-AF65-F5344CB8AC3E}">
        <p14:creationId xmlns:p14="http://schemas.microsoft.com/office/powerpoint/2010/main" val="3072728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
            <a:extLst>
              <a:ext uri="{FF2B5EF4-FFF2-40B4-BE49-F238E27FC236}">
                <a16:creationId xmlns:a16="http://schemas.microsoft.com/office/drawing/2014/main" id="{CC39C24C-D3F9-4F66-A2E8-886EEDE20215}"/>
              </a:ext>
            </a:extLst>
          </p:cNvPr>
          <p:cNvSpPr>
            <a:spLocks noGrp="1"/>
          </p:cNvSpPr>
          <p:nvPr>
            <p:ph type="title"/>
          </p:nvPr>
        </p:nvSpPr>
        <p:spPr>
          <a:solidFill>
            <a:srgbClr val="750518"/>
          </a:solidFill>
        </p:spPr>
        <p:txBody>
          <a:bodyPr>
            <a:noAutofit/>
          </a:bodyPr>
          <a:lstStyle/>
          <a:p>
            <a:br>
              <a:rPr lang="en-US" sz="5400" b="1" dirty="0">
                <a:solidFill>
                  <a:schemeClr val="bg1"/>
                </a:solidFill>
              </a:rPr>
            </a:br>
            <a:r>
              <a:rPr lang="en-US" sz="5400" b="1" dirty="0">
                <a:solidFill>
                  <a:schemeClr val="bg1"/>
                </a:solidFill>
              </a:rPr>
              <a:t> Your Presenters:</a:t>
            </a:r>
            <a:br>
              <a:rPr lang="en-US" sz="5400" b="1" dirty="0">
                <a:solidFill>
                  <a:schemeClr val="bg1"/>
                </a:solidFill>
              </a:rPr>
            </a:br>
            <a:endParaRPr lang="en-US" sz="5400" dirty="0">
              <a:solidFill>
                <a:schemeClr val="bg1"/>
              </a:solidFill>
              <a:latin typeface="Arial" panose="020B0604020202020204" pitchFamily="34" charset="0"/>
              <a:cs typeface="Arial" panose="020B0604020202020204" pitchFamily="34" charset="0"/>
            </a:endParaRPr>
          </a:p>
        </p:txBody>
      </p:sp>
      <p:sp>
        <p:nvSpPr>
          <p:cNvPr id="3" name="Text">
            <a:extLst>
              <a:ext uri="{FF2B5EF4-FFF2-40B4-BE49-F238E27FC236}">
                <a16:creationId xmlns:a16="http://schemas.microsoft.com/office/drawing/2014/main" id="{1B35E190-59CA-4566-91FE-4C0893FED408}"/>
              </a:ext>
            </a:extLst>
          </p:cNvPr>
          <p:cNvSpPr>
            <a:spLocks noGrp="1"/>
          </p:cNvSpPr>
          <p:nvPr>
            <p:ph idx="1"/>
          </p:nvPr>
        </p:nvSpPr>
        <p:spPr/>
        <p:txBody>
          <a:bodyPr vert="horz" lIns="91440" tIns="45720" rIns="91440" bIns="45720" rtlCol="0" anchor="t">
            <a:normAutofit/>
          </a:bodyPr>
          <a:lstStyle/>
          <a:p>
            <a:pPr marL="0" indent="0">
              <a:spcBef>
                <a:spcPts val="0"/>
              </a:spcBef>
              <a:spcAft>
                <a:spcPts val="2400"/>
              </a:spcAft>
              <a:buNone/>
              <a:defRPr/>
            </a:pPr>
            <a:r>
              <a:rPr lang="en-US" sz="3200" b="1" dirty="0">
                <a:latin typeface="Arial"/>
                <a:cs typeface="Arial"/>
              </a:rPr>
              <a:t>Carrie England, </a:t>
            </a:r>
            <a:r>
              <a:rPr lang="en-US" sz="3200" dirty="0">
                <a:latin typeface="Arial"/>
                <a:cs typeface="Arial"/>
              </a:rPr>
              <a:t>Executive Director at California State Independent Living Council (CA SILC) &amp; Peer Consultant with the IL T&amp;TA Center</a:t>
            </a:r>
          </a:p>
          <a:p>
            <a:pPr marL="0" indent="0">
              <a:spcBef>
                <a:spcPts val="0"/>
              </a:spcBef>
              <a:spcAft>
                <a:spcPts val="2400"/>
              </a:spcAft>
              <a:buNone/>
              <a:defRPr/>
            </a:pPr>
            <a:r>
              <a:rPr lang="en-US" sz="3200" b="1" dirty="0">
                <a:latin typeface="Arial"/>
                <a:cs typeface="Arial"/>
              </a:rPr>
              <a:t>Jeremy Morris, </a:t>
            </a:r>
            <a:r>
              <a:rPr lang="en-US" sz="3200" dirty="0">
                <a:latin typeface="Arial"/>
                <a:cs typeface="Arial"/>
              </a:rPr>
              <a:t>Executive Director at Ohio Statewide Independent Living Council &amp; Peer Consultant with the IL T&amp;TA Center</a:t>
            </a:r>
          </a:p>
          <a:p>
            <a:pPr marL="0" indent="0">
              <a:spcBef>
                <a:spcPts val="0"/>
              </a:spcBef>
              <a:spcAft>
                <a:spcPts val="2400"/>
              </a:spcAft>
              <a:buNone/>
              <a:defRPr/>
            </a:pPr>
            <a:endParaRPr lang="en-US" sz="2400" dirty="0"/>
          </a:p>
          <a:p>
            <a:pPr marL="0" marR="0" lvl="0" indent="0" defTabSz="914400" rtl="0" eaLnBrk="1" fontAlgn="auto" latinLnBrk="0" hangingPunct="1">
              <a:spcBef>
                <a:spcPts val="0"/>
              </a:spcBef>
              <a:spcAft>
                <a:spcPts val="2400"/>
              </a:spcAft>
              <a:buClrTx/>
              <a:buSzTx/>
              <a:buNone/>
              <a:tabLst/>
              <a:defRPr/>
            </a:pPr>
            <a:endParaRPr lang="en-US" sz="2400" dirty="0"/>
          </a:p>
        </p:txBody>
      </p:sp>
      <p:sp>
        <p:nvSpPr>
          <p:cNvPr id="4" name="Footer Placeholder 3">
            <a:extLst>
              <a:ext uri="{FF2B5EF4-FFF2-40B4-BE49-F238E27FC236}">
                <a16:creationId xmlns:a16="http://schemas.microsoft.com/office/drawing/2014/main" id="{0BF6C102-5B68-8FF1-61D9-8EC06345BF49}"/>
              </a:ext>
            </a:extLst>
          </p:cNvPr>
          <p:cNvSpPr>
            <a:spLocks noGrp="1"/>
          </p:cNvSpPr>
          <p:nvPr>
            <p:ph type="ftr" sz="quarter" idx="11"/>
          </p:nvPr>
        </p:nvSpPr>
        <p:spPr/>
        <p:txBody>
          <a:bodyPr>
            <a:normAutofit/>
          </a:bodyPr>
          <a:lstStyle/>
          <a:p>
            <a:pPr>
              <a:spcAft>
                <a:spcPts val="600"/>
              </a:spcAft>
            </a:pPr>
            <a:r>
              <a:rPr lang="en-US" sz="1100" b="1">
                <a:solidFill>
                  <a:srgbClr val="70002E"/>
                </a:solidFill>
              </a:rPr>
              <a:t>Independent Living  Training and Technical Assistance Center</a:t>
            </a:r>
          </a:p>
        </p:txBody>
      </p:sp>
      <p:sp>
        <p:nvSpPr>
          <p:cNvPr id="5" name="Slide Number Placeholder 4">
            <a:extLst>
              <a:ext uri="{FF2B5EF4-FFF2-40B4-BE49-F238E27FC236}">
                <a16:creationId xmlns:a16="http://schemas.microsoft.com/office/drawing/2014/main" id="{FCB3BFFB-ED9A-BF95-14BE-10D3A7C08702}"/>
              </a:ext>
            </a:extLst>
          </p:cNvPr>
          <p:cNvSpPr>
            <a:spLocks noGrp="1"/>
          </p:cNvSpPr>
          <p:nvPr>
            <p:ph type="sldNum" sz="quarter" idx="12"/>
          </p:nvPr>
        </p:nvSpPr>
        <p:spPr/>
        <p:txBody>
          <a:bodyPr>
            <a:normAutofit/>
          </a:bodyPr>
          <a:lstStyle/>
          <a:p>
            <a:pPr>
              <a:spcAft>
                <a:spcPts val="600"/>
              </a:spcAft>
            </a:pPr>
            <a:fld id="{5D16CCA7-A32B-44D2-BAC0-8216F98A92EE}" type="slidenum">
              <a:rPr lang="en-US" smtClean="0"/>
              <a:pPr>
                <a:spcAft>
                  <a:spcPts val="600"/>
                </a:spcAft>
              </a:pPr>
              <a:t>3</a:t>
            </a:fld>
            <a:endParaRPr lang="en-US"/>
          </a:p>
        </p:txBody>
      </p:sp>
      <p:sp>
        <p:nvSpPr>
          <p:cNvPr id="10" name="Text">
            <a:extLst>
              <a:ext uri="{FF2B5EF4-FFF2-40B4-BE49-F238E27FC236}">
                <a16:creationId xmlns:a16="http://schemas.microsoft.com/office/drawing/2014/main" id="{10BD5E35-466F-FC9F-7BC7-6AE28F188271}"/>
              </a:ext>
            </a:extLst>
          </p:cNvPr>
          <p:cNvSpPr txBox="1">
            <a:spLocks/>
          </p:cNvSpPr>
          <p:nvPr/>
        </p:nvSpPr>
        <p:spPr>
          <a:xfrm>
            <a:off x="1918840" y="4521485"/>
            <a:ext cx="3955581" cy="169834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2400"/>
              </a:spcAft>
              <a:buNone/>
              <a:defRPr/>
            </a:pPr>
            <a:endParaRPr lang="en-US" sz="2400" dirty="0"/>
          </a:p>
        </p:txBody>
      </p:sp>
      <p:pic>
        <p:nvPicPr>
          <p:cNvPr id="12" name="Graphic 11" descr="Network with solid fill">
            <a:extLst>
              <a:ext uri="{FF2B5EF4-FFF2-40B4-BE49-F238E27FC236}">
                <a16:creationId xmlns:a16="http://schemas.microsoft.com/office/drawing/2014/main" id="{FBDEC58E-380B-3622-1F96-12E4AE3FB4E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20228" y="4521485"/>
            <a:ext cx="2323944" cy="2323944"/>
          </a:xfrm>
          <a:prstGeom prst="rect">
            <a:avLst/>
          </a:prstGeom>
        </p:spPr>
      </p:pic>
    </p:spTree>
    <p:extLst>
      <p:ext uri="{BB962C8B-B14F-4D97-AF65-F5344CB8AC3E}">
        <p14:creationId xmlns:p14="http://schemas.microsoft.com/office/powerpoint/2010/main" val="19255701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A888F-53F7-DEF0-CBFD-64E67F6620C4}"/>
              </a:ext>
            </a:extLst>
          </p:cNvPr>
          <p:cNvSpPr>
            <a:spLocks noGrp="1"/>
          </p:cNvSpPr>
          <p:nvPr>
            <p:ph type="title"/>
          </p:nvPr>
        </p:nvSpPr>
        <p:spPr/>
        <p:txBody>
          <a:bodyPr/>
          <a:lstStyle/>
          <a:p>
            <a:r>
              <a:rPr lang="en-US" b="1">
                <a:solidFill>
                  <a:srgbClr val="750518"/>
                </a:solidFill>
              </a:rPr>
              <a:t>Reminders</a:t>
            </a:r>
          </a:p>
        </p:txBody>
      </p:sp>
      <p:sp>
        <p:nvSpPr>
          <p:cNvPr id="3" name="Content Placeholder 2">
            <a:extLst>
              <a:ext uri="{FF2B5EF4-FFF2-40B4-BE49-F238E27FC236}">
                <a16:creationId xmlns:a16="http://schemas.microsoft.com/office/drawing/2014/main" id="{B904200B-624C-21E5-0C56-C5534FC94613}"/>
              </a:ext>
            </a:extLst>
          </p:cNvPr>
          <p:cNvSpPr>
            <a:spLocks noGrp="1"/>
          </p:cNvSpPr>
          <p:nvPr>
            <p:ph idx="1"/>
          </p:nvPr>
        </p:nvSpPr>
        <p:spPr>
          <a:xfrm>
            <a:off x="838200" y="1527586"/>
            <a:ext cx="10515600" cy="4649377"/>
          </a:xfrm>
        </p:spPr>
        <p:txBody>
          <a:bodyPr vert="horz" lIns="91440" tIns="45720" rIns="91440" bIns="45720" rtlCol="0" anchor="t">
            <a:normAutofit lnSpcReduction="10000"/>
          </a:bodyPr>
          <a:lstStyle/>
          <a:p>
            <a:pPr marL="0" indent="0">
              <a:buNone/>
            </a:pPr>
            <a:r>
              <a:rPr lang="en-US" sz="2400" b="1">
                <a:solidFill>
                  <a:srgbClr val="000000"/>
                </a:solidFill>
              </a:rPr>
              <a:t>Accessibility</a:t>
            </a:r>
            <a:endParaRPr lang="en-US"/>
          </a:p>
          <a:p>
            <a:pPr lvl="1"/>
            <a:r>
              <a:rPr lang="en-US" b="1">
                <a:solidFill>
                  <a:srgbClr val="000000"/>
                </a:solidFill>
              </a:rPr>
              <a:t>WAIT FOR THE MICROPHONE! </a:t>
            </a:r>
          </a:p>
          <a:p>
            <a:pPr lvl="1"/>
            <a:r>
              <a:rPr lang="en-US">
                <a:solidFill>
                  <a:srgbClr val="000000"/>
                </a:solidFill>
              </a:rPr>
              <a:t>Provide your name and organization when introducing yourself and each time you are speaking.</a:t>
            </a:r>
          </a:p>
          <a:p>
            <a:pPr marL="457200" lvl="1" indent="0">
              <a:buNone/>
            </a:pPr>
            <a:endParaRPr lang="en-US">
              <a:solidFill>
                <a:srgbClr val="000000"/>
              </a:solidFill>
              <a:ea typeface="+mn-ea"/>
              <a:cs typeface="+mn-cs"/>
            </a:endParaRPr>
          </a:p>
          <a:p>
            <a:pPr marL="0" lvl="1" indent="0">
              <a:buNone/>
            </a:pPr>
            <a:r>
              <a:rPr lang="en-US" b="1">
                <a:solidFill>
                  <a:srgbClr val="000000"/>
                </a:solidFill>
              </a:rPr>
              <a:t>Be </a:t>
            </a:r>
            <a:r>
              <a:rPr lang="en-US" b="1">
                <a:solidFill>
                  <a:srgbClr val="000000"/>
                </a:solidFill>
                <a:ea typeface="+mn-ea"/>
                <a:cs typeface="+mn-cs"/>
              </a:rPr>
              <a:t>Open to Learn</a:t>
            </a:r>
          </a:p>
          <a:p>
            <a:pPr lvl="1"/>
            <a:r>
              <a:rPr lang="en-US">
                <a:solidFill>
                  <a:srgbClr val="000000"/>
                </a:solidFill>
              </a:rPr>
              <a:t>The group contains all levels of experience and backgrounds.  </a:t>
            </a:r>
          </a:p>
          <a:p>
            <a:pPr lvl="1"/>
            <a:r>
              <a:rPr lang="en-US">
                <a:solidFill>
                  <a:srgbClr val="000000"/>
                </a:solidFill>
              </a:rPr>
              <a:t>This is a learning environment, and all questions are appropriate and expected. </a:t>
            </a:r>
          </a:p>
          <a:p>
            <a:pPr marL="0" indent="0">
              <a:buNone/>
            </a:pPr>
            <a:r>
              <a:rPr lang="en-US" sz="2400" b="1">
                <a:solidFill>
                  <a:srgbClr val="000000"/>
                </a:solidFill>
              </a:rPr>
              <a:t>Share</a:t>
            </a:r>
            <a:r>
              <a:rPr lang="en-US" b="1">
                <a:solidFill>
                  <a:srgbClr val="000000"/>
                </a:solidFill>
              </a:rPr>
              <a:t> </a:t>
            </a:r>
          </a:p>
          <a:p>
            <a:pPr lvl="1"/>
            <a:r>
              <a:rPr lang="en-US"/>
              <a:t>Share great ideas that are working for your state.</a:t>
            </a:r>
          </a:p>
          <a:p>
            <a:pPr lvl="1"/>
            <a:r>
              <a:rPr lang="en-US"/>
              <a:t>But don’t overshare…if you need one-on-on assistance, reach out to us</a:t>
            </a:r>
          </a:p>
          <a:p>
            <a:endParaRPr lang="en-US"/>
          </a:p>
        </p:txBody>
      </p:sp>
      <p:pic>
        <p:nvPicPr>
          <p:cNvPr id="7" name="Graphic 6" descr="Microphone with solid fill">
            <a:extLst>
              <a:ext uri="{FF2B5EF4-FFF2-40B4-BE49-F238E27FC236}">
                <a16:creationId xmlns:a16="http://schemas.microsoft.com/office/drawing/2014/main" id="{F61854CE-757E-4BE6-EA84-25DFD6CBA97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0983" y="1922676"/>
            <a:ext cx="930473" cy="930473"/>
          </a:xfrm>
          <a:prstGeom prst="rect">
            <a:avLst/>
          </a:prstGeom>
        </p:spPr>
      </p:pic>
      <p:pic>
        <p:nvPicPr>
          <p:cNvPr id="9" name="Graphic 8" descr="Question Mark with solid fill">
            <a:extLst>
              <a:ext uri="{FF2B5EF4-FFF2-40B4-BE49-F238E27FC236}">
                <a16:creationId xmlns:a16="http://schemas.microsoft.com/office/drawing/2014/main" id="{8A70AABF-4FC5-F293-0EA5-08FB5B194EA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5670" y="3654303"/>
            <a:ext cx="701097" cy="701097"/>
          </a:xfrm>
          <a:prstGeom prst="rect">
            <a:avLst/>
          </a:prstGeom>
        </p:spPr>
      </p:pic>
      <p:sp>
        <p:nvSpPr>
          <p:cNvPr id="5" name="Slide Number Placeholder 4">
            <a:extLst>
              <a:ext uri="{FF2B5EF4-FFF2-40B4-BE49-F238E27FC236}">
                <a16:creationId xmlns:a16="http://schemas.microsoft.com/office/drawing/2014/main" id="{8EBA67DC-DA98-BE42-6CB7-5FEDEFFCD2F8}"/>
              </a:ext>
            </a:extLst>
          </p:cNvPr>
          <p:cNvSpPr>
            <a:spLocks noGrp="1"/>
          </p:cNvSpPr>
          <p:nvPr>
            <p:ph type="sldNum" sz="quarter" idx="12"/>
          </p:nvPr>
        </p:nvSpPr>
        <p:spPr/>
        <p:txBody>
          <a:bodyPr/>
          <a:lstStyle/>
          <a:p>
            <a:fld id="{181E4D21-DFBA-4BA9-A6C6-558C4B06F883}" type="slidenum">
              <a:rPr lang="en-US" smtClean="0"/>
              <a:t>4</a:t>
            </a:fld>
            <a:endParaRPr lang="en-US"/>
          </a:p>
        </p:txBody>
      </p:sp>
      <p:sp>
        <p:nvSpPr>
          <p:cNvPr id="4" name="Footer Placeholder 3">
            <a:extLst>
              <a:ext uri="{FF2B5EF4-FFF2-40B4-BE49-F238E27FC236}">
                <a16:creationId xmlns:a16="http://schemas.microsoft.com/office/drawing/2014/main" id="{06B1C6EC-CE31-563C-E86D-251FDC686A22}"/>
              </a:ext>
              <a:ext uri="{C183D7F6-B498-43B3-948B-1728B52AA6E4}">
                <adec:decorative xmlns:adec="http://schemas.microsoft.com/office/drawing/2017/decorative" val="1"/>
              </a:ext>
            </a:extLst>
          </p:cNvPr>
          <p:cNvSpPr>
            <a:spLocks noGrp="1"/>
          </p:cNvSpPr>
          <p:nvPr>
            <p:ph type="ftr" sz="quarter" idx="11"/>
          </p:nvPr>
        </p:nvSpPr>
        <p:spPr>
          <a:xfrm>
            <a:off x="3485479" y="6356350"/>
            <a:ext cx="4840940" cy="365125"/>
          </a:xfrm>
        </p:spPr>
        <p:txBody>
          <a:bodyPr/>
          <a:lstStyle/>
          <a:p>
            <a:r>
              <a:rPr lang="en-US" b="1">
                <a:solidFill>
                  <a:schemeClr val="accent3">
                    <a:lumMod val="75000"/>
                  </a:schemeClr>
                </a:solidFill>
              </a:rPr>
              <a:t>Independent Living  Training and Technical Assistance Center</a:t>
            </a:r>
          </a:p>
        </p:txBody>
      </p:sp>
    </p:spTree>
    <p:extLst>
      <p:ext uri="{BB962C8B-B14F-4D97-AF65-F5344CB8AC3E}">
        <p14:creationId xmlns:p14="http://schemas.microsoft.com/office/powerpoint/2010/main" val="9923203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EF1AC-13E5-4AD7-5ACC-C584B4C18DA6}"/>
            </a:ext>
          </a:extLst>
        </p:cNvPr>
        <p:cNvGrpSpPr/>
        <p:nvPr/>
      </p:nvGrpSpPr>
      <p:grpSpPr>
        <a:xfrm>
          <a:off x="0" y="0"/>
          <a:ext cx="0" cy="0"/>
          <a:chOff x="0" y="0"/>
          <a:chExt cx="0" cy="0"/>
        </a:xfrm>
      </p:grpSpPr>
      <p:sp>
        <p:nvSpPr>
          <p:cNvPr id="5" name="Slide Number">
            <a:extLst>
              <a:ext uri="{FF2B5EF4-FFF2-40B4-BE49-F238E27FC236}">
                <a16:creationId xmlns:a16="http://schemas.microsoft.com/office/drawing/2014/main" id="{1A7BAD8A-687D-4633-E5E5-58DD3171D118}"/>
              </a:ext>
            </a:extLst>
          </p:cNvPr>
          <p:cNvSpPr>
            <a:spLocks noGrp="1"/>
          </p:cNvSpPr>
          <p:nvPr>
            <p:ph type="sldNum" sz="quarter" idx="12"/>
          </p:nvPr>
        </p:nvSpPr>
        <p:spPr/>
        <p:txBody>
          <a:bodyPr/>
          <a:lstStyle/>
          <a:p>
            <a:fld id="{5D16CCA7-A32B-44D2-BAC0-8216F98A92EE}" type="slidenum">
              <a:rPr lang="en-US" smtClean="0"/>
              <a:t>5</a:t>
            </a:fld>
            <a:endParaRPr lang="en-US"/>
          </a:p>
        </p:txBody>
      </p:sp>
      <p:sp>
        <p:nvSpPr>
          <p:cNvPr id="9" name="Bottom Background" descr="T">
            <a:extLst>
              <a:ext uri="{FF2B5EF4-FFF2-40B4-BE49-F238E27FC236}">
                <a16:creationId xmlns:a16="http://schemas.microsoft.com/office/drawing/2014/main" id="{F99CF3B2-0E73-6E7D-0865-641B3F7026F6}"/>
              </a:ext>
            </a:extLst>
          </p:cNvPr>
          <p:cNvSpPr/>
          <p:nvPr/>
        </p:nvSpPr>
        <p:spPr>
          <a:xfrm>
            <a:off x="9994" y="1819344"/>
            <a:ext cx="12192000" cy="3889634"/>
          </a:xfrm>
          <a:prstGeom prst="rect">
            <a:avLst/>
          </a:prstGeom>
          <a:solidFill>
            <a:srgbClr val="70002E"/>
          </a:solidFill>
          <a:ln>
            <a:solidFill>
              <a:srgbClr val="7000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a:extLst>
              <a:ext uri="{FF2B5EF4-FFF2-40B4-BE49-F238E27FC236}">
                <a16:creationId xmlns:a16="http://schemas.microsoft.com/office/drawing/2014/main" id="{F8799FF8-1338-1DC2-4F4B-D8AFA848FFD8}"/>
              </a:ext>
            </a:extLst>
          </p:cNvPr>
          <p:cNvSpPr txBox="1">
            <a:spLocks noGrp="1"/>
          </p:cNvSpPr>
          <p:nvPr>
            <p:ph type="title" idx="4294967295"/>
          </p:nvPr>
        </p:nvSpPr>
        <p:spPr>
          <a:xfrm>
            <a:off x="-6906" y="1923326"/>
            <a:ext cx="12188912" cy="255454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00000"/>
              </a:lnSpc>
              <a:spcBef>
                <a:spcPts val="0"/>
              </a:spcBef>
              <a:defRPr/>
            </a:pPr>
            <a:r>
              <a:rPr kumimoji="0" lang="en-US" sz="8000" b="1" i="0" u="none" strike="noStrike" kern="1200" cap="none" spc="0" normalizeH="0" baseline="0" noProof="0" dirty="0">
                <a:ln>
                  <a:noFill/>
                </a:ln>
                <a:solidFill>
                  <a:schemeClr val="bg1"/>
                </a:solidFill>
                <a:effectLst/>
                <a:uLnTx/>
                <a:uFillTx/>
                <a:latin typeface="Aptos Display"/>
                <a:ea typeface="+mn-ea"/>
                <a:cs typeface="+mn-cs"/>
              </a:rPr>
              <a:t>Public Input Process for the SPIL</a:t>
            </a:r>
            <a:endParaRPr kumimoji="0" lang="en-US" sz="8000" b="0" i="0" u="none" strike="noStrike" kern="1200" cap="none" spc="0" normalizeH="0" baseline="0" noProof="0" dirty="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3058099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8E6DE-2F02-3977-DB0D-52513BF2E5FD}"/>
            </a:ext>
          </a:extLst>
        </p:cNvPr>
        <p:cNvGrpSpPr/>
        <p:nvPr/>
      </p:nvGrpSpPr>
      <p:grpSpPr>
        <a:xfrm>
          <a:off x="0" y="0"/>
          <a:ext cx="0" cy="0"/>
          <a:chOff x="0" y="0"/>
          <a:chExt cx="0" cy="0"/>
        </a:xfrm>
      </p:grpSpPr>
      <p:sp>
        <p:nvSpPr>
          <p:cNvPr id="5" name="Slide Number">
            <a:extLst>
              <a:ext uri="{FF2B5EF4-FFF2-40B4-BE49-F238E27FC236}">
                <a16:creationId xmlns:a16="http://schemas.microsoft.com/office/drawing/2014/main" id="{EF374478-92D7-C2D6-00E7-5324D0EFD63B}"/>
              </a:ext>
            </a:extLst>
          </p:cNvPr>
          <p:cNvSpPr>
            <a:spLocks noGrp="1"/>
          </p:cNvSpPr>
          <p:nvPr>
            <p:ph type="sldNum" sz="quarter" idx="12"/>
          </p:nvPr>
        </p:nvSpPr>
        <p:spPr/>
        <p:txBody>
          <a:bodyPr/>
          <a:lstStyle/>
          <a:p>
            <a:fld id="{181E4D21-DFBA-4BA9-A6C6-558C4B06F883}" type="slidenum">
              <a:rPr lang="en-US" smtClean="0"/>
              <a:t>6</a:t>
            </a:fld>
            <a:endParaRPr lang="en-US"/>
          </a:p>
        </p:txBody>
      </p:sp>
      <p:sp>
        <p:nvSpPr>
          <p:cNvPr id="2" name="Title ">
            <a:extLst>
              <a:ext uri="{FF2B5EF4-FFF2-40B4-BE49-F238E27FC236}">
                <a16:creationId xmlns:a16="http://schemas.microsoft.com/office/drawing/2014/main" id="{5D21DD69-0C46-643E-97DE-D40F608FA4ED}"/>
              </a:ext>
            </a:extLst>
          </p:cNvPr>
          <p:cNvSpPr>
            <a:spLocks noGrp="1"/>
          </p:cNvSpPr>
          <p:nvPr>
            <p:ph type="title"/>
          </p:nvPr>
        </p:nvSpPr>
        <p:spPr>
          <a:xfrm>
            <a:off x="2755" y="-2103"/>
            <a:ext cx="12177309" cy="1476967"/>
          </a:xfrm>
        </p:spPr>
        <p:txBody>
          <a:bodyPr/>
          <a:lstStyle/>
          <a:p>
            <a:r>
              <a:rPr lang="en-US" dirty="0"/>
              <a:t> Public Input for the SPIL </a:t>
            </a:r>
            <a:endParaRPr lang="en-US" b="1" dirty="0"/>
          </a:p>
        </p:txBody>
      </p:sp>
      <p:sp>
        <p:nvSpPr>
          <p:cNvPr id="3" name="Text">
            <a:extLst>
              <a:ext uri="{FF2B5EF4-FFF2-40B4-BE49-F238E27FC236}">
                <a16:creationId xmlns:a16="http://schemas.microsoft.com/office/drawing/2014/main" id="{2271AF92-9682-BDC4-3238-2BCBF777BC91}"/>
              </a:ext>
            </a:extLst>
          </p:cNvPr>
          <p:cNvSpPr>
            <a:spLocks noGrp="1"/>
          </p:cNvSpPr>
          <p:nvPr>
            <p:ph idx="1"/>
          </p:nvPr>
        </p:nvSpPr>
        <p:spPr>
          <a:xfrm>
            <a:off x="279401" y="1270000"/>
            <a:ext cx="11474972" cy="5086350"/>
          </a:xfrm>
          <a:solidFill>
            <a:schemeClr val="bg1"/>
          </a:solidFill>
          <a:ln w="57150">
            <a:solidFill>
              <a:srgbClr val="750518"/>
            </a:solidFill>
            <a:prstDash val="sysDot"/>
          </a:ln>
        </p:spPr>
        <p:txBody>
          <a:bodyPr vert="horz" lIns="91440" tIns="45720" rIns="91440" bIns="45720" rtlCol="0" anchor="ctr">
            <a:normAutofit/>
          </a:bodyPr>
          <a:lstStyle/>
          <a:p>
            <a:pPr marL="0" indent="0">
              <a:buNone/>
            </a:pPr>
            <a:r>
              <a:rPr lang="en-US" dirty="0"/>
              <a:t>The federal regulations on the SPIL and the SILC Indicators lay out the following requirements the SILC must follow to get public input on the development of the SPIL. </a:t>
            </a:r>
          </a:p>
          <a:p>
            <a:pPr marL="0" indent="0">
              <a:buNone/>
            </a:pPr>
            <a:endParaRPr lang="en-US" dirty="0"/>
          </a:p>
          <a:p>
            <a:r>
              <a:rPr lang="en-US" b="1" dirty="0"/>
              <a:t>Public Input Is the First Step</a:t>
            </a:r>
            <a:r>
              <a:rPr lang="en-US" dirty="0"/>
              <a:t>: You must receive public input from individuals with disabilities and other stakeholders throughout the State </a:t>
            </a:r>
            <a:r>
              <a:rPr lang="en-US" b="1" u="sng" dirty="0"/>
              <a:t>before</a:t>
            </a:r>
            <a:r>
              <a:rPr lang="en-US" dirty="0"/>
              <a:t> the SPIL can be developed.</a:t>
            </a:r>
          </a:p>
        </p:txBody>
      </p:sp>
      <p:sp>
        <p:nvSpPr>
          <p:cNvPr id="4" name="Footer ">
            <a:extLst>
              <a:ext uri="{FF2B5EF4-FFF2-40B4-BE49-F238E27FC236}">
                <a16:creationId xmlns:a16="http://schemas.microsoft.com/office/drawing/2014/main" id="{8C9927F7-CB38-093E-4759-AF57D55C6DF0}"/>
              </a:ext>
            </a:extLst>
          </p:cNvPr>
          <p:cNvSpPr>
            <a:spLocks noGrp="1"/>
          </p:cNvSpPr>
          <p:nvPr>
            <p:ph type="ftr" sz="quarter" idx="11"/>
          </p:nvPr>
        </p:nvSpPr>
        <p:spPr>
          <a:xfrm>
            <a:off x="3294961" y="6530784"/>
            <a:ext cx="4941065" cy="190692"/>
          </a:xfrm>
        </p:spPr>
        <p:txBody>
          <a:bodyPr/>
          <a:lstStyle/>
          <a:p>
            <a:r>
              <a:rPr lang="en-US">
                <a:solidFill>
                  <a:schemeClr val="tx1"/>
                </a:solidFill>
              </a:rPr>
              <a:t>Independent Living  Training and Technical Assistance Center</a:t>
            </a:r>
          </a:p>
        </p:txBody>
      </p:sp>
    </p:spTree>
    <p:extLst>
      <p:ext uri="{BB962C8B-B14F-4D97-AF65-F5344CB8AC3E}">
        <p14:creationId xmlns:p14="http://schemas.microsoft.com/office/powerpoint/2010/main" val="2775767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E96C9-6964-97E7-FE70-9BCF2A60B238}"/>
            </a:ext>
          </a:extLst>
        </p:cNvPr>
        <p:cNvGrpSpPr/>
        <p:nvPr/>
      </p:nvGrpSpPr>
      <p:grpSpPr>
        <a:xfrm>
          <a:off x="0" y="0"/>
          <a:ext cx="0" cy="0"/>
          <a:chOff x="0" y="0"/>
          <a:chExt cx="0" cy="0"/>
        </a:xfrm>
      </p:grpSpPr>
      <p:sp>
        <p:nvSpPr>
          <p:cNvPr id="5" name="Slide Number">
            <a:extLst>
              <a:ext uri="{FF2B5EF4-FFF2-40B4-BE49-F238E27FC236}">
                <a16:creationId xmlns:a16="http://schemas.microsoft.com/office/drawing/2014/main" id="{77DDDC4B-19E1-1E6D-FF89-6DFF8FDF75A5}"/>
              </a:ext>
            </a:extLst>
          </p:cNvPr>
          <p:cNvSpPr>
            <a:spLocks noGrp="1"/>
          </p:cNvSpPr>
          <p:nvPr>
            <p:ph type="sldNum" sz="quarter" idx="12"/>
          </p:nvPr>
        </p:nvSpPr>
        <p:spPr/>
        <p:txBody>
          <a:bodyPr/>
          <a:lstStyle/>
          <a:p>
            <a:fld id="{181E4D21-DFBA-4BA9-A6C6-558C4B06F883}" type="slidenum">
              <a:rPr lang="en-US" smtClean="0"/>
              <a:t>7</a:t>
            </a:fld>
            <a:endParaRPr lang="en-US"/>
          </a:p>
        </p:txBody>
      </p:sp>
      <p:sp>
        <p:nvSpPr>
          <p:cNvPr id="2" name="Title ">
            <a:extLst>
              <a:ext uri="{FF2B5EF4-FFF2-40B4-BE49-F238E27FC236}">
                <a16:creationId xmlns:a16="http://schemas.microsoft.com/office/drawing/2014/main" id="{91E268A1-81E5-394B-7A5F-27F2E29CA103}"/>
              </a:ext>
            </a:extLst>
          </p:cNvPr>
          <p:cNvSpPr>
            <a:spLocks noGrp="1"/>
          </p:cNvSpPr>
          <p:nvPr>
            <p:ph type="title"/>
          </p:nvPr>
        </p:nvSpPr>
        <p:spPr>
          <a:xfrm>
            <a:off x="2755" y="-2103"/>
            <a:ext cx="12177309" cy="1476967"/>
          </a:xfrm>
        </p:spPr>
        <p:txBody>
          <a:bodyPr/>
          <a:lstStyle/>
          <a:p>
            <a:r>
              <a:rPr lang="en-US" dirty="0"/>
              <a:t> Public Input for the SPIL </a:t>
            </a:r>
            <a:endParaRPr lang="en-US" b="1" dirty="0"/>
          </a:p>
        </p:txBody>
      </p:sp>
      <p:sp>
        <p:nvSpPr>
          <p:cNvPr id="3" name="Text">
            <a:extLst>
              <a:ext uri="{FF2B5EF4-FFF2-40B4-BE49-F238E27FC236}">
                <a16:creationId xmlns:a16="http://schemas.microsoft.com/office/drawing/2014/main" id="{98959F6E-1B06-7104-0D4A-46F4F5A3F387}"/>
              </a:ext>
            </a:extLst>
          </p:cNvPr>
          <p:cNvSpPr>
            <a:spLocks noGrp="1"/>
          </p:cNvSpPr>
          <p:nvPr>
            <p:ph idx="1"/>
          </p:nvPr>
        </p:nvSpPr>
        <p:spPr>
          <a:xfrm>
            <a:off x="279401" y="1270000"/>
            <a:ext cx="11474972" cy="5086350"/>
          </a:xfrm>
          <a:solidFill>
            <a:schemeClr val="bg1"/>
          </a:solidFill>
          <a:ln w="57150">
            <a:solidFill>
              <a:srgbClr val="750518"/>
            </a:solidFill>
            <a:prstDash val="sysDot"/>
          </a:ln>
        </p:spPr>
        <p:txBody>
          <a:bodyPr vert="horz" lIns="91440" tIns="45720" rIns="91440" bIns="45720" rtlCol="0" anchor="ctr">
            <a:normAutofit/>
          </a:bodyPr>
          <a:lstStyle/>
          <a:p>
            <a:pPr marL="0" indent="0">
              <a:buNone/>
            </a:pPr>
            <a:r>
              <a:rPr lang="en-US" b="1" dirty="0"/>
              <a:t>Public Allowed to Attend All SPIL development meetings: </a:t>
            </a:r>
          </a:p>
          <a:p>
            <a:r>
              <a:rPr lang="en-US" dirty="0"/>
              <a:t>The SILC must allow the public to attend all meetings on SPIL development. </a:t>
            </a:r>
          </a:p>
          <a:p>
            <a:r>
              <a:rPr lang="en-US" dirty="0"/>
              <a:t>When the SILC has a SPIL meeting where they ask for input from the public, certain rules must be followed. </a:t>
            </a:r>
          </a:p>
          <a:p>
            <a:r>
              <a:rPr lang="en-US" dirty="0"/>
              <a:t>The SILC must follow both federal and state rules to provide advance notice of these meetings. </a:t>
            </a:r>
          </a:p>
        </p:txBody>
      </p:sp>
      <p:sp>
        <p:nvSpPr>
          <p:cNvPr id="4" name="Footer ">
            <a:extLst>
              <a:ext uri="{FF2B5EF4-FFF2-40B4-BE49-F238E27FC236}">
                <a16:creationId xmlns:a16="http://schemas.microsoft.com/office/drawing/2014/main" id="{53DDD922-D36F-581C-E0FD-E6FCDAB85600}"/>
              </a:ext>
            </a:extLst>
          </p:cNvPr>
          <p:cNvSpPr>
            <a:spLocks noGrp="1"/>
          </p:cNvSpPr>
          <p:nvPr>
            <p:ph type="ftr" sz="quarter" idx="11"/>
          </p:nvPr>
        </p:nvSpPr>
        <p:spPr>
          <a:xfrm>
            <a:off x="3294961" y="6530784"/>
            <a:ext cx="4941065" cy="190692"/>
          </a:xfrm>
        </p:spPr>
        <p:txBody>
          <a:bodyPr/>
          <a:lstStyle/>
          <a:p>
            <a:r>
              <a:rPr lang="en-US">
                <a:solidFill>
                  <a:schemeClr val="tx1"/>
                </a:solidFill>
              </a:rPr>
              <a:t>Independent Living  Training and Technical Assistance Center</a:t>
            </a:r>
          </a:p>
        </p:txBody>
      </p:sp>
    </p:spTree>
    <p:extLst>
      <p:ext uri="{BB962C8B-B14F-4D97-AF65-F5344CB8AC3E}">
        <p14:creationId xmlns:p14="http://schemas.microsoft.com/office/powerpoint/2010/main" val="2700936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1C46B-4EBF-770E-C14A-A73E11E66362}"/>
            </a:ext>
          </a:extLst>
        </p:cNvPr>
        <p:cNvGrpSpPr/>
        <p:nvPr/>
      </p:nvGrpSpPr>
      <p:grpSpPr>
        <a:xfrm>
          <a:off x="0" y="0"/>
          <a:ext cx="0" cy="0"/>
          <a:chOff x="0" y="0"/>
          <a:chExt cx="0" cy="0"/>
        </a:xfrm>
      </p:grpSpPr>
      <p:sp>
        <p:nvSpPr>
          <p:cNvPr id="5" name="Slide Number">
            <a:extLst>
              <a:ext uri="{FF2B5EF4-FFF2-40B4-BE49-F238E27FC236}">
                <a16:creationId xmlns:a16="http://schemas.microsoft.com/office/drawing/2014/main" id="{AD02917F-98AC-9E0C-3C47-9F0B59871120}"/>
              </a:ext>
            </a:extLst>
          </p:cNvPr>
          <p:cNvSpPr>
            <a:spLocks noGrp="1"/>
          </p:cNvSpPr>
          <p:nvPr>
            <p:ph type="sldNum" sz="quarter" idx="12"/>
          </p:nvPr>
        </p:nvSpPr>
        <p:spPr/>
        <p:txBody>
          <a:bodyPr/>
          <a:lstStyle/>
          <a:p>
            <a:fld id="{181E4D21-DFBA-4BA9-A6C6-558C4B06F883}" type="slidenum">
              <a:rPr lang="en-US" smtClean="0"/>
              <a:t>8</a:t>
            </a:fld>
            <a:endParaRPr lang="en-US"/>
          </a:p>
        </p:txBody>
      </p:sp>
      <p:sp>
        <p:nvSpPr>
          <p:cNvPr id="2" name="Title ">
            <a:extLst>
              <a:ext uri="{FF2B5EF4-FFF2-40B4-BE49-F238E27FC236}">
                <a16:creationId xmlns:a16="http://schemas.microsoft.com/office/drawing/2014/main" id="{B24E399D-7B3F-6293-E5BB-FD32EF5A5BD2}"/>
              </a:ext>
            </a:extLst>
          </p:cNvPr>
          <p:cNvSpPr>
            <a:spLocks noGrp="1"/>
          </p:cNvSpPr>
          <p:nvPr>
            <p:ph type="title"/>
          </p:nvPr>
        </p:nvSpPr>
        <p:spPr>
          <a:xfrm>
            <a:off x="2755" y="-2103"/>
            <a:ext cx="12177309" cy="1476967"/>
          </a:xfrm>
        </p:spPr>
        <p:txBody>
          <a:bodyPr/>
          <a:lstStyle/>
          <a:p>
            <a:r>
              <a:rPr lang="en-US" dirty="0"/>
              <a:t> Public Input for the SPIL </a:t>
            </a:r>
            <a:endParaRPr lang="en-US" b="1" dirty="0"/>
          </a:p>
        </p:txBody>
      </p:sp>
      <p:sp>
        <p:nvSpPr>
          <p:cNvPr id="3" name="Text">
            <a:extLst>
              <a:ext uri="{FF2B5EF4-FFF2-40B4-BE49-F238E27FC236}">
                <a16:creationId xmlns:a16="http://schemas.microsoft.com/office/drawing/2014/main" id="{1912A1C5-8D06-4D0A-B6E2-34106A57E6EE}"/>
              </a:ext>
            </a:extLst>
          </p:cNvPr>
          <p:cNvSpPr>
            <a:spLocks noGrp="1"/>
          </p:cNvSpPr>
          <p:nvPr>
            <p:ph idx="1"/>
          </p:nvPr>
        </p:nvSpPr>
        <p:spPr>
          <a:xfrm>
            <a:off x="279401" y="1270000"/>
            <a:ext cx="11474972" cy="5086350"/>
          </a:xfrm>
          <a:solidFill>
            <a:schemeClr val="bg1"/>
          </a:solidFill>
          <a:ln w="57150">
            <a:solidFill>
              <a:srgbClr val="750518"/>
            </a:solidFill>
            <a:prstDash val="sysDot"/>
          </a:ln>
        </p:spPr>
        <p:txBody>
          <a:bodyPr vert="horz" lIns="91440" tIns="45720" rIns="91440" bIns="45720" rtlCol="0" anchor="ctr">
            <a:normAutofit/>
          </a:bodyPr>
          <a:lstStyle/>
          <a:p>
            <a:pPr marL="0" indent="0">
              <a:buNone/>
            </a:pPr>
            <a:r>
              <a:rPr lang="en-US" dirty="0"/>
              <a:t>Physical, Digital, and Communication Access Is Important:</a:t>
            </a:r>
          </a:p>
          <a:p>
            <a:r>
              <a:rPr lang="en-US" dirty="0"/>
              <a:t>Public meeting locations, where public input is being taken, must be accessible to all people with disabilities, including, but not limited to:</a:t>
            </a:r>
          </a:p>
          <a:p>
            <a:pPr lvl="1"/>
            <a:r>
              <a:rPr lang="en-US" sz="2800" dirty="0"/>
              <a:t>proximity to public transportation </a:t>
            </a:r>
          </a:p>
          <a:p>
            <a:pPr lvl="1"/>
            <a:r>
              <a:rPr lang="en-US" sz="2800" dirty="0"/>
              <a:t>physical accessibility, and </a:t>
            </a:r>
          </a:p>
          <a:p>
            <a:pPr lvl="1"/>
            <a:r>
              <a:rPr lang="en-US" sz="2800" dirty="0"/>
              <a:t>effective communication and accommodations that include auxiliary aids and services, necessary to make the meeting accessible to all people with disabilities.</a:t>
            </a:r>
          </a:p>
          <a:p>
            <a:r>
              <a:rPr lang="en-US" dirty="0"/>
              <a:t>Materials available electronically must be 508 compliant and, upon request, available in alternative and accessible formats, including other commonly spoken languages.</a:t>
            </a:r>
          </a:p>
        </p:txBody>
      </p:sp>
      <p:sp>
        <p:nvSpPr>
          <p:cNvPr id="4" name="Footer ">
            <a:extLst>
              <a:ext uri="{FF2B5EF4-FFF2-40B4-BE49-F238E27FC236}">
                <a16:creationId xmlns:a16="http://schemas.microsoft.com/office/drawing/2014/main" id="{A9876305-3B2D-B04C-5788-D273370332CB}"/>
              </a:ext>
            </a:extLst>
          </p:cNvPr>
          <p:cNvSpPr>
            <a:spLocks noGrp="1"/>
          </p:cNvSpPr>
          <p:nvPr>
            <p:ph type="ftr" sz="quarter" idx="11"/>
          </p:nvPr>
        </p:nvSpPr>
        <p:spPr>
          <a:xfrm>
            <a:off x="3294961" y="6530784"/>
            <a:ext cx="4941065" cy="190692"/>
          </a:xfrm>
        </p:spPr>
        <p:txBody>
          <a:bodyPr/>
          <a:lstStyle/>
          <a:p>
            <a:r>
              <a:rPr lang="en-US">
                <a:solidFill>
                  <a:schemeClr val="tx1"/>
                </a:solidFill>
              </a:rPr>
              <a:t>Independent Living  Training and Technical Assistance Center</a:t>
            </a:r>
          </a:p>
        </p:txBody>
      </p:sp>
    </p:spTree>
    <p:extLst>
      <p:ext uri="{BB962C8B-B14F-4D97-AF65-F5344CB8AC3E}">
        <p14:creationId xmlns:p14="http://schemas.microsoft.com/office/powerpoint/2010/main" val="3787701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56CE3-6622-09D0-CF40-A6BF30277138}"/>
            </a:ext>
          </a:extLst>
        </p:cNvPr>
        <p:cNvGrpSpPr/>
        <p:nvPr/>
      </p:nvGrpSpPr>
      <p:grpSpPr>
        <a:xfrm>
          <a:off x="0" y="0"/>
          <a:ext cx="0" cy="0"/>
          <a:chOff x="0" y="0"/>
          <a:chExt cx="0" cy="0"/>
        </a:xfrm>
      </p:grpSpPr>
      <p:sp>
        <p:nvSpPr>
          <p:cNvPr id="6" name="Rectangle ">
            <a:extLst>
              <a:ext uri="{FF2B5EF4-FFF2-40B4-BE49-F238E27FC236}">
                <a16:creationId xmlns:a16="http://schemas.microsoft.com/office/drawing/2014/main" id="{986DF1FB-67A2-7CE6-DD0E-3FB72D48D1AE}"/>
              </a:ext>
              <a:ext uri="{C183D7F6-B498-43B3-948B-1728B52AA6E4}">
                <adec:decorative xmlns:adec="http://schemas.microsoft.com/office/drawing/2017/decorative" val="1"/>
              </a:ext>
            </a:extLst>
          </p:cNvPr>
          <p:cNvSpPr/>
          <p:nvPr/>
        </p:nvSpPr>
        <p:spPr>
          <a:xfrm>
            <a:off x="148607" y="939528"/>
            <a:ext cx="8152350" cy="292338"/>
          </a:xfrm>
          <a:prstGeom prst="rect">
            <a:avLst/>
          </a:prstGeom>
          <a:solidFill>
            <a:srgbClr val="750518"/>
          </a:solidFill>
          <a:ln>
            <a:solidFill>
              <a:srgbClr val="750518"/>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schemeClr val="tx2">
                  <a:lumMod val="10000"/>
                  <a:lumOff val="90000"/>
                </a:schemeClr>
              </a:solidFill>
            </a:endParaRPr>
          </a:p>
        </p:txBody>
      </p:sp>
      <p:sp>
        <p:nvSpPr>
          <p:cNvPr id="5" name="Slide Number">
            <a:extLst>
              <a:ext uri="{FF2B5EF4-FFF2-40B4-BE49-F238E27FC236}">
                <a16:creationId xmlns:a16="http://schemas.microsoft.com/office/drawing/2014/main" id="{BD74067F-D2FA-1314-2F6C-04FC15A0CD91}"/>
              </a:ext>
            </a:extLst>
          </p:cNvPr>
          <p:cNvSpPr>
            <a:spLocks noGrp="1"/>
          </p:cNvSpPr>
          <p:nvPr>
            <p:ph type="sldNum" sz="quarter" idx="12"/>
          </p:nvPr>
        </p:nvSpPr>
        <p:spPr>
          <a:xfrm>
            <a:off x="8610600" y="6356350"/>
            <a:ext cx="2743200" cy="365125"/>
          </a:xfrm>
        </p:spPr>
        <p:txBody>
          <a:bodyPr>
            <a:normAutofit/>
          </a:bodyPr>
          <a:lstStyle/>
          <a:p>
            <a:pPr>
              <a:spcAft>
                <a:spcPts val="600"/>
              </a:spcAft>
            </a:pPr>
            <a:fld id="{181E4D21-DFBA-4BA9-A6C6-558C4B06F883}" type="slidenum">
              <a:rPr lang="en-US"/>
              <a:pPr>
                <a:spcAft>
                  <a:spcPts val="600"/>
                </a:spcAft>
              </a:pPr>
              <a:t>9</a:t>
            </a:fld>
            <a:endParaRPr lang="en-US"/>
          </a:p>
        </p:txBody>
      </p:sp>
      <p:sp>
        <p:nvSpPr>
          <p:cNvPr id="2" name="Title ">
            <a:extLst>
              <a:ext uri="{FF2B5EF4-FFF2-40B4-BE49-F238E27FC236}">
                <a16:creationId xmlns:a16="http://schemas.microsoft.com/office/drawing/2014/main" id="{AA904B3C-B2E8-9266-5894-15D80FFECE4C}"/>
              </a:ext>
            </a:extLst>
          </p:cNvPr>
          <p:cNvSpPr>
            <a:spLocks noGrp="1"/>
          </p:cNvSpPr>
          <p:nvPr>
            <p:ph type="title"/>
          </p:nvPr>
        </p:nvSpPr>
        <p:spPr>
          <a:xfrm>
            <a:off x="141634" y="-694"/>
            <a:ext cx="11197615" cy="940248"/>
          </a:xfrm>
        </p:spPr>
        <p:txBody>
          <a:bodyPr anchor="b">
            <a:normAutofit/>
          </a:bodyPr>
          <a:lstStyle/>
          <a:p>
            <a:r>
              <a:rPr lang="en-US" sz="5000" b="1" dirty="0"/>
              <a:t>Who Should Be Included? </a:t>
            </a:r>
          </a:p>
        </p:txBody>
      </p:sp>
      <p:sp>
        <p:nvSpPr>
          <p:cNvPr id="3" name="Text">
            <a:extLst>
              <a:ext uri="{FF2B5EF4-FFF2-40B4-BE49-F238E27FC236}">
                <a16:creationId xmlns:a16="http://schemas.microsoft.com/office/drawing/2014/main" id="{FDB72103-F149-6E64-7F12-51BE18BA9DFE}"/>
              </a:ext>
            </a:extLst>
          </p:cNvPr>
          <p:cNvSpPr>
            <a:spLocks noGrp="1"/>
          </p:cNvSpPr>
          <p:nvPr>
            <p:ph idx="1"/>
          </p:nvPr>
        </p:nvSpPr>
        <p:spPr>
          <a:xfrm>
            <a:off x="151940" y="1415585"/>
            <a:ext cx="11594194" cy="5114954"/>
          </a:xfrm>
        </p:spPr>
        <p:txBody>
          <a:bodyPr vert="horz" lIns="91440" tIns="45720" rIns="91440" bIns="45720" rtlCol="0" anchor="t">
            <a:noAutofit/>
          </a:bodyPr>
          <a:lstStyle/>
          <a:p>
            <a:r>
              <a:rPr lang="en-US" dirty="0"/>
              <a:t>Public</a:t>
            </a:r>
          </a:p>
          <a:p>
            <a:r>
              <a:rPr lang="en-US" dirty="0"/>
              <a:t>People with Disabilities</a:t>
            </a:r>
          </a:p>
          <a:p>
            <a:r>
              <a:rPr lang="en-US" dirty="0"/>
              <a:t>CILs and their consumers</a:t>
            </a:r>
          </a:p>
          <a:p>
            <a:r>
              <a:rPr lang="en-US" dirty="0"/>
              <a:t>Other IL service providers</a:t>
            </a:r>
          </a:p>
          <a:p>
            <a:r>
              <a:rPr lang="en-US" dirty="0"/>
              <a:t>Other community-based organizations that support community life for persons with disabilities</a:t>
            </a:r>
          </a:p>
          <a:p>
            <a:r>
              <a:rPr lang="en-US" dirty="0"/>
              <a:t>Entities carrying out other programs providing services for persons with disabilities</a:t>
            </a:r>
            <a:endParaRPr lang="en-US" sz="1800" dirty="0">
              <a:latin typeface="Arial"/>
              <a:cs typeface="Arial"/>
            </a:endParaRPr>
          </a:p>
          <a:p>
            <a:pPr marL="0" indent="0">
              <a:lnSpc>
                <a:spcPct val="120000"/>
              </a:lnSpc>
              <a:buNone/>
            </a:pPr>
            <a:endParaRPr lang="en-US" sz="1800" dirty="0">
              <a:latin typeface="Arial"/>
              <a:cs typeface="Arial"/>
            </a:endParaRPr>
          </a:p>
          <a:p>
            <a:pPr marL="0" indent="0">
              <a:buNone/>
            </a:pPr>
            <a:endParaRPr lang="en-US" sz="2200" dirty="0">
              <a:latin typeface="Arial"/>
              <a:cs typeface="Arial"/>
            </a:endParaRPr>
          </a:p>
          <a:p>
            <a:pPr marL="0" indent="0">
              <a:buNone/>
            </a:pPr>
            <a:endParaRPr lang="en-US" sz="2200" dirty="0">
              <a:latin typeface="Arial"/>
              <a:cs typeface="Arial"/>
            </a:endParaRPr>
          </a:p>
          <a:p>
            <a:endParaRPr lang="en-US" sz="2200" dirty="0">
              <a:latin typeface="Arial"/>
              <a:cs typeface="Arial"/>
            </a:endParaRPr>
          </a:p>
          <a:p>
            <a:endParaRPr lang="en-US" sz="2200" dirty="0">
              <a:latin typeface="Arial"/>
              <a:cs typeface="Arial"/>
            </a:endParaRPr>
          </a:p>
          <a:p>
            <a:pPr marL="0" indent="0">
              <a:buNone/>
            </a:pPr>
            <a:endParaRPr lang="en-US" sz="2200" dirty="0">
              <a:latin typeface="Arial"/>
              <a:cs typeface="Arial"/>
            </a:endParaRPr>
          </a:p>
          <a:p>
            <a:pPr marL="0" indent="0">
              <a:buNone/>
            </a:pPr>
            <a:endParaRPr lang="en-US" sz="2200" dirty="0">
              <a:latin typeface="Arial"/>
              <a:cs typeface="Arial"/>
            </a:endParaRPr>
          </a:p>
          <a:p>
            <a:pPr marL="0" indent="0">
              <a:buNone/>
            </a:pPr>
            <a:endParaRPr lang="en-US" sz="2200" dirty="0">
              <a:latin typeface="Aptos" panose="02110004020202020204"/>
              <a:cs typeface="Arial"/>
            </a:endParaRPr>
          </a:p>
          <a:p>
            <a:pPr marL="342900" indent="-342900"/>
            <a:endParaRPr lang="en-US" sz="2200" b="1" dirty="0">
              <a:latin typeface="Aptos" panose="02110004020202020204"/>
              <a:cs typeface="Arial"/>
            </a:endParaRPr>
          </a:p>
          <a:p>
            <a:pPr marL="0" indent="0">
              <a:buNone/>
            </a:pPr>
            <a:endParaRPr lang="en-US" sz="2200" dirty="0">
              <a:latin typeface="Aptos" panose="02110004020202020204"/>
              <a:cs typeface="Arial"/>
            </a:endParaRPr>
          </a:p>
        </p:txBody>
      </p:sp>
      <p:sp>
        <p:nvSpPr>
          <p:cNvPr id="4" name="Footer ">
            <a:extLst>
              <a:ext uri="{FF2B5EF4-FFF2-40B4-BE49-F238E27FC236}">
                <a16:creationId xmlns:a16="http://schemas.microsoft.com/office/drawing/2014/main" id="{374939BB-EB48-F806-1687-F7F61F815018}"/>
              </a:ext>
            </a:extLst>
          </p:cNvPr>
          <p:cNvSpPr>
            <a:spLocks noGrp="1"/>
          </p:cNvSpPr>
          <p:nvPr>
            <p:ph type="ftr" sz="quarter" idx="11"/>
          </p:nvPr>
        </p:nvSpPr>
        <p:spPr>
          <a:xfrm>
            <a:off x="4038600" y="6356350"/>
            <a:ext cx="4114800" cy="365125"/>
          </a:xfrm>
        </p:spPr>
        <p:txBody>
          <a:bodyPr>
            <a:normAutofit/>
          </a:bodyPr>
          <a:lstStyle/>
          <a:p>
            <a:pPr>
              <a:spcAft>
                <a:spcPts val="600"/>
              </a:spcAft>
            </a:pPr>
            <a:r>
              <a:rPr lang="en-US" sz="1100" b="1"/>
              <a:t>Independent Living  Training and Technical Assistance Center</a:t>
            </a:r>
          </a:p>
        </p:txBody>
      </p:sp>
      <p:sp>
        <p:nvSpPr>
          <p:cNvPr id="7" name="Rectangle ">
            <a:extLst>
              <a:ext uri="{FF2B5EF4-FFF2-40B4-BE49-F238E27FC236}">
                <a16:creationId xmlns:a16="http://schemas.microsoft.com/office/drawing/2014/main" id="{FDF7734F-27F5-1D5D-134C-58DD0EBD7F06}"/>
              </a:ext>
              <a:ext uri="{C183D7F6-B498-43B3-948B-1728B52AA6E4}">
                <adec:decorative xmlns:adec="http://schemas.microsoft.com/office/drawing/2017/decorative" val="1"/>
              </a:ext>
            </a:extLst>
          </p:cNvPr>
          <p:cNvSpPr/>
          <p:nvPr/>
        </p:nvSpPr>
        <p:spPr>
          <a:xfrm>
            <a:off x="3434030" y="5825997"/>
            <a:ext cx="8152350" cy="292338"/>
          </a:xfrm>
          <a:prstGeom prst="rect">
            <a:avLst/>
          </a:prstGeom>
          <a:solidFill>
            <a:srgbClr val="BCDDE6"/>
          </a:solidFill>
          <a:ln>
            <a:solidFill>
              <a:srgbClr val="BCDDE6"/>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schemeClr val="tx2">
                  <a:lumMod val="10000"/>
                  <a:lumOff val="90000"/>
                </a:schemeClr>
              </a:solidFill>
            </a:endParaRPr>
          </a:p>
        </p:txBody>
      </p:sp>
    </p:spTree>
    <p:extLst>
      <p:ext uri="{BB962C8B-B14F-4D97-AF65-F5344CB8AC3E}">
        <p14:creationId xmlns:p14="http://schemas.microsoft.com/office/powerpoint/2010/main" val="39750699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20b110f-eed8-496d-ae22-1e6fd336ef0a">
      <Terms xmlns="http://schemas.microsoft.com/office/infopath/2007/PartnerControls"/>
    </lcf76f155ced4ddcb4097134ff3c332f>
    <TaxCatchAll xmlns="0cfdd377-bca2-4e70-84ab-90b90dfd61a5"/>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92840C16AA27049A15B2E6DA0DA37A8" ma:contentTypeVersion="13" ma:contentTypeDescription="Create a new document." ma:contentTypeScope="" ma:versionID="ba4f446d692902f3ef2ff8b97562b26a">
  <xsd:schema xmlns:xsd="http://www.w3.org/2001/XMLSchema" xmlns:xs="http://www.w3.org/2001/XMLSchema" xmlns:p="http://schemas.microsoft.com/office/2006/metadata/properties" xmlns:ns2="220b110f-eed8-496d-ae22-1e6fd336ef0a" xmlns:ns3="0cfdd377-bca2-4e70-84ab-90b90dfd61a5" targetNamespace="http://schemas.microsoft.com/office/2006/metadata/properties" ma:root="true" ma:fieldsID="5b641fb78ac1e3536484fb9b9c246dab" ns2:_="" ns3:_="">
    <xsd:import namespace="220b110f-eed8-496d-ae22-1e6fd336ef0a"/>
    <xsd:import namespace="0cfdd377-bca2-4e70-84ab-90b90dfd61a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0b110f-eed8-496d-ae22-1e6fd336ef0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c2dd9a6-8483-4555-a8f4-00fbe5822b5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cfdd377-bca2-4e70-84ab-90b90dfd61a5"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f3fbb9c-a345-44c5-903d-f4b5a9b7271a}" ma:internalName="TaxCatchAll" ma:showField="CatchAllData" ma:web="0cfdd377-bca2-4e70-84ab-90b90dfd61a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BEE8B8-1320-47D2-92DB-2751DF3A1F93}">
  <ds:schemaRefs>
    <ds:schemaRef ds:uri="http://schemas.openxmlformats.org/package/2006/metadata/core-properties"/>
    <ds:schemaRef ds:uri="http://schemas.microsoft.com/office/2006/documentManagement/types"/>
    <ds:schemaRef ds:uri="http://schemas.microsoft.com/office/2006/metadata/properties"/>
    <ds:schemaRef ds:uri="0cfdd377-bca2-4e70-84ab-90b90dfd61a5"/>
    <ds:schemaRef ds:uri="http://purl.org/dc/terms/"/>
    <ds:schemaRef ds:uri="http://purl.org/dc/elements/1.1/"/>
    <ds:schemaRef ds:uri="220b110f-eed8-496d-ae22-1e6fd336ef0a"/>
    <ds:schemaRef ds:uri="http://www.w3.org/XML/1998/namespace"/>
    <ds:schemaRef ds:uri="http://schemas.microsoft.com/office/infopath/2007/PartnerControls"/>
    <ds:schemaRef ds:uri="http://purl.org/dc/dcmitype/"/>
  </ds:schemaRefs>
</ds:datastoreItem>
</file>

<file path=customXml/itemProps2.xml><?xml version="1.0" encoding="utf-8"?>
<ds:datastoreItem xmlns:ds="http://schemas.openxmlformats.org/officeDocument/2006/customXml" ds:itemID="{8B9E9B3F-5659-4451-ACBF-CBDC4B33F51C}">
  <ds:schemaRefs>
    <ds:schemaRef ds:uri="http://schemas.microsoft.com/sharepoint/v3/contenttype/forms"/>
  </ds:schemaRefs>
</ds:datastoreItem>
</file>

<file path=customXml/itemProps3.xml><?xml version="1.0" encoding="utf-8"?>
<ds:datastoreItem xmlns:ds="http://schemas.openxmlformats.org/officeDocument/2006/customXml" ds:itemID="{1C6220AD-AFC8-4AE1-A891-1445BD70D5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20b110f-eed8-496d-ae22-1e6fd336ef0a"/>
    <ds:schemaRef ds:uri="0cfdd377-bca2-4e70-84ab-90b90dfd61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4235</TotalTime>
  <Words>1388</Words>
  <Application>Microsoft Office PowerPoint</Application>
  <PresentationFormat>Widescreen</PresentationFormat>
  <Paragraphs>183</Paragraphs>
  <Slides>19</Slides>
  <Notes>6</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Needs Assessment Roundtable  Background Information from IL T&amp;TA Center:  Public Input Process for the SPIL   SILC Congress 2026 National Association of Statewide Independent Living Councils March 17, 2026 </vt:lpstr>
      <vt:lpstr>Independent Living  Training and Technical Assistance Center</vt:lpstr>
      <vt:lpstr>  Your Presenters: </vt:lpstr>
      <vt:lpstr>Reminders</vt:lpstr>
      <vt:lpstr>Public Input Process for the SPIL</vt:lpstr>
      <vt:lpstr> Public Input for the SPIL </vt:lpstr>
      <vt:lpstr> Public Input for the SPIL </vt:lpstr>
      <vt:lpstr> Public Input for the SPIL </vt:lpstr>
      <vt:lpstr>Who Should Be Included? </vt:lpstr>
      <vt:lpstr>Before Submission</vt:lpstr>
      <vt:lpstr>During SPIL Evaluation</vt:lpstr>
      <vt:lpstr>SILC Interaction with Consumers </vt:lpstr>
      <vt:lpstr>SILC Interaction with Consumers </vt:lpstr>
      <vt:lpstr>Ways of Gathering Feedback and Input </vt:lpstr>
      <vt:lpstr>Ways of Gathering Feedback and Input </vt:lpstr>
      <vt:lpstr>Understand the Community </vt:lpstr>
      <vt:lpstr>CIL Engagement </vt:lpstr>
      <vt:lpstr>Questions? </vt:lpstr>
      <vt:lpstr>How to Connect with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Jeremy Morris</dc:creator>
  <cp:lastModifiedBy>Breitengross, Sandra</cp:lastModifiedBy>
  <cp:revision>7</cp:revision>
  <dcterms:created xsi:type="dcterms:W3CDTF">2026-03-03T19:21:30Z</dcterms:created>
  <dcterms:modified xsi:type="dcterms:W3CDTF">2026-03-10T00:11:24Z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0x010100992840C16AA27049A15B2E6DA0DA37A8</vt:lpwstr>
  </property>
</Properties>
</file>