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8"/>
  </p:notesMasterIdLst>
  <p:sldIdLst>
    <p:sldId id="1193" r:id="rId5"/>
    <p:sldId id="1194" r:id="rId6"/>
    <p:sldId id="343" r:id="rId7"/>
    <p:sldId id="1183" r:id="rId8"/>
    <p:sldId id="1195" r:id="rId9"/>
    <p:sldId id="1196" r:id="rId10"/>
    <p:sldId id="1198" r:id="rId11"/>
    <p:sldId id="1205" r:id="rId12"/>
    <p:sldId id="1206" r:id="rId13"/>
    <p:sldId id="1207" r:id="rId14"/>
    <p:sldId id="1208" r:id="rId15"/>
    <p:sldId id="1209" r:id="rId16"/>
    <p:sldId id="1210" r:id="rId17"/>
    <p:sldId id="1211" r:id="rId18"/>
    <p:sldId id="1242" r:id="rId19"/>
    <p:sldId id="1212" r:id="rId20"/>
    <p:sldId id="1213" r:id="rId21"/>
    <p:sldId id="1214" r:id="rId22"/>
    <p:sldId id="748" r:id="rId23"/>
    <p:sldId id="1215" r:id="rId24"/>
    <p:sldId id="1216" r:id="rId25"/>
    <p:sldId id="1217" r:id="rId26"/>
    <p:sldId id="1218" r:id="rId27"/>
    <p:sldId id="1219" r:id="rId28"/>
    <p:sldId id="1243" r:id="rId29"/>
    <p:sldId id="1220" r:id="rId30"/>
    <p:sldId id="1221" r:id="rId31"/>
    <p:sldId id="1226" r:id="rId32"/>
    <p:sldId id="1227" r:id="rId33"/>
    <p:sldId id="1228" r:id="rId34"/>
    <p:sldId id="1229" r:id="rId35"/>
    <p:sldId id="1230" r:id="rId36"/>
    <p:sldId id="1231" r:id="rId37"/>
    <p:sldId id="1222" r:id="rId38"/>
    <p:sldId id="1223" r:id="rId39"/>
    <p:sldId id="1224" r:id="rId40"/>
    <p:sldId id="1225" r:id="rId41"/>
    <p:sldId id="1232" r:id="rId42"/>
    <p:sldId id="1244" r:id="rId43"/>
    <p:sldId id="755" r:id="rId44"/>
    <p:sldId id="357" r:id="rId45"/>
    <p:sldId id="1233" r:id="rId46"/>
    <p:sldId id="1234" r:id="rId47"/>
    <p:sldId id="1235" r:id="rId48"/>
    <p:sldId id="455" r:id="rId49"/>
    <p:sldId id="454" r:id="rId50"/>
    <p:sldId id="1236" r:id="rId51"/>
    <p:sldId id="1245" r:id="rId52"/>
    <p:sldId id="1237" r:id="rId53"/>
    <p:sldId id="1238" r:id="rId54"/>
    <p:sldId id="1130" r:id="rId55"/>
    <p:sldId id="898" r:id="rId56"/>
    <p:sldId id="456" r:id="rId57"/>
    <p:sldId id="444" r:id="rId58"/>
    <p:sldId id="950" r:id="rId59"/>
    <p:sldId id="949" r:id="rId60"/>
    <p:sldId id="1246" r:id="rId61"/>
    <p:sldId id="1097" r:id="rId62"/>
    <p:sldId id="1038" r:id="rId63"/>
    <p:sldId id="951" r:id="rId64"/>
    <p:sldId id="448" r:id="rId65"/>
    <p:sldId id="390" r:id="rId66"/>
    <p:sldId id="34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DE6"/>
    <a:srgbClr val="750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45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23DBA-C4F3-488E-BF80-7D6D5683E467}"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B5225-5EEE-4ACC-8F39-02FB50716DCC}" type="slidenum">
              <a:rPr lang="en-US" smtClean="0"/>
              <a:t>‹#›</a:t>
            </a:fld>
            <a:endParaRPr lang="en-US"/>
          </a:p>
        </p:txBody>
      </p:sp>
    </p:spTree>
    <p:extLst>
      <p:ext uri="{BB962C8B-B14F-4D97-AF65-F5344CB8AC3E}">
        <p14:creationId xmlns:p14="http://schemas.microsoft.com/office/powerpoint/2010/main" val="398087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2EB5225-5EEE-4ACC-8F39-02FB50716DCC}" type="slidenum">
              <a:rPr lang="en-US" smtClean="0"/>
              <a:t>7</a:t>
            </a:fld>
            <a:endParaRPr lang="en-US"/>
          </a:p>
        </p:txBody>
      </p:sp>
    </p:spTree>
    <p:extLst>
      <p:ext uri="{BB962C8B-B14F-4D97-AF65-F5344CB8AC3E}">
        <p14:creationId xmlns:p14="http://schemas.microsoft.com/office/powerpoint/2010/main" val="361922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3DD7-1877-86A7-19A5-673CD92E0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EF964-610C-401C-DE93-17AB74B04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F043C-3B32-376C-3FCD-A1204BB478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38B174-8799-0014-22E2-078AAC415354}"/>
              </a:ext>
            </a:extLst>
          </p:cNvPr>
          <p:cNvSpPr>
            <a:spLocks noGrp="1"/>
          </p:cNvSpPr>
          <p:nvPr>
            <p:ph type="sldNum" sz="quarter" idx="5"/>
          </p:nvPr>
        </p:nvSpPr>
        <p:spPr/>
        <p:txBody>
          <a:bodyPr/>
          <a:lstStyle/>
          <a:p>
            <a:fld id="{32EB5225-5EEE-4ACC-8F39-02FB50716DCC}" type="slidenum">
              <a:rPr lang="en-US" smtClean="0"/>
              <a:t>14</a:t>
            </a:fld>
            <a:endParaRPr lang="en-US"/>
          </a:p>
        </p:txBody>
      </p:sp>
    </p:spTree>
    <p:extLst>
      <p:ext uri="{BB962C8B-B14F-4D97-AF65-F5344CB8AC3E}">
        <p14:creationId xmlns:p14="http://schemas.microsoft.com/office/powerpoint/2010/main" val="124257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326CC-8453-EEDE-4B2F-46496D520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6855F-81B5-889A-36E1-BC4380194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7C29A-8C51-4432-0C77-C2D696E0FD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AAA045-2DEF-DB9F-F677-BC825148DF26}"/>
              </a:ext>
            </a:extLst>
          </p:cNvPr>
          <p:cNvSpPr>
            <a:spLocks noGrp="1"/>
          </p:cNvSpPr>
          <p:nvPr>
            <p:ph type="sldNum" sz="quarter" idx="5"/>
          </p:nvPr>
        </p:nvSpPr>
        <p:spPr/>
        <p:txBody>
          <a:bodyPr/>
          <a:lstStyle/>
          <a:p>
            <a:fld id="{32EB5225-5EEE-4ACC-8F39-02FB50716DCC}" type="slidenum">
              <a:rPr lang="en-US" smtClean="0"/>
              <a:t>17</a:t>
            </a:fld>
            <a:endParaRPr lang="en-US"/>
          </a:p>
        </p:txBody>
      </p:sp>
    </p:spTree>
    <p:extLst>
      <p:ext uri="{BB962C8B-B14F-4D97-AF65-F5344CB8AC3E}">
        <p14:creationId xmlns:p14="http://schemas.microsoft.com/office/powerpoint/2010/main" val="330717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32B5-9A71-C665-E416-4D88FD96E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09F23-F347-4079-ADBD-AF8522D04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9DE09-FE13-3B7C-E56C-8EB9903E4F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EBE54B-4860-81AF-FCB7-56B015CA0D98}"/>
              </a:ext>
            </a:extLst>
          </p:cNvPr>
          <p:cNvSpPr>
            <a:spLocks noGrp="1"/>
          </p:cNvSpPr>
          <p:nvPr>
            <p:ph type="sldNum" sz="quarter" idx="5"/>
          </p:nvPr>
        </p:nvSpPr>
        <p:spPr/>
        <p:txBody>
          <a:bodyPr/>
          <a:lstStyle/>
          <a:p>
            <a:fld id="{32EB5225-5EEE-4ACC-8F39-02FB50716DCC}" type="slidenum">
              <a:rPr lang="en-US" smtClean="0"/>
              <a:t>34</a:t>
            </a:fld>
            <a:endParaRPr lang="en-US"/>
          </a:p>
        </p:txBody>
      </p:sp>
    </p:spTree>
    <p:extLst>
      <p:ext uri="{BB962C8B-B14F-4D97-AF65-F5344CB8AC3E}">
        <p14:creationId xmlns:p14="http://schemas.microsoft.com/office/powerpoint/2010/main" val="186898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BA369-AD89-53D7-9F48-4DE9B8E0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39000-BE14-19E2-0E08-29B826578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E0961-7211-0678-817F-F3817B99E9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804377-550E-6397-E5A3-49432A23AFB1}"/>
              </a:ext>
            </a:extLst>
          </p:cNvPr>
          <p:cNvSpPr>
            <a:spLocks noGrp="1"/>
          </p:cNvSpPr>
          <p:nvPr>
            <p:ph type="sldNum" sz="quarter" idx="5"/>
          </p:nvPr>
        </p:nvSpPr>
        <p:spPr/>
        <p:txBody>
          <a:bodyPr/>
          <a:lstStyle/>
          <a:p>
            <a:fld id="{32EB5225-5EEE-4ACC-8F39-02FB50716DCC}" type="slidenum">
              <a:rPr lang="en-US" smtClean="0"/>
              <a:t>36</a:t>
            </a:fld>
            <a:endParaRPr lang="en-US"/>
          </a:p>
        </p:txBody>
      </p:sp>
    </p:spTree>
    <p:extLst>
      <p:ext uri="{BB962C8B-B14F-4D97-AF65-F5344CB8AC3E}">
        <p14:creationId xmlns:p14="http://schemas.microsoft.com/office/powerpoint/2010/main" val="180148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2D0D-7C48-69D3-625C-1352FBE30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1A881-6C3B-F5B5-C429-9E2D1BD3C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303F4-87BA-98B3-C142-6B86696746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28C4F0-9C5E-8A94-8083-FB8A7BDAF47E}"/>
              </a:ext>
            </a:extLst>
          </p:cNvPr>
          <p:cNvSpPr>
            <a:spLocks noGrp="1"/>
          </p:cNvSpPr>
          <p:nvPr>
            <p:ph type="sldNum" sz="quarter" idx="5"/>
          </p:nvPr>
        </p:nvSpPr>
        <p:spPr/>
        <p:txBody>
          <a:bodyPr/>
          <a:lstStyle/>
          <a:p>
            <a:fld id="{32EB5225-5EEE-4ACC-8F39-02FB50716DCC}" type="slidenum">
              <a:rPr lang="en-US" smtClean="0"/>
              <a:t>37</a:t>
            </a:fld>
            <a:endParaRPr lang="en-US"/>
          </a:p>
        </p:txBody>
      </p:sp>
    </p:spTree>
    <p:extLst>
      <p:ext uri="{BB962C8B-B14F-4D97-AF65-F5344CB8AC3E}">
        <p14:creationId xmlns:p14="http://schemas.microsoft.com/office/powerpoint/2010/main" val="88214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5A8E-CA4C-EEF6-D1B9-428CC296F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2377D-A7A1-FE6F-59D9-31B2513B5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06478-9E3D-6AAB-E098-CC28371582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84CDD4-AFCD-4C3B-C1B0-72C7DB5456B8}"/>
              </a:ext>
            </a:extLst>
          </p:cNvPr>
          <p:cNvSpPr>
            <a:spLocks noGrp="1"/>
          </p:cNvSpPr>
          <p:nvPr>
            <p:ph type="sldNum" sz="quarter" idx="5"/>
          </p:nvPr>
        </p:nvSpPr>
        <p:spPr/>
        <p:txBody>
          <a:bodyPr/>
          <a:lstStyle/>
          <a:p>
            <a:fld id="{32EB5225-5EEE-4ACC-8F39-02FB50716DCC}" type="slidenum">
              <a:rPr lang="en-US" smtClean="0"/>
              <a:t>50</a:t>
            </a:fld>
            <a:endParaRPr lang="en-US"/>
          </a:p>
        </p:txBody>
      </p:sp>
    </p:spTree>
    <p:extLst>
      <p:ext uri="{BB962C8B-B14F-4D97-AF65-F5344CB8AC3E}">
        <p14:creationId xmlns:p14="http://schemas.microsoft.com/office/powerpoint/2010/main" val="180862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4753-F920-75F3-BE9C-960277A2B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C81A4-CE55-5143-0965-49A70835F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45D27-8003-C4E9-6646-C09E47415849}"/>
              </a:ext>
            </a:extLst>
          </p:cNvPr>
          <p:cNvSpPr>
            <a:spLocks noGrp="1"/>
          </p:cNvSpPr>
          <p:nvPr>
            <p:ph type="body" idx="1"/>
          </p:nvPr>
        </p:nvSpPr>
        <p:spPr/>
        <p:txBody>
          <a:bodyPr/>
          <a:lstStyle/>
          <a:p>
            <a:pPr marL="0" marR="0" indent="0" algn="l" rtl="0" eaLnBrk="1" fontAlgn="t" latinLnBrk="0" hangingPunct="1">
              <a:spcBef>
                <a:spcPts val="0"/>
              </a:spcBef>
              <a:spcAft>
                <a:spcPts val="0"/>
              </a:spcAft>
              <a:buNone/>
            </a:pPr>
            <a:r>
              <a:rPr lang="en-US" sz="1800" b="0" i="0" u="none" strike="noStrike" kern="1200">
                <a:solidFill>
                  <a:srgbClr val="000000"/>
                </a:solidFill>
                <a:effectLst/>
                <a:latin typeface="+mn-lt"/>
              </a:rPr>
              <a:t>DSE</a:t>
            </a:r>
          </a:p>
          <a:p>
            <a:pPr marL="0" marR="0" indent="0" algn="l" rtl="0" eaLnBrk="1" fontAlgn="t" latinLnBrk="0" hangingPunct="1">
              <a:spcBef>
                <a:spcPts val="0"/>
              </a:spcBef>
              <a:spcAft>
                <a:spcPts val="0"/>
              </a:spcAft>
              <a:buNone/>
            </a:pPr>
            <a:r>
              <a:rPr lang="en-US" sz="1800" b="0" i="0" u="none" strike="noStrike" kern="1200">
                <a:solidFill>
                  <a:srgbClr val="000000"/>
                </a:solidFill>
                <a:effectLst/>
                <a:latin typeface="+mn-lt"/>
              </a:rPr>
              <a:t>1. Serve as the “grantee” for Part B $.</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2. Account to SILC for $ and disbursement $ per SPIL</a:t>
            </a:r>
            <a:r>
              <a:rPr lang="en-US" sz="1800" b="0" i="0" u="none" strike="noStrike" kern="1200" baseline="0">
                <a:solidFill>
                  <a:srgbClr val="000000"/>
                </a:solidFill>
                <a:effectLst/>
                <a:latin typeface="+mn-lt"/>
              </a:rPr>
              <a:t>.</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3. Provide administrative support for IL Program.</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4. Keep records. Complete PPR report with the SILC</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5. Submit required reports/information.</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6. Retain not more than 5% of Part B for</a:t>
            </a:r>
            <a:r>
              <a:rPr lang="en-US" sz="1800" b="0" i="0" u="none" strike="noStrike" kern="1200" baseline="0">
                <a:solidFill>
                  <a:srgbClr val="000000"/>
                </a:solidFill>
                <a:effectLst/>
                <a:latin typeface="+mn-lt"/>
              </a:rPr>
              <a:t> DSE administrative costs. The DSE cannot hold funds.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 7. Sign the SPIL agreeing to serve as the DSE.</a:t>
            </a:r>
          </a:p>
          <a:p>
            <a:pPr marL="0" marR="0" algn="l" rtl="0" eaLnBrk="1" fontAlgn="t" latinLnBrk="0" hangingPunct="1">
              <a:spcBef>
                <a:spcPts val="0"/>
              </a:spcBef>
              <a:spcAft>
                <a:spcPts val="0"/>
              </a:spcAft>
            </a:pPr>
            <a:endParaRPr lang="en-US" sz="1800" b="0" i="0" u="none" strike="noStrike" kern="1200">
              <a:solidFill>
                <a:srgbClr val="000000"/>
              </a:solidFill>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SILC</a:t>
            </a: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1. Develop the SPIL.</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2. Monitor, review, &amp; evaluate the implementation of the SPIL.</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3. Meet regularly – open meetings.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4. Submit reports including SPIL fulfillment portion of PPR report Part I.</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5. Coordinate activities with other entities.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6. Conduct Authorities</a:t>
            </a:r>
            <a:r>
              <a:rPr lang="en-US" sz="1800" b="0" i="0" u="none" strike="noStrike" kern="1200" baseline="0">
                <a:solidFill>
                  <a:srgbClr val="000000"/>
                </a:solidFill>
                <a:effectLst/>
                <a:latin typeface="+mn-lt"/>
              </a:rPr>
              <a:t> as described in the law and outlined in SPIL, including advocacy and resource development.</a:t>
            </a:r>
            <a:endParaRPr lang="en-US" sz="1800" b="0" i="0" u="none" strike="noStrike">
              <a:effectLst/>
              <a:latin typeface="+mn-lt"/>
            </a:endParaRPr>
          </a:p>
          <a:p>
            <a:pPr marL="0" marR="0" indent="0" algn="l" rtl="0" eaLnBrk="1" fontAlgn="auto" latinLnBrk="0" hangingPunct="1">
              <a:spcBef>
                <a:spcPts val="0"/>
              </a:spcBef>
              <a:spcAft>
                <a:spcPts val="0"/>
              </a:spcAft>
            </a:pPr>
            <a:r>
              <a:rPr lang="en-US" sz="1800" b="0" i="0" u="none" strike="noStrike" kern="1200">
                <a:solidFill>
                  <a:srgbClr val="FFFFFF"/>
                </a:solidFill>
                <a:effectLst/>
                <a:latin typeface="+mn-lt"/>
              </a:rPr>
              <a:t>7. </a:t>
            </a:r>
            <a:r>
              <a:rPr lang="en-US" sz="1800" b="0" i="0" u="none" strike="noStrike" kern="1200">
                <a:solidFill>
                  <a:srgbClr val="000000"/>
                </a:solidFill>
                <a:effectLst/>
                <a:latin typeface="+mn-lt"/>
              </a:rPr>
              <a:t>Shall</a:t>
            </a:r>
            <a:r>
              <a:rPr lang="en-US" sz="1800" b="0" i="0" u="none" strike="noStrike" kern="1200">
                <a:solidFill>
                  <a:srgbClr val="FF0000"/>
                </a:solidFill>
                <a:effectLst/>
                <a:latin typeface="+mn-lt"/>
              </a:rPr>
              <a:t> </a:t>
            </a:r>
            <a:r>
              <a:rPr lang="en-US" sz="1800" b="0" i="0" u="none" strike="noStrike" kern="1200">
                <a:solidFill>
                  <a:srgbClr val="FFFFFF"/>
                </a:solidFill>
                <a:effectLst/>
                <a:latin typeface="+mn-lt"/>
              </a:rPr>
              <a:t>NOT provide or manage IL services.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ea typeface="Calibri" panose="020F0502020204030204" pitchFamily="34" charset="0"/>
                <a:cs typeface="Times New Roman" panose="02020603050405020304" pitchFamily="18" charset="0"/>
              </a:rPr>
              <a:t>8. Sign the SPIL</a:t>
            </a:r>
            <a:r>
              <a:rPr lang="en-US" sz="1800" b="0" i="0" u="none" strike="noStrike" kern="1200" baseline="0">
                <a:solidFill>
                  <a:srgbClr val="000000"/>
                </a:solidFill>
                <a:effectLst/>
                <a:latin typeface="+mn-lt"/>
                <a:ea typeface="Calibri" panose="020F0502020204030204" pitchFamily="34" charset="0"/>
                <a:cs typeface="Times New Roman" panose="02020603050405020304" pitchFamily="18" charset="0"/>
              </a:rPr>
              <a:t> to approve content.</a:t>
            </a:r>
            <a:endParaRPr lang="en-US" sz="1800" b="0" i="0" u="none" strike="noStrike">
              <a:effectLst/>
              <a:latin typeface="+mn-lt"/>
            </a:endParaRPr>
          </a:p>
          <a:p>
            <a:pPr marL="0" marR="0" algn="l" rtl="0" eaLnBrk="1" fontAlgn="t" latinLnBrk="0" hangingPunct="1">
              <a:spcBef>
                <a:spcPts val="0"/>
              </a:spcBef>
              <a:spcAft>
                <a:spcPts val="0"/>
              </a:spcAft>
            </a:pPr>
            <a:endParaRPr lang="en-US" sz="1800" b="0" i="0" u="none" strike="noStrike" kern="1200">
              <a:solidFill>
                <a:srgbClr val="000000"/>
              </a:solidFill>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CILs</a:t>
            </a: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1. Provide the Core IL Services.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2. Provide other IL services</a:t>
            </a:r>
            <a:r>
              <a:rPr lang="en-US" sz="1800" b="0" i="0" u="none" strike="noStrike" kern="1200" baseline="0">
                <a:solidFill>
                  <a:srgbClr val="FFFFFF"/>
                </a:solidFill>
                <a:effectLst/>
                <a:latin typeface="+mn-lt"/>
              </a:rPr>
              <a:t> consistent with Federal and State Law.</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3. Comply with CIL Standards, Assurances &amp; Indicators.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4. Develop SPIL with SILC.</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5. Implement SPIL.</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FFFFFF"/>
                </a:solidFill>
                <a:effectLst/>
                <a:latin typeface="+mn-lt"/>
              </a:rPr>
              <a:t>6. Conduct Resource Development activities.</a:t>
            </a:r>
            <a:endParaRPr lang="en-US" sz="1800" b="0" i="0" u="none" strike="noStrike">
              <a:effectLst/>
              <a:latin typeface="+mn-lt"/>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mn-lt"/>
              </a:rPr>
              <a:t>7. More than 50% of CIL Directors must sign the SPIL to approve content.</a:t>
            </a:r>
            <a:endParaRPr lang="en-US" sz="1800" b="0" i="0" u="none" strike="noStrike">
              <a:effectLst/>
              <a:latin typeface="+mn-lt"/>
            </a:endParaRPr>
          </a:p>
          <a:p>
            <a:pPr marL="0" marR="0" algn="l" rtl="0" eaLnBrk="1" fontAlgn="t" latinLnBrk="0" hangingPunct="1">
              <a:spcBef>
                <a:spcPts val="0"/>
              </a:spcBef>
              <a:spcAft>
                <a:spcPts val="0"/>
              </a:spcAft>
            </a:pPr>
            <a:endParaRPr lang="en-US" sz="1800" b="0" i="0" u="none" strike="noStrike" kern="1200">
              <a:solidFill>
                <a:srgbClr val="000000"/>
              </a:solidFill>
              <a:effectLst/>
              <a:latin typeface="Tahoma" panose="020B0604030504040204" pitchFamily="34" charset="0"/>
            </a:endParaRPr>
          </a:p>
          <a:p>
            <a:pPr marL="0" marR="0" algn="l" rtl="0" eaLnBrk="1" fontAlgn="t" latinLnBrk="0" hangingPunct="1">
              <a:spcBef>
                <a:spcPts val="0"/>
              </a:spcBef>
              <a:spcAft>
                <a:spcPts val="0"/>
              </a:spcAft>
            </a:pPr>
            <a:endParaRPr lang="en-US" sz="1800" b="0" i="0" u="none" strike="noStrike">
              <a:effectLst/>
              <a:latin typeface="Arial" panose="020B0604020202020204" pitchFamily="34" charset="0"/>
            </a:endParaRPr>
          </a:p>
          <a:p>
            <a:endParaRPr lang="en-US"/>
          </a:p>
        </p:txBody>
      </p:sp>
      <p:sp>
        <p:nvSpPr>
          <p:cNvPr id="4" name="Footer Placeholder 3">
            <a:extLst>
              <a:ext uri="{FF2B5EF4-FFF2-40B4-BE49-F238E27FC236}">
                <a16:creationId xmlns:a16="http://schemas.microsoft.com/office/drawing/2014/main" id="{42A4F712-9B4E-7A4A-1F63-0FBB2DEEB17A}"/>
              </a:ext>
            </a:extLst>
          </p:cNvPr>
          <p:cNvSpPr>
            <a:spLocks noGrp="1"/>
          </p:cNvSpPr>
          <p:nvPr>
            <p:ph type="ftr" sz="quarter" idx="4"/>
          </p:nvPr>
        </p:nvSpPr>
        <p:spPr/>
        <p:txBody>
          <a:bodyPr/>
          <a:lstStyle/>
          <a:p>
            <a:pPr>
              <a:defRPr/>
            </a:pPr>
            <a:r>
              <a:rPr lang="en-US"/>
              <a:t>Slide ‹#›</a:t>
            </a:r>
          </a:p>
        </p:txBody>
      </p:sp>
      <p:sp>
        <p:nvSpPr>
          <p:cNvPr id="5" name="Slide Number Placeholder 4">
            <a:extLst>
              <a:ext uri="{FF2B5EF4-FFF2-40B4-BE49-F238E27FC236}">
                <a16:creationId xmlns:a16="http://schemas.microsoft.com/office/drawing/2014/main" id="{425BA658-282D-AFB9-A553-0F7FF01C8B31}"/>
              </a:ext>
            </a:extLst>
          </p:cNvPr>
          <p:cNvSpPr>
            <a:spLocks noGrp="1"/>
          </p:cNvSpPr>
          <p:nvPr>
            <p:ph type="sldNum" sz="quarter" idx="5"/>
          </p:nvPr>
        </p:nvSpPr>
        <p:spPr/>
        <p:txBody>
          <a:bodyPr/>
          <a:lstStyle/>
          <a:p>
            <a:pPr>
              <a:defRPr/>
            </a:pPr>
            <a:fld id="{446037A2-A146-4AFA-A36B-418E91F740ED}" type="slidenum">
              <a:rPr lang="en-US" smtClean="0"/>
              <a:t>60</a:t>
            </a:fld>
            <a:endParaRPr lang="en-US"/>
          </a:p>
        </p:txBody>
      </p:sp>
      <p:sp>
        <p:nvSpPr>
          <p:cNvPr id="6" name="Header Placeholder 5">
            <a:extLst>
              <a:ext uri="{FF2B5EF4-FFF2-40B4-BE49-F238E27FC236}">
                <a16:creationId xmlns:a16="http://schemas.microsoft.com/office/drawing/2014/main" id="{0A81E067-8F1D-1F5D-84E7-00ECA94AFC64}"/>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11829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6661-4228-8CCD-77AA-639C39D84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C4484-14CC-3BAD-C8A7-C97FBB528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A969C-8A92-E500-5518-FFF67094943C}"/>
              </a:ext>
            </a:extLst>
          </p:cNvPr>
          <p:cNvSpPr>
            <a:spLocks noGrp="1"/>
          </p:cNvSpPr>
          <p:nvPr>
            <p:ph type="dt" sz="half" idx="10"/>
          </p:nvPr>
        </p:nvSpPr>
        <p:spPr/>
        <p:txBody>
          <a:bodyPr/>
          <a:lstStyle/>
          <a:p>
            <a:fld id="{27D0005A-281C-4D83-A333-2EA286E03A01}" type="datetime1">
              <a:rPr lang="en-US" smtClean="0"/>
              <a:t>3/9/2026</a:t>
            </a:fld>
            <a:endParaRPr lang="en-US"/>
          </a:p>
        </p:txBody>
      </p:sp>
      <p:sp>
        <p:nvSpPr>
          <p:cNvPr id="5" name="Footer Placeholder 4">
            <a:extLst>
              <a:ext uri="{FF2B5EF4-FFF2-40B4-BE49-F238E27FC236}">
                <a16:creationId xmlns:a16="http://schemas.microsoft.com/office/drawing/2014/main" id="{704CA2B8-A77A-2662-9473-937349C304D9}"/>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5B8FC92-D072-1664-4819-3E1131810132}"/>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390056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F98E-E304-273E-16D0-0F2B0FF728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73C59-8DDD-DD0E-1481-F49F06EA6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7DC5C-6508-7810-CEB5-792113FB6578}"/>
              </a:ext>
            </a:extLst>
          </p:cNvPr>
          <p:cNvSpPr>
            <a:spLocks noGrp="1"/>
          </p:cNvSpPr>
          <p:nvPr>
            <p:ph type="dt" sz="half" idx="10"/>
          </p:nvPr>
        </p:nvSpPr>
        <p:spPr/>
        <p:txBody>
          <a:bodyPr/>
          <a:lstStyle/>
          <a:p>
            <a:fld id="{8D5D274F-8077-4B5E-9B99-2D16A204EFF2}" type="datetime1">
              <a:rPr lang="en-US" smtClean="0"/>
              <a:t>3/9/2026</a:t>
            </a:fld>
            <a:endParaRPr lang="en-US"/>
          </a:p>
        </p:txBody>
      </p:sp>
      <p:sp>
        <p:nvSpPr>
          <p:cNvPr id="5" name="Footer Placeholder 4">
            <a:extLst>
              <a:ext uri="{FF2B5EF4-FFF2-40B4-BE49-F238E27FC236}">
                <a16:creationId xmlns:a16="http://schemas.microsoft.com/office/drawing/2014/main" id="{7C9876CD-21D7-E3D5-1A80-CA8DB07296EE}"/>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E38E11DF-0C11-865D-8396-BA4D2F908839}"/>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245588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9A9CE-610C-F6ED-6264-1CCC8F17AD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BE633-DDC8-8A15-30F5-917F15E623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3942C-FA10-BE3E-5056-0AEA27C9D6F3}"/>
              </a:ext>
            </a:extLst>
          </p:cNvPr>
          <p:cNvSpPr>
            <a:spLocks noGrp="1"/>
          </p:cNvSpPr>
          <p:nvPr>
            <p:ph type="dt" sz="half" idx="10"/>
          </p:nvPr>
        </p:nvSpPr>
        <p:spPr/>
        <p:txBody>
          <a:bodyPr/>
          <a:lstStyle/>
          <a:p>
            <a:fld id="{425460EE-30F7-41A8-833D-7CA4E7889203}" type="datetime1">
              <a:rPr lang="en-US" smtClean="0"/>
              <a:t>3/9/2026</a:t>
            </a:fld>
            <a:endParaRPr lang="en-US"/>
          </a:p>
        </p:txBody>
      </p:sp>
      <p:sp>
        <p:nvSpPr>
          <p:cNvPr id="5" name="Footer Placeholder 4">
            <a:extLst>
              <a:ext uri="{FF2B5EF4-FFF2-40B4-BE49-F238E27FC236}">
                <a16:creationId xmlns:a16="http://schemas.microsoft.com/office/drawing/2014/main" id="{214BD5E0-0973-3788-4927-34D3E2E0158C}"/>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D07EC2C7-26C9-2F4D-CD59-A2BEC9B5610D}"/>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09371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2409-B5C5-7068-C176-189AA64D4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15A9E-A716-604C-F546-7508149C9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957D-5E6F-7CA2-F75D-7375E793C250}"/>
              </a:ext>
            </a:extLst>
          </p:cNvPr>
          <p:cNvSpPr>
            <a:spLocks noGrp="1"/>
          </p:cNvSpPr>
          <p:nvPr>
            <p:ph type="dt" sz="half" idx="10"/>
          </p:nvPr>
        </p:nvSpPr>
        <p:spPr/>
        <p:txBody>
          <a:bodyPr/>
          <a:lstStyle/>
          <a:p>
            <a:fld id="{7293E850-0FB4-4D8C-A50C-2770749D52CD}" type="datetime1">
              <a:rPr lang="en-US" smtClean="0"/>
              <a:t>3/9/2026</a:t>
            </a:fld>
            <a:endParaRPr lang="en-US"/>
          </a:p>
        </p:txBody>
      </p:sp>
      <p:sp>
        <p:nvSpPr>
          <p:cNvPr id="5" name="Footer Placeholder 4">
            <a:extLst>
              <a:ext uri="{FF2B5EF4-FFF2-40B4-BE49-F238E27FC236}">
                <a16:creationId xmlns:a16="http://schemas.microsoft.com/office/drawing/2014/main" id="{D6153598-DCD6-3E1A-8359-D8218141F5EB}"/>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359C07FF-7C78-423A-71A9-721035CFBEE1}"/>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348443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79F1-67D7-E049-35A5-F403C8771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30ABF6-447D-E86B-8B83-52867949CF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EF0C3-7E1E-7F0A-0C8F-53DF138CF1E7}"/>
              </a:ext>
            </a:extLst>
          </p:cNvPr>
          <p:cNvSpPr>
            <a:spLocks noGrp="1"/>
          </p:cNvSpPr>
          <p:nvPr>
            <p:ph type="dt" sz="half" idx="10"/>
          </p:nvPr>
        </p:nvSpPr>
        <p:spPr/>
        <p:txBody>
          <a:bodyPr/>
          <a:lstStyle/>
          <a:p>
            <a:fld id="{0EB5B89B-1C30-4752-B943-EC186AAD45D0}" type="datetime1">
              <a:rPr lang="en-US" smtClean="0"/>
              <a:t>3/9/2026</a:t>
            </a:fld>
            <a:endParaRPr lang="en-US"/>
          </a:p>
        </p:txBody>
      </p:sp>
      <p:sp>
        <p:nvSpPr>
          <p:cNvPr id="5" name="Footer Placeholder 4">
            <a:extLst>
              <a:ext uri="{FF2B5EF4-FFF2-40B4-BE49-F238E27FC236}">
                <a16:creationId xmlns:a16="http://schemas.microsoft.com/office/drawing/2014/main" id="{C6D566AD-7CC9-49D5-6084-94D860F8678F}"/>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2E41126A-221F-C4DB-7455-993E82E29DD8}"/>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6714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7395-3BDC-1FCC-41D7-9B8CE223A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1236F-03BE-E409-F09D-2EC4292FC7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AD9CA7-2C50-DE67-764D-38E9BECC6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5A442-D3DF-DC37-2063-6ED5BD35DFC2}"/>
              </a:ext>
            </a:extLst>
          </p:cNvPr>
          <p:cNvSpPr>
            <a:spLocks noGrp="1"/>
          </p:cNvSpPr>
          <p:nvPr>
            <p:ph type="dt" sz="half" idx="10"/>
          </p:nvPr>
        </p:nvSpPr>
        <p:spPr/>
        <p:txBody>
          <a:bodyPr/>
          <a:lstStyle/>
          <a:p>
            <a:fld id="{B4D5EE94-CD9E-471D-A7D7-F6A558533843}" type="datetime1">
              <a:rPr lang="en-US" smtClean="0"/>
              <a:t>3/9/2026</a:t>
            </a:fld>
            <a:endParaRPr lang="en-US"/>
          </a:p>
        </p:txBody>
      </p:sp>
      <p:sp>
        <p:nvSpPr>
          <p:cNvPr id="6" name="Footer Placeholder 5">
            <a:extLst>
              <a:ext uri="{FF2B5EF4-FFF2-40B4-BE49-F238E27FC236}">
                <a16:creationId xmlns:a16="http://schemas.microsoft.com/office/drawing/2014/main" id="{936F241D-DD67-4640-5209-BD4EDBE38A69}"/>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89764BF0-ECB7-8AC7-BCBD-E203223CC12C}"/>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1910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324A-1CA6-52A2-EFFD-6379BD2EE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7FE00-FAAB-BFF8-3A56-89C572EF6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B4462-53E9-E759-7617-B7A47675C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0ED84-5D30-11F4-E9CA-3A3EF79DF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CBBCE-34D3-8334-00E6-C787073D7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C274A-F0DD-F090-4986-295E4B4D6F92}"/>
              </a:ext>
            </a:extLst>
          </p:cNvPr>
          <p:cNvSpPr>
            <a:spLocks noGrp="1"/>
          </p:cNvSpPr>
          <p:nvPr>
            <p:ph type="dt" sz="half" idx="10"/>
          </p:nvPr>
        </p:nvSpPr>
        <p:spPr/>
        <p:txBody>
          <a:bodyPr/>
          <a:lstStyle/>
          <a:p>
            <a:fld id="{307A3ADF-53FD-4F85-93C0-1A29A2E0203E}" type="datetime1">
              <a:rPr lang="en-US" smtClean="0"/>
              <a:t>3/9/2026</a:t>
            </a:fld>
            <a:endParaRPr lang="en-US"/>
          </a:p>
        </p:txBody>
      </p:sp>
      <p:sp>
        <p:nvSpPr>
          <p:cNvPr id="8" name="Footer Placeholder 7">
            <a:extLst>
              <a:ext uri="{FF2B5EF4-FFF2-40B4-BE49-F238E27FC236}">
                <a16:creationId xmlns:a16="http://schemas.microsoft.com/office/drawing/2014/main" id="{53F660A3-6C3B-A60C-8747-F3CFEF41F2F4}"/>
              </a:ext>
            </a:extLst>
          </p:cNvPr>
          <p:cNvSpPr>
            <a:spLocks noGrp="1"/>
          </p:cNvSpPr>
          <p:nvPr>
            <p:ph type="ftr" sz="quarter" idx="11"/>
          </p:nvPr>
        </p:nvSpPr>
        <p:spPr/>
        <p:txBody>
          <a:bodyPr/>
          <a:lstStyle/>
          <a:p>
            <a:r>
              <a:rPr lang="en-US"/>
              <a:t>Independent Living  Training and Technical Assistance Center</a:t>
            </a:r>
          </a:p>
        </p:txBody>
      </p:sp>
      <p:sp>
        <p:nvSpPr>
          <p:cNvPr id="9" name="Slide Number Placeholder 8">
            <a:extLst>
              <a:ext uri="{FF2B5EF4-FFF2-40B4-BE49-F238E27FC236}">
                <a16:creationId xmlns:a16="http://schemas.microsoft.com/office/drawing/2014/main" id="{408EF183-E5DB-F452-22A7-EA66FF76FA7A}"/>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29292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E277-80B0-AF2E-ECC0-2D2906943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8FAA16-3AEC-F3ED-B01E-44010819DC3F}"/>
              </a:ext>
            </a:extLst>
          </p:cNvPr>
          <p:cNvSpPr>
            <a:spLocks noGrp="1"/>
          </p:cNvSpPr>
          <p:nvPr>
            <p:ph type="dt" sz="half" idx="10"/>
          </p:nvPr>
        </p:nvSpPr>
        <p:spPr/>
        <p:txBody>
          <a:bodyPr/>
          <a:lstStyle/>
          <a:p>
            <a:fld id="{E73668FE-1DC8-4029-AC54-7B613D1E2FB7}" type="datetime1">
              <a:rPr lang="en-US" smtClean="0"/>
              <a:t>3/9/2026</a:t>
            </a:fld>
            <a:endParaRPr lang="en-US"/>
          </a:p>
        </p:txBody>
      </p:sp>
      <p:sp>
        <p:nvSpPr>
          <p:cNvPr id="4" name="Footer Placeholder 3">
            <a:extLst>
              <a:ext uri="{FF2B5EF4-FFF2-40B4-BE49-F238E27FC236}">
                <a16:creationId xmlns:a16="http://schemas.microsoft.com/office/drawing/2014/main" id="{5F485850-94EE-D449-C2BD-D261C051D925}"/>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3C5AEC00-5CD0-0BA2-6A00-D6F456D12D45}"/>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24467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9FEA5-7BBD-340F-3A2D-3AE980A2E86B}"/>
              </a:ext>
            </a:extLst>
          </p:cNvPr>
          <p:cNvSpPr>
            <a:spLocks noGrp="1"/>
          </p:cNvSpPr>
          <p:nvPr>
            <p:ph type="dt" sz="half" idx="10"/>
          </p:nvPr>
        </p:nvSpPr>
        <p:spPr/>
        <p:txBody>
          <a:bodyPr/>
          <a:lstStyle/>
          <a:p>
            <a:fld id="{8D02C286-5482-4C2D-8F58-318DE501AAF3}" type="datetime1">
              <a:rPr lang="en-US" smtClean="0"/>
              <a:t>3/9/2026</a:t>
            </a:fld>
            <a:endParaRPr lang="en-US"/>
          </a:p>
        </p:txBody>
      </p:sp>
      <p:sp>
        <p:nvSpPr>
          <p:cNvPr id="3" name="Footer Placeholder 2">
            <a:extLst>
              <a:ext uri="{FF2B5EF4-FFF2-40B4-BE49-F238E27FC236}">
                <a16:creationId xmlns:a16="http://schemas.microsoft.com/office/drawing/2014/main" id="{8C48A373-D5FB-B220-0228-DD967775E7FE}"/>
              </a:ext>
            </a:extLst>
          </p:cNvPr>
          <p:cNvSpPr>
            <a:spLocks noGrp="1"/>
          </p:cNvSpPr>
          <p:nvPr>
            <p:ph type="ftr" sz="quarter" idx="11"/>
          </p:nvPr>
        </p:nvSpPr>
        <p:spPr/>
        <p:txBody>
          <a:bodyPr/>
          <a:lstStyle/>
          <a:p>
            <a:r>
              <a:rPr lang="en-US"/>
              <a:t>Independent Living  Training and Technical Assistance Center</a:t>
            </a:r>
          </a:p>
        </p:txBody>
      </p:sp>
      <p:sp>
        <p:nvSpPr>
          <p:cNvPr id="4" name="Slide Number Placeholder 3">
            <a:extLst>
              <a:ext uri="{FF2B5EF4-FFF2-40B4-BE49-F238E27FC236}">
                <a16:creationId xmlns:a16="http://schemas.microsoft.com/office/drawing/2014/main" id="{5DDBE7CD-DCBC-2A78-D9FB-20CD12278615}"/>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17002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CD72-8F98-5008-7D63-4C6078682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34EA42-FB26-1563-7D3C-7C7A8D5C8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1A7F53-35C1-B779-5416-4581FD07D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2C34F-BDDC-1113-EDDB-D7F1C7E1ADED}"/>
              </a:ext>
            </a:extLst>
          </p:cNvPr>
          <p:cNvSpPr>
            <a:spLocks noGrp="1"/>
          </p:cNvSpPr>
          <p:nvPr>
            <p:ph type="dt" sz="half" idx="10"/>
          </p:nvPr>
        </p:nvSpPr>
        <p:spPr/>
        <p:txBody>
          <a:bodyPr/>
          <a:lstStyle/>
          <a:p>
            <a:fld id="{C6DD01BC-DD32-4770-ABD5-2522D053BEA5}" type="datetime1">
              <a:rPr lang="en-US" smtClean="0"/>
              <a:t>3/9/2026</a:t>
            </a:fld>
            <a:endParaRPr lang="en-US"/>
          </a:p>
        </p:txBody>
      </p:sp>
      <p:sp>
        <p:nvSpPr>
          <p:cNvPr id="6" name="Footer Placeholder 5">
            <a:extLst>
              <a:ext uri="{FF2B5EF4-FFF2-40B4-BE49-F238E27FC236}">
                <a16:creationId xmlns:a16="http://schemas.microsoft.com/office/drawing/2014/main" id="{84089DDE-17F8-079C-2ED1-0498DD6D6DE6}"/>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D5F2BF22-E2EB-1CD7-5B64-125D914D730A}"/>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25380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B6A-7947-5BFC-5CAE-837554C0A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3A591-99F1-85BA-8639-AF2F255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0C56B-6F98-3024-987D-55081A0A1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552B1-02E7-FD72-15BE-0F238F517F3F}"/>
              </a:ext>
            </a:extLst>
          </p:cNvPr>
          <p:cNvSpPr>
            <a:spLocks noGrp="1"/>
          </p:cNvSpPr>
          <p:nvPr>
            <p:ph type="dt" sz="half" idx="10"/>
          </p:nvPr>
        </p:nvSpPr>
        <p:spPr/>
        <p:txBody>
          <a:bodyPr/>
          <a:lstStyle/>
          <a:p>
            <a:fld id="{98117535-CC9E-4A0F-987E-EDB083BB64BF}" type="datetime1">
              <a:rPr lang="en-US" smtClean="0"/>
              <a:t>3/9/2026</a:t>
            </a:fld>
            <a:endParaRPr lang="en-US"/>
          </a:p>
        </p:txBody>
      </p:sp>
      <p:sp>
        <p:nvSpPr>
          <p:cNvPr id="6" name="Footer Placeholder 5">
            <a:extLst>
              <a:ext uri="{FF2B5EF4-FFF2-40B4-BE49-F238E27FC236}">
                <a16:creationId xmlns:a16="http://schemas.microsoft.com/office/drawing/2014/main" id="{4C48984F-4848-A988-7DCC-E92563292373}"/>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BB26C64F-3050-4BFA-5598-5887A87243E1}"/>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89504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8631-A5EC-D991-8684-C1C5DA56A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DB92C-B724-2A16-3495-27CB151EB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B4230-F2F5-AC1F-0FCE-50CE73C8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00E6A5-32F6-4C2B-9C44-A43BDC094ABC}" type="datetime1">
              <a:rPr lang="en-US" smtClean="0"/>
              <a:t>3/9/2026</a:t>
            </a:fld>
            <a:endParaRPr lang="en-US"/>
          </a:p>
        </p:txBody>
      </p:sp>
      <p:sp>
        <p:nvSpPr>
          <p:cNvPr id="5" name="Footer Placeholder 4">
            <a:extLst>
              <a:ext uri="{FF2B5EF4-FFF2-40B4-BE49-F238E27FC236}">
                <a16:creationId xmlns:a16="http://schemas.microsoft.com/office/drawing/2014/main" id="{1E540145-C4E7-1EAC-2632-2A3CE312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734669A-E6AC-F8C1-F053-9E90485D3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1E4D21-DFBA-4BA9-A6C6-558C4B06F883}" type="slidenum">
              <a:rPr lang="en-US" smtClean="0"/>
              <a:t>‹#›</a:t>
            </a:fld>
            <a:endParaRPr lang="en-US"/>
          </a:p>
        </p:txBody>
      </p:sp>
    </p:spTree>
    <p:extLst>
      <p:ext uri="{BB962C8B-B14F-4D97-AF65-F5344CB8AC3E}">
        <p14:creationId xmlns:p14="http://schemas.microsoft.com/office/powerpoint/2010/main" val="104991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ilru.org/sites/default/files/publications/SILC%20Indicators%20and%20SILC%20and%20DSE%20Assurances%201.2018.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ilru.org/sites/default/files/publications/SILC%20Indicators%20and%20SILC%20and%20DSE%20Assurances%201.20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acl.gov/programs/community-living-programs/office-independent-living-programs-contact-list" TargetMode="External"/><Relationship Id="rId2" Type="http://schemas.openxmlformats.org/officeDocument/2006/relationships/hyperlink" Target="http://www.ilttacenter.or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mt.co1.qualtrics.com/jfe/form/SV_eYdoLu2p3ItiQMC"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cl.gov/sites/default/files/about-acl/2020-07/rehabilitation-act-of-1973-amended-by-wioa.pdf" TargetMode="External"/><Relationship Id="rId7" Type="http://schemas.openxmlformats.org/officeDocument/2006/relationships/hyperlink" Target="https://www.ecfr.gov/current/title-45/subtitle-B/chapter-XIII/subchapter-C/part-132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ilru.org/sites/default/files/publications/SILC%20Indicators%20and%20SILC%20and%20DSE%20Assurances%201.2018.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BAC1A11-6A54-2AA5-2636-4275B5E16B4A}"/>
              </a:ext>
            </a:extLst>
          </p:cNvPr>
          <p:cNvSpPr>
            <a:spLocks noGrp="1"/>
          </p:cNvSpPr>
          <p:nvPr>
            <p:ph type="sldNum" sz="quarter" idx="12"/>
          </p:nvPr>
        </p:nvSpPr>
        <p:spPr/>
        <p:txBody>
          <a:bodyPr/>
          <a:lstStyle/>
          <a:p>
            <a:fld id="{5D16CCA7-A32B-44D2-BAC0-8216F98A92EE}" type="slidenum">
              <a:rPr lang="en-US" smtClean="0"/>
              <a:t>1</a:t>
            </a:fld>
            <a:endParaRPr lang="en-US"/>
          </a:p>
        </p:txBody>
      </p:sp>
      <p:pic>
        <p:nvPicPr>
          <p:cNvPr id="3" name="Picture 2"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247C512F-0600-9A1D-C6A9-47EB3D429764}"/>
              </a:ext>
            </a:extLst>
          </p:cNvPr>
          <p:cNvPicPr>
            <a:picLocks noChangeAspect="1"/>
          </p:cNvPicPr>
          <p:nvPr/>
        </p:nvPicPr>
        <p:blipFill>
          <a:blip r:embed="rId2"/>
          <a:stretch>
            <a:fillRect/>
          </a:stretch>
        </p:blipFill>
        <p:spPr>
          <a:xfrm>
            <a:off x="3200564" y="136525"/>
            <a:ext cx="5773971" cy="2568568"/>
          </a:xfrm>
          <a:prstGeom prst="rect">
            <a:avLst/>
          </a:prstGeom>
        </p:spPr>
      </p:pic>
      <p:sp>
        <p:nvSpPr>
          <p:cNvPr id="9" name="Bottom Background" descr="T">
            <a:extLst>
              <a:ext uri="{FF2B5EF4-FFF2-40B4-BE49-F238E27FC236}">
                <a16:creationId xmlns:a16="http://schemas.microsoft.com/office/drawing/2014/main" id="{49655C5C-5E75-5D58-952B-15FCC93EA8D5}"/>
              </a:ext>
            </a:extLst>
          </p:cNvPr>
          <p:cNvSpPr/>
          <p:nvPr/>
        </p:nvSpPr>
        <p:spPr>
          <a:xfrm>
            <a:off x="10044" y="2963573"/>
            <a:ext cx="12192000" cy="3889634"/>
          </a:xfrm>
          <a:prstGeom prst="rect">
            <a:avLst/>
          </a:prstGeom>
          <a:solidFill>
            <a:srgbClr val="70002E"/>
          </a:solidFill>
          <a:ln>
            <a:solidFill>
              <a:srgbClr val="700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12473B0E-F23C-CE7A-6440-28030FD06D93}"/>
              </a:ext>
            </a:extLst>
          </p:cNvPr>
          <p:cNvSpPr txBox="1">
            <a:spLocks noGrp="1"/>
          </p:cNvSpPr>
          <p:nvPr>
            <p:ph type="title" idx="4294967295"/>
          </p:nvPr>
        </p:nvSpPr>
        <p:spPr>
          <a:xfrm>
            <a:off x="-6906" y="3102442"/>
            <a:ext cx="1218891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kumimoji="0" lang="en-US" sz="6000" b="1" i="0" u="none" strike="noStrike" kern="1200" cap="none" spc="0" normalizeH="0" baseline="0" noProof="0" dirty="0">
                <a:ln>
                  <a:noFill/>
                </a:ln>
                <a:solidFill>
                  <a:schemeClr val="bg1"/>
                </a:solidFill>
                <a:effectLst/>
                <a:uLnTx/>
                <a:uFillTx/>
                <a:latin typeface="Aptos Display"/>
                <a:ea typeface="+mn-ea"/>
                <a:cs typeface="+mn-cs"/>
              </a:rPr>
              <a:t>SILC 101</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opic">
            <a:extLst>
              <a:ext uri="{FF2B5EF4-FFF2-40B4-BE49-F238E27FC236}">
                <a16:creationId xmlns:a16="http://schemas.microsoft.com/office/drawing/2014/main" id="{EDC85072-3C41-EFD0-A917-0BF4CC3869A5}"/>
              </a:ext>
            </a:extLst>
          </p:cNvPr>
          <p:cNvSpPr txBox="1"/>
          <p:nvPr/>
        </p:nvSpPr>
        <p:spPr>
          <a:xfrm>
            <a:off x="21687" y="4018398"/>
            <a:ext cx="1217589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rPr>
              <a:t>SILC Congress 2026</a:t>
            </a:r>
          </a:p>
          <a:p>
            <a:pPr algn="ctr"/>
            <a:r>
              <a:rPr lang="en-US" sz="3200" b="1" dirty="0">
                <a:solidFill>
                  <a:schemeClr val="bg1"/>
                </a:solidFill>
              </a:rPr>
              <a:t>National Association of Statewide Independent Living Councils</a:t>
            </a:r>
          </a:p>
          <a:p>
            <a:pPr algn="ctr"/>
            <a:r>
              <a:rPr lang="en-US" sz="3200" b="1" dirty="0">
                <a:solidFill>
                  <a:schemeClr val="bg1"/>
                </a:solidFill>
              </a:rPr>
              <a:t>March 16, 2026</a:t>
            </a:r>
          </a:p>
          <a:p>
            <a:pPr algn="ctr"/>
            <a:r>
              <a:rPr lang="en-US" sz="3200" b="1" dirty="0">
                <a:solidFill>
                  <a:schemeClr val="bg1"/>
                </a:solidFill>
              </a:rPr>
              <a:t>Orlando, FL</a:t>
            </a:r>
            <a:endParaRPr lang="en-US" dirty="0">
              <a:solidFill>
                <a:schemeClr val="bg1"/>
              </a:solidFill>
            </a:endParaRPr>
          </a:p>
        </p:txBody>
      </p:sp>
    </p:spTree>
    <p:extLst>
      <p:ext uri="{BB962C8B-B14F-4D97-AF65-F5344CB8AC3E}">
        <p14:creationId xmlns:p14="http://schemas.microsoft.com/office/powerpoint/2010/main" val="187254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A24C238D-430C-CB7B-4AB9-FDE25E317D41}"/>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ACBF57A-ABE7-F3F1-82E9-E64587B07AC1}"/>
              </a:ext>
            </a:extLst>
          </p:cNvPr>
          <p:cNvSpPr>
            <a:spLocks noGrp="1"/>
          </p:cNvSpPr>
          <p:nvPr>
            <p:ph type="sldNum" sz="quarter" idx="12"/>
          </p:nvPr>
        </p:nvSpPr>
        <p:spPr/>
        <p:txBody>
          <a:bodyPr/>
          <a:lstStyle/>
          <a:p>
            <a:fld id="{181E4D21-DFBA-4BA9-A6C6-558C4B06F883}" type="slidenum">
              <a:rPr lang="en-US" smtClean="0"/>
              <a:t>10</a:t>
            </a:fld>
            <a:endParaRPr lang="en-US"/>
          </a:p>
        </p:txBody>
      </p:sp>
      <p:sp>
        <p:nvSpPr>
          <p:cNvPr id="2" name="Title ">
            <a:extLst>
              <a:ext uri="{FF2B5EF4-FFF2-40B4-BE49-F238E27FC236}">
                <a16:creationId xmlns:a16="http://schemas.microsoft.com/office/drawing/2014/main" id="{740524CE-5E14-3904-1564-4D7BC7061F44}"/>
              </a:ext>
            </a:extLst>
          </p:cNvPr>
          <p:cNvSpPr>
            <a:spLocks noGrp="1"/>
          </p:cNvSpPr>
          <p:nvPr>
            <p:ph type="title"/>
          </p:nvPr>
        </p:nvSpPr>
        <p:spPr>
          <a:xfrm>
            <a:off x="2755" y="-2103"/>
            <a:ext cx="12177309" cy="1476967"/>
          </a:xfrm>
        </p:spPr>
        <p:txBody>
          <a:bodyPr/>
          <a:lstStyle/>
          <a:p>
            <a:r>
              <a:rPr lang="en-US" dirty="0"/>
              <a:t> What is the makeup of the SILC?</a:t>
            </a:r>
            <a:endParaRPr lang="en-US" b="1" dirty="0"/>
          </a:p>
        </p:txBody>
      </p:sp>
      <p:sp>
        <p:nvSpPr>
          <p:cNvPr id="3" name="Text">
            <a:extLst>
              <a:ext uri="{FF2B5EF4-FFF2-40B4-BE49-F238E27FC236}">
                <a16:creationId xmlns:a16="http://schemas.microsoft.com/office/drawing/2014/main" id="{67C24A01-313D-71AD-8474-9037F519B8D5}"/>
              </a:ext>
            </a:extLst>
          </p:cNvPr>
          <p:cNvSpPr>
            <a:spLocks noGrp="1"/>
          </p:cNvSpPr>
          <p:nvPr>
            <p:ph idx="1"/>
          </p:nvPr>
        </p:nvSpPr>
        <p:spPr>
          <a:xfrm>
            <a:off x="279401" y="1270000"/>
            <a:ext cx="11474972" cy="5086350"/>
          </a:xfrm>
          <a:solidFill>
            <a:schemeClr val="bg1"/>
          </a:solidFill>
          <a:ln w="57150">
            <a:solidFill>
              <a:srgbClr val="750518"/>
            </a:solidFill>
            <a:prstDash val="sysDot"/>
          </a:ln>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Section 705 (b) of the Act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states that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membership of the council must include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l" defTabSz="914400" rtl="0" eaLnBrk="1" fontAlgn="auto" latinLnBrk="0" hangingPunct="1">
              <a:lnSpc>
                <a:spcPct val="120000"/>
              </a:lnSpc>
              <a:spcBef>
                <a:spcPts val="0"/>
              </a:spcBef>
              <a:spcAft>
                <a:spcPts val="0"/>
              </a:spcAft>
              <a:buClrTx/>
              <a:buSzTx/>
              <a:buFont typeface="Arial" panose="020B0604020202020204" pitchFamily="34" charset="0"/>
              <a:buAutoNum type="alphaUcParenBoth"/>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among its voting members, at </a:t>
            </a: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least 1 director of a center for independent living </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chosen by the directors of centers for independent living within the State;</a:t>
            </a:r>
          </a:p>
          <a:p>
            <a:pPr marL="0" marR="0" lvl="0" indent="0" algn="l" defTabSz="914400" rtl="0" eaLnBrk="1" fontAlgn="auto" latinLnBrk="0" hangingPunct="1">
              <a:lnSpc>
                <a:spcPct val="120000"/>
              </a:lnSpc>
              <a:spcBef>
                <a:spcPts val="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(B) among its voting members, for a State in which 1 or more centers for independent living are run by, or in conjunction with, the governing bodies </a:t>
            </a: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of American Indian tribes located on Federal or State reservations, at least 1 representative of the directors of such centers</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 and</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(C) as ex officio, nonvoting members, </a:t>
            </a: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a representative of the designated</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ptos" panose="02110004020202020204"/>
                <a:ea typeface="+mn-ea"/>
                <a:cs typeface="+mn-cs"/>
              </a:rPr>
              <a:t>State entity, and representatives from State agencies </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(at least one other agency) that provide services for individuals with disabilities. (You decide which agency or agencies are included in this.)</a:t>
            </a:r>
          </a:p>
        </p:txBody>
      </p:sp>
      <p:sp>
        <p:nvSpPr>
          <p:cNvPr id="4" name="Footer ">
            <a:extLst>
              <a:ext uri="{FF2B5EF4-FFF2-40B4-BE49-F238E27FC236}">
                <a16:creationId xmlns:a16="http://schemas.microsoft.com/office/drawing/2014/main" id="{740DBA6F-917B-4CB9-0DD3-969FFCB8AF27}"/>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163071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7153097E-945D-4753-79A7-952C8648FFCC}"/>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FF6597A9-3172-10A1-31DC-4E92C4A740CE}"/>
              </a:ext>
            </a:extLst>
          </p:cNvPr>
          <p:cNvSpPr>
            <a:spLocks noGrp="1"/>
          </p:cNvSpPr>
          <p:nvPr>
            <p:ph type="sldNum" sz="quarter" idx="12"/>
          </p:nvPr>
        </p:nvSpPr>
        <p:spPr/>
        <p:txBody>
          <a:bodyPr/>
          <a:lstStyle/>
          <a:p>
            <a:fld id="{181E4D21-DFBA-4BA9-A6C6-558C4B06F883}" type="slidenum">
              <a:rPr lang="en-US" smtClean="0"/>
              <a:t>11</a:t>
            </a:fld>
            <a:endParaRPr lang="en-US"/>
          </a:p>
        </p:txBody>
      </p:sp>
      <p:sp>
        <p:nvSpPr>
          <p:cNvPr id="2" name="Title ">
            <a:extLst>
              <a:ext uri="{FF2B5EF4-FFF2-40B4-BE49-F238E27FC236}">
                <a16:creationId xmlns:a16="http://schemas.microsoft.com/office/drawing/2014/main" id="{A50F3026-AF85-ACE4-077A-D614EFF7D1CF}"/>
              </a:ext>
            </a:extLst>
          </p:cNvPr>
          <p:cNvSpPr>
            <a:spLocks noGrp="1"/>
          </p:cNvSpPr>
          <p:nvPr>
            <p:ph type="title"/>
          </p:nvPr>
        </p:nvSpPr>
        <p:spPr>
          <a:xfrm>
            <a:off x="2755" y="-2103"/>
            <a:ext cx="12177309" cy="1476967"/>
          </a:xfrm>
        </p:spPr>
        <p:txBody>
          <a:bodyPr/>
          <a:lstStyle/>
          <a:p>
            <a:r>
              <a:rPr lang="en-US" dirty="0"/>
              <a:t> Makeup of the SILC (cont.)</a:t>
            </a:r>
            <a:endParaRPr lang="en-US" b="1" dirty="0"/>
          </a:p>
        </p:txBody>
      </p:sp>
      <p:sp>
        <p:nvSpPr>
          <p:cNvPr id="3" name="Text">
            <a:extLst>
              <a:ext uri="{FF2B5EF4-FFF2-40B4-BE49-F238E27FC236}">
                <a16:creationId xmlns:a16="http://schemas.microsoft.com/office/drawing/2014/main" id="{88921ECA-BD68-B0FF-B6CC-8C13B021F351}"/>
              </a:ext>
            </a:extLst>
          </p:cNvPr>
          <p:cNvSpPr>
            <a:spLocks noGrp="1"/>
          </p:cNvSpPr>
          <p:nvPr>
            <p:ph idx="1"/>
          </p:nvPr>
        </p:nvSpPr>
        <p:spPr>
          <a:xfrm>
            <a:off x="347241" y="1365812"/>
            <a:ext cx="11481654" cy="4375231"/>
          </a:xfrm>
          <a:solidFill>
            <a:schemeClr val="bg1"/>
          </a:solidFill>
          <a:ln w="57150">
            <a:solidFill>
              <a:srgbClr val="750518"/>
            </a:solidFill>
            <a:prstDash val="sysDot"/>
          </a:ln>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Additional members may include:</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 other representatives from centers for independent living;</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B) individuals with disabilities;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C) parents and guardians of individuals with disabilities;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D) advocates of and for individuals with disabilities;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E) representatives from private businesses;</a:t>
            </a:r>
          </a:p>
          <a:p>
            <a:pPr marL="457200" lvl="1" indent="0">
              <a:spcBef>
                <a:spcPts val="1000"/>
              </a:spcBef>
              <a:buNone/>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F) other appropriate individuals.</a:t>
            </a:r>
          </a:p>
        </p:txBody>
      </p:sp>
      <p:sp>
        <p:nvSpPr>
          <p:cNvPr id="4" name="Footer ">
            <a:extLst>
              <a:ext uri="{FF2B5EF4-FFF2-40B4-BE49-F238E27FC236}">
                <a16:creationId xmlns:a16="http://schemas.microsoft.com/office/drawing/2014/main" id="{DDDDD88E-0F3F-16A7-8EDA-EAED72E4B1C9}"/>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30617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DEE85982-17F4-81F7-F214-CF777530FDF0}"/>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D601BA74-B711-ECE7-E9A7-6153953F274C}"/>
              </a:ext>
            </a:extLst>
          </p:cNvPr>
          <p:cNvSpPr>
            <a:spLocks noGrp="1"/>
          </p:cNvSpPr>
          <p:nvPr>
            <p:ph type="sldNum" sz="quarter" idx="12"/>
          </p:nvPr>
        </p:nvSpPr>
        <p:spPr/>
        <p:txBody>
          <a:bodyPr/>
          <a:lstStyle/>
          <a:p>
            <a:fld id="{181E4D21-DFBA-4BA9-A6C6-558C4B06F883}" type="slidenum">
              <a:rPr lang="en-US" smtClean="0"/>
              <a:t>12</a:t>
            </a:fld>
            <a:endParaRPr lang="en-US"/>
          </a:p>
        </p:txBody>
      </p:sp>
      <p:sp>
        <p:nvSpPr>
          <p:cNvPr id="2" name="Title ">
            <a:extLst>
              <a:ext uri="{FF2B5EF4-FFF2-40B4-BE49-F238E27FC236}">
                <a16:creationId xmlns:a16="http://schemas.microsoft.com/office/drawing/2014/main" id="{1B1EBA4C-65FF-D4F5-FFA9-F3337742158A}"/>
              </a:ext>
            </a:extLst>
          </p:cNvPr>
          <p:cNvSpPr>
            <a:spLocks noGrp="1"/>
          </p:cNvSpPr>
          <p:nvPr>
            <p:ph type="title"/>
          </p:nvPr>
        </p:nvSpPr>
        <p:spPr>
          <a:xfrm>
            <a:off x="2755" y="-2103"/>
            <a:ext cx="12177309" cy="1476967"/>
          </a:xfrm>
        </p:spPr>
        <p:txBody>
          <a:bodyPr/>
          <a:lstStyle/>
          <a:p>
            <a:r>
              <a:rPr lang="en-US" dirty="0"/>
              <a:t> Makeup of the SILC (cont. 2)</a:t>
            </a:r>
            <a:endParaRPr lang="en-US" b="1" dirty="0"/>
          </a:p>
        </p:txBody>
      </p:sp>
      <p:sp>
        <p:nvSpPr>
          <p:cNvPr id="3" name="Text">
            <a:extLst>
              <a:ext uri="{FF2B5EF4-FFF2-40B4-BE49-F238E27FC236}">
                <a16:creationId xmlns:a16="http://schemas.microsoft.com/office/drawing/2014/main" id="{20B8B723-078D-5A5D-C0EF-0D6FCF3DDDA8}"/>
              </a:ext>
            </a:extLst>
          </p:cNvPr>
          <p:cNvSpPr>
            <a:spLocks noGrp="1"/>
          </p:cNvSpPr>
          <p:nvPr>
            <p:ph idx="1"/>
          </p:nvPr>
        </p:nvSpPr>
        <p:spPr>
          <a:xfrm>
            <a:off x="353923" y="1365812"/>
            <a:ext cx="11544852" cy="4990538"/>
          </a:xfrm>
          <a:solidFill>
            <a:schemeClr val="bg1"/>
          </a:solidFill>
          <a:ln w="57150">
            <a:solidFill>
              <a:srgbClr val="750518"/>
            </a:solidFill>
            <a:prstDash val="sysDot"/>
          </a:ln>
        </p:spPr>
        <p:txBody>
          <a:bodyPr vert="horz" lIns="91440" tIns="45720" rIns="91440" bIns="45720" rtlCol="0" anchor="ctr">
            <a:normAutofit fontScale="62500" lnSpcReduction="20000"/>
          </a:bodyPr>
          <a:lstStyle/>
          <a:p>
            <a:pPr marL="0" indent="0">
              <a:lnSpc>
                <a:spcPct val="120000"/>
              </a:lnSpc>
              <a:buNone/>
            </a:pPr>
            <a:r>
              <a:rPr lang="en-US" sz="4000" dirty="0"/>
              <a:t>A majority (</a:t>
            </a:r>
            <a:r>
              <a:rPr lang="en-US" sz="4000" b="1" dirty="0"/>
              <a:t>51% or more</a:t>
            </a:r>
            <a:r>
              <a:rPr lang="en-US" sz="4000" dirty="0"/>
              <a:t>) of the SILC membership </a:t>
            </a:r>
            <a:r>
              <a:rPr lang="en-US" sz="4000" b="1" dirty="0"/>
              <a:t>must</a:t>
            </a:r>
            <a:r>
              <a:rPr lang="en-US" sz="4000" dirty="0"/>
              <a:t> be individuals with significant disabilities that:</a:t>
            </a:r>
          </a:p>
          <a:p>
            <a:pPr marL="0" indent="0">
              <a:lnSpc>
                <a:spcPct val="120000"/>
              </a:lnSpc>
              <a:buNone/>
            </a:pPr>
            <a:r>
              <a:rPr lang="en-US" sz="4000" dirty="0"/>
              <a:t>• Do </a:t>
            </a:r>
            <a:r>
              <a:rPr lang="en-US" sz="4000" b="1" dirty="0"/>
              <a:t>not</a:t>
            </a:r>
            <a:r>
              <a:rPr lang="en-US" sz="4000" dirty="0"/>
              <a:t> work for a Center for Independent Living</a:t>
            </a:r>
          </a:p>
          <a:p>
            <a:pPr marL="0" indent="0">
              <a:lnSpc>
                <a:spcPct val="120000"/>
              </a:lnSpc>
              <a:buNone/>
            </a:pPr>
            <a:r>
              <a:rPr lang="en-US" sz="4000" dirty="0"/>
              <a:t>• Do </a:t>
            </a:r>
            <a:r>
              <a:rPr lang="en-US" sz="4000" b="1" dirty="0"/>
              <a:t>not</a:t>
            </a:r>
            <a:r>
              <a:rPr lang="en-US" sz="4000" dirty="0"/>
              <a:t> work for your State AND</a:t>
            </a:r>
          </a:p>
          <a:p>
            <a:pPr>
              <a:lnSpc>
                <a:spcPct val="120000"/>
              </a:lnSpc>
            </a:pPr>
            <a:r>
              <a:rPr lang="en-US" sz="4000" dirty="0"/>
              <a:t>Individuals that provide </a:t>
            </a:r>
            <a:r>
              <a:rPr lang="en-US" sz="4000" b="1" dirty="0"/>
              <a:t>statewide representation</a:t>
            </a:r>
          </a:p>
          <a:p>
            <a:pPr>
              <a:lnSpc>
                <a:spcPct val="120000"/>
              </a:lnSpc>
            </a:pPr>
            <a:r>
              <a:rPr lang="en-US" sz="4000" dirty="0"/>
              <a:t>Individuals that </a:t>
            </a:r>
            <a:r>
              <a:rPr lang="en-US" sz="4000" b="1" dirty="0"/>
              <a:t>represent a broad range of individuals with disabilities from diverse backgrounds</a:t>
            </a:r>
            <a:r>
              <a:rPr lang="en-US" sz="4000" dirty="0"/>
              <a:t> (both ethnicity and type of disability)</a:t>
            </a:r>
          </a:p>
          <a:p>
            <a:pPr>
              <a:lnSpc>
                <a:spcPct val="120000"/>
              </a:lnSpc>
            </a:pPr>
            <a:r>
              <a:rPr lang="en-US" sz="4000" dirty="0"/>
              <a:t>Individuals who </a:t>
            </a:r>
            <a:r>
              <a:rPr lang="en-US" sz="4000" b="1" dirty="0"/>
              <a:t>are knowledgeable about centers for independent living and independent living services</a:t>
            </a:r>
          </a:p>
        </p:txBody>
      </p:sp>
      <p:sp>
        <p:nvSpPr>
          <p:cNvPr id="4" name="Footer ">
            <a:extLst>
              <a:ext uri="{FF2B5EF4-FFF2-40B4-BE49-F238E27FC236}">
                <a16:creationId xmlns:a16="http://schemas.microsoft.com/office/drawing/2014/main" id="{FD5F4FB0-35B9-2590-8A2E-AA0CFC2CB606}"/>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64665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000571E-D51C-E923-4FBF-BF44434363B3}"/>
              </a:ext>
            </a:extLst>
          </p:cNvPr>
          <p:cNvSpPr>
            <a:spLocks noGrp="1"/>
          </p:cNvSpPr>
          <p:nvPr>
            <p:ph type="sldNum" sz="quarter" idx="12"/>
          </p:nvPr>
        </p:nvSpPr>
        <p:spPr/>
        <p:txBody>
          <a:bodyPr/>
          <a:lstStyle/>
          <a:p>
            <a:fld id="{5D16CCA7-A32B-44D2-BAC0-8216F98A92EE}" type="slidenum">
              <a:rPr lang="en-US" smtClean="0"/>
              <a:t>13</a:t>
            </a:fld>
            <a:endParaRPr lang="en-US"/>
          </a:p>
        </p:txBody>
      </p:sp>
      <p:sp>
        <p:nvSpPr>
          <p:cNvPr id="2" name="Title ">
            <a:extLst>
              <a:ext uri="{FF2B5EF4-FFF2-40B4-BE49-F238E27FC236}">
                <a16:creationId xmlns:a16="http://schemas.microsoft.com/office/drawing/2014/main" id="{BE860A20-D1A1-090D-E191-5E6E8F04D992}"/>
              </a:ext>
            </a:extLst>
          </p:cNvPr>
          <p:cNvSpPr>
            <a:spLocks noGrp="1"/>
          </p:cNvSpPr>
          <p:nvPr>
            <p:ph type="title"/>
          </p:nvPr>
        </p:nvSpPr>
        <p:spPr>
          <a:xfrm>
            <a:off x="2754" y="-2103"/>
            <a:ext cx="12177310" cy="847924"/>
          </a:xfrm>
          <a:solidFill>
            <a:srgbClr val="750518"/>
          </a:solidFill>
        </p:spPr>
        <p:txBody>
          <a:bodyPr>
            <a:noAutofit/>
          </a:bodyPr>
          <a:lstStyle/>
          <a:p>
            <a:r>
              <a:rPr lang="en-US" b="1" dirty="0">
                <a:solidFill>
                  <a:schemeClr val="bg1"/>
                </a:solidFill>
              </a:rPr>
              <a:t> </a:t>
            </a:r>
            <a:r>
              <a:rPr lang="en-US" sz="4000" b="1" dirty="0">
                <a:solidFill>
                  <a:schemeClr val="bg1"/>
                </a:solidFill>
              </a:rPr>
              <a:t>All SILC members must be appointed by the governor</a:t>
            </a:r>
            <a:endParaRPr lang="en-US" b="1" dirty="0">
              <a:solidFill>
                <a:schemeClr val="bg1"/>
              </a:solidFill>
            </a:endParaRPr>
          </a:p>
        </p:txBody>
      </p:sp>
      <p:sp>
        <p:nvSpPr>
          <p:cNvPr id="3" name="Text">
            <a:extLst>
              <a:ext uri="{FF2B5EF4-FFF2-40B4-BE49-F238E27FC236}">
                <a16:creationId xmlns:a16="http://schemas.microsoft.com/office/drawing/2014/main" id="{E6931D2E-D53D-14E2-29FA-88ACFFE02ECC}"/>
              </a:ext>
            </a:extLst>
          </p:cNvPr>
          <p:cNvSpPr>
            <a:spLocks noGrp="1"/>
          </p:cNvSpPr>
          <p:nvPr>
            <p:ph idx="1"/>
          </p:nvPr>
        </p:nvSpPr>
        <p:spPr>
          <a:xfrm>
            <a:off x="177188" y="1121127"/>
            <a:ext cx="11828442" cy="4803846"/>
          </a:xfrm>
        </p:spPr>
        <p:txBody>
          <a:bodyPr vert="horz" lIns="91440" tIns="45720" rIns="91440" bIns="45720" rtlCol="0" anchor="t">
            <a:normAutofit lnSpcReduction="10000"/>
          </a:bodyPr>
          <a:lstStyle/>
          <a:p>
            <a:r>
              <a:rPr lang="en-US" b="1" dirty="0"/>
              <a:t>Appointments include </a:t>
            </a:r>
            <a:r>
              <a:rPr lang="en-US" dirty="0"/>
              <a:t>ex-officio, non-voting members and the CIL rep chosen by the centers.</a:t>
            </a:r>
          </a:p>
          <a:p>
            <a:r>
              <a:rPr lang="en-US" dirty="0"/>
              <a:t>A </a:t>
            </a:r>
            <a:r>
              <a:rPr lang="en-US" b="1" dirty="0"/>
              <a:t>term is three years unless the person is filling an incomplete term</a:t>
            </a:r>
            <a:r>
              <a:rPr lang="en-US" dirty="0"/>
              <a:t>. Then it may be one or two years.</a:t>
            </a:r>
          </a:p>
          <a:p>
            <a:r>
              <a:rPr lang="en-US" dirty="0"/>
              <a:t>A </a:t>
            </a:r>
            <a:r>
              <a:rPr lang="en-US" b="1" dirty="0"/>
              <a:t>member cannot serve more than two three-year terms unless they are filling an incomplete term</a:t>
            </a:r>
            <a:r>
              <a:rPr lang="en-US" dirty="0"/>
              <a:t>; then they may fill two full terms after that.</a:t>
            </a:r>
          </a:p>
          <a:p>
            <a:r>
              <a:rPr lang="en-US" dirty="0"/>
              <a:t>The </a:t>
            </a:r>
            <a:r>
              <a:rPr lang="en-US" b="1" dirty="0"/>
              <a:t>SILC should solicit applications for membership </a:t>
            </a:r>
            <a:r>
              <a:rPr lang="en-US" dirty="0"/>
              <a:t>and after staff, chair and/or committee review, provide those applicants to the governor for consideration. </a:t>
            </a:r>
          </a:p>
          <a:p>
            <a:r>
              <a:rPr lang="en-US" dirty="0"/>
              <a:t>As a member </a:t>
            </a:r>
            <a:r>
              <a:rPr lang="en-US" b="1" dirty="0"/>
              <a:t>you can provide applications to others you know or suggest they apply to serve on the council</a:t>
            </a:r>
            <a:r>
              <a:rPr lang="en-US" dirty="0"/>
              <a:t>. As you complete your service this would be extremely helpful.</a:t>
            </a:r>
          </a:p>
        </p:txBody>
      </p:sp>
      <p:sp>
        <p:nvSpPr>
          <p:cNvPr id="4" name="Footer ">
            <a:extLst>
              <a:ext uri="{FF2B5EF4-FFF2-40B4-BE49-F238E27FC236}">
                <a16:creationId xmlns:a16="http://schemas.microsoft.com/office/drawing/2014/main" id="{E2D1D15D-763F-4F2D-723B-E69BFB091C99}"/>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219691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07F046-1961-FEC8-27A7-3BB123B70B66}"/>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76F3F3F4-8C1E-95E8-C048-8324526DF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1F34A607-2866-F9C9-BC5E-84BD5407C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07ABF587-9D9A-F73A-50C0-E9809095BBA8}"/>
              </a:ext>
              <a:ext uri="{C183D7F6-B498-43B3-948B-1728B52AA6E4}">
                <adec:decorative xmlns:adec="http://schemas.microsoft.com/office/drawing/2017/decorative" val="1"/>
              </a:ext>
            </a:extLst>
          </p:cNvPr>
          <p:cNvSpPr/>
          <p:nvPr/>
        </p:nvSpPr>
        <p:spPr>
          <a:xfrm>
            <a:off x="148606" y="939528"/>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019C4492-7A93-3165-CF8E-9633F44E4CF9}"/>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14</a:t>
            </a:fld>
            <a:endParaRPr lang="en-US"/>
          </a:p>
        </p:txBody>
      </p:sp>
      <p:sp>
        <p:nvSpPr>
          <p:cNvPr id="2" name="Title ">
            <a:extLst>
              <a:ext uri="{FF2B5EF4-FFF2-40B4-BE49-F238E27FC236}">
                <a16:creationId xmlns:a16="http://schemas.microsoft.com/office/drawing/2014/main" id="{BA11F7DA-21E4-DC18-7B25-5A023AD979FB}"/>
              </a:ext>
            </a:extLst>
          </p:cNvPr>
          <p:cNvSpPr>
            <a:spLocks noGrp="1"/>
          </p:cNvSpPr>
          <p:nvPr>
            <p:ph type="title"/>
          </p:nvPr>
        </p:nvSpPr>
        <p:spPr>
          <a:xfrm>
            <a:off x="141634" y="-694"/>
            <a:ext cx="11197615" cy="940248"/>
          </a:xfrm>
        </p:spPr>
        <p:txBody>
          <a:bodyPr anchor="b">
            <a:normAutofit/>
          </a:bodyPr>
          <a:lstStyle/>
          <a:p>
            <a:r>
              <a:rPr lang="en-US" sz="5000" b="1" dirty="0"/>
              <a:t>What kind of board is the council?	</a:t>
            </a:r>
          </a:p>
        </p:txBody>
      </p:sp>
      <p:sp>
        <p:nvSpPr>
          <p:cNvPr id="3" name="Text">
            <a:extLst>
              <a:ext uri="{FF2B5EF4-FFF2-40B4-BE49-F238E27FC236}">
                <a16:creationId xmlns:a16="http://schemas.microsoft.com/office/drawing/2014/main" id="{A092A181-0FD5-7721-68DC-6630F0ADE28B}"/>
              </a:ext>
            </a:extLst>
          </p:cNvPr>
          <p:cNvSpPr>
            <a:spLocks noGrp="1"/>
          </p:cNvSpPr>
          <p:nvPr>
            <p:ph idx="1"/>
          </p:nvPr>
        </p:nvSpPr>
        <p:spPr>
          <a:xfrm>
            <a:off x="151940" y="1415585"/>
            <a:ext cx="11594194" cy="5114954"/>
          </a:xfrm>
        </p:spPr>
        <p:txBody>
          <a:bodyPr vert="horz" lIns="91440" tIns="45720" rIns="91440" bIns="45720" rtlCol="0" anchor="t">
            <a:noAutofit/>
          </a:bodyPr>
          <a:lstStyle/>
          <a:p>
            <a:r>
              <a:rPr lang="en-US" sz="2400" dirty="0">
                <a:latin typeface="Arial"/>
                <a:cs typeface="Arial"/>
              </a:rPr>
              <a:t>If you are a non-profit, it is a non-profit board, </a:t>
            </a:r>
            <a:r>
              <a:rPr lang="en-US" sz="2400" b="1" dirty="0">
                <a:latin typeface="Arial"/>
                <a:cs typeface="Arial"/>
              </a:rPr>
              <a:t>bound by its bylaws and IRS requirements</a:t>
            </a:r>
            <a:r>
              <a:rPr lang="en-US" sz="2400" dirty="0">
                <a:latin typeface="Arial"/>
                <a:cs typeface="Arial"/>
              </a:rPr>
              <a:t>. Of course, you can change your bylaws if you wish, following the requirements of the bylaws for that process. </a:t>
            </a:r>
          </a:p>
          <a:p>
            <a:r>
              <a:rPr lang="en-US" sz="2400" dirty="0">
                <a:latin typeface="Arial"/>
                <a:cs typeface="Arial"/>
              </a:rPr>
              <a:t>It is also a </a:t>
            </a:r>
            <a:r>
              <a:rPr lang="en-US" sz="2400" b="1" dirty="0">
                <a:latin typeface="Arial"/>
                <a:cs typeface="Arial"/>
              </a:rPr>
              <a:t>governmental entity, established in law and not only in your by-laws</a:t>
            </a:r>
            <a:r>
              <a:rPr lang="en-US" sz="2400" dirty="0">
                <a:latin typeface="Arial"/>
                <a:cs typeface="Arial"/>
              </a:rPr>
              <a:t>. The council cannot change those laws. That is why you are subject to open meeting requirements, for example.</a:t>
            </a:r>
          </a:p>
          <a:p>
            <a:r>
              <a:rPr lang="en-US" sz="2400" dirty="0">
                <a:latin typeface="Arial"/>
                <a:cs typeface="Arial"/>
              </a:rPr>
              <a:t>It is a </a:t>
            </a:r>
            <a:r>
              <a:rPr lang="en-US" sz="2400" b="1" dirty="0">
                <a:latin typeface="Arial"/>
                <a:cs typeface="Arial"/>
              </a:rPr>
              <a:t>governing board, that typically hires and oversees staff </a:t>
            </a:r>
            <a:r>
              <a:rPr lang="en-US" sz="2400" dirty="0">
                <a:latin typeface="Arial"/>
                <a:cs typeface="Arial"/>
              </a:rPr>
              <a:t>to accomplish the day-to-day work of the council.</a:t>
            </a:r>
          </a:p>
          <a:p>
            <a:r>
              <a:rPr lang="en-US" sz="2400" dirty="0">
                <a:latin typeface="Arial"/>
                <a:cs typeface="Arial"/>
              </a:rPr>
              <a:t>The </a:t>
            </a:r>
            <a:r>
              <a:rPr lang="en-US" sz="2400" b="1" dirty="0">
                <a:latin typeface="Arial"/>
                <a:cs typeface="Arial"/>
              </a:rPr>
              <a:t>responsibility of the council is to approve the SPIL </a:t>
            </a:r>
            <a:r>
              <a:rPr lang="en-US" sz="2400" dirty="0">
                <a:latin typeface="Arial"/>
                <a:cs typeface="Arial"/>
              </a:rPr>
              <a:t>(with the CILs) and then </a:t>
            </a:r>
            <a:r>
              <a:rPr lang="en-US" sz="2400" b="1" dirty="0">
                <a:latin typeface="Arial"/>
                <a:cs typeface="Arial"/>
              </a:rPr>
              <a:t>monitor and evaluate the implementation of the SPIL</a:t>
            </a:r>
            <a:r>
              <a:rPr lang="en-US" sz="2400" dirty="0">
                <a:latin typeface="Arial"/>
                <a:cs typeface="Arial"/>
              </a:rPr>
              <a:t>.</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257BB042-52E9-9FFB-AF13-3BE3278791C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394FA73C-7089-182C-714B-3E0678C12BCB}"/>
              </a:ext>
              <a:ext uri="{C183D7F6-B498-43B3-948B-1728B52AA6E4}">
                <adec:decorative xmlns:adec="http://schemas.microsoft.com/office/drawing/2017/decorative" val="1"/>
              </a:ext>
            </a:extLst>
          </p:cNvPr>
          <p:cNvSpPr/>
          <p:nvPr/>
        </p:nvSpPr>
        <p:spPr>
          <a:xfrm>
            <a:off x="3434030" y="52890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39080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BFF1-C11A-DE18-D375-EB9F186C8F3A}"/>
              </a:ext>
            </a:extLst>
          </p:cNvPr>
          <p:cNvSpPr>
            <a:spLocks noGrp="1"/>
          </p:cNvSpPr>
          <p:nvPr>
            <p:ph type="title"/>
          </p:nvPr>
        </p:nvSpPr>
        <p:spPr/>
        <p:txBody>
          <a:bodyPr/>
          <a:lstStyle/>
          <a:p>
            <a:r>
              <a:rPr lang="en-US" b="1" dirty="0"/>
              <a:t>Questions/Discussion</a:t>
            </a:r>
          </a:p>
        </p:txBody>
      </p:sp>
      <p:sp>
        <p:nvSpPr>
          <p:cNvPr id="3" name="Content Placeholder 2">
            <a:extLst>
              <a:ext uri="{FF2B5EF4-FFF2-40B4-BE49-F238E27FC236}">
                <a16:creationId xmlns:a16="http://schemas.microsoft.com/office/drawing/2014/main" id="{B87DE265-76B8-A6B5-05DE-3CBD8681B8EB}"/>
              </a:ext>
            </a:extLst>
          </p:cNvPr>
          <p:cNvSpPr>
            <a:spLocks noGrp="1"/>
          </p:cNvSpPr>
          <p:nvPr>
            <p:ph idx="1"/>
          </p:nvPr>
        </p:nvSpPr>
        <p:spPr/>
        <p:txBody>
          <a:bodyPr>
            <a:normAutofit/>
          </a:bodyPr>
          <a:lstStyle/>
          <a:p>
            <a:r>
              <a:rPr lang="en-US" sz="4000" dirty="0"/>
              <a:t>Is there anything you need more clarification?</a:t>
            </a:r>
          </a:p>
          <a:p>
            <a:endParaRPr lang="en-US" sz="4000" dirty="0"/>
          </a:p>
          <a:p>
            <a:pPr marL="0" indent="0">
              <a:buNone/>
            </a:pPr>
            <a:r>
              <a:rPr lang="en-US" sz="4000" dirty="0"/>
              <a:t> </a:t>
            </a:r>
          </a:p>
          <a:p>
            <a:r>
              <a:rPr lang="en-US" sz="4000" dirty="0"/>
              <a:t>Is there anything that you want to discuss? </a:t>
            </a:r>
          </a:p>
        </p:txBody>
      </p:sp>
      <p:sp>
        <p:nvSpPr>
          <p:cNvPr id="4" name="Footer Placeholder 3">
            <a:extLst>
              <a:ext uri="{FF2B5EF4-FFF2-40B4-BE49-F238E27FC236}">
                <a16:creationId xmlns:a16="http://schemas.microsoft.com/office/drawing/2014/main" id="{41026850-E8DC-792A-7634-D3366E84B0DB}"/>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8BB12F91-FAF4-8520-9964-00C531F2A012}"/>
              </a:ext>
            </a:extLst>
          </p:cNvPr>
          <p:cNvSpPr>
            <a:spLocks noGrp="1"/>
          </p:cNvSpPr>
          <p:nvPr>
            <p:ph type="sldNum" sz="quarter" idx="12"/>
          </p:nvPr>
        </p:nvSpPr>
        <p:spPr/>
        <p:txBody>
          <a:bodyPr/>
          <a:lstStyle/>
          <a:p>
            <a:fld id="{181E4D21-DFBA-4BA9-A6C6-558C4B06F883}" type="slidenum">
              <a:rPr lang="en-US" smtClean="0"/>
              <a:t>15</a:t>
            </a:fld>
            <a:endParaRPr lang="en-US"/>
          </a:p>
        </p:txBody>
      </p:sp>
      <p:sp>
        <p:nvSpPr>
          <p:cNvPr id="6" name="Rectangle ">
            <a:extLst>
              <a:ext uri="{FF2B5EF4-FFF2-40B4-BE49-F238E27FC236}">
                <a16:creationId xmlns:a16="http://schemas.microsoft.com/office/drawing/2014/main" id="{5D51C4CF-FC7D-7F37-36DF-FE2AF5E944E9}"/>
              </a:ext>
              <a:ext uri="{C183D7F6-B498-43B3-948B-1728B52AA6E4}">
                <adec:decorative xmlns:adec="http://schemas.microsoft.com/office/drawing/2017/decorative" val="1"/>
              </a:ext>
            </a:extLst>
          </p:cNvPr>
          <p:cNvSpPr/>
          <p:nvPr/>
        </p:nvSpPr>
        <p:spPr>
          <a:xfrm>
            <a:off x="329581" y="1361117"/>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7" name="Rectangle ">
            <a:extLst>
              <a:ext uri="{FF2B5EF4-FFF2-40B4-BE49-F238E27FC236}">
                <a16:creationId xmlns:a16="http://schemas.microsoft.com/office/drawing/2014/main" id="{EF60CE27-1C60-8587-E1D8-7F85242F3EEA}"/>
              </a:ext>
              <a:ext uri="{C183D7F6-B498-43B3-948B-1728B52AA6E4}">
                <adec:decorative xmlns:adec="http://schemas.microsoft.com/office/drawing/2017/decorative" val="1"/>
              </a:ext>
            </a:extLst>
          </p:cNvPr>
          <p:cNvSpPr/>
          <p:nvPr/>
        </p:nvSpPr>
        <p:spPr>
          <a:xfrm>
            <a:off x="3434030" y="52890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144044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BE3B-40FF-0A15-C31A-8EDF6B158C1C}"/>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6B34644F-9930-1FDF-CB8B-2ACF81478C03}"/>
              </a:ext>
            </a:extLst>
          </p:cNvPr>
          <p:cNvSpPr>
            <a:spLocks noGrp="1"/>
          </p:cNvSpPr>
          <p:nvPr>
            <p:ph type="sldNum" sz="quarter" idx="12"/>
          </p:nvPr>
        </p:nvSpPr>
        <p:spPr/>
        <p:txBody>
          <a:bodyPr/>
          <a:lstStyle/>
          <a:p>
            <a:fld id="{5D16CCA7-A32B-44D2-BAC0-8216F98A92EE}" type="slidenum">
              <a:rPr lang="en-US" smtClean="0"/>
              <a:t>16</a:t>
            </a:fld>
            <a:endParaRPr lang="en-US"/>
          </a:p>
        </p:txBody>
      </p:sp>
      <p:sp>
        <p:nvSpPr>
          <p:cNvPr id="2" name="Title ">
            <a:extLst>
              <a:ext uri="{FF2B5EF4-FFF2-40B4-BE49-F238E27FC236}">
                <a16:creationId xmlns:a16="http://schemas.microsoft.com/office/drawing/2014/main" id="{B2AD386D-748E-2A39-4426-008DA4B6DEEB}"/>
              </a:ext>
            </a:extLst>
          </p:cNvPr>
          <p:cNvSpPr>
            <a:spLocks noGrp="1"/>
          </p:cNvSpPr>
          <p:nvPr>
            <p:ph type="title"/>
          </p:nvPr>
        </p:nvSpPr>
        <p:spPr>
          <a:xfrm>
            <a:off x="2754" y="-2103"/>
            <a:ext cx="12177310" cy="634703"/>
          </a:xfrm>
          <a:solidFill>
            <a:srgbClr val="750518"/>
          </a:solidFill>
        </p:spPr>
        <p:txBody>
          <a:bodyPr>
            <a:noAutofit/>
          </a:bodyPr>
          <a:lstStyle/>
          <a:p>
            <a:r>
              <a:rPr lang="en-US" b="1" dirty="0">
                <a:solidFill>
                  <a:schemeClr val="bg1"/>
                </a:solidFill>
              </a:rPr>
              <a:t> Role of the DSE </a:t>
            </a:r>
          </a:p>
        </p:txBody>
      </p:sp>
      <p:sp>
        <p:nvSpPr>
          <p:cNvPr id="3" name="Text">
            <a:extLst>
              <a:ext uri="{FF2B5EF4-FFF2-40B4-BE49-F238E27FC236}">
                <a16:creationId xmlns:a16="http://schemas.microsoft.com/office/drawing/2014/main" id="{217F4EF9-8C37-9D13-32FF-23FB80E74861}"/>
              </a:ext>
            </a:extLst>
          </p:cNvPr>
          <p:cNvSpPr>
            <a:spLocks noGrp="1"/>
          </p:cNvSpPr>
          <p:nvPr>
            <p:ph idx="1"/>
          </p:nvPr>
        </p:nvSpPr>
        <p:spPr>
          <a:xfrm>
            <a:off x="133532" y="817845"/>
            <a:ext cx="12046532" cy="5056080"/>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Serve as 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“grantee” for Part B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Account to SILC for the Part B $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and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disperse those funds according to the SPIL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(usually verified in a report at every meeting).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Keep records.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Complete the PPR report with the SILC</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Complete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any other reports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required.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Retain not more than 5% of Part B for DSE administrative costs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It is not required to take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DSE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cannot hold funds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Sign the SPIL</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agreeing to serve as the DSE.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Have an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“ex officio” position on the SILC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(appointed by governor).</a:t>
            </a:r>
          </a:p>
        </p:txBody>
      </p:sp>
      <p:sp>
        <p:nvSpPr>
          <p:cNvPr id="4" name="Footer ">
            <a:extLst>
              <a:ext uri="{FF2B5EF4-FFF2-40B4-BE49-F238E27FC236}">
                <a16:creationId xmlns:a16="http://schemas.microsoft.com/office/drawing/2014/main" id="{A02181A0-16E7-2D7E-D866-93354952C876}"/>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85392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FFDB57-3D6B-EF15-9EE5-4E114AEF291D}"/>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3C30D8C2-D8B6-F79C-1486-963CDDF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618D4AD3-D4F9-C27A-2801-F2839401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3551C726-4D0F-7E7E-0086-F171E4B77947}"/>
              </a:ext>
              <a:ext uri="{C183D7F6-B498-43B3-948B-1728B52AA6E4}">
                <adec:decorative xmlns:adec="http://schemas.microsoft.com/office/drawing/2017/decorative" val="1"/>
              </a:ext>
            </a:extLst>
          </p:cNvPr>
          <p:cNvSpPr/>
          <p:nvPr/>
        </p:nvSpPr>
        <p:spPr>
          <a:xfrm>
            <a:off x="148607" y="939528"/>
            <a:ext cx="8152350" cy="292338"/>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9958DA17-14E0-9A07-83D3-71AFD19A6655}"/>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17</a:t>
            </a:fld>
            <a:endParaRPr lang="en-US"/>
          </a:p>
        </p:txBody>
      </p:sp>
      <p:sp>
        <p:nvSpPr>
          <p:cNvPr id="2" name="Title ">
            <a:extLst>
              <a:ext uri="{FF2B5EF4-FFF2-40B4-BE49-F238E27FC236}">
                <a16:creationId xmlns:a16="http://schemas.microsoft.com/office/drawing/2014/main" id="{67B0F937-5FE0-3F5C-88C2-3E34D249ECAC}"/>
              </a:ext>
            </a:extLst>
          </p:cNvPr>
          <p:cNvSpPr>
            <a:spLocks noGrp="1"/>
          </p:cNvSpPr>
          <p:nvPr>
            <p:ph type="title"/>
          </p:nvPr>
        </p:nvSpPr>
        <p:spPr>
          <a:xfrm>
            <a:off x="141634" y="-694"/>
            <a:ext cx="11197615" cy="940248"/>
          </a:xfrm>
        </p:spPr>
        <p:txBody>
          <a:bodyPr anchor="b">
            <a:normAutofit/>
          </a:bodyPr>
          <a:lstStyle/>
          <a:p>
            <a:r>
              <a:rPr lang="en-US" sz="5000" b="1" dirty="0"/>
              <a:t>A word about “ex </a:t>
            </a:r>
            <a:r>
              <a:rPr lang="en-US" sz="5000" b="1" dirty="0" err="1"/>
              <a:t>officios</a:t>
            </a:r>
            <a:r>
              <a:rPr lang="en-US" sz="5000" b="1" dirty="0"/>
              <a:t>”</a:t>
            </a:r>
          </a:p>
        </p:txBody>
      </p:sp>
      <p:sp>
        <p:nvSpPr>
          <p:cNvPr id="3" name="Text">
            <a:extLst>
              <a:ext uri="{FF2B5EF4-FFF2-40B4-BE49-F238E27FC236}">
                <a16:creationId xmlns:a16="http://schemas.microsoft.com/office/drawing/2014/main" id="{77105525-13FC-F68A-9D5A-090DA9A8E187}"/>
              </a:ext>
            </a:extLst>
          </p:cNvPr>
          <p:cNvSpPr>
            <a:spLocks noGrp="1"/>
          </p:cNvSpPr>
          <p:nvPr>
            <p:ph idx="1"/>
          </p:nvPr>
        </p:nvSpPr>
        <p:spPr>
          <a:xfrm>
            <a:off x="151940" y="1415585"/>
            <a:ext cx="11594194" cy="5114954"/>
          </a:xfrm>
        </p:spPr>
        <p:txBody>
          <a:bodyPr vert="horz" lIns="91440" tIns="45720" rIns="91440" bIns="45720" rtlCol="0" anchor="t">
            <a:noAutofit/>
          </a:bodyPr>
          <a:lstStyle/>
          <a:p>
            <a:r>
              <a:rPr lang="en-US" dirty="0">
                <a:latin typeface="Arial"/>
                <a:cs typeface="Arial"/>
              </a:rPr>
              <a:t>“Ex officio” means that the person holds the position on your SILC </a:t>
            </a:r>
            <a:r>
              <a:rPr lang="en-US" b="1" dirty="0">
                <a:latin typeface="Arial"/>
                <a:cs typeface="Arial"/>
              </a:rPr>
              <a:t>because of the position they hold in a state agency related to disabilities</a:t>
            </a:r>
            <a:r>
              <a:rPr lang="en-US" dirty="0">
                <a:latin typeface="Arial"/>
                <a:cs typeface="Arial"/>
              </a:rPr>
              <a:t>.</a:t>
            </a:r>
          </a:p>
          <a:p>
            <a:r>
              <a:rPr lang="en-US" dirty="0">
                <a:latin typeface="Arial"/>
                <a:cs typeface="Arial"/>
              </a:rPr>
              <a:t>The individual may have </a:t>
            </a:r>
            <a:r>
              <a:rPr lang="en-US" b="1" dirty="0">
                <a:latin typeface="Arial"/>
                <a:cs typeface="Arial"/>
              </a:rPr>
              <a:t>helpful information about their agency</a:t>
            </a:r>
            <a:r>
              <a:rPr lang="en-US" dirty="0">
                <a:latin typeface="Arial"/>
                <a:cs typeface="Arial"/>
              </a:rPr>
              <a:t>, or </a:t>
            </a:r>
            <a:r>
              <a:rPr lang="en-US" b="1" dirty="0">
                <a:latin typeface="Arial"/>
                <a:cs typeface="Arial"/>
              </a:rPr>
              <a:t>expertise about a funding source</a:t>
            </a:r>
            <a:r>
              <a:rPr lang="en-US" dirty="0">
                <a:latin typeface="Arial"/>
                <a:cs typeface="Arial"/>
              </a:rPr>
              <a:t> that the Council will find useful.</a:t>
            </a:r>
          </a:p>
          <a:p>
            <a:r>
              <a:rPr lang="en-US" dirty="0">
                <a:latin typeface="Arial"/>
                <a:cs typeface="Arial"/>
              </a:rPr>
              <a:t>In the case of the SILC, these are </a:t>
            </a:r>
            <a:r>
              <a:rPr lang="en-US" b="1" dirty="0">
                <a:latin typeface="Arial"/>
                <a:cs typeface="Arial"/>
              </a:rPr>
              <a:t>non-voting positions</a:t>
            </a:r>
            <a:r>
              <a:rPr lang="en-US" dirty="0">
                <a:latin typeface="Arial"/>
                <a:cs typeface="Arial"/>
              </a:rPr>
              <a:t>. Some SILCs also define the position further in either their policies or their bylaws. </a:t>
            </a:r>
          </a:p>
          <a:p>
            <a:r>
              <a:rPr lang="en-US" dirty="0">
                <a:latin typeface="Arial"/>
                <a:cs typeface="Arial"/>
              </a:rPr>
              <a:t>It is </a:t>
            </a:r>
            <a:r>
              <a:rPr lang="en-US" b="1" dirty="0">
                <a:latin typeface="Arial"/>
                <a:cs typeface="Arial"/>
              </a:rPr>
              <a:t>not unusual to limit the contribution of ex officio members to observation or specific items on the agenda</a:t>
            </a:r>
            <a:r>
              <a:rPr lang="en-US" dirty="0">
                <a:latin typeface="Arial"/>
                <a:cs typeface="Arial"/>
              </a:rPr>
              <a:t>, and not always have them involved in the open discussions of the Council.</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7CB96091-65BF-DEE6-8923-03A9480FF09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E22D37A0-2806-E84B-549A-F85842C9BF7D}"/>
              </a:ext>
              <a:ext uri="{C183D7F6-B498-43B3-948B-1728B52AA6E4}">
                <adec:decorative xmlns:adec="http://schemas.microsoft.com/office/drawing/2017/decorative" val="1"/>
              </a:ext>
            </a:extLst>
          </p:cNvPr>
          <p:cNvSpPr/>
          <p:nvPr/>
        </p:nvSpPr>
        <p:spPr>
          <a:xfrm>
            <a:off x="3434030" y="5825997"/>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331941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9F73-2668-908C-0012-E999A75296C9}"/>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88F20334-10E4-6130-EBB3-91667287C8B0}"/>
              </a:ext>
            </a:extLst>
          </p:cNvPr>
          <p:cNvSpPr>
            <a:spLocks noGrp="1"/>
          </p:cNvSpPr>
          <p:nvPr>
            <p:ph type="sldNum" sz="quarter" idx="12"/>
          </p:nvPr>
        </p:nvSpPr>
        <p:spPr/>
        <p:txBody>
          <a:bodyPr/>
          <a:lstStyle/>
          <a:p>
            <a:fld id="{5D16CCA7-A32B-44D2-BAC0-8216F98A92EE}" type="slidenum">
              <a:rPr lang="en-US" smtClean="0"/>
              <a:t>18</a:t>
            </a:fld>
            <a:endParaRPr lang="en-US"/>
          </a:p>
        </p:txBody>
      </p:sp>
      <p:sp>
        <p:nvSpPr>
          <p:cNvPr id="2" name="Title ">
            <a:extLst>
              <a:ext uri="{FF2B5EF4-FFF2-40B4-BE49-F238E27FC236}">
                <a16:creationId xmlns:a16="http://schemas.microsoft.com/office/drawing/2014/main" id="{A17D7874-39B9-8384-7290-C482E571A061}"/>
              </a:ext>
            </a:extLst>
          </p:cNvPr>
          <p:cNvSpPr>
            <a:spLocks noGrp="1"/>
          </p:cNvSpPr>
          <p:nvPr>
            <p:ph type="title"/>
          </p:nvPr>
        </p:nvSpPr>
        <p:spPr>
          <a:xfrm>
            <a:off x="2754" y="-2103"/>
            <a:ext cx="12177310" cy="657563"/>
          </a:xfrm>
          <a:solidFill>
            <a:srgbClr val="750518"/>
          </a:solidFill>
        </p:spPr>
        <p:txBody>
          <a:bodyPr>
            <a:noAutofit/>
          </a:bodyPr>
          <a:lstStyle/>
          <a:p>
            <a:r>
              <a:rPr lang="en-US" b="1" dirty="0">
                <a:solidFill>
                  <a:schemeClr val="bg1"/>
                </a:solidFill>
              </a:rPr>
              <a:t> Role of CILs</a:t>
            </a:r>
          </a:p>
        </p:txBody>
      </p:sp>
      <p:sp>
        <p:nvSpPr>
          <p:cNvPr id="3" name="Text">
            <a:extLst>
              <a:ext uri="{FF2B5EF4-FFF2-40B4-BE49-F238E27FC236}">
                <a16:creationId xmlns:a16="http://schemas.microsoft.com/office/drawing/2014/main" id="{96E79889-53C2-FBB2-D636-93831F865DAC}"/>
              </a:ext>
            </a:extLst>
          </p:cNvPr>
          <p:cNvSpPr>
            <a:spLocks noGrp="1"/>
          </p:cNvSpPr>
          <p:nvPr>
            <p:ph idx="1"/>
          </p:nvPr>
        </p:nvSpPr>
        <p:spPr>
          <a:xfrm>
            <a:off x="133532" y="977865"/>
            <a:ext cx="12046531" cy="5056080"/>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Provide 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Core Services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Provide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other Independent Living Services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Develop SPIL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with SILC</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Help to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implement SPIL</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Comply with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CIL Standards &amp; Assurances and Indicators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Conduct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Resource Development Activities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Select a CIL ED to serve on the SILC</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subject to appointment by the Governor.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More than 50% of the CIL Directors must sign the SPIL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to approve its content.</a:t>
            </a:r>
          </a:p>
        </p:txBody>
      </p:sp>
      <p:sp>
        <p:nvSpPr>
          <p:cNvPr id="4" name="Footer ">
            <a:extLst>
              <a:ext uri="{FF2B5EF4-FFF2-40B4-BE49-F238E27FC236}">
                <a16:creationId xmlns:a16="http://schemas.microsoft.com/office/drawing/2014/main" id="{F381A500-4425-D628-373C-4341C387743C}"/>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86745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FD7A3-60DC-0BD0-3312-21E8ECB3C4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07A428-9978-6475-0C57-79C560B08E3D}"/>
              </a:ext>
            </a:extLst>
          </p:cNvPr>
          <p:cNvSpPr>
            <a:spLocks noGrp="1"/>
          </p:cNvSpPr>
          <p:nvPr>
            <p:ph type="sldNum" sz="quarter" idx="10"/>
          </p:nvPr>
        </p:nvSpPr>
        <p:spPr/>
        <p:txBody>
          <a:bodyPr/>
          <a:lstStyle/>
          <a:p>
            <a:pPr>
              <a:defRPr/>
            </a:pPr>
            <a:fld id="{F2DF5F09-D78D-44DB-A338-E90D23C46220}" type="slidenum">
              <a:rPr lang="en-US" smtClean="0"/>
              <a:t>19</a:t>
            </a:fld>
            <a:endParaRPr lang="en-US"/>
          </a:p>
        </p:txBody>
      </p:sp>
      <p:sp>
        <p:nvSpPr>
          <p:cNvPr id="4" name="Title 3">
            <a:extLst>
              <a:ext uri="{FF2B5EF4-FFF2-40B4-BE49-F238E27FC236}">
                <a16:creationId xmlns:a16="http://schemas.microsoft.com/office/drawing/2014/main" id="{CF2C0F4D-88DC-2E17-3F08-92ECD1759214}"/>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45 CFR § 1329.15 -- Duties of the SILC.</a:t>
            </a:r>
          </a:p>
        </p:txBody>
      </p:sp>
      <p:sp>
        <p:nvSpPr>
          <p:cNvPr id="2" name="Content Placeholder 1">
            <a:extLst>
              <a:ext uri="{FF2B5EF4-FFF2-40B4-BE49-F238E27FC236}">
                <a16:creationId xmlns:a16="http://schemas.microsoft.com/office/drawing/2014/main" id="{3079BE74-E1B4-3654-7D54-EF9406F3161D}"/>
              </a:ext>
            </a:extLst>
          </p:cNvPr>
          <p:cNvSpPr>
            <a:spLocks noGrp="1"/>
          </p:cNvSpPr>
          <p:nvPr>
            <p:ph sz="half" idx="1"/>
          </p:nvPr>
        </p:nvSpPr>
        <p:spPr>
          <a:xfrm>
            <a:off x="186689" y="1490344"/>
            <a:ext cx="5833111" cy="4866005"/>
          </a:xfrm>
        </p:spPr>
        <p:txBody>
          <a:bodyPr>
            <a:normAutofit fontScale="92500"/>
          </a:bodyPr>
          <a:lstStyle/>
          <a:p>
            <a:pPr marL="457200" lvl="1" indent="-457200">
              <a:spcAft>
                <a:spcPts val="1200"/>
              </a:spcAft>
              <a:buFont typeface="+mj-lt"/>
              <a:buAutoNum type="arabicParenR"/>
            </a:pPr>
            <a:r>
              <a:rPr lang="en-US" sz="2800" dirty="0"/>
              <a:t>The duties of the SILC are those set forth in section 705(c), (d), and (e) of the Act.</a:t>
            </a:r>
          </a:p>
          <a:p>
            <a:pPr marL="457200" lvl="1" indent="-457200">
              <a:spcAft>
                <a:spcPts val="1200"/>
              </a:spcAft>
              <a:buFont typeface="+mj-lt"/>
              <a:buAutoNum type="arabicParenR"/>
            </a:pPr>
            <a:r>
              <a:rPr lang="en-US" sz="2800" dirty="0"/>
              <a:t>The SILC shall develop the SPIL (State Plan for Independent Living) in accordance with guidelines developed by the Administrator;</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lvl="1" indent="0">
              <a:spcAft>
                <a:spcPts val="1200"/>
              </a:spcAft>
              <a:buNone/>
            </a:pPr>
            <a:r>
              <a:rPr lang="en-US" sz="2000" dirty="0"/>
              <a:t>CFR = Code of Federal Regulations</a:t>
            </a:r>
          </a:p>
          <a:p>
            <a:endParaRPr lang="en-US" dirty="0"/>
          </a:p>
        </p:txBody>
      </p:sp>
      <p:sp>
        <p:nvSpPr>
          <p:cNvPr id="5" name="Content Placeholder 4">
            <a:extLst>
              <a:ext uri="{FF2B5EF4-FFF2-40B4-BE49-F238E27FC236}">
                <a16:creationId xmlns:a16="http://schemas.microsoft.com/office/drawing/2014/main" id="{9D31D78C-66DA-0AE7-FD5C-010C12CBC48E}"/>
              </a:ext>
            </a:extLst>
          </p:cNvPr>
          <p:cNvSpPr>
            <a:spLocks noGrp="1"/>
          </p:cNvSpPr>
          <p:nvPr>
            <p:ph sz="half" idx="2"/>
          </p:nvPr>
        </p:nvSpPr>
        <p:spPr>
          <a:xfrm>
            <a:off x="6172202" y="1471928"/>
            <a:ext cx="5474970" cy="3260092"/>
          </a:xfrm>
          <a:solidFill>
            <a:srgbClr val="BCDDE6"/>
          </a:solidFill>
          <a:ln w="63500">
            <a:solidFill>
              <a:srgbClr val="750518"/>
            </a:solidFill>
          </a:ln>
        </p:spPr>
        <p:txBody>
          <a:bodyPr>
            <a:normAutofit fontScale="92500"/>
          </a:bodyPr>
          <a:lstStyle/>
          <a:p>
            <a:pPr marL="0" indent="0">
              <a:buNone/>
            </a:pPr>
            <a:r>
              <a:rPr lang="en-US" b="1" dirty="0"/>
              <a:t>What This Means:</a:t>
            </a:r>
          </a:p>
          <a:p>
            <a:r>
              <a:rPr lang="en-US" dirty="0"/>
              <a:t>This section of the law sets the standards of a State Independent Living Council (SILC). </a:t>
            </a:r>
          </a:p>
          <a:p>
            <a:r>
              <a:rPr lang="en-US" dirty="0"/>
              <a:t>The SILC must follow the federal process for developing the SPIL, typically every three years.</a:t>
            </a:r>
          </a:p>
          <a:p>
            <a:endParaRPr lang="en-US" dirty="0"/>
          </a:p>
        </p:txBody>
      </p:sp>
      <p:sp>
        <p:nvSpPr>
          <p:cNvPr id="6" name="Footer Placeholder 5">
            <a:extLst>
              <a:ext uri="{FF2B5EF4-FFF2-40B4-BE49-F238E27FC236}">
                <a16:creationId xmlns:a16="http://schemas.microsoft.com/office/drawing/2014/main" id="{226A8AAB-8F68-8C42-ADAA-B3D5BB1E05FC}"/>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05011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2200-7E40-25EB-D237-1DACE0F187B5}"/>
            </a:ext>
          </a:extLst>
        </p:cNvPr>
        <p:cNvGrpSpPr/>
        <p:nvPr/>
      </p:nvGrpSpPr>
      <p:grpSpPr>
        <a:xfrm>
          <a:off x="0" y="0"/>
          <a:ext cx="0" cy="0"/>
          <a:chOff x="0" y="0"/>
          <a:chExt cx="0" cy="0"/>
        </a:xfrm>
      </p:grpSpPr>
      <p:pic>
        <p:nvPicPr>
          <p:cNvPr id="8" name="Logo 2" descr="Logo: University of Montana. Graphic features a mountain with two peaks. ">
            <a:extLst>
              <a:ext uri="{FF2B5EF4-FFF2-40B4-BE49-F238E27FC236}">
                <a16:creationId xmlns:a16="http://schemas.microsoft.com/office/drawing/2014/main" id="{272D76E7-54E1-F3D4-1B69-8914C30764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67299" y="5180992"/>
            <a:ext cx="5755589" cy="1363822"/>
          </a:xfrm>
          <a:prstGeom prst="rect">
            <a:avLst/>
          </a:prstGeom>
        </p:spPr>
      </p:pic>
      <p:sp>
        <p:nvSpPr>
          <p:cNvPr id="4" name="Footer Placeholder 3">
            <a:extLst>
              <a:ext uri="{FF2B5EF4-FFF2-40B4-BE49-F238E27FC236}">
                <a16:creationId xmlns:a16="http://schemas.microsoft.com/office/drawing/2014/main" id="{9EB94161-A666-90DD-D3E5-559064ACA703}"/>
              </a:ext>
            </a:extLst>
          </p:cNvPr>
          <p:cNvSpPr>
            <a:spLocks noGrp="1"/>
          </p:cNvSpPr>
          <p:nvPr>
            <p:ph type="title" idx="4294967295"/>
          </p:nvPr>
        </p:nvSpPr>
        <p:spPr>
          <a:xfrm>
            <a:off x="3640138" y="6491288"/>
            <a:ext cx="462597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002E"/>
                </a:solidFill>
                <a:effectLst/>
                <a:uLnTx/>
                <a:uFillTx/>
                <a:latin typeface="+mn-lt"/>
                <a:ea typeface="+mn-ea"/>
                <a:cs typeface="+mn-cs"/>
              </a:rPr>
              <a:t>Independent Living  Training and Technical Assistance Center</a:t>
            </a:r>
          </a:p>
        </p:txBody>
      </p:sp>
      <p:sp>
        <p:nvSpPr>
          <p:cNvPr id="3" name="Text">
            <a:extLst>
              <a:ext uri="{FF2B5EF4-FFF2-40B4-BE49-F238E27FC236}">
                <a16:creationId xmlns:a16="http://schemas.microsoft.com/office/drawing/2014/main" id="{061CB36C-6703-FA60-EA7E-DD5D402C8BEA}"/>
              </a:ext>
            </a:extLst>
          </p:cNvPr>
          <p:cNvSpPr>
            <a:spLocks noGrp="1"/>
          </p:cNvSpPr>
          <p:nvPr>
            <p:ph idx="1"/>
          </p:nvPr>
        </p:nvSpPr>
        <p:spPr>
          <a:xfrm>
            <a:off x="534008" y="2449660"/>
            <a:ext cx="11520121" cy="2449006"/>
          </a:xfrm>
        </p:spPr>
        <p:txBody>
          <a:bodyPr vert="horz" lIns="91440" tIns="45720" rIns="91440" bIns="45720" rtlCol="0" anchor="t">
            <a:normAutofit/>
          </a:bodyPr>
          <a:lstStyle/>
          <a:p>
            <a:pPr marL="0" indent="0">
              <a:lnSpc>
                <a:spcPct val="100000"/>
              </a:lnSpc>
              <a:spcBef>
                <a:spcPts val="0"/>
              </a:spcBef>
              <a:spcAft>
                <a:spcPts val="2400"/>
              </a:spcAft>
              <a:buNone/>
            </a:pPr>
            <a:r>
              <a:rPr lang="en-US" sz="2400" dirty="0">
                <a:latin typeface="Aptos"/>
                <a:cs typeface="Arial"/>
              </a:rPr>
              <a:t>The IL Training &amp; Technical Assistance Center is operated by the University of Montana’s Rural Institute for Inclusive Communities (RIIC) and funded by the Office of Independent Living Programs, Administration on Disabilities, Administration for Community Living (ACL), to provide expert information, support, and training tailored for Centers for Independent Living (CILs), Statewide Independent Living Councils (SILCs), and Designated State Entities (DSEs) across the country.​</a:t>
            </a:r>
            <a:endParaRPr lang="en-US" sz="2400" b="1" dirty="0">
              <a:latin typeface="Aptos"/>
              <a:cs typeface="Arial" panose="020B0604020202020204" pitchFamily="34" charset="0"/>
            </a:endParaRPr>
          </a:p>
        </p:txBody>
      </p:sp>
      <p:sp>
        <p:nvSpPr>
          <p:cNvPr id="5" name="Slide Number ">
            <a:extLst>
              <a:ext uri="{FF2B5EF4-FFF2-40B4-BE49-F238E27FC236}">
                <a16:creationId xmlns:a16="http://schemas.microsoft.com/office/drawing/2014/main" id="{FBCF95F5-0E44-576D-DCAC-27B3787EF68B}"/>
              </a:ext>
            </a:extLst>
          </p:cNvPr>
          <p:cNvSpPr>
            <a:spLocks noGrp="1"/>
          </p:cNvSpPr>
          <p:nvPr>
            <p:ph type="sldNum" sz="quarter" idx="12"/>
          </p:nvPr>
        </p:nvSpPr>
        <p:spPr/>
        <p:txBody>
          <a:bodyPr/>
          <a:lstStyle/>
          <a:p>
            <a:fld id="{5D16CCA7-A32B-44D2-BAC0-8216F98A92EE}" type="slidenum">
              <a:rPr lang="en-US" smtClean="0"/>
              <a:t>2</a:t>
            </a:fld>
            <a:endParaRPr lang="en-US"/>
          </a:p>
        </p:txBody>
      </p:sp>
      <p:pic>
        <p:nvPicPr>
          <p:cNvPr id="6" name="Picture 5" descr="Logo for the Independent Living Training and Technical Assistance Center. Red Block IL T and TA over a light blue line with the full name of the Center written out in green. ">
            <a:extLst>
              <a:ext uri="{FF2B5EF4-FFF2-40B4-BE49-F238E27FC236}">
                <a16:creationId xmlns:a16="http://schemas.microsoft.com/office/drawing/2014/main" id="{D8C4A435-9845-7270-7228-564DB8042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308" y="95649"/>
            <a:ext cx="4977384" cy="2212848"/>
          </a:xfrm>
          <a:prstGeom prst="rect">
            <a:avLst/>
          </a:prstGeom>
        </p:spPr>
      </p:pic>
    </p:spTree>
    <p:extLst>
      <p:ext uri="{BB962C8B-B14F-4D97-AF65-F5344CB8AC3E}">
        <p14:creationId xmlns:p14="http://schemas.microsoft.com/office/powerpoint/2010/main" val="61243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0982-D9B1-E13E-BDFB-0A2F6E86E60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A12D44-71E6-5517-0F90-EA6C1D726FF4}"/>
              </a:ext>
            </a:extLst>
          </p:cNvPr>
          <p:cNvSpPr>
            <a:spLocks noGrp="1"/>
          </p:cNvSpPr>
          <p:nvPr>
            <p:ph type="sldNum" sz="quarter" idx="10"/>
          </p:nvPr>
        </p:nvSpPr>
        <p:spPr/>
        <p:txBody>
          <a:bodyPr/>
          <a:lstStyle/>
          <a:p>
            <a:pPr>
              <a:defRPr/>
            </a:pPr>
            <a:fld id="{F2DF5F09-D78D-44DB-A338-E90D23C46220}" type="slidenum">
              <a:rPr lang="en-US" smtClean="0"/>
              <a:t>20</a:t>
            </a:fld>
            <a:endParaRPr lang="en-US"/>
          </a:p>
        </p:txBody>
      </p:sp>
      <p:sp>
        <p:nvSpPr>
          <p:cNvPr id="4" name="Title 3">
            <a:extLst>
              <a:ext uri="{FF2B5EF4-FFF2-40B4-BE49-F238E27FC236}">
                <a16:creationId xmlns:a16="http://schemas.microsoft.com/office/drawing/2014/main" id="{6E05D7D6-1EBF-7F29-4DF5-005147B308DE}"/>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B85965DE-A031-28CD-BC57-59682941EFB6}"/>
              </a:ext>
            </a:extLst>
          </p:cNvPr>
          <p:cNvSpPr>
            <a:spLocks noGrp="1"/>
          </p:cNvSpPr>
          <p:nvPr>
            <p:ph sz="half" idx="1"/>
          </p:nvPr>
        </p:nvSpPr>
        <p:spPr>
          <a:xfrm>
            <a:off x="186689" y="1490344"/>
            <a:ext cx="5833111" cy="4866005"/>
          </a:xfrm>
        </p:spPr>
        <p:txBody>
          <a:bodyPr>
            <a:normAutofit/>
          </a:bodyPr>
          <a:lstStyle/>
          <a:p>
            <a:pPr marL="457200" lvl="1" indent="-457200">
              <a:spcAft>
                <a:spcPts val="1200"/>
              </a:spcAft>
              <a:buFont typeface="+mj-lt"/>
              <a:buAutoNum type="arabicParenR" startAt="3"/>
            </a:pPr>
            <a:r>
              <a:rPr lang="en-US" sz="2800" dirty="0"/>
              <a:t>The SILC shall monitor, review and evaluate the implementation of the SPIL on a regular basis as determined by the SILC and set forth in the SPIL;</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FC29170E-B5E0-7373-4946-204EF6EE3A36}"/>
              </a:ext>
            </a:extLst>
          </p:cNvPr>
          <p:cNvSpPr>
            <a:spLocks noGrp="1"/>
          </p:cNvSpPr>
          <p:nvPr>
            <p:ph sz="half" idx="2"/>
          </p:nvPr>
        </p:nvSpPr>
        <p:spPr>
          <a:xfrm>
            <a:off x="6172202" y="1471928"/>
            <a:ext cx="5474970" cy="4601846"/>
          </a:xfrm>
          <a:solidFill>
            <a:srgbClr val="BCDDE6"/>
          </a:solidFill>
          <a:ln w="63500">
            <a:solidFill>
              <a:srgbClr val="750518"/>
            </a:solidFill>
          </a:ln>
        </p:spPr>
        <p:txBody>
          <a:bodyPr>
            <a:normAutofit/>
          </a:bodyPr>
          <a:lstStyle/>
          <a:p>
            <a:pPr marL="0" indent="0">
              <a:buNone/>
            </a:pPr>
            <a:r>
              <a:rPr lang="en-US" b="1" dirty="0"/>
              <a:t>What This Means:</a:t>
            </a:r>
          </a:p>
          <a:p>
            <a:r>
              <a:rPr lang="en-US" dirty="0"/>
              <a:t>The SILC must review how the SPIL is working and if the plan is being followed.</a:t>
            </a:r>
          </a:p>
          <a:p>
            <a:r>
              <a:rPr lang="en-US" dirty="0"/>
              <a:t>The SILC must follow the review process set in the SPIL. </a:t>
            </a:r>
          </a:p>
          <a:p>
            <a:r>
              <a:rPr lang="en-US" dirty="0"/>
              <a:t>This is the main job of the SILC when it isn’t developing the SPIL.</a:t>
            </a:r>
          </a:p>
          <a:p>
            <a:endParaRPr lang="en-US" dirty="0"/>
          </a:p>
        </p:txBody>
      </p:sp>
      <p:sp>
        <p:nvSpPr>
          <p:cNvPr id="6" name="Footer Placeholder 5">
            <a:extLst>
              <a:ext uri="{FF2B5EF4-FFF2-40B4-BE49-F238E27FC236}">
                <a16:creationId xmlns:a16="http://schemas.microsoft.com/office/drawing/2014/main" id="{CC50496A-BF7F-43FE-0278-CFC7E3D5E07D}"/>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84344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C817-AEDF-96E0-349C-EDBFC7D150E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544197-94F9-DD34-D9DD-137106806222}"/>
              </a:ext>
            </a:extLst>
          </p:cNvPr>
          <p:cNvSpPr>
            <a:spLocks noGrp="1"/>
          </p:cNvSpPr>
          <p:nvPr>
            <p:ph type="sldNum" sz="quarter" idx="10"/>
          </p:nvPr>
        </p:nvSpPr>
        <p:spPr/>
        <p:txBody>
          <a:bodyPr/>
          <a:lstStyle/>
          <a:p>
            <a:pPr>
              <a:defRPr/>
            </a:pPr>
            <a:fld id="{F2DF5F09-D78D-44DB-A338-E90D23C46220}" type="slidenum">
              <a:rPr lang="en-US" smtClean="0"/>
              <a:t>21</a:t>
            </a:fld>
            <a:endParaRPr lang="en-US"/>
          </a:p>
        </p:txBody>
      </p:sp>
      <p:sp>
        <p:nvSpPr>
          <p:cNvPr id="4" name="Title 3">
            <a:extLst>
              <a:ext uri="{FF2B5EF4-FFF2-40B4-BE49-F238E27FC236}">
                <a16:creationId xmlns:a16="http://schemas.microsoft.com/office/drawing/2014/main" id="{86D6A359-EFF7-ED21-336C-31E87B21E110}"/>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C40858E9-8FB9-E70A-865E-7FF809865F26}"/>
              </a:ext>
            </a:extLst>
          </p:cNvPr>
          <p:cNvSpPr>
            <a:spLocks noGrp="1"/>
          </p:cNvSpPr>
          <p:nvPr>
            <p:ph sz="half" idx="1"/>
          </p:nvPr>
        </p:nvSpPr>
        <p:spPr>
          <a:xfrm>
            <a:off x="186689" y="1490344"/>
            <a:ext cx="5833111" cy="4866005"/>
          </a:xfrm>
        </p:spPr>
        <p:txBody>
          <a:bodyPr>
            <a:normAutofit/>
          </a:bodyPr>
          <a:lstStyle/>
          <a:p>
            <a:pPr marL="457200" marR="0" lvl="1" indent="-457200" algn="l" defTabSz="914400" rtl="0" eaLnBrk="1" fontAlgn="auto" latinLnBrk="0" hangingPunct="1">
              <a:lnSpc>
                <a:spcPct val="90000"/>
              </a:lnSpc>
              <a:spcBef>
                <a:spcPts val="500"/>
              </a:spcBef>
              <a:spcAft>
                <a:spcPts val="1200"/>
              </a:spcAft>
              <a:buClrTx/>
              <a:buSzTx/>
              <a:buFont typeface="+mj-lt"/>
              <a:buAutoNum type="arabicParenR" startAt="4"/>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shall meet regularly, and ensure that such meetings are open to the public and sufficient advance notice of such meetings is provided;</a:t>
            </a:r>
            <a:endParaRPr kumimoji="0" lang="en-US"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4B91C0E1-0873-97CF-58B6-C1E79356D848}"/>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meet regularly.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make sure anyone can attend their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announce the meeting ahead of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**More info on meetings in SILC </a:t>
            </a:r>
            <a:r>
              <a:rPr kumimoji="0" lang="en-US" sz="2800" b="0" i="0" u="none" strike="noStrike" kern="1200" cap="none" spc="0" normalizeH="0" baseline="0" noProof="0" dirty="0">
                <a:ln>
                  <a:noFill/>
                </a:ln>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Assurances</a:t>
            </a:r>
            <a:endParaRPr kumimoji="0" lang="en-US" sz="2800" b="0" i="0" u="none" strike="noStrike" kern="1200" cap="none" spc="0" normalizeH="0" baseline="0" noProof="0" dirty="0">
              <a:ln>
                <a:noFill/>
              </a:ln>
              <a:effectLst/>
              <a:uLnTx/>
              <a:uFillTx/>
              <a:latin typeface="Aptos" panose="02110004020202020204"/>
              <a:ea typeface="+mn-ea"/>
              <a:cs typeface="+mn-cs"/>
            </a:endParaRPr>
          </a:p>
          <a:p>
            <a:endParaRPr lang="en-US" dirty="0"/>
          </a:p>
        </p:txBody>
      </p:sp>
      <p:sp>
        <p:nvSpPr>
          <p:cNvPr id="6" name="Footer Placeholder 5">
            <a:extLst>
              <a:ext uri="{FF2B5EF4-FFF2-40B4-BE49-F238E27FC236}">
                <a16:creationId xmlns:a16="http://schemas.microsoft.com/office/drawing/2014/main" id="{70FED493-EFCA-3E04-C77D-42A56AD7006B}"/>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9337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7A46-8256-A297-1538-05F42436D3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AB9F07-97FB-408F-F4E3-AE089ACA16FD}"/>
              </a:ext>
            </a:extLst>
          </p:cNvPr>
          <p:cNvSpPr>
            <a:spLocks noGrp="1"/>
          </p:cNvSpPr>
          <p:nvPr>
            <p:ph type="sldNum" sz="quarter" idx="10"/>
          </p:nvPr>
        </p:nvSpPr>
        <p:spPr/>
        <p:txBody>
          <a:bodyPr/>
          <a:lstStyle/>
          <a:p>
            <a:pPr>
              <a:defRPr/>
            </a:pPr>
            <a:fld id="{F2DF5F09-D78D-44DB-A338-E90D23C46220}" type="slidenum">
              <a:rPr lang="en-US" smtClean="0"/>
              <a:t>22</a:t>
            </a:fld>
            <a:endParaRPr lang="en-US"/>
          </a:p>
        </p:txBody>
      </p:sp>
      <p:sp>
        <p:nvSpPr>
          <p:cNvPr id="4" name="Title 3">
            <a:extLst>
              <a:ext uri="{FF2B5EF4-FFF2-40B4-BE49-F238E27FC236}">
                <a16:creationId xmlns:a16="http://schemas.microsoft.com/office/drawing/2014/main" id="{666DC352-75B6-8F65-C7A0-1DAA81B5E2AB}"/>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06A5B64E-B323-AA9B-3104-16AC31C50EDC}"/>
              </a:ext>
            </a:extLst>
          </p:cNvPr>
          <p:cNvSpPr>
            <a:spLocks noGrp="1"/>
          </p:cNvSpPr>
          <p:nvPr>
            <p:ph sz="half" idx="1"/>
          </p:nvPr>
        </p:nvSpPr>
        <p:spPr>
          <a:xfrm>
            <a:off x="186689" y="1490344"/>
            <a:ext cx="5833111" cy="4866005"/>
          </a:xfrm>
        </p:spPr>
        <p:txBody>
          <a:bodyPr>
            <a:normAutofit/>
          </a:bodyPr>
          <a:lstStyle/>
          <a:p>
            <a:pPr marL="0" lvl="1" indent="0">
              <a:buNone/>
            </a:pPr>
            <a:r>
              <a:rPr lang="en-US" sz="2800" dirty="0"/>
              <a:t>5)  The SILC shall submit to the Administrator such periodic reports as the Administrator may reasonably request, and keep such records, and afford such access to such records, as the Administrator finds necessary to verify the information in such reports; and</a:t>
            </a:r>
            <a:endParaRPr lang="en-US" dirty="0"/>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4F0D9A6C-154D-912D-70BC-45BECD0C93D2}"/>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submits a report each year to ACL, called the Program Progress Report (PPR, formerly 704).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completes this report with the DSE.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last year’s report is due the end of this month.</a:t>
            </a:r>
          </a:p>
          <a:p>
            <a:endParaRPr lang="en-US" dirty="0"/>
          </a:p>
        </p:txBody>
      </p:sp>
      <p:sp>
        <p:nvSpPr>
          <p:cNvPr id="6" name="Footer Placeholder 5">
            <a:extLst>
              <a:ext uri="{FF2B5EF4-FFF2-40B4-BE49-F238E27FC236}">
                <a16:creationId xmlns:a16="http://schemas.microsoft.com/office/drawing/2014/main" id="{DD5AB550-0CAA-DFE7-394E-6A2CBCA1F953}"/>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70078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7429-6980-536C-C073-ECC40DB3AC3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B49F01-2F7A-9F5E-2CE7-51E5B471E963}"/>
              </a:ext>
            </a:extLst>
          </p:cNvPr>
          <p:cNvSpPr>
            <a:spLocks noGrp="1"/>
          </p:cNvSpPr>
          <p:nvPr>
            <p:ph type="sldNum" sz="quarter" idx="10"/>
          </p:nvPr>
        </p:nvSpPr>
        <p:spPr/>
        <p:txBody>
          <a:bodyPr/>
          <a:lstStyle/>
          <a:p>
            <a:pPr>
              <a:defRPr/>
            </a:pPr>
            <a:fld id="{F2DF5F09-D78D-44DB-A338-E90D23C46220}" type="slidenum">
              <a:rPr lang="en-US" smtClean="0"/>
              <a:t>23</a:t>
            </a:fld>
            <a:endParaRPr lang="en-US"/>
          </a:p>
        </p:txBody>
      </p:sp>
      <p:sp>
        <p:nvSpPr>
          <p:cNvPr id="4" name="Title 3">
            <a:extLst>
              <a:ext uri="{FF2B5EF4-FFF2-40B4-BE49-F238E27FC236}">
                <a16:creationId xmlns:a16="http://schemas.microsoft.com/office/drawing/2014/main" id="{3E187D72-5798-59C5-3224-4A2F45847F68}"/>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9E94A7E7-014E-6763-2E01-E84118D9C143}"/>
              </a:ext>
            </a:extLst>
          </p:cNvPr>
          <p:cNvSpPr>
            <a:spLocks noGrp="1"/>
          </p:cNvSpPr>
          <p:nvPr>
            <p:ph sz="half" idx="1"/>
          </p:nvPr>
        </p:nvSpPr>
        <p:spPr>
          <a:xfrm>
            <a:off x="186689" y="1490344"/>
            <a:ext cx="5833111" cy="4866005"/>
          </a:xfrm>
        </p:spPr>
        <p:txBody>
          <a:bodyPr>
            <a:normAutofit/>
          </a:bodyPr>
          <a:lstStyle/>
          <a:p>
            <a:pPr marL="514350" marR="0" lvl="0" indent="-514350" algn="l" defTabSz="914400" rtl="0" eaLnBrk="1" fontAlgn="auto" latinLnBrk="0" hangingPunct="1">
              <a:lnSpc>
                <a:spcPct val="90000"/>
              </a:lnSpc>
              <a:spcBef>
                <a:spcPts val="1000"/>
              </a:spcBef>
              <a:spcAft>
                <a:spcPts val="1200"/>
              </a:spcAft>
              <a:buClrTx/>
              <a:buSzTx/>
              <a:buFont typeface="+mj-lt"/>
              <a:buAutoNum type="arabicParenR" startAt="6"/>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The SILC shall, as appropriate, coordinate activities with other entities in the State that provide services similar to or complementary to independent living services, such as entities that facilitate the provision of or provide long-term community-based services and supports.</a:t>
            </a: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7E48993F-D922-BA65-74DD-8F41621153F2}"/>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There are entities in your state that offer services similar to or that can be paired with independent living services.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must coordinate activities with these types of entities.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This work is often accomplished by SILC staff.</a:t>
            </a:r>
          </a:p>
          <a:p>
            <a:endParaRPr lang="en-US" dirty="0"/>
          </a:p>
        </p:txBody>
      </p:sp>
      <p:sp>
        <p:nvSpPr>
          <p:cNvPr id="6" name="Footer Placeholder 5">
            <a:extLst>
              <a:ext uri="{FF2B5EF4-FFF2-40B4-BE49-F238E27FC236}">
                <a16:creationId xmlns:a16="http://schemas.microsoft.com/office/drawing/2014/main" id="{36F12553-4BD6-EEEE-2A51-8564754CC9F0}"/>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60224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23252-1826-651B-41E2-0336F46C89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48DDD2-7D86-A432-0963-3B525463719B}"/>
              </a:ext>
            </a:extLst>
          </p:cNvPr>
          <p:cNvSpPr>
            <a:spLocks noGrp="1"/>
          </p:cNvSpPr>
          <p:nvPr>
            <p:ph type="sldNum" sz="quarter" idx="10"/>
          </p:nvPr>
        </p:nvSpPr>
        <p:spPr/>
        <p:txBody>
          <a:bodyPr/>
          <a:lstStyle/>
          <a:p>
            <a:pPr>
              <a:defRPr/>
            </a:pPr>
            <a:fld id="{F2DF5F09-D78D-44DB-A338-E90D23C46220}" type="slidenum">
              <a:rPr lang="en-US" smtClean="0"/>
              <a:t>24</a:t>
            </a:fld>
            <a:endParaRPr lang="en-US"/>
          </a:p>
        </p:txBody>
      </p:sp>
      <p:sp>
        <p:nvSpPr>
          <p:cNvPr id="4" name="Title 3">
            <a:extLst>
              <a:ext uri="{FF2B5EF4-FFF2-40B4-BE49-F238E27FC236}">
                <a16:creationId xmlns:a16="http://schemas.microsoft.com/office/drawing/2014/main" id="{86453FF6-5D65-F540-D321-DADE24F2AF79}"/>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C751D1FE-5BF6-92D7-F574-00F078CB7F4A}"/>
              </a:ext>
            </a:extLst>
          </p:cNvPr>
          <p:cNvSpPr>
            <a:spLocks noGrp="1"/>
          </p:cNvSpPr>
          <p:nvPr>
            <p:ph sz="half" idx="1"/>
          </p:nvPr>
        </p:nvSpPr>
        <p:spPr>
          <a:xfrm>
            <a:off x="186689" y="1490344"/>
            <a:ext cx="5833111" cy="4866005"/>
          </a:xfrm>
        </p:spPr>
        <p:txBody>
          <a:bodyPr>
            <a:normAutofit/>
          </a:bodyPr>
          <a:lstStyle/>
          <a:p>
            <a:pPr marL="0" marR="0" lvl="0" indent="0" algn="l" defTabSz="914400" rtl="0" eaLnBrk="1" fontAlgn="auto" latinLnBrk="0" hangingPunct="1">
              <a:lnSpc>
                <a:spcPct val="90000"/>
              </a:lnSpc>
              <a:spcBef>
                <a:spcPts val="1000"/>
              </a:spcBef>
              <a:spcAft>
                <a:spcPts val="1200"/>
              </a:spcAft>
              <a:buClrTx/>
              <a:buSzTx/>
              <a:buNone/>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In carrying out the duties under this section, the SILC may provide contact information for the nearest appropriate CIL. Sharing of such information shall not constitute the direct provision of independent living services as defined in section 705(c)(3) of the Act.</a:t>
            </a: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F8BFB187-64C5-D470-12CC-0B8C201BD510}"/>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is allowed to provide information to the public about the CILs.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This is allowed and not considered directly providing independent living services.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cannot directly provide independent living services.</a:t>
            </a:r>
          </a:p>
          <a:p>
            <a:endParaRPr lang="en-US" dirty="0"/>
          </a:p>
        </p:txBody>
      </p:sp>
      <p:sp>
        <p:nvSpPr>
          <p:cNvPr id="6" name="Footer Placeholder 5">
            <a:extLst>
              <a:ext uri="{FF2B5EF4-FFF2-40B4-BE49-F238E27FC236}">
                <a16:creationId xmlns:a16="http://schemas.microsoft.com/office/drawing/2014/main" id="{82EF6D85-7887-F351-E3C9-E32C94D16A79}"/>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943613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4338-1E8D-4F68-8D1D-80AD914A0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8E1CF-F3ED-174F-BAB9-E579BBA57261}"/>
              </a:ext>
            </a:extLst>
          </p:cNvPr>
          <p:cNvSpPr>
            <a:spLocks noGrp="1"/>
          </p:cNvSpPr>
          <p:nvPr>
            <p:ph type="title"/>
          </p:nvPr>
        </p:nvSpPr>
        <p:spPr/>
        <p:txBody>
          <a:bodyPr/>
          <a:lstStyle/>
          <a:p>
            <a:r>
              <a:rPr lang="en-US" b="1" dirty="0"/>
              <a:t>Questions/Discussion</a:t>
            </a:r>
          </a:p>
        </p:txBody>
      </p:sp>
      <p:sp>
        <p:nvSpPr>
          <p:cNvPr id="3" name="Content Placeholder 2">
            <a:extLst>
              <a:ext uri="{FF2B5EF4-FFF2-40B4-BE49-F238E27FC236}">
                <a16:creationId xmlns:a16="http://schemas.microsoft.com/office/drawing/2014/main" id="{25C47911-E3DC-D92C-08C0-59686C984A00}"/>
              </a:ext>
            </a:extLst>
          </p:cNvPr>
          <p:cNvSpPr>
            <a:spLocks noGrp="1"/>
          </p:cNvSpPr>
          <p:nvPr>
            <p:ph idx="1"/>
          </p:nvPr>
        </p:nvSpPr>
        <p:spPr/>
        <p:txBody>
          <a:bodyPr>
            <a:normAutofit/>
          </a:bodyPr>
          <a:lstStyle/>
          <a:p>
            <a:r>
              <a:rPr lang="en-US" sz="4000" dirty="0"/>
              <a:t>Is there anything you need more clarification?</a:t>
            </a:r>
          </a:p>
          <a:p>
            <a:endParaRPr lang="en-US" sz="4000" dirty="0"/>
          </a:p>
          <a:p>
            <a:pPr marL="0" indent="0">
              <a:buNone/>
            </a:pPr>
            <a:r>
              <a:rPr lang="en-US" sz="4000" dirty="0"/>
              <a:t> </a:t>
            </a:r>
          </a:p>
          <a:p>
            <a:r>
              <a:rPr lang="en-US" sz="4000" dirty="0"/>
              <a:t>Is there anything that you want to discuss? </a:t>
            </a:r>
          </a:p>
        </p:txBody>
      </p:sp>
      <p:sp>
        <p:nvSpPr>
          <p:cNvPr id="4" name="Footer Placeholder 3">
            <a:extLst>
              <a:ext uri="{FF2B5EF4-FFF2-40B4-BE49-F238E27FC236}">
                <a16:creationId xmlns:a16="http://schemas.microsoft.com/office/drawing/2014/main" id="{A84C3977-C6B4-2194-DBE2-0D92DC39BAA2}"/>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433B1F3E-F3A5-CB13-A1DC-7F08F4EFBDB5}"/>
              </a:ext>
            </a:extLst>
          </p:cNvPr>
          <p:cNvSpPr>
            <a:spLocks noGrp="1"/>
          </p:cNvSpPr>
          <p:nvPr>
            <p:ph type="sldNum" sz="quarter" idx="12"/>
          </p:nvPr>
        </p:nvSpPr>
        <p:spPr/>
        <p:txBody>
          <a:bodyPr/>
          <a:lstStyle/>
          <a:p>
            <a:fld id="{181E4D21-DFBA-4BA9-A6C6-558C4B06F883}" type="slidenum">
              <a:rPr lang="en-US" smtClean="0"/>
              <a:t>25</a:t>
            </a:fld>
            <a:endParaRPr lang="en-US"/>
          </a:p>
        </p:txBody>
      </p:sp>
      <p:sp>
        <p:nvSpPr>
          <p:cNvPr id="6" name="Rectangle ">
            <a:extLst>
              <a:ext uri="{FF2B5EF4-FFF2-40B4-BE49-F238E27FC236}">
                <a16:creationId xmlns:a16="http://schemas.microsoft.com/office/drawing/2014/main" id="{74FC5565-FC86-7295-582E-9223C21CCB48}"/>
              </a:ext>
              <a:ext uri="{C183D7F6-B498-43B3-948B-1728B52AA6E4}">
                <adec:decorative xmlns:adec="http://schemas.microsoft.com/office/drawing/2017/decorative" val="1"/>
              </a:ext>
            </a:extLst>
          </p:cNvPr>
          <p:cNvSpPr/>
          <p:nvPr/>
        </p:nvSpPr>
        <p:spPr>
          <a:xfrm>
            <a:off x="329581" y="1361117"/>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7" name="Rectangle ">
            <a:extLst>
              <a:ext uri="{FF2B5EF4-FFF2-40B4-BE49-F238E27FC236}">
                <a16:creationId xmlns:a16="http://schemas.microsoft.com/office/drawing/2014/main" id="{F9862DB4-CB98-1BD6-B217-97C57CC6915B}"/>
              </a:ext>
              <a:ext uri="{C183D7F6-B498-43B3-948B-1728B52AA6E4}">
                <adec:decorative xmlns:adec="http://schemas.microsoft.com/office/drawing/2017/decorative" val="1"/>
              </a:ext>
            </a:extLst>
          </p:cNvPr>
          <p:cNvSpPr/>
          <p:nvPr/>
        </p:nvSpPr>
        <p:spPr>
          <a:xfrm>
            <a:off x="3434030" y="52890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116413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5D27-5073-ECDB-ADD4-269C0F6AB1A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9F45C7-C178-4129-DC8B-331A2336802E}"/>
              </a:ext>
            </a:extLst>
          </p:cNvPr>
          <p:cNvSpPr>
            <a:spLocks noGrp="1"/>
          </p:cNvSpPr>
          <p:nvPr>
            <p:ph type="sldNum" sz="quarter" idx="10"/>
          </p:nvPr>
        </p:nvSpPr>
        <p:spPr/>
        <p:txBody>
          <a:bodyPr/>
          <a:lstStyle/>
          <a:p>
            <a:pPr>
              <a:defRPr/>
            </a:pPr>
            <a:fld id="{F2DF5F09-D78D-44DB-A338-E90D23C46220}" type="slidenum">
              <a:rPr lang="en-US" smtClean="0"/>
              <a:t>26</a:t>
            </a:fld>
            <a:endParaRPr lang="en-US"/>
          </a:p>
        </p:txBody>
      </p:sp>
      <p:sp>
        <p:nvSpPr>
          <p:cNvPr id="4" name="Title 3">
            <a:extLst>
              <a:ext uri="{FF2B5EF4-FFF2-40B4-BE49-F238E27FC236}">
                <a16:creationId xmlns:a16="http://schemas.microsoft.com/office/drawing/2014/main" id="{50D44BBD-2399-EFCB-C77F-45DB3ADFB8F1}"/>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E50149B4-76F6-013B-F0EC-4355BD4566D3}"/>
              </a:ext>
            </a:extLst>
          </p:cNvPr>
          <p:cNvSpPr>
            <a:spLocks noGrp="1"/>
          </p:cNvSpPr>
          <p:nvPr>
            <p:ph sz="half" idx="1"/>
          </p:nvPr>
        </p:nvSpPr>
        <p:spPr>
          <a:xfrm>
            <a:off x="186689" y="1490344"/>
            <a:ext cx="5833111" cy="4866005"/>
          </a:xfrm>
        </p:spPr>
        <p:txBody>
          <a:bodyPr>
            <a:norm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lphaLcParenR" startAt="3"/>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in conjunction with the DSE, shall prepare a plan for the provision of </a:t>
            </a:r>
            <a:r>
              <a:rPr kumimoji="0" lang="en-US" sz="2800" b="0" i="0" u="sng" strike="noStrike" kern="1200" cap="none" spc="0" normalizeH="0" baseline="0" noProof="0" dirty="0">
                <a:ln>
                  <a:noFill/>
                </a:ln>
                <a:solidFill>
                  <a:prstClr val="black"/>
                </a:solidFill>
                <a:effectLst/>
                <a:uLnTx/>
                <a:uFillTx/>
                <a:latin typeface="Aptos" panose="02110004020202020204"/>
                <a:ea typeface="+mn-ea"/>
                <a:cs typeface="+mn-cs"/>
              </a:rPr>
              <a:t>resources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including staff and personnel that are </a:t>
            </a:r>
            <a:r>
              <a:rPr kumimoji="0" lang="en-US" sz="2800" b="0" i="0" u="sng" strike="noStrike" kern="1200" cap="none" spc="0" normalizeH="0" baseline="0" noProof="0" dirty="0">
                <a:ln>
                  <a:noFill/>
                </a:ln>
                <a:solidFill>
                  <a:prstClr val="black"/>
                </a:solidFill>
                <a:effectLst/>
                <a:uLnTx/>
                <a:uFillTx/>
                <a:latin typeface="Aptos" panose="02110004020202020204"/>
                <a:ea typeface="+mn-ea"/>
                <a:cs typeface="+mn-cs"/>
              </a:rPr>
              <a:t>necessary and sufficient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to carry out the functions of the SILC.</a:t>
            </a:r>
          </a:p>
          <a:p>
            <a:pPr marL="0" lvl="1" indent="0">
              <a:spcAft>
                <a:spcPts val="1200"/>
              </a:spcAft>
              <a:buNone/>
            </a:pPr>
            <a:endParaRPr lang="en-US" sz="2000" dirty="0"/>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58C3765E-E5B4-FC6D-954F-C47B15C2211E}"/>
              </a:ext>
            </a:extLst>
          </p:cNvPr>
          <p:cNvSpPr>
            <a:spLocks noGrp="1"/>
          </p:cNvSpPr>
          <p:nvPr>
            <p:ph sz="half" idx="2"/>
          </p:nvPr>
        </p:nvSpPr>
        <p:spPr>
          <a:xfrm>
            <a:off x="6172202" y="1471136"/>
            <a:ext cx="5474970" cy="4601846"/>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SILC and the DSE will work together to come up with a resource plan (budget).  The resource plan will show what types of funding will be used and how much will be used to support the SILC’s responsibilities.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This plan must be enough to operate the SILC.</a:t>
            </a:r>
          </a:p>
          <a:p>
            <a:endParaRPr lang="en-US" dirty="0"/>
          </a:p>
        </p:txBody>
      </p:sp>
      <p:sp>
        <p:nvSpPr>
          <p:cNvPr id="6" name="Footer Placeholder 5">
            <a:extLst>
              <a:ext uri="{FF2B5EF4-FFF2-40B4-BE49-F238E27FC236}">
                <a16:creationId xmlns:a16="http://schemas.microsoft.com/office/drawing/2014/main" id="{F372D1C5-AD69-C841-10FF-9E9A1BB0DDA4}"/>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537655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4F13-3C36-7015-976E-2AB78FC06E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8AF8F2-641F-18F6-A5F6-EFE3EFCE273C}"/>
              </a:ext>
            </a:extLst>
          </p:cNvPr>
          <p:cNvSpPr>
            <a:spLocks noGrp="1"/>
          </p:cNvSpPr>
          <p:nvPr>
            <p:ph type="sldNum" sz="quarter" idx="10"/>
          </p:nvPr>
        </p:nvSpPr>
        <p:spPr/>
        <p:txBody>
          <a:bodyPr/>
          <a:lstStyle/>
          <a:p>
            <a:pPr>
              <a:defRPr/>
            </a:pPr>
            <a:fld id="{F2DF5F09-D78D-44DB-A338-E90D23C46220}" type="slidenum">
              <a:rPr lang="en-US" smtClean="0"/>
              <a:t>27</a:t>
            </a:fld>
            <a:endParaRPr lang="en-US"/>
          </a:p>
        </p:txBody>
      </p:sp>
      <p:sp>
        <p:nvSpPr>
          <p:cNvPr id="4" name="Title 3">
            <a:extLst>
              <a:ext uri="{FF2B5EF4-FFF2-40B4-BE49-F238E27FC236}">
                <a16:creationId xmlns:a16="http://schemas.microsoft.com/office/drawing/2014/main" id="{1785B959-83D3-036E-0303-4AB61A3DCAAC}"/>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5" name="Content Placeholder 4">
            <a:extLst>
              <a:ext uri="{FF2B5EF4-FFF2-40B4-BE49-F238E27FC236}">
                <a16:creationId xmlns:a16="http://schemas.microsoft.com/office/drawing/2014/main" id="{1CFE1C5D-9A94-A047-5408-E985E8E8C272}"/>
              </a:ext>
            </a:extLst>
          </p:cNvPr>
          <p:cNvSpPr>
            <a:spLocks noGrp="1"/>
          </p:cNvSpPr>
          <p:nvPr>
            <p:ph sz="half" idx="2"/>
          </p:nvPr>
        </p:nvSpPr>
        <p:spPr>
          <a:xfrm>
            <a:off x="491490" y="1177290"/>
            <a:ext cx="10709910" cy="4263390"/>
          </a:xfrm>
          <a:solidFill>
            <a:srgbClr val="BCDDE6"/>
          </a:solidFill>
          <a:ln w="63500">
            <a:solidFill>
              <a:srgbClr val="750518"/>
            </a:solidFill>
          </a:ln>
        </p:spPr>
        <p:txBody>
          <a:bodyPr>
            <a:normAutofit fontScale="92500" lnSpcReduction="20000"/>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(6) A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description of the SILC's resource plan must be included in the State plan</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The plan should include:</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Staff/personnel;</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Operating expenses;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Council compensation and expenses;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Meeting expenses, including public hearing expenses, such as meeting space, alternate formats, interpreters, and other accommodations;</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Resources to attend training and/or secure training for staff and Council members; and</a:t>
            </a:r>
          </a:p>
          <a:p>
            <a:pPr marL="1428750" marR="0" lvl="2" indent="-514350" algn="l" defTabSz="914400" rtl="0" eaLnBrk="1" fontAlgn="auto" latinLnBrk="0" hangingPunct="1">
              <a:lnSpc>
                <a:spcPct val="90000"/>
              </a:lnSpc>
              <a:spcBef>
                <a:spcPts val="50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Other costs as appropriate.</a:t>
            </a:r>
          </a:p>
          <a:p>
            <a:endParaRPr lang="en-US" dirty="0"/>
          </a:p>
        </p:txBody>
      </p:sp>
      <p:sp>
        <p:nvSpPr>
          <p:cNvPr id="6" name="Footer Placeholder 5">
            <a:extLst>
              <a:ext uri="{FF2B5EF4-FFF2-40B4-BE49-F238E27FC236}">
                <a16:creationId xmlns:a16="http://schemas.microsoft.com/office/drawing/2014/main" id="{B441ECCB-96EB-7F2C-8942-D52C51F26612}"/>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82796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A2AD-4768-6B9B-4156-D4F34F0D17C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FB8D0-FBD8-6CF5-B069-715EF51AC19E}"/>
              </a:ext>
            </a:extLst>
          </p:cNvPr>
          <p:cNvSpPr>
            <a:spLocks noGrp="1"/>
          </p:cNvSpPr>
          <p:nvPr>
            <p:ph type="sldNum" sz="quarter" idx="10"/>
          </p:nvPr>
        </p:nvSpPr>
        <p:spPr/>
        <p:txBody>
          <a:bodyPr/>
          <a:lstStyle/>
          <a:p>
            <a:pPr>
              <a:defRPr/>
            </a:pPr>
            <a:fld id="{F2DF5F09-D78D-44DB-A338-E90D23C46220}" type="slidenum">
              <a:rPr lang="en-US" smtClean="0"/>
              <a:t>28</a:t>
            </a:fld>
            <a:endParaRPr lang="en-US"/>
          </a:p>
        </p:txBody>
      </p:sp>
      <p:sp>
        <p:nvSpPr>
          <p:cNvPr id="4" name="Title 3">
            <a:extLst>
              <a:ext uri="{FF2B5EF4-FFF2-40B4-BE49-F238E27FC236}">
                <a16:creationId xmlns:a16="http://schemas.microsoft.com/office/drawing/2014/main" id="{48E258AC-49BE-B581-48E5-00E2BA0EB0A5}"/>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3B546F12-C25A-6369-B5D4-7D9BDBCEB25E}"/>
              </a:ext>
            </a:extLst>
          </p:cNvPr>
          <p:cNvSpPr>
            <a:spLocks noGrp="1"/>
          </p:cNvSpPr>
          <p:nvPr>
            <p:ph sz="half" idx="1"/>
          </p:nvPr>
        </p:nvSpPr>
        <p:spPr>
          <a:xfrm>
            <a:off x="186689" y="1490344"/>
            <a:ext cx="5833111" cy="486600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(1) The resource plan amount shall be commensurate, to the extent possible, with the estimated costs related to SILC fulfilment of its duties and authorities consistent with the approved State Plan.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0C61B790-FBB6-80E2-5E76-294BA135D253}"/>
              </a:ext>
            </a:extLst>
          </p:cNvPr>
          <p:cNvSpPr>
            <a:spLocks noGrp="1"/>
          </p:cNvSpPr>
          <p:nvPr>
            <p:ph sz="half" idx="2"/>
          </p:nvPr>
        </p:nvSpPr>
        <p:spPr>
          <a:xfrm>
            <a:off x="6172202" y="1471136"/>
            <a:ext cx="5474970" cy="3523774"/>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plan’s funding should cover the costs of the SILC’s required activities.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plan must have enough funding for the SILC to follow federal rules and the State Plan. </a:t>
            </a:r>
          </a:p>
          <a:p>
            <a:endParaRPr lang="en-US" dirty="0"/>
          </a:p>
        </p:txBody>
      </p:sp>
      <p:sp>
        <p:nvSpPr>
          <p:cNvPr id="6" name="Footer Placeholder 5">
            <a:extLst>
              <a:ext uri="{FF2B5EF4-FFF2-40B4-BE49-F238E27FC236}">
                <a16:creationId xmlns:a16="http://schemas.microsoft.com/office/drawing/2014/main" id="{0F88E118-1B88-1EA8-D16E-1F403AFB3393}"/>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908034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C165-C97A-A1F8-2509-12E2A70CF6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E210F2-D27D-EFBE-FA70-0F96A7DFF75E}"/>
              </a:ext>
            </a:extLst>
          </p:cNvPr>
          <p:cNvSpPr>
            <a:spLocks noGrp="1"/>
          </p:cNvSpPr>
          <p:nvPr>
            <p:ph type="sldNum" sz="quarter" idx="10"/>
          </p:nvPr>
        </p:nvSpPr>
        <p:spPr/>
        <p:txBody>
          <a:bodyPr/>
          <a:lstStyle/>
          <a:p>
            <a:pPr>
              <a:defRPr/>
            </a:pPr>
            <a:fld id="{F2DF5F09-D78D-44DB-A338-E90D23C46220}" type="slidenum">
              <a:rPr lang="en-US" smtClean="0"/>
              <a:t>29</a:t>
            </a:fld>
            <a:endParaRPr lang="en-US"/>
          </a:p>
        </p:txBody>
      </p:sp>
      <p:sp>
        <p:nvSpPr>
          <p:cNvPr id="4" name="Title 3">
            <a:extLst>
              <a:ext uri="{FF2B5EF4-FFF2-40B4-BE49-F238E27FC236}">
                <a16:creationId xmlns:a16="http://schemas.microsoft.com/office/drawing/2014/main" id="{D0A18FE9-3D72-1712-C1AB-99C4612F6AAA}"/>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375B33CD-1EEF-084B-4303-4C94E98A18DC}"/>
              </a:ext>
            </a:extLst>
          </p:cNvPr>
          <p:cNvSpPr>
            <a:spLocks noGrp="1"/>
          </p:cNvSpPr>
          <p:nvPr>
            <p:ph sz="half" idx="1"/>
          </p:nvPr>
        </p:nvSpPr>
        <p:spPr>
          <a:xfrm>
            <a:off x="186689" y="1490344"/>
            <a:ext cx="5833111" cy="4866005"/>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(2) Available resources include: Innovation and Expansion (I&amp;E) funds authorized by 29 U.S.C. 721(a)(18); Independent Living Part B funds; State matching funds; other public funds (such as Social Security reimbursement funds); and private sources.</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2BCE9060-8724-7E17-4E4E-127436A1E978}"/>
              </a:ext>
            </a:extLst>
          </p:cNvPr>
          <p:cNvSpPr>
            <a:spLocks noGrp="1"/>
          </p:cNvSpPr>
          <p:nvPr>
            <p:ph sz="half" idx="2"/>
          </p:nvPr>
        </p:nvSpPr>
        <p:spPr>
          <a:xfrm>
            <a:off x="6172202" y="1471136"/>
            <a:ext cx="5474970" cy="3523774"/>
          </a:xfrm>
          <a:solidFill>
            <a:srgbClr val="BCDDE6"/>
          </a:solidFill>
          <a:ln w="63500">
            <a:solidFill>
              <a:srgbClr val="750518"/>
            </a:solidFill>
          </a:ln>
        </p:spPr>
        <p:txBody>
          <a:bodyPr>
            <a:normAutofit lnSpcReduction="10000"/>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Your resource plan can be made up of different federal, state, and private sources.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Some of these sources include VR Innovation and Expansion Funds, federal Part B Funds, Social Security reimbursement funds, etc. </a:t>
            </a:r>
          </a:p>
          <a:p>
            <a:endParaRPr lang="en-US" dirty="0"/>
          </a:p>
        </p:txBody>
      </p:sp>
      <p:sp>
        <p:nvSpPr>
          <p:cNvPr id="6" name="Footer Placeholder 5">
            <a:extLst>
              <a:ext uri="{FF2B5EF4-FFF2-40B4-BE49-F238E27FC236}">
                <a16:creationId xmlns:a16="http://schemas.microsoft.com/office/drawing/2014/main" id="{A20067C2-1181-31CC-69D6-16D2FD8D57ED}"/>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3561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5" name="Rectangle 1034">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7" name="Rectangle 1036">
            <a:extLst>
              <a:ext uri="{FF2B5EF4-FFF2-40B4-BE49-F238E27FC236}">
                <a16:creationId xmlns:a16="http://schemas.microsoft.com/office/drawing/2014/main" id="{B908E8DC-1025-4FCC-873D-DC5C2ADE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555023" y="14390"/>
            <a:ext cx="4274607" cy="2135867"/>
          </a:xfrm>
        </p:spPr>
        <p:txBody>
          <a:bodyPr anchor="b">
            <a:normAutofit/>
          </a:bodyPr>
          <a:lstStyle/>
          <a:p>
            <a:r>
              <a:rPr lang="en-US" sz="4800" b="1">
                <a:solidFill>
                  <a:srgbClr val="750518"/>
                </a:solidFill>
              </a:rPr>
              <a:t>Facilitators:</a:t>
            </a:r>
            <a:br>
              <a:rPr lang="en-US" sz="4800" b="1"/>
            </a:br>
            <a:endParaRPr lang="en-US" sz="48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403336" y="1629512"/>
            <a:ext cx="4577980" cy="4290642"/>
          </a:xfrm>
        </p:spPr>
        <p:txBody>
          <a:bodyPr vert="horz" lIns="91440" tIns="45720" rIns="91440" bIns="45720" rtlCol="0" anchor="t">
            <a:normAutofit/>
          </a:bodyPr>
          <a:lstStyle/>
          <a:p>
            <a:pPr marL="228600" marR="0" lvl="0" indent="-228600" defTabSz="914400" rtl="0" eaLnBrk="1" fontAlgn="auto" latinLnBrk="0" hangingPunct="1">
              <a:spcBef>
                <a:spcPts val="0"/>
              </a:spcBef>
              <a:spcAft>
                <a:spcPts val="2400"/>
              </a:spcAft>
              <a:buClrTx/>
              <a:buSzTx/>
              <a:buFont typeface="Arial" panose="020B0604020202020204" pitchFamily="34" charset="0"/>
              <a:buChar char="•"/>
              <a:tabLst/>
              <a:defRPr/>
            </a:pPr>
            <a:endParaRPr lang="en-US" sz="1800" b="0" i="0" u="none" strike="noStrike" kern="1200" cap="none" spc="0" normalizeH="0" baseline="0" noProof="0">
              <a:ln>
                <a:noFill/>
              </a:ln>
              <a:effectLst/>
              <a:uLnTx/>
              <a:uFillTx/>
              <a:latin typeface="Arial"/>
              <a:cs typeface="Arial"/>
            </a:endParaRPr>
          </a:p>
          <a:p>
            <a:pPr>
              <a:spcBef>
                <a:spcPts val="0"/>
              </a:spcBef>
              <a:spcAft>
                <a:spcPts val="2400"/>
              </a:spcAft>
              <a:defRPr/>
            </a:pPr>
            <a:r>
              <a:rPr kumimoji="0" lang="en-US" sz="2000" b="1" i="0" u="none" strike="noStrike" kern="1200" cap="none" spc="0" normalizeH="0" baseline="0" noProof="0">
                <a:ln>
                  <a:noFill/>
                </a:ln>
                <a:effectLst/>
                <a:uLnTx/>
                <a:uFillTx/>
                <a:latin typeface="Arial"/>
                <a:cs typeface="Arial"/>
              </a:rPr>
              <a:t>Paula McElwee</a:t>
            </a:r>
            <a:r>
              <a:rPr kumimoji="0" lang="en-US" sz="2000" b="0" i="0" u="none" strike="noStrike" kern="1200" cap="none" spc="0" normalizeH="0" baseline="0" noProof="0">
                <a:ln>
                  <a:noFill/>
                </a:ln>
                <a:effectLst/>
                <a:uLnTx/>
                <a:uFillTx/>
                <a:latin typeface="Arial"/>
                <a:cs typeface="Arial"/>
              </a:rPr>
              <a:t>, Director of Technical </a:t>
            </a:r>
            <a:r>
              <a:rPr lang="en-US" sz="2000">
                <a:latin typeface="Arial"/>
                <a:cs typeface="Arial"/>
              </a:rPr>
              <a:t>Assistance, Independent</a:t>
            </a:r>
            <a:r>
              <a:rPr kumimoji="0" lang="en-US" sz="2000" b="0" i="0" u="none" strike="noStrike" kern="1200" cap="none" spc="0" normalizeH="0" baseline="0" noProof="0">
                <a:ln>
                  <a:noFill/>
                </a:ln>
                <a:effectLst/>
                <a:uLnTx/>
                <a:uFillTx/>
                <a:latin typeface="Arial"/>
                <a:cs typeface="Arial"/>
              </a:rPr>
              <a:t> Living Training and Technical Assistance Center </a:t>
            </a:r>
            <a:endParaRPr lang="en-US" sz="2000" b="0" i="0" u="none" strike="noStrike" kern="1200" cap="none" spc="0" normalizeH="0" baseline="0" noProof="0">
              <a:ln>
                <a:noFill/>
              </a:ln>
              <a:effectLst/>
              <a:uLnTx/>
              <a:uFillTx/>
              <a:latin typeface="Arial"/>
              <a:cs typeface="Arial"/>
            </a:endParaRPr>
          </a:p>
          <a:p>
            <a:pPr>
              <a:spcBef>
                <a:spcPts val="0"/>
              </a:spcBef>
              <a:spcAft>
                <a:spcPts val="2400"/>
              </a:spcAft>
              <a:defRPr/>
            </a:pPr>
            <a:r>
              <a:rPr lang="en-US" sz="2000" b="1">
                <a:latin typeface="Arial"/>
                <a:cs typeface="Arial"/>
              </a:rPr>
              <a:t>Sandra Breitengross Bitter, </a:t>
            </a:r>
            <a:r>
              <a:rPr lang="en-US" sz="2000">
                <a:latin typeface="Arial"/>
                <a:cs typeface="Arial"/>
              </a:rPr>
              <a:t>Project Director, Independent Living Training and Technical Assistance Center </a:t>
            </a:r>
          </a:p>
          <a:p>
            <a:pPr>
              <a:spcBef>
                <a:spcPts val="0"/>
              </a:spcBef>
              <a:spcAft>
                <a:spcPts val="2400"/>
              </a:spcAft>
              <a:defRPr/>
            </a:pPr>
            <a:endParaRPr lang="en-US" sz="1800">
              <a:latin typeface="Arial"/>
              <a:cs typeface="Arial"/>
            </a:endParaRPr>
          </a:p>
        </p:txBody>
      </p:sp>
      <p:pic>
        <p:nvPicPr>
          <p:cNvPr id="1026" name="Picture 2" descr="An older woman with silver hair and Scottish complexion, smiling, wearing a dark heather jacket and a striped shirt. ">
            <a:extLst>
              <a:ext uri="{FF2B5EF4-FFF2-40B4-BE49-F238E27FC236}">
                <a16:creationId xmlns:a16="http://schemas.microsoft.com/office/drawing/2014/main" id="{F8BA56B9-3E8B-E05C-1018-C807F4F28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94" r="8266" b="3"/>
          <a:stretch>
            <a:fillRect/>
          </a:stretch>
        </p:blipFill>
        <p:spPr bwMode="auto">
          <a:xfrm>
            <a:off x="5211495"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ra Breitengross Bitter, a middle-aged woman with light brown skin, brown hair, and glasses, sits with her hands folded in front of her. ">
            <a:extLst>
              <a:ext uri="{FF2B5EF4-FFF2-40B4-BE49-F238E27FC236}">
                <a16:creationId xmlns:a16="http://schemas.microsoft.com/office/drawing/2014/main" id="{8549F9E5-B748-CDD8-F213-DF2A11E8E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r="9202" b="3"/>
          <a:stretch>
            <a:fillRect/>
          </a:stretch>
        </p:blipFill>
        <p:spPr bwMode="auto">
          <a:xfrm>
            <a:off x="8535080"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a:xfrm>
            <a:off x="11365234" y="14390"/>
            <a:ext cx="826766" cy="675713"/>
          </a:xfrm>
        </p:spPr>
        <p:txBody>
          <a:bodyPr>
            <a:normAutofit/>
          </a:bodyPr>
          <a:lstStyle/>
          <a:p>
            <a:pPr algn="ctr">
              <a:spcAft>
                <a:spcPts val="600"/>
              </a:spcAft>
            </a:pPr>
            <a:fld id="{5D16CCA7-A32B-44D2-BAC0-8216F98A92EE}" type="slidenum">
              <a:rPr lang="en-US" smtClean="0"/>
              <a:pPr algn="ctr">
                <a:spcAft>
                  <a:spcPts val="600"/>
                </a:spcAft>
              </a:pPr>
              <a:t>3</a:t>
            </a:fld>
            <a:endParaRPr lang="en-US"/>
          </a:p>
        </p:txBody>
      </p:sp>
      <p:sp>
        <p:nvSpPr>
          <p:cNvPr id="1041" name="Rectangle 1040">
            <a:extLst>
              <a:ext uri="{FF2B5EF4-FFF2-40B4-BE49-F238E27FC236}">
                <a16:creationId xmlns:a16="http://schemas.microsoft.com/office/drawing/2014/main" id="{9B57D9A5-B0E6-43E8-854F-D4931B715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47856" y="706072"/>
            <a:ext cx="445586" cy="544584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043" name="Straight Connector 1042">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632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a:xfrm>
            <a:off x="5948737" y="6117965"/>
            <a:ext cx="5008250" cy="745637"/>
          </a:xfrm>
        </p:spPr>
        <p:txBody>
          <a:bodyPr>
            <a:normAutofit/>
          </a:bodyPr>
          <a:lstStyle/>
          <a:p>
            <a:pPr algn="r">
              <a:spcAft>
                <a:spcPts val="600"/>
              </a:spcAft>
            </a:pPr>
            <a:r>
              <a:rPr lang="en-US" b="1" dirty="0"/>
              <a:t>Independent Living  Training and Technical Assistance Center</a:t>
            </a: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5"/>
            <a:ext cx="5505450" cy="3800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16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B793-E1A8-B718-0122-DD05EC24B6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E55717-645E-6F26-F9BF-C114C4CD071A}"/>
              </a:ext>
            </a:extLst>
          </p:cNvPr>
          <p:cNvSpPr>
            <a:spLocks noGrp="1"/>
          </p:cNvSpPr>
          <p:nvPr>
            <p:ph type="sldNum" sz="quarter" idx="10"/>
          </p:nvPr>
        </p:nvSpPr>
        <p:spPr/>
        <p:txBody>
          <a:bodyPr/>
          <a:lstStyle/>
          <a:p>
            <a:pPr>
              <a:defRPr/>
            </a:pPr>
            <a:fld id="{F2DF5F09-D78D-44DB-A338-E90D23C46220}" type="slidenum">
              <a:rPr lang="en-US" smtClean="0"/>
              <a:t>30</a:t>
            </a:fld>
            <a:endParaRPr lang="en-US"/>
          </a:p>
        </p:txBody>
      </p:sp>
      <p:sp>
        <p:nvSpPr>
          <p:cNvPr id="4" name="Title 3">
            <a:extLst>
              <a:ext uri="{FF2B5EF4-FFF2-40B4-BE49-F238E27FC236}">
                <a16:creationId xmlns:a16="http://schemas.microsoft.com/office/drawing/2014/main" id="{C7BCB1F9-CCE8-E52F-EE82-0BEBD116C9CF}"/>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B8ECF333-9C72-8897-3ED9-99B593F8D23D}"/>
              </a:ext>
            </a:extLst>
          </p:cNvPr>
          <p:cNvSpPr>
            <a:spLocks noGrp="1"/>
          </p:cNvSpPr>
          <p:nvPr>
            <p:ph sz="half" idx="1"/>
          </p:nvPr>
        </p:nvSpPr>
        <p:spPr>
          <a:xfrm>
            <a:off x="160021" y="1348740"/>
            <a:ext cx="5859780" cy="5007609"/>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(3) In accordance with § 1329.10(a)(1), no more than 30 percent of the State's allocation of Subchapter B and Subchapter B State matching funds may be used to fund the resource plan, </a:t>
            </a:r>
            <a:r>
              <a:rPr kumimoji="0" lang="en-US" sz="2800" b="0" i="0" u="sng" strike="noStrike" kern="1200" cap="none" spc="0" normalizeH="0" baseline="0" noProof="0" dirty="0">
                <a:ln>
                  <a:noFill/>
                </a:ln>
                <a:solidFill>
                  <a:prstClr val="black"/>
                </a:solidFill>
                <a:effectLst/>
                <a:uLnTx/>
                <a:uFillTx/>
                <a:latin typeface="Aptos" panose="02110004020202020204"/>
                <a:ea typeface="+mn-ea"/>
                <a:cs typeface="+mn-cs"/>
              </a:rPr>
              <a:t>unless the approved SPIL provides that more than 30 percent is needed and justifies the greater percentage</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0B730837-0E4A-62D1-E5B3-1678CE21170E}"/>
              </a:ext>
            </a:extLst>
          </p:cNvPr>
          <p:cNvSpPr>
            <a:spLocks noGrp="1"/>
          </p:cNvSpPr>
          <p:nvPr>
            <p:ph sz="half" idx="2"/>
          </p:nvPr>
        </p:nvSpPr>
        <p:spPr>
          <a:xfrm>
            <a:off x="6019800" y="1325563"/>
            <a:ext cx="5627372" cy="4183697"/>
          </a:xfrm>
          <a:solidFill>
            <a:srgbClr val="BCDDE6"/>
          </a:solidFill>
          <a:ln w="63500">
            <a:solidFill>
              <a:srgbClr val="750518"/>
            </a:solidFill>
          </a:ln>
        </p:spPr>
        <p:txBody>
          <a:bodyPr>
            <a:normAutofit/>
          </a:bodyPr>
          <a:lstStyle/>
          <a:p>
            <a:pPr marL="0" indent="0">
              <a:buNone/>
            </a:pPr>
            <a:r>
              <a:rPr lang="en-US"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Your resource plan cannot include more than 30% of the state’s Subchapter B funds.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An exception to this rule is when your state plan provides an explanation as to why more than 30% is needed by the SILC.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Not all SILCs receive Part B funds.</a:t>
            </a:r>
          </a:p>
          <a:p>
            <a:endParaRPr lang="en-US" dirty="0"/>
          </a:p>
        </p:txBody>
      </p:sp>
      <p:sp>
        <p:nvSpPr>
          <p:cNvPr id="6" name="Footer Placeholder 5">
            <a:extLst>
              <a:ext uri="{FF2B5EF4-FFF2-40B4-BE49-F238E27FC236}">
                <a16:creationId xmlns:a16="http://schemas.microsoft.com/office/drawing/2014/main" id="{6B0E447F-FA2A-78A3-775B-0D1E6CCE4419}"/>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799383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9528-29D2-D02A-B883-8AE07F5EEE5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35900D-9DC5-0AAD-A5AD-2A3D92E1A514}"/>
              </a:ext>
            </a:extLst>
          </p:cNvPr>
          <p:cNvSpPr>
            <a:spLocks noGrp="1"/>
          </p:cNvSpPr>
          <p:nvPr>
            <p:ph type="sldNum" sz="quarter" idx="10"/>
          </p:nvPr>
        </p:nvSpPr>
        <p:spPr/>
        <p:txBody>
          <a:bodyPr/>
          <a:lstStyle/>
          <a:p>
            <a:pPr>
              <a:defRPr/>
            </a:pPr>
            <a:fld id="{F2DF5F09-D78D-44DB-A338-E90D23C46220}" type="slidenum">
              <a:rPr lang="en-US" smtClean="0"/>
              <a:t>31</a:t>
            </a:fld>
            <a:endParaRPr lang="en-US"/>
          </a:p>
        </p:txBody>
      </p:sp>
      <p:sp>
        <p:nvSpPr>
          <p:cNvPr id="4" name="Title 3">
            <a:extLst>
              <a:ext uri="{FF2B5EF4-FFF2-40B4-BE49-F238E27FC236}">
                <a16:creationId xmlns:a16="http://schemas.microsoft.com/office/drawing/2014/main" id="{5E5D7707-F185-A08F-F28C-044B470EDE07}"/>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BA6BD262-D15C-C31C-D20B-6C0D3CDDE395}"/>
              </a:ext>
            </a:extLst>
          </p:cNvPr>
          <p:cNvSpPr>
            <a:spLocks noGrp="1"/>
          </p:cNvSpPr>
          <p:nvPr>
            <p:ph sz="half" idx="1"/>
          </p:nvPr>
        </p:nvSpPr>
        <p:spPr>
          <a:xfrm>
            <a:off x="186689" y="1490344"/>
            <a:ext cx="5833111" cy="486600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(4) No conditions or requirements may be included in the SILC's resource plan that may compromise the independence of the SILC.</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9C14395D-A8AD-A49D-5CC3-97D0EFAA8C25}"/>
              </a:ext>
            </a:extLst>
          </p:cNvPr>
          <p:cNvSpPr>
            <a:spLocks noGrp="1"/>
          </p:cNvSpPr>
          <p:nvPr>
            <p:ph sz="half" idx="2"/>
          </p:nvPr>
        </p:nvSpPr>
        <p:spPr>
          <a:xfrm>
            <a:off x="6172202" y="1471136"/>
            <a:ext cx="5474970" cy="2780824"/>
          </a:xfrm>
          <a:solidFill>
            <a:srgbClr val="BCDDE6"/>
          </a:solidFill>
          <a:ln w="63500">
            <a:solidFill>
              <a:srgbClr val="750518"/>
            </a:solidFill>
          </a:ln>
        </p:spPr>
        <p:txBody>
          <a:bodyPr>
            <a:normAutofit/>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Your resource plan cannot require you to agree to something that will risk the SILC’s independence. </a:t>
            </a:r>
          </a:p>
          <a:p>
            <a:endParaRPr lang="en-US" dirty="0"/>
          </a:p>
        </p:txBody>
      </p:sp>
      <p:sp>
        <p:nvSpPr>
          <p:cNvPr id="6" name="Footer Placeholder 5">
            <a:extLst>
              <a:ext uri="{FF2B5EF4-FFF2-40B4-BE49-F238E27FC236}">
                <a16:creationId xmlns:a16="http://schemas.microsoft.com/office/drawing/2014/main" id="{5BFCCA43-6EAB-7734-495B-1FACD8BFC284}"/>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837187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F250-E694-28AA-768C-75975148B6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CBBEA8-ACDB-AB25-4B3C-C600512FECB3}"/>
              </a:ext>
            </a:extLst>
          </p:cNvPr>
          <p:cNvSpPr>
            <a:spLocks noGrp="1"/>
          </p:cNvSpPr>
          <p:nvPr>
            <p:ph type="sldNum" sz="quarter" idx="10"/>
          </p:nvPr>
        </p:nvSpPr>
        <p:spPr/>
        <p:txBody>
          <a:bodyPr/>
          <a:lstStyle/>
          <a:p>
            <a:pPr>
              <a:defRPr/>
            </a:pPr>
            <a:fld id="{F2DF5F09-D78D-44DB-A338-E90D23C46220}" type="slidenum">
              <a:rPr lang="en-US" smtClean="0"/>
              <a:t>32</a:t>
            </a:fld>
            <a:endParaRPr lang="en-US"/>
          </a:p>
        </p:txBody>
      </p:sp>
      <p:sp>
        <p:nvSpPr>
          <p:cNvPr id="4" name="Title 3">
            <a:extLst>
              <a:ext uri="{FF2B5EF4-FFF2-40B4-BE49-F238E27FC236}">
                <a16:creationId xmlns:a16="http://schemas.microsoft.com/office/drawing/2014/main" id="{7D8560CC-D51B-6322-285A-B947F77E4F94}"/>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10CD93A3-F006-1315-3F1F-90D8884BF648}"/>
              </a:ext>
            </a:extLst>
          </p:cNvPr>
          <p:cNvSpPr>
            <a:spLocks noGrp="1"/>
          </p:cNvSpPr>
          <p:nvPr>
            <p:ph sz="half" idx="1"/>
          </p:nvPr>
        </p:nvSpPr>
        <p:spPr>
          <a:xfrm>
            <a:off x="186689" y="1490344"/>
            <a:ext cx="5833111" cy="4866005"/>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(5) The SILC is responsible for the proper expenditure of funds and use of resources that it receives under the resource plan.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8C56A41E-D0F8-246E-01F6-13E286055E75}"/>
              </a:ext>
            </a:extLst>
          </p:cNvPr>
          <p:cNvSpPr>
            <a:spLocks noGrp="1"/>
          </p:cNvSpPr>
          <p:nvPr>
            <p:ph sz="half" idx="2"/>
          </p:nvPr>
        </p:nvSpPr>
        <p:spPr>
          <a:xfrm>
            <a:off x="6172202" y="1471136"/>
            <a:ext cx="5474970" cy="4472464"/>
          </a:xfrm>
          <a:solidFill>
            <a:srgbClr val="BCDDE6"/>
          </a:solidFill>
          <a:ln w="63500">
            <a:solidFill>
              <a:srgbClr val="750518"/>
            </a:solidFill>
          </a:ln>
        </p:spPr>
        <p:txBody>
          <a:bodyPr>
            <a:normAutofit lnSpcReduction="10000"/>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is responsible for ensuring it follows the rules when spending money from its Resource Plan.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Often this means the council has someone perform an independent audit of the use of Part B and other SILC funds.</a:t>
            </a:r>
          </a:p>
          <a:p>
            <a:endParaRPr lang="en-US" dirty="0"/>
          </a:p>
        </p:txBody>
      </p:sp>
      <p:sp>
        <p:nvSpPr>
          <p:cNvPr id="6" name="Footer Placeholder 5">
            <a:extLst>
              <a:ext uri="{FF2B5EF4-FFF2-40B4-BE49-F238E27FC236}">
                <a16:creationId xmlns:a16="http://schemas.microsoft.com/office/drawing/2014/main" id="{9A33F8B4-A6F5-AF96-306F-03CDA3BB3220}"/>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31385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C555-9357-259D-D0FD-37302E31DA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CCA6DF-1E2A-EDD3-EE7C-1AAF3630302C}"/>
              </a:ext>
            </a:extLst>
          </p:cNvPr>
          <p:cNvSpPr>
            <a:spLocks noGrp="1"/>
          </p:cNvSpPr>
          <p:nvPr>
            <p:ph type="sldNum" sz="quarter" idx="10"/>
          </p:nvPr>
        </p:nvSpPr>
        <p:spPr/>
        <p:txBody>
          <a:bodyPr/>
          <a:lstStyle/>
          <a:p>
            <a:pPr>
              <a:defRPr/>
            </a:pPr>
            <a:fld id="{F2DF5F09-D78D-44DB-A338-E90D23C46220}" type="slidenum">
              <a:rPr lang="en-US" smtClean="0"/>
              <a:t>33</a:t>
            </a:fld>
            <a:endParaRPr lang="en-US"/>
          </a:p>
        </p:txBody>
      </p:sp>
      <p:sp>
        <p:nvSpPr>
          <p:cNvPr id="4" name="Title 3">
            <a:extLst>
              <a:ext uri="{FF2B5EF4-FFF2-40B4-BE49-F238E27FC236}">
                <a16:creationId xmlns:a16="http://schemas.microsoft.com/office/drawing/2014/main" id="{F0C9204A-DDF6-60EC-CD68-7A1EE712E623}"/>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AFCB9066-D48E-5781-AFA3-7BCFF06066EB}"/>
              </a:ext>
            </a:extLst>
          </p:cNvPr>
          <p:cNvSpPr>
            <a:spLocks noGrp="1"/>
          </p:cNvSpPr>
          <p:nvPr>
            <p:ph sz="half" idx="1"/>
          </p:nvPr>
        </p:nvSpPr>
        <p:spPr>
          <a:xfrm>
            <a:off x="186689" y="1490344"/>
            <a:ext cx="5833111" cy="4866005"/>
          </a:xfrm>
        </p:spPr>
        <p:txBody>
          <a:bodyPr>
            <a:normAutofit/>
          </a:bodyPr>
          <a:lstStyle/>
          <a:p>
            <a:pPr marL="514350" indent="-514350">
              <a:spcAft>
                <a:spcPts val="1200"/>
              </a:spcAft>
              <a:buFont typeface="+mj-lt"/>
              <a:buAutoNum type="alphaLcParenR" startAt="4"/>
            </a:pPr>
            <a:r>
              <a:rPr lang="en-US" sz="3200" dirty="0"/>
              <a:t>The SILC shall carry out the activities in paragraph (a), to better serve individuals with significant disabilities and help achieve the purpose of section 701 of the 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EC7DA05D-A756-A46D-FD1A-1E05D91ECFC1}"/>
              </a:ext>
            </a:extLst>
          </p:cNvPr>
          <p:cNvSpPr>
            <a:spLocks noGrp="1"/>
          </p:cNvSpPr>
          <p:nvPr>
            <p:ph sz="half" idx="2"/>
          </p:nvPr>
        </p:nvSpPr>
        <p:spPr>
          <a:xfrm>
            <a:off x="6172202" y="1471136"/>
            <a:ext cx="5474970" cy="4095274"/>
          </a:xfrm>
          <a:solidFill>
            <a:srgbClr val="BCDDE6"/>
          </a:solidFill>
          <a:ln w="63500">
            <a:solidFill>
              <a:srgbClr val="750518"/>
            </a:solidFill>
          </a:ln>
        </p:spPr>
        <p:txBody>
          <a:bodyPr>
            <a:normAutofit/>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is required to follow the federal rules to better serve people with significant disabilities.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is also required to help achieve the purpose of this part of the Rehab Act. </a:t>
            </a:r>
          </a:p>
          <a:p>
            <a:endParaRPr lang="en-US" dirty="0"/>
          </a:p>
        </p:txBody>
      </p:sp>
      <p:sp>
        <p:nvSpPr>
          <p:cNvPr id="6" name="Footer Placeholder 5">
            <a:extLst>
              <a:ext uri="{FF2B5EF4-FFF2-40B4-BE49-F238E27FC236}">
                <a16:creationId xmlns:a16="http://schemas.microsoft.com/office/drawing/2014/main" id="{B08ABC3C-2574-813C-94F9-1A019DD46E0D}"/>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387805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1E8A6-9C0D-A96E-E34C-5269B63E1CE5}"/>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08C497E1-7442-A510-D453-503BB73A3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E4EA4203-83CD-2DAB-02DE-1CDE9EC24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05F6A7E0-81CE-371A-D8CB-E277808B3635}"/>
              </a:ext>
              <a:ext uri="{C183D7F6-B498-43B3-948B-1728B52AA6E4}">
                <adec:decorative xmlns:adec="http://schemas.microsoft.com/office/drawing/2017/decorative" val="1"/>
              </a:ext>
            </a:extLst>
          </p:cNvPr>
          <p:cNvSpPr/>
          <p:nvPr/>
        </p:nvSpPr>
        <p:spPr>
          <a:xfrm>
            <a:off x="148607" y="939528"/>
            <a:ext cx="75209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4A198B8A-8253-8BBF-1785-3E25A22C4E42}"/>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34</a:t>
            </a:fld>
            <a:endParaRPr lang="en-US"/>
          </a:p>
        </p:txBody>
      </p:sp>
      <p:sp>
        <p:nvSpPr>
          <p:cNvPr id="2" name="Title ">
            <a:extLst>
              <a:ext uri="{FF2B5EF4-FFF2-40B4-BE49-F238E27FC236}">
                <a16:creationId xmlns:a16="http://schemas.microsoft.com/office/drawing/2014/main" id="{40900BC1-5A85-D874-098D-950746978D2A}"/>
              </a:ext>
            </a:extLst>
          </p:cNvPr>
          <p:cNvSpPr>
            <a:spLocks noGrp="1"/>
          </p:cNvSpPr>
          <p:nvPr>
            <p:ph type="title"/>
          </p:nvPr>
        </p:nvSpPr>
        <p:spPr>
          <a:xfrm>
            <a:off x="141634" y="-694"/>
            <a:ext cx="11197615" cy="940248"/>
          </a:xfrm>
        </p:spPr>
        <p:txBody>
          <a:bodyPr anchor="b">
            <a:normAutofit/>
          </a:bodyPr>
          <a:lstStyle/>
          <a:p>
            <a:r>
              <a:rPr lang="en-US" sz="5000" b="1" dirty="0"/>
              <a:t>Other duties/requirements</a:t>
            </a:r>
          </a:p>
        </p:txBody>
      </p:sp>
      <p:sp>
        <p:nvSpPr>
          <p:cNvPr id="3" name="Text">
            <a:extLst>
              <a:ext uri="{FF2B5EF4-FFF2-40B4-BE49-F238E27FC236}">
                <a16:creationId xmlns:a16="http://schemas.microsoft.com/office/drawing/2014/main" id="{3E06BFFC-77B2-08B2-BF5E-BA20DC172868}"/>
              </a:ext>
            </a:extLst>
          </p:cNvPr>
          <p:cNvSpPr>
            <a:spLocks noGrp="1"/>
          </p:cNvSpPr>
          <p:nvPr>
            <p:ph idx="1"/>
          </p:nvPr>
        </p:nvSpPr>
        <p:spPr>
          <a:xfrm>
            <a:off x="151940" y="1415585"/>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plan also guides how the Part C centers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who receive direct grants, are to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work within the state network</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whether or not they receive Part B funds.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SILC members are appointed by the governor</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The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SILC is a public entit</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 and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meets regularly with open or public meetings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These may or may not include public comments. Your plan describes this and must also comply with state open meeting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Your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SILC is independent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and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cannot agree to conditions or requirements in your SPIL or Resource Plan that risk that independence</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DEFE6DC6-43CB-646C-DB68-2D860919831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AD1E1BCB-F373-AA0A-9E91-B89C170F3739}"/>
              </a:ext>
              <a:ext uri="{C183D7F6-B498-43B3-948B-1728B52AA6E4}">
                <adec:decorative xmlns:adec="http://schemas.microsoft.com/office/drawing/2017/decorative" val="1"/>
              </a:ext>
            </a:extLst>
          </p:cNvPr>
          <p:cNvSpPr/>
          <p:nvPr/>
        </p:nvSpPr>
        <p:spPr>
          <a:xfrm>
            <a:off x="3442907" y="5626134"/>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12286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E248D-433D-D1E9-8F42-4DB67A220B8E}"/>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8A61B67B-8BC8-DBA4-120D-BAAF924BB535}"/>
              </a:ext>
            </a:extLst>
          </p:cNvPr>
          <p:cNvSpPr>
            <a:spLocks noGrp="1"/>
          </p:cNvSpPr>
          <p:nvPr>
            <p:ph type="sldNum" sz="quarter" idx="12"/>
          </p:nvPr>
        </p:nvSpPr>
        <p:spPr/>
        <p:txBody>
          <a:bodyPr/>
          <a:lstStyle/>
          <a:p>
            <a:fld id="{5D16CCA7-A32B-44D2-BAC0-8216F98A92EE}" type="slidenum">
              <a:rPr lang="en-US" smtClean="0"/>
              <a:t>35</a:t>
            </a:fld>
            <a:endParaRPr lang="en-US"/>
          </a:p>
        </p:txBody>
      </p:sp>
      <p:sp>
        <p:nvSpPr>
          <p:cNvPr id="2" name="Title ">
            <a:extLst>
              <a:ext uri="{FF2B5EF4-FFF2-40B4-BE49-F238E27FC236}">
                <a16:creationId xmlns:a16="http://schemas.microsoft.com/office/drawing/2014/main" id="{B95D2E76-5E2B-C120-37E9-E1CFF850A9DA}"/>
              </a:ext>
            </a:extLst>
          </p:cNvPr>
          <p:cNvSpPr>
            <a:spLocks noGrp="1"/>
          </p:cNvSpPr>
          <p:nvPr>
            <p:ph type="title"/>
          </p:nvPr>
        </p:nvSpPr>
        <p:spPr>
          <a:xfrm>
            <a:off x="2754" y="-2103"/>
            <a:ext cx="12177310" cy="927934"/>
          </a:xfrm>
          <a:solidFill>
            <a:srgbClr val="750518"/>
          </a:solidFill>
        </p:spPr>
        <p:txBody>
          <a:bodyPr>
            <a:noAutofit/>
          </a:bodyPr>
          <a:lstStyle/>
          <a:p>
            <a:r>
              <a:rPr lang="en-US" b="1" dirty="0">
                <a:solidFill>
                  <a:schemeClr val="bg1"/>
                </a:solidFill>
              </a:rPr>
              <a:t>Some notes about public meetings</a:t>
            </a:r>
          </a:p>
        </p:txBody>
      </p:sp>
      <p:sp>
        <p:nvSpPr>
          <p:cNvPr id="3" name="Text">
            <a:extLst>
              <a:ext uri="{FF2B5EF4-FFF2-40B4-BE49-F238E27FC236}">
                <a16:creationId xmlns:a16="http://schemas.microsoft.com/office/drawing/2014/main" id="{31DCC7A6-96E7-1033-6A71-C9892BD2E24B}"/>
              </a:ext>
            </a:extLst>
          </p:cNvPr>
          <p:cNvSpPr>
            <a:spLocks noGrp="1"/>
          </p:cNvSpPr>
          <p:nvPr>
            <p:ph idx="1"/>
          </p:nvPr>
        </p:nvSpPr>
        <p:spPr>
          <a:xfrm>
            <a:off x="133533" y="1113050"/>
            <a:ext cx="11915752" cy="5056080"/>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are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required to publish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the date and location of the meeting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prior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to the meeting. How much prior is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based on your state’s open meetings act</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are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required to publish the agenda prior to the meeting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based on the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open meetings act</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in your state.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Typically</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you are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not required to take public comments</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 choose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if you take comments and when the public comments take place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in your agenda</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 limit the length of comments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provided by the public.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You CANNOT respond to public comments during the meeting if those items are not on the published agenda.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Because you are a public entity 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CANNOT deviate from the agenda</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to address comments.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You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can add the questions raised to a future agenda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or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offer to meet with the individual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to answer their questions off the record.</a:t>
            </a:r>
          </a:p>
        </p:txBody>
      </p:sp>
      <p:sp>
        <p:nvSpPr>
          <p:cNvPr id="4" name="Footer ">
            <a:extLst>
              <a:ext uri="{FF2B5EF4-FFF2-40B4-BE49-F238E27FC236}">
                <a16:creationId xmlns:a16="http://schemas.microsoft.com/office/drawing/2014/main" id="{BE6CF6A9-97D0-1D32-D0A1-8B9D516AA4E4}"/>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1646773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CD6763-3EFD-F34F-0EC8-D08311269A32}"/>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559743CB-8423-7B3F-0069-E498EC292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B238C7B1-BC04-52F6-4F99-0A3AE7619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8D43776C-6790-7AC3-E50A-9117338CEA9C}"/>
              </a:ext>
              <a:ext uri="{C183D7F6-B498-43B3-948B-1728B52AA6E4}">
                <adec:decorative xmlns:adec="http://schemas.microsoft.com/office/drawing/2017/decorative" val="1"/>
              </a:ext>
            </a:extLst>
          </p:cNvPr>
          <p:cNvSpPr/>
          <p:nvPr/>
        </p:nvSpPr>
        <p:spPr>
          <a:xfrm>
            <a:off x="148606" y="939528"/>
            <a:ext cx="1059559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73B59492-574E-B149-140F-980A8C955616}"/>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36</a:t>
            </a:fld>
            <a:endParaRPr lang="en-US"/>
          </a:p>
        </p:txBody>
      </p:sp>
      <p:sp>
        <p:nvSpPr>
          <p:cNvPr id="2" name="Title ">
            <a:extLst>
              <a:ext uri="{FF2B5EF4-FFF2-40B4-BE49-F238E27FC236}">
                <a16:creationId xmlns:a16="http://schemas.microsoft.com/office/drawing/2014/main" id="{7E4B4EA4-6CAD-E9B3-8F5C-A3C54CF04D8C}"/>
              </a:ext>
            </a:extLst>
          </p:cNvPr>
          <p:cNvSpPr>
            <a:spLocks noGrp="1"/>
          </p:cNvSpPr>
          <p:nvPr>
            <p:ph type="title"/>
          </p:nvPr>
        </p:nvSpPr>
        <p:spPr>
          <a:xfrm>
            <a:off x="141634" y="-694"/>
            <a:ext cx="11197615" cy="940248"/>
          </a:xfrm>
        </p:spPr>
        <p:txBody>
          <a:bodyPr anchor="b">
            <a:normAutofit/>
          </a:bodyPr>
          <a:lstStyle/>
          <a:p>
            <a:r>
              <a:rPr lang="en-US" sz="5000" b="1" dirty="0"/>
              <a:t>Other duties/requirements (continued)</a:t>
            </a:r>
          </a:p>
        </p:txBody>
      </p:sp>
      <p:sp>
        <p:nvSpPr>
          <p:cNvPr id="3" name="Text">
            <a:extLst>
              <a:ext uri="{FF2B5EF4-FFF2-40B4-BE49-F238E27FC236}">
                <a16:creationId xmlns:a16="http://schemas.microsoft.com/office/drawing/2014/main" id="{B909F5EA-CCA3-1185-96A3-979A2AC614C7}"/>
              </a:ext>
            </a:extLst>
          </p:cNvPr>
          <p:cNvSpPr>
            <a:spLocks noGrp="1"/>
          </p:cNvSpPr>
          <p:nvPr>
            <p:ph idx="1"/>
          </p:nvPr>
        </p:nvSpPr>
        <p:spPr>
          <a:xfrm>
            <a:off x="148606" y="1241396"/>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You are also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required to coordinate activities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with other entities in your state that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relate to your SPIL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or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people with disabilities</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Often this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coordination is a staff role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Often these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entities can provide funding for their specialty services</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(grants or fees for service) to either the SILC or the CILs.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Developmental Disabilities Council</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Commission on Deaf/HH</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Older Individuals who are Blind</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Department  of Education Special Education Department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Division of Vocational Rehabilitation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Are there other state entities that you include in your Council or your SPIL?</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085B5AA5-246B-CBB4-26A6-FDC8A89BDED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88AE6BD4-13D2-5524-9633-8C9DBEE24B18}"/>
              </a:ext>
              <a:ext uri="{C183D7F6-B498-43B3-948B-1728B52AA6E4}">
                <adec:decorative xmlns:adec="http://schemas.microsoft.com/office/drawing/2017/decorative" val="1"/>
              </a:ext>
            </a:extLst>
          </p:cNvPr>
          <p:cNvSpPr/>
          <p:nvPr/>
        </p:nvSpPr>
        <p:spPr>
          <a:xfrm>
            <a:off x="3581401" y="6064012"/>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020886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A62901-97C0-97DA-8D37-22B95E047168}"/>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A78E3F24-74BB-7F06-6FB8-840F000B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676ABB96-4740-35C9-8181-1AA6D7664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C69FE1D8-F679-6F20-A2BF-2DC90DC4D26A}"/>
              </a:ext>
              <a:ext uri="{C183D7F6-B498-43B3-948B-1728B52AA6E4}">
                <adec:decorative xmlns:adec="http://schemas.microsoft.com/office/drawing/2017/decorative" val="1"/>
              </a:ext>
            </a:extLst>
          </p:cNvPr>
          <p:cNvSpPr/>
          <p:nvPr/>
        </p:nvSpPr>
        <p:spPr>
          <a:xfrm>
            <a:off x="148606" y="939528"/>
            <a:ext cx="1059559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1D95A0A4-A315-4226-FAEE-AAD456439544}"/>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37</a:t>
            </a:fld>
            <a:endParaRPr lang="en-US"/>
          </a:p>
        </p:txBody>
      </p:sp>
      <p:sp>
        <p:nvSpPr>
          <p:cNvPr id="2" name="Title ">
            <a:extLst>
              <a:ext uri="{FF2B5EF4-FFF2-40B4-BE49-F238E27FC236}">
                <a16:creationId xmlns:a16="http://schemas.microsoft.com/office/drawing/2014/main" id="{BF881144-6C62-A4DD-2059-A48ACF865AA0}"/>
              </a:ext>
            </a:extLst>
          </p:cNvPr>
          <p:cNvSpPr>
            <a:spLocks noGrp="1"/>
          </p:cNvSpPr>
          <p:nvPr>
            <p:ph type="title"/>
          </p:nvPr>
        </p:nvSpPr>
        <p:spPr>
          <a:xfrm>
            <a:off x="141634" y="-694"/>
            <a:ext cx="11197615" cy="940248"/>
          </a:xfrm>
        </p:spPr>
        <p:txBody>
          <a:bodyPr anchor="b">
            <a:normAutofit/>
          </a:bodyPr>
          <a:lstStyle/>
          <a:p>
            <a:r>
              <a:rPr lang="en-US" sz="5000" b="1" dirty="0"/>
              <a:t>Other duties/requirements (continued 2)</a:t>
            </a:r>
          </a:p>
        </p:txBody>
      </p:sp>
      <p:sp>
        <p:nvSpPr>
          <p:cNvPr id="3" name="Text">
            <a:extLst>
              <a:ext uri="{FF2B5EF4-FFF2-40B4-BE49-F238E27FC236}">
                <a16:creationId xmlns:a16="http://schemas.microsoft.com/office/drawing/2014/main" id="{7C7F8A27-6C46-E17B-DDDA-8A36FAEDCAC9}"/>
              </a:ext>
            </a:extLst>
          </p:cNvPr>
          <p:cNvSpPr>
            <a:spLocks noGrp="1"/>
          </p:cNvSpPr>
          <p:nvPr>
            <p:ph idx="1"/>
          </p:nvPr>
        </p:nvSpPr>
        <p:spPr>
          <a:xfrm>
            <a:off x="151940" y="1415585"/>
            <a:ext cx="11594194" cy="5114954"/>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You may hire or contract </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with an Executive Director or other staff to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manage the day-to-day operations of the SILC.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You should have a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Scope of Work or job description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for that role.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The SILC should have a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policy for how the performance of the staff is evaluated</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This is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at least annually</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and typically is conducted by either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chair or a committee of the SILC</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staff role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is to manage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day-to-day communication and operation</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of the SILC.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Usually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staff is the contact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for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other organizations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and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routine contact for the DSE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indent="0">
              <a:lnSpc>
                <a:spcPct val="120000"/>
              </a:lnSpc>
              <a:buNone/>
            </a:pPr>
            <a:endParaRPr lang="en-US" sz="18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372F3919-D4A1-1626-F92D-D0564C7FEA8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60ADD082-63DE-012E-D0CF-9C14C949E03E}"/>
              </a:ext>
              <a:ext uri="{C183D7F6-B498-43B3-948B-1728B52AA6E4}">
                <adec:decorative xmlns:adec="http://schemas.microsoft.com/office/drawing/2017/decorative" val="1"/>
              </a:ext>
            </a:extLst>
          </p:cNvPr>
          <p:cNvSpPr/>
          <p:nvPr/>
        </p:nvSpPr>
        <p:spPr>
          <a:xfrm>
            <a:off x="3434030" y="582237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3863596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DF07-B359-EEC9-61C7-EC55FF61D0F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13B3E6-938C-E038-5F91-C5139D3C9222}"/>
              </a:ext>
            </a:extLst>
          </p:cNvPr>
          <p:cNvSpPr>
            <a:spLocks noGrp="1"/>
          </p:cNvSpPr>
          <p:nvPr>
            <p:ph type="sldNum" sz="quarter" idx="10"/>
          </p:nvPr>
        </p:nvSpPr>
        <p:spPr/>
        <p:txBody>
          <a:bodyPr/>
          <a:lstStyle/>
          <a:p>
            <a:pPr>
              <a:defRPr/>
            </a:pPr>
            <a:fld id="{F2DF5F09-D78D-44DB-A338-E90D23C46220}" type="slidenum">
              <a:rPr lang="en-US" smtClean="0"/>
              <a:t>38</a:t>
            </a:fld>
            <a:endParaRPr lang="en-US"/>
          </a:p>
        </p:txBody>
      </p:sp>
      <p:sp>
        <p:nvSpPr>
          <p:cNvPr id="4" name="Title 3">
            <a:extLst>
              <a:ext uri="{FF2B5EF4-FFF2-40B4-BE49-F238E27FC236}">
                <a16:creationId xmlns:a16="http://schemas.microsoft.com/office/drawing/2014/main" id="{53F61325-9260-DF65-C5B8-770F3B9A9404}"/>
              </a:ext>
            </a:extLst>
          </p:cNvPr>
          <p:cNvSpPr>
            <a:spLocks noGrp="1"/>
          </p:cNvSpPr>
          <p:nvPr>
            <p:ph type="title"/>
          </p:nvPr>
        </p:nvSpPr>
        <p:spPr>
          <a:xfrm>
            <a:off x="0" y="0"/>
            <a:ext cx="12192000" cy="1325563"/>
          </a:xfrm>
        </p:spPr>
        <p:txBody>
          <a:bodyPr>
            <a:normAutofit/>
          </a:bodyPr>
          <a:lstStyle/>
          <a:p>
            <a:r>
              <a:rPr lang="en-US" sz="4000" b="1" dirty="0">
                <a:solidFill>
                  <a:srgbClr val="750518"/>
                </a:solidFill>
              </a:rPr>
              <a:t> § 1329.15 Duties of the SILC. (continued)</a:t>
            </a:r>
          </a:p>
        </p:txBody>
      </p:sp>
      <p:sp>
        <p:nvSpPr>
          <p:cNvPr id="2" name="Content Placeholder 1">
            <a:extLst>
              <a:ext uri="{FF2B5EF4-FFF2-40B4-BE49-F238E27FC236}">
                <a16:creationId xmlns:a16="http://schemas.microsoft.com/office/drawing/2014/main" id="{923EE92E-A5B3-DF39-5B82-8F499E79FAB2}"/>
              </a:ext>
            </a:extLst>
          </p:cNvPr>
          <p:cNvSpPr>
            <a:spLocks noGrp="1"/>
          </p:cNvSpPr>
          <p:nvPr>
            <p:ph sz="half" idx="1"/>
          </p:nvPr>
        </p:nvSpPr>
        <p:spPr>
          <a:xfrm>
            <a:off x="186689" y="1490344"/>
            <a:ext cx="5833111" cy="4866005"/>
          </a:xfrm>
        </p:spPr>
        <p:txBody>
          <a:bodyPr>
            <a:normAutofit lnSpcReduction="10000"/>
          </a:bodyPr>
          <a:lstStyle/>
          <a:p>
            <a:pPr marL="0" indent="0">
              <a:spcAft>
                <a:spcPts val="1200"/>
              </a:spcAft>
              <a:buNone/>
            </a:pPr>
            <a:r>
              <a:rPr lang="en-US" sz="3200" dirty="0"/>
              <a:t>e) The SILC shall, consistent with State law, supervise and evaluate its staff and other personnel as may be necessary to carry out its functions under this sections.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lvl="1" indent="-457200">
              <a:spcAft>
                <a:spcPts val="1200"/>
              </a:spcAft>
              <a:buFont typeface="+mj-lt"/>
              <a:buAutoNum type="arabicParenR"/>
            </a:pPr>
            <a:endParaRPr lang="en-US" sz="2000" dirty="0"/>
          </a:p>
          <a:p>
            <a:pPr marL="457200" lvl="1" indent="-457200">
              <a:spcAft>
                <a:spcPts val="1200"/>
              </a:spcAft>
              <a:buFont typeface="+mj-lt"/>
              <a:buAutoNum type="arabicParenR"/>
            </a:pPr>
            <a:endParaRPr lang="en-US" sz="2000" dirty="0"/>
          </a:p>
          <a:p>
            <a:pPr marL="0" indent="0">
              <a:buNone/>
            </a:pPr>
            <a:endParaRPr lang="en-US" dirty="0"/>
          </a:p>
        </p:txBody>
      </p:sp>
      <p:sp>
        <p:nvSpPr>
          <p:cNvPr id="5" name="Content Placeholder 4">
            <a:extLst>
              <a:ext uri="{FF2B5EF4-FFF2-40B4-BE49-F238E27FC236}">
                <a16:creationId xmlns:a16="http://schemas.microsoft.com/office/drawing/2014/main" id="{EFA983F0-A12B-4CDD-E64B-B8CDDC564E9A}"/>
              </a:ext>
            </a:extLst>
          </p:cNvPr>
          <p:cNvSpPr>
            <a:spLocks noGrp="1"/>
          </p:cNvSpPr>
          <p:nvPr>
            <p:ph sz="half" idx="2"/>
          </p:nvPr>
        </p:nvSpPr>
        <p:spPr>
          <a:xfrm>
            <a:off x="6172202" y="1471136"/>
            <a:ext cx="5474970" cy="4095274"/>
          </a:xfrm>
          <a:solidFill>
            <a:srgbClr val="BCDDE6"/>
          </a:solidFill>
          <a:ln w="63500">
            <a:solidFill>
              <a:srgbClr val="750518"/>
            </a:solidFill>
          </a:ln>
        </p:spPr>
        <p:txBody>
          <a:bodyPr>
            <a:normAutofit lnSpcReduction="10000"/>
          </a:bodyPr>
          <a:lstStyle/>
          <a:p>
            <a:pPr marL="0" indent="0">
              <a:buNone/>
            </a:pPr>
            <a:r>
              <a:rPr lang="en-US" sz="3200" b="1" dirty="0"/>
              <a:t>What This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must supervise and evaluate its staff.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This also means that if the SILC is assigned one or more State employees, they shall supervise and evaluate that personnel. The State must accept this feedback.</a:t>
            </a:r>
          </a:p>
          <a:p>
            <a:endParaRPr lang="en-US" dirty="0"/>
          </a:p>
        </p:txBody>
      </p:sp>
      <p:sp>
        <p:nvSpPr>
          <p:cNvPr id="6" name="Footer Placeholder 5">
            <a:extLst>
              <a:ext uri="{FF2B5EF4-FFF2-40B4-BE49-F238E27FC236}">
                <a16:creationId xmlns:a16="http://schemas.microsoft.com/office/drawing/2014/main" id="{48C7CD83-3B47-7C92-B0CC-2E7BAA7F6E5C}"/>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02483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51B8E-997B-CE2A-0EFB-BC528A66C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D6481-5A6D-C4CB-27DF-E7CED61845CC}"/>
              </a:ext>
            </a:extLst>
          </p:cNvPr>
          <p:cNvSpPr>
            <a:spLocks noGrp="1"/>
          </p:cNvSpPr>
          <p:nvPr>
            <p:ph type="title"/>
          </p:nvPr>
        </p:nvSpPr>
        <p:spPr/>
        <p:txBody>
          <a:bodyPr/>
          <a:lstStyle/>
          <a:p>
            <a:r>
              <a:rPr lang="en-US" b="1" dirty="0"/>
              <a:t>Questions/Discussion</a:t>
            </a:r>
          </a:p>
        </p:txBody>
      </p:sp>
      <p:sp>
        <p:nvSpPr>
          <p:cNvPr id="3" name="Content Placeholder 2">
            <a:extLst>
              <a:ext uri="{FF2B5EF4-FFF2-40B4-BE49-F238E27FC236}">
                <a16:creationId xmlns:a16="http://schemas.microsoft.com/office/drawing/2014/main" id="{DDD724DC-040E-6D5A-23D0-8F5D027D28D6}"/>
              </a:ext>
            </a:extLst>
          </p:cNvPr>
          <p:cNvSpPr>
            <a:spLocks noGrp="1"/>
          </p:cNvSpPr>
          <p:nvPr>
            <p:ph idx="1"/>
          </p:nvPr>
        </p:nvSpPr>
        <p:spPr/>
        <p:txBody>
          <a:bodyPr>
            <a:normAutofit/>
          </a:bodyPr>
          <a:lstStyle/>
          <a:p>
            <a:r>
              <a:rPr lang="en-US" sz="4000" dirty="0"/>
              <a:t>Is there anything you need more clarification?</a:t>
            </a:r>
          </a:p>
          <a:p>
            <a:endParaRPr lang="en-US" sz="4000" dirty="0"/>
          </a:p>
          <a:p>
            <a:pPr marL="0" indent="0">
              <a:buNone/>
            </a:pPr>
            <a:r>
              <a:rPr lang="en-US" sz="4000" dirty="0"/>
              <a:t> </a:t>
            </a:r>
          </a:p>
          <a:p>
            <a:r>
              <a:rPr lang="en-US" sz="4000" dirty="0"/>
              <a:t>Is there anything that you want to discuss? </a:t>
            </a:r>
          </a:p>
        </p:txBody>
      </p:sp>
      <p:sp>
        <p:nvSpPr>
          <p:cNvPr id="4" name="Footer Placeholder 3">
            <a:extLst>
              <a:ext uri="{FF2B5EF4-FFF2-40B4-BE49-F238E27FC236}">
                <a16:creationId xmlns:a16="http://schemas.microsoft.com/office/drawing/2014/main" id="{D3A13AAE-7C65-C7A7-6AFB-6600E8252FCA}"/>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81DF0BAA-595F-2C4D-FC50-3356DF6A1D95}"/>
              </a:ext>
            </a:extLst>
          </p:cNvPr>
          <p:cNvSpPr>
            <a:spLocks noGrp="1"/>
          </p:cNvSpPr>
          <p:nvPr>
            <p:ph type="sldNum" sz="quarter" idx="12"/>
          </p:nvPr>
        </p:nvSpPr>
        <p:spPr/>
        <p:txBody>
          <a:bodyPr/>
          <a:lstStyle/>
          <a:p>
            <a:fld id="{181E4D21-DFBA-4BA9-A6C6-558C4B06F883}" type="slidenum">
              <a:rPr lang="en-US" smtClean="0"/>
              <a:t>39</a:t>
            </a:fld>
            <a:endParaRPr lang="en-US"/>
          </a:p>
        </p:txBody>
      </p:sp>
      <p:sp>
        <p:nvSpPr>
          <p:cNvPr id="6" name="Rectangle ">
            <a:extLst>
              <a:ext uri="{FF2B5EF4-FFF2-40B4-BE49-F238E27FC236}">
                <a16:creationId xmlns:a16="http://schemas.microsoft.com/office/drawing/2014/main" id="{9F737935-22CE-7AED-A037-072DFD4B7D58}"/>
              </a:ext>
              <a:ext uri="{C183D7F6-B498-43B3-948B-1728B52AA6E4}">
                <adec:decorative xmlns:adec="http://schemas.microsoft.com/office/drawing/2017/decorative" val="1"/>
              </a:ext>
            </a:extLst>
          </p:cNvPr>
          <p:cNvSpPr/>
          <p:nvPr/>
        </p:nvSpPr>
        <p:spPr>
          <a:xfrm>
            <a:off x="329581" y="1361117"/>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7" name="Rectangle ">
            <a:extLst>
              <a:ext uri="{FF2B5EF4-FFF2-40B4-BE49-F238E27FC236}">
                <a16:creationId xmlns:a16="http://schemas.microsoft.com/office/drawing/2014/main" id="{45B9F242-29C9-47C3-7298-E7B5EBE370A3}"/>
              </a:ext>
              <a:ext uri="{C183D7F6-B498-43B3-948B-1728B52AA6E4}">
                <adec:decorative xmlns:adec="http://schemas.microsoft.com/office/drawing/2017/decorative" val="1"/>
              </a:ext>
            </a:extLst>
          </p:cNvPr>
          <p:cNvSpPr/>
          <p:nvPr/>
        </p:nvSpPr>
        <p:spPr>
          <a:xfrm>
            <a:off x="3434030" y="52890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375812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888F-53F7-DEF0-CBFD-64E67F6620C4}"/>
              </a:ext>
            </a:extLst>
          </p:cNvPr>
          <p:cNvSpPr>
            <a:spLocks noGrp="1"/>
          </p:cNvSpPr>
          <p:nvPr>
            <p:ph type="title"/>
          </p:nvPr>
        </p:nvSpPr>
        <p:spPr/>
        <p:txBody>
          <a:bodyPr/>
          <a:lstStyle/>
          <a:p>
            <a:r>
              <a:rPr lang="en-US" b="1" dirty="0">
                <a:solidFill>
                  <a:srgbClr val="750518"/>
                </a:solidFill>
              </a:rPr>
              <a:t>Reminders</a:t>
            </a:r>
          </a:p>
        </p:txBody>
      </p:sp>
      <p:sp>
        <p:nvSpPr>
          <p:cNvPr id="3" name="Content Placeholder 2">
            <a:extLst>
              <a:ext uri="{FF2B5EF4-FFF2-40B4-BE49-F238E27FC236}">
                <a16:creationId xmlns:a16="http://schemas.microsoft.com/office/drawing/2014/main" id="{B904200B-624C-21E5-0C56-C5534FC94613}"/>
              </a:ext>
            </a:extLst>
          </p:cNvPr>
          <p:cNvSpPr>
            <a:spLocks noGrp="1"/>
          </p:cNvSpPr>
          <p:nvPr>
            <p:ph idx="1"/>
          </p:nvPr>
        </p:nvSpPr>
        <p:spPr>
          <a:xfrm>
            <a:off x="838200" y="1527586"/>
            <a:ext cx="10515600" cy="4649377"/>
          </a:xfrm>
        </p:spPr>
        <p:txBody>
          <a:bodyPr vert="horz" lIns="91440" tIns="45720" rIns="91440" bIns="45720" rtlCol="0" anchor="t">
            <a:normAutofit lnSpcReduction="10000"/>
          </a:bodyPr>
          <a:lstStyle/>
          <a:p>
            <a:pPr marL="0" indent="0">
              <a:buNone/>
            </a:pPr>
            <a:r>
              <a:rPr lang="en-US" sz="2400" b="1" dirty="0">
                <a:solidFill>
                  <a:srgbClr val="000000"/>
                </a:solidFill>
              </a:rPr>
              <a:t>Accessibility</a:t>
            </a:r>
            <a:endParaRPr lang="en-US" dirty="0"/>
          </a:p>
          <a:p>
            <a:pPr lvl="1"/>
            <a:r>
              <a:rPr lang="en-US" b="1" dirty="0">
                <a:solidFill>
                  <a:srgbClr val="000000"/>
                </a:solidFill>
              </a:rPr>
              <a:t>WAIT FOR THE MICROPHONE! </a:t>
            </a:r>
          </a:p>
          <a:p>
            <a:pPr lvl="1"/>
            <a:r>
              <a:rPr lang="en-US" dirty="0">
                <a:solidFill>
                  <a:srgbClr val="000000"/>
                </a:solidFill>
              </a:rPr>
              <a:t>Provide your name and organization when introducing yourself and each time you are speaking.</a:t>
            </a:r>
          </a:p>
          <a:p>
            <a:pPr marL="457200" lvl="1" indent="0">
              <a:buNone/>
            </a:pPr>
            <a:endParaRPr lang="en-US" dirty="0">
              <a:solidFill>
                <a:srgbClr val="000000"/>
              </a:solidFill>
              <a:ea typeface="+mn-ea"/>
              <a:cs typeface="+mn-cs"/>
            </a:endParaRPr>
          </a:p>
          <a:p>
            <a:pPr marL="0" lvl="1" indent="0">
              <a:buNone/>
            </a:pPr>
            <a:r>
              <a:rPr lang="en-US" b="1" dirty="0">
                <a:solidFill>
                  <a:srgbClr val="000000"/>
                </a:solidFill>
              </a:rPr>
              <a:t>Be </a:t>
            </a:r>
            <a:r>
              <a:rPr lang="en-US" b="1" dirty="0">
                <a:solidFill>
                  <a:srgbClr val="000000"/>
                </a:solidFill>
                <a:ea typeface="+mn-ea"/>
                <a:cs typeface="+mn-cs"/>
              </a:rPr>
              <a:t>Open to Learn</a:t>
            </a:r>
          </a:p>
          <a:p>
            <a:pPr lvl="1"/>
            <a:r>
              <a:rPr lang="en-US" dirty="0">
                <a:solidFill>
                  <a:srgbClr val="000000"/>
                </a:solidFill>
              </a:rPr>
              <a:t>The group contains all levels of experience and backgrounds.  </a:t>
            </a:r>
          </a:p>
          <a:p>
            <a:pPr lvl="1"/>
            <a:r>
              <a:rPr lang="en-US" dirty="0">
                <a:solidFill>
                  <a:srgbClr val="000000"/>
                </a:solidFill>
              </a:rPr>
              <a:t>This is a learning environment, and all questions are appropriate and expected. </a:t>
            </a:r>
          </a:p>
          <a:p>
            <a:pPr marL="0" indent="0">
              <a:buNone/>
            </a:pPr>
            <a:r>
              <a:rPr lang="en-US" sz="2400" b="1" dirty="0">
                <a:solidFill>
                  <a:srgbClr val="000000"/>
                </a:solidFill>
              </a:rPr>
              <a:t>Share</a:t>
            </a:r>
            <a:r>
              <a:rPr lang="en-US" b="1" dirty="0">
                <a:solidFill>
                  <a:srgbClr val="000000"/>
                </a:solidFill>
              </a:rPr>
              <a:t> </a:t>
            </a:r>
          </a:p>
          <a:p>
            <a:pPr lvl="1"/>
            <a:r>
              <a:rPr lang="en-US" dirty="0"/>
              <a:t>Share great ideas that are working for your state.</a:t>
            </a:r>
          </a:p>
          <a:p>
            <a:pPr lvl="1"/>
            <a:r>
              <a:rPr lang="en-US" dirty="0"/>
              <a:t>But don’t overshare…if you need one-on-on assistance, reach out to us</a:t>
            </a:r>
          </a:p>
          <a:p>
            <a:endParaRPr lang="en-US" dirty="0"/>
          </a:p>
        </p:txBody>
      </p:sp>
      <p:pic>
        <p:nvPicPr>
          <p:cNvPr id="7" name="Graphic 6" descr="Microphone with solid fill">
            <a:extLst>
              <a:ext uri="{FF2B5EF4-FFF2-40B4-BE49-F238E27FC236}">
                <a16:creationId xmlns:a16="http://schemas.microsoft.com/office/drawing/2014/main" id="{F61854CE-757E-4BE6-EA84-25DFD6CBA9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983" y="1922676"/>
            <a:ext cx="930473" cy="930473"/>
          </a:xfrm>
          <a:prstGeom prst="rect">
            <a:avLst/>
          </a:prstGeom>
        </p:spPr>
      </p:pic>
      <p:pic>
        <p:nvPicPr>
          <p:cNvPr id="9" name="Graphic 8" descr="Question Mark with solid fill">
            <a:extLst>
              <a:ext uri="{FF2B5EF4-FFF2-40B4-BE49-F238E27FC236}">
                <a16:creationId xmlns:a16="http://schemas.microsoft.com/office/drawing/2014/main" id="{8A70AABF-4FC5-F293-0EA5-08FB5B194E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670" y="3654303"/>
            <a:ext cx="701097" cy="701097"/>
          </a:xfrm>
          <a:prstGeom prst="rect">
            <a:avLst/>
          </a:prstGeom>
        </p:spPr>
      </p:pic>
      <p:sp>
        <p:nvSpPr>
          <p:cNvPr id="5" name="Slide Number Placeholder 4">
            <a:extLst>
              <a:ext uri="{FF2B5EF4-FFF2-40B4-BE49-F238E27FC236}">
                <a16:creationId xmlns:a16="http://schemas.microsoft.com/office/drawing/2014/main" id="{8EBA67DC-DA98-BE42-6CB7-5FEDEFFCD2F8}"/>
              </a:ext>
            </a:extLst>
          </p:cNvPr>
          <p:cNvSpPr>
            <a:spLocks noGrp="1"/>
          </p:cNvSpPr>
          <p:nvPr>
            <p:ph type="sldNum" sz="quarter" idx="12"/>
          </p:nvPr>
        </p:nvSpPr>
        <p:spPr/>
        <p:txBody>
          <a:bodyPr/>
          <a:lstStyle/>
          <a:p>
            <a:fld id="{181E4D21-DFBA-4BA9-A6C6-558C4B06F883}" type="slidenum">
              <a:rPr lang="en-US" smtClean="0"/>
              <a:t>4</a:t>
            </a:fld>
            <a:endParaRPr lang="en-US"/>
          </a:p>
        </p:txBody>
      </p:sp>
      <p:sp>
        <p:nvSpPr>
          <p:cNvPr id="4" name="Footer Placeholder 3">
            <a:extLst>
              <a:ext uri="{FF2B5EF4-FFF2-40B4-BE49-F238E27FC236}">
                <a16:creationId xmlns:a16="http://schemas.microsoft.com/office/drawing/2014/main" id="{06B1C6EC-CE31-563C-E86D-251FDC686A22}"/>
              </a:ext>
              <a:ext uri="{C183D7F6-B498-43B3-948B-1728B52AA6E4}">
                <adec:decorative xmlns:adec="http://schemas.microsoft.com/office/drawing/2017/decorative" val="1"/>
              </a:ext>
            </a:extLst>
          </p:cNvPr>
          <p:cNvSpPr>
            <a:spLocks noGrp="1"/>
          </p:cNvSpPr>
          <p:nvPr>
            <p:ph type="ftr" sz="quarter" idx="11"/>
          </p:nvPr>
        </p:nvSpPr>
        <p:spPr>
          <a:xfrm>
            <a:off x="3485479" y="6356350"/>
            <a:ext cx="4840940"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102307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DD59-3166-84E4-2320-FB411935BBC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BE541E-D6F4-0FDC-8A14-6306F03478A0}"/>
              </a:ext>
            </a:extLst>
          </p:cNvPr>
          <p:cNvSpPr>
            <a:spLocks noGrp="1"/>
          </p:cNvSpPr>
          <p:nvPr>
            <p:ph type="sldNum" sz="quarter" idx="10"/>
          </p:nvPr>
        </p:nvSpPr>
        <p:spPr/>
        <p:txBody>
          <a:bodyPr/>
          <a:lstStyle/>
          <a:p>
            <a:pPr>
              <a:defRPr/>
            </a:pPr>
            <a:fld id="{F2DF5F09-D78D-44DB-A338-E90D23C46220}" type="slidenum">
              <a:rPr lang="en-US" smtClean="0"/>
              <a:t>40</a:t>
            </a:fld>
            <a:endParaRPr lang="en-US"/>
          </a:p>
        </p:txBody>
      </p:sp>
      <p:sp>
        <p:nvSpPr>
          <p:cNvPr id="4" name="Title 3">
            <a:extLst>
              <a:ext uri="{FF2B5EF4-FFF2-40B4-BE49-F238E27FC236}">
                <a16:creationId xmlns:a16="http://schemas.microsoft.com/office/drawing/2014/main" id="{8AEB3AE5-EDF1-7995-2935-4A6BE6A36549}"/>
              </a:ext>
            </a:extLst>
          </p:cNvPr>
          <p:cNvSpPr>
            <a:spLocks noGrp="1"/>
          </p:cNvSpPr>
          <p:nvPr>
            <p:ph type="title"/>
          </p:nvPr>
        </p:nvSpPr>
        <p:spPr>
          <a:xfrm>
            <a:off x="0" y="1"/>
            <a:ext cx="12192000" cy="800100"/>
          </a:xfrm>
          <a:solidFill>
            <a:srgbClr val="BCDDE6"/>
          </a:solidFill>
        </p:spPr>
        <p:txBody>
          <a:bodyPr>
            <a:normAutofit/>
          </a:bodyPr>
          <a:lstStyle/>
          <a:p>
            <a:r>
              <a:rPr lang="en-US" sz="4000" b="1" dirty="0">
                <a:solidFill>
                  <a:srgbClr val="750518"/>
                </a:solidFill>
              </a:rPr>
              <a:t>§ 1329.16 Authorities of the SILC.</a:t>
            </a:r>
          </a:p>
        </p:txBody>
      </p:sp>
      <p:sp>
        <p:nvSpPr>
          <p:cNvPr id="2" name="Content Placeholder 1">
            <a:extLst>
              <a:ext uri="{FF2B5EF4-FFF2-40B4-BE49-F238E27FC236}">
                <a16:creationId xmlns:a16="http://schemas.microsoft.com/office/drawing/2014/main" id="{F18BAEBD-C0A1-1944-5F8B-E937C2FC96F1}"/>
              </a:ext>
            </a:extLst>
          </p:cNvPr>
          <p:cNvSpPr>
            <a:spLocks noGrp="1"/>
          </p:cNvSpPr>
          <p:nvPr>
            <p:ph sz="half" idx="1"/>
          </p:nvPr>
        </p:nvSpPr>
        <p:spPr/>
        <p:txBody>
          <a:bodyPr/>
          <a:lstStyle/>
          <a:p>
            <a:pPr marL="457200" indent="-457200">
              <a:buFont typeface="+mj-lt"/>
              <a:buAutoNum type="alphaLcParenR"/>
            </a:pPr>
            <a:r>
              <a:rPr lang="en-US" b="0" dirty="0"/>
              <a:t>The SILC </a:t>
            </a:r>
            <a:r>
              <a:rPr lang="en-US" b="0" u="sng" dirty="0"/>
              <a:t>may</a:t>
            </a:r>
            <a:r>
              <a:rPr lang="en-US" b="0" dirty="0"/>
              <a:t> conduct the following </a:t>
            </a:r>
            <a:r>
              <a:rPr lang="en-US" b="0" u="sng" dirty="0"/>
              <a:t>discretionary</a:t>
            </a:r>
            <a:r>
              <a:rPr lang="en-US" b="0" dirty="0"/>
              <a:t> activities, as authorized &amp; described in approved State Plan:</a:t>
            </a:r>
          </a:p>
        </p:txBody>
      </p:sp>
      <p:sp>
        <p:nvSpPr>
          <p:cNvPr id="5" name="Content Placeholder 4">
            <a:extLst>
              <a:ext uri="{FF2B5EF4-FFF2-40B4-BE49-F238E27FC236}">
                <a16:creationId xmlns:a16="http://schemas.microsoft.com/office/drawing/2014/main" id="{A259D89F-B5B2-F0BE-5ABF-5B0ECD27915D}"/>
              </a:ext>
            </a:extLst>
          </p:cNvPr>
          <p:cNvSpPr>
            <a:spLocks noGrp="1"/>
          </p:cNvSpPr>
          <p:nvPr>
            <p:ph sz="half" idx="2"/>
          </p:nvPr>
        </p:nvSpPr>
        <p:spPr>
          <a:xfrm>
            <a:off x="6172200" y="1825625"/>
            <a:ext cx="5181600" cy="2574925"/>
          </a:xfrm>
          <a:solidFill>
            <a:srgbClr val="750518"/>
          </a:solidFill>
          <a:ln w="63500">
            <a:solidFill>
              <a:srgbClr val="BCDDE6"/>
            </a:solidFill>
          </a:ln>
        </p:spPr>
        <p:txBody>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The SILC is allowed to do the following optional activities if they are included in the State Plan: </a:t>
            </a:r>
          </a:p>
        </p:txBody>
      </p:sp>
      <p:sp>
        <p:nvSpPr>
          <p:cNvPr id="6" name="Footer Placeholder 5">
            <a:extLst>
              <a:ext uri="{FF2B5EF4-FFF2-40B4-BE49-F238E27FC236}">
                <a16:creationId xmlns:a16="http://schemas.microsoft.com/office/drawing/2014/main" id="{62E3CA86-D696-20BE-EDD5-83E2923B3E76}"/>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03798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AF036-B090-02F4-95E0-3AE42C82D552}"/>
              </a:ext>
            </a:extLst>
          </p:cNvPr>
          <p:cNvSpPr>
            <a:spLocks noGrp="1"/>
          </p:cNvSpPr>
          <p:nvPr>
            <p:ph type="sldNum" sz="quarter" idx="12"/>
          </p:nvPr>
        </p:nvSpPr>
        <p:spPr/>
        <p:txBody>
          <a:bodyPr/>
          <a:lstStyle/>
          <a:p>
            <a:fld id="{181E4D21-DFBA-4BA9-A6C6-558C4B06F883}" type="slidenum">
              <a:rPr lang="en-US" smtClean="0"/>
              <a:t>41</a:t>
            </a:fld>
            <a:endParaRPr lang="en-US"/>
          </a:p>
        </p:txBody>
      </p:sp>
      <p:sp>
        <p:nvSpPr>
          <p:cNvPr id="2" name="Title 1">
            <a:extLst>
              <a:ext uri="{FF2B5EF4-FFF2-40B4-BE49-F238E27FC236}">
                <a16:creationId xmlns:a16="http://schemas.microsoft.com/office/drawing/2014/main" id="{4769A08F-401F-5310-E8D6-BC828083A914}"/>
              </a:ext>
            </a:extLst>
          </p:cNvPr>
          <p:cNvSpPr>
            <a:spLocks noGrp="1"/>
          </p:cNvSpPr>
          <p:nvPr>
            <p:ph type="title"/>
          </p:nvPr>
        </p:nvSpPr>
        <p:spPr>
          <a:xfrm>
            <a:off x="0" y="0"/>
            <a:ext cx="12192000" cy="647429"/>
          </a:xfrm>
          <a:solidFill>
            <a:srgbClr val="BCDDE6"/>
          </a:solidFill>
          <a:ln>
            <a:solidFill>
              <a:srgbClr val="BCDDE6"/>
            </a:solidFill>
          </a:ln>
        </p:spPr>
        <p:txBody>
          <a:bodyPr>
            <a:normAutofit/>
          </a:bodyPr>
          <a:lstStyle/>
          <a:p>
            <a:r>
              <a:rPr lang="en-US" sz="4000" b="1" dirty="0">
                <a:solidFill>
                  <a:srgbClr val="750518"/>
                </a:solidFill>
              </a:rPr>
              <a:t>§ 1329.16 Authorities of the SILC (continued)</a:t>
            </a:r>
          </a:p>
        </p:txBody>
      </p:sp>
      <p:sp>
        <p:nvSpPr>
          <p:cNvPr id="3" name="Content Placeholder 2">
            <a:extLst>
              <a:ext uri="{FF2B5EF4-FFF2-40B4-BE49-F238E27FC236}">
                <a16:creationId xmlns:a16="http://schemas.microsoft.com/office/drawing/2014/main" id="{7F18C26D-E802-52F3-7FB5-03E8B622FC74}"/>
              </a:ext>
            </a:extLst>
          </p:cNvPr>
          <p:cNvSpPr>
            <a:spLocks noGrp="1"/>
          </p:cNvSpPr>
          <p:nvPr>
            <p:ph idx="1"/>
          </p:nvPr>
        </p:nvSpPr>
        <p:spPr>
          <a:xfrm>
            <a:off x="262890" y="1430767"/>
            <a:ext cx="11470117" cy="4764293"/>
          </a:xfrm>
          <a:noFill/>
          <a:ln w="63500">
            <a:noFill/>
          </a:ln>
        </p:spPr>
        <p:txBody>
          <a:bodyPr>
            <a:normAutofit lnSpcReduction="10000"/>
          </a:bodyPr>
          <a:lstStyle/>
          <a:p>
            <a:pPr marL="457200" lvl="0" indent="-457200">
              <a:buFont typeface="+mj-lt"/>
              <a:buAutoNum type="alphaLcParenR"/>
            </a:pPr>
            <a:r>
              <a:rPr lang="en-US" dirty="0"/>
              <a:t>SILC </a:t>
            </a:r>
            <a:r>
              <a:rPr lang="en-US" b="1" u="sng" dirty="0"/>
              <a:t>may</a:t>
            </a:r>
            <a:r>
              <a:rPr lang="en-US" dirty="0"/>
              <a:t> conduct the following </a:t>
            </a:r>
            <a:r>
              <a:rPr lang="en-US" b="1" u="sng" dirty="0"/>
              <a:t>discretionary</a:t>
            </a:r>
            <a:r>
              <a:rPr lang="en-US" dirty="0"/>
              <a:t> activities, as </a:t>
            </a:r>
            <a:r>
              <a:rPr lang="en-US" b="1" dirty="0"/>
              <a:t>authorized &amp; described </a:t>
            </a:r>
            <a:r>
              <a:rPr lang="en-US" dirty="0"/>
              <a:t>in approved State Plan:</a:t>
            </a:r>
          </a:p>
          <a:p>
            <a:pPr marL="800100" lvl="1" indent="-457200">
              <a:buFont typeface="+mj-lt"/>
              <a:buAutoNum type="arabicParenR"/>
            </a:pPr>
            <a:r>
              <a:rPr lang="en-US" sz="2800" dirty="0"/>
              <a:t>Work with Centers for Independent Living to </a:t>
            </a:r>
            <a:r>
              <a:rPr lang="en-US" sz="2800" b="1" dirty="0"/>
              <a:t>coordinate services </a:t>
            </a:r>
            <a:r>
              <a:rPr lang="en-US" sz="2800" dirty="0"/>
              <a:t>with public and private entities to </a:t>
            </a:r>
            <a:r>
              <a:rPr lang="en-US" sz="2800" b="1" dirty="0"/>
              <a:t>improve services </a:t>
            </a:r>
            <a:r>
              <a:rPr lang="en-US" sz="2800" dirty="0"/>
              <a:t>provided to individuals with disabilities;</a:t>
            </a:r>
          </a:p>
          <a:p>
            <a:pPr marL="800100" lvl="1" indent="-457200">
              <a:buFont typeface="+mj-lt"/>
              <a:buAutoNum type="arabicParenR"/>
            </a:pPr>
            <a:r>
              <a:rPr lang="en-US" sz="2800" dirty="0"/>
              <a:t>Conduct </a:t>
            </a:r>
            <a:r>
              <a:rPr lang="en-US" sz="2800" b="1" dirty="0"/>
              <a:t>resource development </a:t>
            </a:r>
            <a:r>
              <a:rPr lang="en-US" sz="2800" dirty="0"/>
              <a:t>activities to support the activities described in the approved SPIL and/or to support the provision of independent living services by Centers for Independent Living; and</a:t>
            </a:r>
          </a:p>
          <a:p>
            <a:pPr marL="800100" lvl="1" indent="-457200">
              <a:buFont typeface="+mj-lt"/>
              <a:buAutoNum type="arabicParenR"/>
            </a:pPr>
            <a:r>
              <a:rPr lang="en-US" sz="2800" dirty="0"/>
              <a:t>Perform such </a:t>
            </a:r>
            <a:r>
              <a:rPr lang="en-US" sz="2800" b="1" dirty="0"/>
              <a:t>other functions</a:t>
            </a:r>
            <a:r>
              <a:rPr lang="en-US" sz="2800" dirty="0"/>
              <a:t>, consistent with the purpose of this part and comparable to other functions </a:t>
            </a:r>
            <a:r>
              <a:rPr lang="en-US" sz="2800" b="1" dirty="0"/>
              <a:t>described in section 705(c) of the Act</a:t>
            </a:r>
            <a:r>
              <a:rPr lang="en-US" sz="2800" dirty="0"/>
              <a:t>, as the </a:t>
            </a:r>
            <a:r>
              <a:rPr lang="en-US" sz="2800" b="1" dirty="0"/>
              <a:t>Council determines to be appropriate and authorized in the approved SPIL </a:t>
            </a:r>
            <a:r>
              <a:rPr lang="en-US" sz="2800" dirty="0"/>
              <a:t>(including advocacy and disaster planning).</a:t>
            </a:r>
          </a:p>
          <a:p>
            <a:endParaRPr lang="en-US" dirty="0"/>
          </a:p>
        </p:txBody>
      </p:sp>
      <p:sp>
        <p:nvSpPr>
          <p:cNvPr id="4" name="Footer Placeholder 3">
            <a:extLst>
              <a:ext uri="{FF2B5EF4-FFF2-40B4-BE49-F238E27FC236}">
                <a16:creationId xmlns:a16="http://schemas.microsoft.com/office/drawing/2014/main" id="{B8CFDD15-CCC6-52D4-E0D6-8BD5D0FFF1A4}"/>
              </a:ext>
            </a:extLst>
          </p:cNvPr>
          <p:cNvSpPr>
            <a:spLocks noGrp="1"/>
          </p:cNvSpPr>
          <p:nvPr>
            <p:ph type="ftr" sz="quarter" idx="11"/>
          </p:nvPr>
        </p:nvSpPr>
        <p:spPr>
          <a:xfrm>
            <a:off x="3894268" y="6356350"/>
            <a:ext cx="4528970"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278839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7854-0231-E011-4079-2ACD5815CB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72EC2-BEEA-F0B7-769D-B503D2A3B1CF}"/>
              </a:ext>
            </a:extLst>
          </p:cNvPr>
          <p:cNvSpPr>
            <a:spLocks noGrp="1"/>
          </p:cNvSpPr>
          <p:nvPr>
            <p:ph type="sldNum" sz="quarter" idx="10"/>
          </p:nvPr>
        </p:nvSpPr>
        <p:spPr/>
        <p:txBody>
          <a:bodyPr/>
          <a:lstStyle/>
          <a:p>
            <a:pPr>
              <a:defRPr/>
            </a:pPr>
            <a:fld id="{F2DF5F09-D78D-44DB-A338-E90D23C46220}" type="slidenum">
              <a:rPr lang="en-US" smtClean="0"/>
              <a:t>42</a:t>
            </a:fld>
            <a:endParaRPr lang="en-US"/>
          </a:p>
        </p:txBody>
      </p:sp>
      <p:sp>
        <p:nvSpPr>
          <p:cNvPr id="4" name="Title 3">
            <a:extLst>
              <a:ext uri="{FF2B5EF4-FFF2-40B4-BE49-F238E27FC236}">
                <a16:creationId xmlns:a16="http://schemas.microsoft.com/office/drawing/2014/main" id="{362F4928-20AC-AED7-1EC1-D4C0EB79B3A7}"/>
              </a:ext>
            </a:extLst>
          </p:cNvPr>
          <p:cNvSpPr>
            <a:spLocks noGrp="1"/>
          </p:cNvSpPr>
          <p:nvPr>
            <p:ph type="title"/>
          </p:nvPr>
        </p:nvSpPr>
        <p:spPr>
          <a:xfrm>
            <a:off x="0" y="1"/>
            <a:ext cx="12192000" cy="800100"/>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E1F749BC-BB7D-9314-6B85-1F739651D394}"/>
              </a:ext>
            </a:extLst>
          </p:cNvPr>
          <p:cNvSpPr>
            <a:spLocks noGrp="1"/>
          </p:cNvSpPr>
          <p:nvPr>
            <p:ph sz="half" idx="1"/>
          </p:nvPr>
        </p:nvSpPr>
        <p:spPr/>
        <p:txBody>
          <a:bodyPr/>
          <a:lstStyle/>
          <a:p>
            <a:pPr marL="457200" indent="-457200">
              <a:buFont typeface="+mj-lt"/>
              <a:buAutoNum type="alphaLcParenR"/>
            </a:pPr>
            <a:r>
              <a:rPr lang="en-US" b="0" dirty="0"/>
              <a:t>Work with Centers for Independent Living to coordinate services with public and private entities to improve services provided to individuals with disabilities;</a:t>
            </a:r>
          </a:p>
        </p:txBody>
      </p:sp>
      <p:sp>
        <p:nvSpPr>
          <p:cNvPr id="5" name="Content Placeholder 4">
            <a:extLst>
              <a:ext uri="{FF2B5EF4-FFF2-40B4-BE49-F238E27FC236}">
                <a16:creationId xmlns:a16="http://schemas.microsoft.com/office/drawing/2014/main" id="{F09A6BE5-6095-E329-7C46-B7B9F3688284}"/>
              </a:ext>
            </a:extLst>
          </p:cNvPr>
          <p:cNvSpPr>
            <a:spLocks noGrp="1"/>
          </p:cNvSpPr>
          <p:nvPr>
            <p:ph sz="half" idx="2"/>
          </p:nvPr>
        </p:nvSpPr>
        <p:spPr>
          <a:xfrm>
            <a:off x="6172200" y="1825625"/>
            <a:ext cx="5181600" cy="2574925"/>
          </a:xfrm>
          <a:solidFill>
            <a:srgbClr val="750518"/>
          </a:solidFill>
          <a:ln w="63500">
            <a:solidFill>
              <a:srgbClr val="BCDDE6"/>
            </a:solidFill>
          </a:ln>
        </p:spPr>
        <p:txBody>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Work with CILs to come together with other entities to improve services for people with disabilities. </a:t>
            </a:r>
          </a:p>
        </p:txBody>
      </p:sp>
      <p:sp>
        <p:nvSpPr>
          <p:cNvPr id="6" name="Footer Placeholder 5">
            <a:extLst>
              <a:ext uri="{FF2B5EF4-FFF2-40B4-BE49-F238E27FC236}">
                <a16:creationId xmlns:a16="http://schemas.microsoft.com/office/drawing/2014/main" id="{00065855-35D2-ED8A-C05E-9B2E6211954C}"/>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986224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2958-6711-7E49-E6CA-FB584C38F9C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902F4-335E-9364-FEA4-71A324FFC668}"/>
              </a:ext>
            </a:extLst>
          </p:cNvPr>
          <p:cNvSpPr>
            <a:spLocks noGrp="1"/>
          </p:cNvSpPr>
          <p:nvPr>
            <p:ph type="sldNum" sz="quarter" idx="10"/>
          </p:nvPr>
        </p:nvSpPr>
        <p:spPr/>
        <p:txBody>
          <a:bodyPr/>
          <a:lstStyle/>
          <a:p>
            <a:pPr>
              <a:defRPr/>
            </a:pPr>
            <a:fld id="{F2DF5F09-D78D-44DB-A338-E90D23C46220}" type="slidenum">
              <a:rPr lang="en-US" smtClean="0"/>
              <a:t>43</a:t>
            </a:fld>
            <a:endParaRPr lang="en-US"/>
          </a:p>
        </p:txBody>
      </p:sp>
      <p:sp>
        <p:nvSpPr>
          <p:cNvPr id="4" name="Title 3">
            <a:extLst>
              <a:ext uri="{FF2B5EF4-FFF2-40B4-BE49-F238E27FC236}">
                <a16:creationId xmlns:a16="http://schemas.microsoft.com/office/drawing/2014/main" id="{96730935-AA69-24A2-97FA-04F55853554C}"/>
              </a:ext>
            </a:extLst>
          </p:cNvPr>
          <p:cNvSpPr>
            <a:spLocks noGrp="1"/>
          </p:cNvSpPr>
          <p:nvPr>
            <p:ph type="title"/>
          </p:nvPr>
        </p:nvSpPr>
        <p:spPr>
          <a:xfrm>
            <a:off x="0" y="1"/>
            <a:ext cx="12192000" cy="765810"/>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2F0F6FB7-D853-25D4-99B9-927CA61BDA09}"/>
              </a:ext>
            </a:extLst>
          </p:cNvPr>
          <p:cNvSpPr>
            <a:spLocks noGrp="1"/>
          </p:cNvSpPr>
          <p:nvPr>
            <p:ph sz="half" idx="1"/>
          </p:nvPr>
        </p:nvSpPr>
        <p:spPr/>
        <p:txBody>
          <a:bodyPr>
            <a:normAutofit/>
          </a:bodyPr>
          <a:lstStyle/>
          <a:p>
            <a:pPr marL="0" indent="0">
              <a:buNone/>
            </a:pPr>
            <a:r>
              <a:rPr lang="en-US" b="0" dirty="0"/>
              <a:t>2) Conduct resource development activities to support the activities described in the approved SPIL and/or to support the provision of independent living services by Centers for Independent Living; and</a:t>
            </a:r>
          </a:p>
        </p:txBody>
      </p:sp>
      <p:sp>
        <p:nvSpPr>
          <p:cNvPr id="5" name="Content Placeholder 4">
            <a:extLst>
              <a:ext uri="{FF2B5EF4-FFF2-40B4-BE49-F238E27FC236}">
                <a16:creationId xmlns:a16="http://schemas.microsoft.com/office/drawing/2014/main" id="{5BD8B0C4-AB49-03FD-7057-A0AB02A96822}"/>
              </a:ext>
            </a:extLst>
          </p:cNvPr>
          <p:cNvSpPr>
            <a:spLocks noGrp="1"/>
          </p:cNvSpPr>
          <p:nvPr>
            <p:ph sz="half" idx="2"/>
          </p:nvPr>
        </p:nvSpPr>
        <p:spPr>
          <a:xfrm>
            <a:off x="6172200" y="1825625"/>
            <a:ext cx="5314950" cy="4026535"/>
          </a:xfrm>
          <a:solidFill>
            <a:srgbClr val="750518"/>
          </a:solidFill>
          <a:ln w="63500">
            <a:solidFill>
              <a:srgbClr val="BCDDE6"/>
            </a:solidFill>
          </a:ln>
        </p:spPr>
        <p:txBody>
          <a:bodyPr>
            <a:normAutofit/>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The SILC is allowed to find new funding sources to support the CILs or SPIL activities. </a:t>
            </a:r>
          </a:p>
          <a:p>
            <a:r>
              <a:rPr lang="en-US" dirty="0">
                <a:solidFill>
                  <a:schemeClr val="bg1"/>
                </a:solidFill>
              </a:rPr>
              <a:t>You cannot spend federal funds on “fund raising” but other resource development is allowed if you include it in your SPIL.</a:t>
            </a:r>
          </a:p>
        </p:txBody>
      </p:sp>
      <p:sp>
        <p:nvSpPr>
          <p:cNvPr id="6" name="Footer Placeholder 5">
            <a:extLst>
              <a:ext uri="{FF2B5EF4-FFF2-40B4-BE49-F238E27FC236}">
                <a16:creationId xmlns:a16="http://schemas.microsoft.com/office/drawing/2014/main" id="{6202704C-56CC-416A-D042-E65DF1287480}"/>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99585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15BD-564C-306C-F11B-0909FEBBF96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B49C4-BC09-CBE9-8FE8-8859E2E39A00}"/>
              </a:ext>
            </a:extLst>
          </p:cNvPr>
          <p:cNvSpPr>
            <a:spLocks noGrp="1"/>
          </p:cNvSpPr>
          <p:nvPr>
            <p:ph type="sldNum" sz="quarter" idx="10"/>
          </p:nvPr>
        </p:nvSpPr>
        <p:spPr/>
        <p:txBody>
          <a:bodyPr/>
          <a:lstStyle/>
          <a:p>
            <a:pPr>
              <a:defRPr/>
            </a:pPr>
            <a:fld id="{F2DF5F09-D78D-44DB-A338-E90D23C46220}" type="slidenum">
              <a:rPr lang="en-US" smtClean="0"/>
              <a:t>44</a:t>
            </a:fld>
            <a:endParaRPr lang="en-US"/>
          </a:p>
        </p:txBody>
      </p:sp>
      <p:sp>
        <p:nvSpPr>
          <p:cNvPr id="4" name="Title 3">
            <a:extLst>
              <a:ext uri="{FF2B5EF4-FFF2-40B4-BE49-F238E27FC236}">
                <a16:creationId xmlns:a16="http://schemas.microsoft.com/office/drawing/2014/main" id="{90F2C896-DEDC-E0A6-BB67-10D62C4AE5C2}"/>
              </a:ext>
            </a:extLst>
          </p:cNvPr>
          <p:cNvSpPr>
            <a:spLocks noGrp="1"/>
          </p:cNvSpPr>
          <p:nvPr>
            <p:ph type="title"/>
          </p:nvPr>
        </p:nvSpPr>
        <p:spPr>
          <a:xfrm>
            <a:off x="0" y="1"/>
            <a:ext cx="12192000" cy="811530"/>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345269E1-6A91-25A9-AA06-DEB72FDD3EE0}"/>
              </a:ext>
            </a:extLst>
          </p:cNvPr>
          <p:cNvSpPr>
            <a:spLocks noGrp="1"/>
          </p:cNvSpPr>
          <p:nvPr>
            <p:ph sz="half" idx="1"/>
          </p:nvPr>
        </p:nvSpPr>
        <p:spPr/>
        <p:txBody>
          <a:bodyPr>
            <a:normAutofit/>
          </a:bodyPr>
          <a:lstStyle/>
          <a:p>
            <a:pPr marL="0" indent="0">
              <a:buNone/>
            </a:pPr>
            <a:r>
              <a:rPr lang="en-US" b="0" dirty="0"/>
              <a:t>3) Perform such other functions, consistent with the purpose of this part and comparable to other functions described in section 705(c) of the Act, as the Council determines to be appropriate and authorized in the approved SPIL (including advocacy).</a:t>
            </a:r>
          </a:p>
        </p:txBody>
      </p:sp>
      <p:sp>
        <p:nvSpPr>
          <p:cNvPr id="5" name="Content Placeholder 4">
            <a:extLst>
              <a:ext uri="{FF2B5EF4-FFF2-40B4-BE49-F238E27FC236}">
                <a16:creationId xmlns:a16="http://schemas.microsoft.com/office/drawing/2014/main" id="{3CA57816-0CD5-59B2-107A-6DF4EE1E6557}"/>
              </a:ext>
            </a:extLst>
          </p:cNvPr>
          <p:cNvSpPr>
            <a:spLocks noGrp="1"/>
          </p:cNvSpPr>
          <p:nvPr>
            <p:ph sz="half" idx="2"/>
          </p:nvPr>
        </p:nvSpPr>
        <p:spPr>
          <a:xfrm>
            <a:off x="6172200" y="1825625"/>
            <a:ext cx="5577840" cy="3615055"/>
          </a:xfrm>
          <a:solidFill>
            <a:srgbClr val="750518"/>
          </a:solidFill>
          <a:ln w="63500">
            <a:solidFill>
              <a:srgbClr val="BCDDE6"/>
            </a:solidFill>
          </a:ln>
        </p:spPr>
        <p:txBody>
          <a:bodyPr>
            <a:normAutofit/>
          </a:bodyPr>
          <a:lstStyle/>
          <a:p>
            <a:pPr marL="0" indent="0">
              <a:buNone/>
            </a:pPr>
            <a:r>
              <a:rPr lang="en-US" b="1" dirty="0">
                <a:solidFill>
                  <a:schemeClr val="bg1"/>
                </a:solidFill>
              </a:rPr>
              <a:t>What This Means:</a:t>
            </a:r>
            <a:endParaRPr lang="en-US" dirty="0">
              <a:solidFill>
                <a:schemeClr val="bg1"/>
              </a:solidFill>
            </a:endParaRPr>
          </a:p>
          <a:p>
            <a:r>
              <a:rPr lang="en-US" dirty="0">
                <a:solidFill>
                  <a:schemeClr val="bg1"/>
                </a:solidFill>
              </a:rPr>
              <a:t>The SILC is allowed to do other activities as long as:</a:t>
            </a:r>
          </a:p>
          <a:p>
            <a:pPr lvl="1"/>
            <a:r>
              <a:rPr lang="en-US" sz="2800" dirty="0">
                <a:solidFill>
                  <a:schemeClr val="bg1"/>
                </a:solidFill>
              </a:rPr>
              <a:t>The activity lines up with the Rehab Act, </a:t>
            </a:r>
          </a:p>
          <a:p>
            <a:pPr lvl="1"/>
            <a:r>
              <a:rPr lang="en-US" sz="2800" dirty="0">
                <a:solidFill>
                  <a:schemeClr val="bg1"/>
                </a:solidFill>
              </a:rPr>
              <a:t>The Council approves it, and,</a:t>
            </a:r>
          </a:p>
          <a:p>
            <a:pPr lvl="1"/>
            <a:r>
              <a:rPr lang="en-US" sz="2800" dirty="0">
                <a:solidFill>
                  <a:schemeClr val="bg1"/>
                </a:solidFill>
              </a:rPr>
              <a:t>The State Plan allows it. </a:t>
            </a:r>
          </a:p>
        </p:txBody>
      </p:sp>
      <p:sp>
        <p:nvSpPr>
          <p:cNvPr id="6" name="Footer Placeholder 5">
            <a:extLst>
              <a:ext uri="{FF2B5EF4-FFF2-40B4-BE49-F238E27FC236}">
                <a16:creationId xmlns:a16="http://schemas.microsoft.com/office/drawing/2014/main" id="{0568F732-0767-3AF2-3D67-041CDE212DA7}"/>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112927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2A577F-A279-CBED-11BF-89CC320B2F8E}"/>
              </a:ext>
            </a:extLst>
          </p:cNvPr>
          <p:cNvSpPr>
            <a:spLocks noGrp="1"/>
          </p:cNvSpPr>
          <p:nvPr>
            <p:ph type="sldNum" sz="quarter" idx="12"/>
          </p:nvPr>
        </p:nvSpPr>
        <p:spPr/>
        <p:txBody>
          <a:bodyPr/>
          <a:lstStyle/>
          <a:p>
            <a:fld id="{181E4D21-DFBA-4BA9-A6C6-558C4B06F883}" type="slidenum">
              <a:rPr lang="en-US" smtClean="0"/>
              <a:t>45</a:t>
            </a:fld>
            <a:endParaRPr lang="en-US"/>
          </a:p>
        </p:txBody>
      </p:sp>
      <p:sp>
        <p:nvSpPr>
          <p:cNvPr id="2" name="Title 1">
            <a:extLst>
              <a:ext uri="{FF2B5EF4-FFF2-40B4-BE49-F238E27FC236}">
                <a16:creationId xmlns:a16="http://schemas.microsoft.com/office/drawing/2014/main" id="{655F6398-BAAB-3A46-9221-95CADE2C864D}"/>
              </a:ext>
            </a:extLst>
          </p:cNvPr>
          <p:cNvSpPr>
            <a:spLocks noGrp="1"/>
          </p:cNvSpPr>
          <p:nvPr>
            <p:ph type="title"/>
          </p:nvPr>
        </p:nvSpPr>
        <p:spPr>
          <a:xfrm>
            <a:off x="0" y="1"/>
            <a:ext cx="12192000" cy="886776"/>
          </a:xfrm>
          <a:solidFill>
            <a:srgbClr val="BCDDE6"/>
          </a:solidFill>
        </p:spPr>
        <p:txBody>
          <a:bodyPr>
            <a:normAutofit/>
          </a:bodyPr>
          <a:lstStyle/>
          <a:p>
            <a:r>
              <a:rPr lang="en-US" sz="3200" b="1" dirty="0">
                <a:solidFill>
                  <a:srgbClr val="750518"/>
                </a:solidFill>
              </a:rPr>
              <a:t>Emergency Response Coordination as an authority in your SPIL</a:t>
            </a:r>
          </a:p>
        </p:txBody>
      </p:sp>
      <p:sp>
        <p:nvSpPr>
          <p:cNvPr id="3" name="Content Placeholder 2">
            <a:extLst>
              <a:ext uri="{FF2B5EF4-FFF2-40B4-BE49-F238E27FC236}">
                <a16:creationId xmlns:a16="http://schemas.microsoft.com/office/drawing/2014/main" id="{E47CC5AF-467C-069B-8720-F2D9CD05C2E1}"/>
              </a:ext>
            </a:extLst>
          </p:cNvPr>
          <p:cNvSpPr>
            <a:spLocks noGrp="1"/>
          </p:cNvSpPr>
          <p:nvPr>
            <p:ph idx="1"/>
          </p:nvPr>
        </p:nvSpPr>
        <p:spPr>
          <a:xfrm>
            <a:off x="114300" y="1169193"/>
            <a:ext cx="12077700" cy="4519613"/>
          </a:xfrm>
        </p:spPr>
        <p:txBody>
          <a:bodyPr>
            <a:normAutofit/>
          </a:bodyPr>
          <a:lstStyle/>
          <a:p>
            <a:pPr marL="0" indent="0" algn="l">
              <a:buNone/>
            </a:pPr>
            <a:r>
              <a:rPr lang="en-US" sz="3200" b="0" i="0" u="none" strike="noStrike" baseline="0" dirty="0"/>
              <a:t>Many SPILs include this, typically that the </a:t>
            </a:r>
            <a:r>
              <a:rPr lang="en-US" sz="3200" b="1" i="0" u="none" strike="noStrike" baseline="0" dirty="0"/>
              <a:t>CILs will work with the SILC</a:t>
            </a:r>
            <a:r>
              <a:rPr lang="en-US" sz="3200" b="0" i="0" u="none" strike="noStrike" baseline="0" dirty="0"/>
              <a:t> to establish state-wide </a:t>
            </a:r>
            <a:r>
              <a:rPr lang="en-US" sz="3200" b="1" i="0" u="none" strike="noStrike" baseline="0" dirty="0"/>
              <a:t>emergency response coordination</a:t>
            </a:r>
            <a:r>
              <a:rPr lang="en-US" sz="3200" b="0" i="0" u="none" strike="noStrike" baseline="0" dirty="0"/>
              <a:t> to better reach and support individuals with disabilities residing in identified unserved counties. </a:t>
            </a:r>
          </a:p>
          <a:p>
            <a:pPr lvl="1"/>
            <a:r>
              <a:rPr lang="en-US" sz="3600" dirty="0"/>
              <a:t>How many of you do this?</a:t>
            </a:r>
          </a:p>
          <a:p>
            <a:pPr lvl="1"/>
            <a:r>
              <a:rPr lang="en-US" sz="3600" dirty="0"/>
              <a:t>Take a minute to tell your peers how this is coordinated.</a:t>
            </a:r>
          </a:p>
        </p:txBody>
      </p:sp>
      <p:sp>
        <p:nvSpPr>
          <p:cNvPr id="4" name="Footer Placeholder 3">
            <a:extLst>
              <a:ext uri="{FF2B5EF4-FFF2-40B4-BE49-F238E27FC236}">
                <a16:creationId xmlns:a16="http://schemas.microsoft.com/office/drawing/2014/main" id="{8CDEBB61-BB84-7A7A-DDDB-5A73DF6D3BAD}"/>
              </a:ext>
            </a:extLst>
          </p:cNvPr>
          <p:cNvSpPr>
            <a:spLocks noGrp="1"/>
          </p:cNvSpPr>
          <p:nvPr>
            <p:ph type="ftr" sz="quarter" idx="11"/>
          </p:nvPr>
        </p:nvSpPr>
        <p:spPr>
          <a:xfrm>
            <a:off x="3915784" y="6356350"/>
            <a:ext cx="4694816"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850252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9ACECC-8141-BC73-7338-DFA42F946AAB}"/>
              </a:ext>
            </a:extLst>
          </p:cNvPr>
          <p:cNvSpPr>
            <a:spLocks noGrp="1"/>
          </p:cNvSpPr>
          <p:nvPr>
            <p:ph type="sldNum" sz="quarter" idx="12"/>
          </p:nvPr>
        </p:nvSpPr>
        <p:spPr/>
        <p:txBody>
          <a:bodyPr/>
          <a:lstStyle/>
          <a:p>
            <a:fld id="{181E4D21-DFBA-4BA9-A6C6-558C4B06F883}" type="slidenum">
              <a:rPr lang="en-US" smtClean="0"/>
              <a:t>46</a:t>
            </a:fld>
            <a:endParaRPr lang="en-US"/>
          </a:p>
        </p:txBody>
      </p:sp>
      <p:sp>
        <p:nvSpPr>
          <p:cNvPr id="2" name="Title 1">
            <a:extLst>
              <a:ext uri="{FF2B5EF4-FFF2-40B4-BE49-F238E27FC236}">
                <a16:creationId xmlns:a16="http://schemas.microsoft.com/office/drawing/2014/main" id="{10B4234D-685B-55A0-F071-44D1F6B25F52}"/>
              </a:ext>
            </a:extLst>
          </p:cNvPr>
          <p:cNvSpPr>
            <a:spLocks noGrp="1"/>
          </p:cNvSpPr>
          <p:nvPr>
            <p:ph type="title"/>
          </p:nvPr>
        </p:nvSpPr>
        <p:spPr>
          <a:xfrm>
            <a:off x="0" y="1"/>
            <a:ext cx="12192000" cy="744984"/>
          </a:xfrm>
          <a:solidFill>
            <a:srgbClr val="BCDDE6"/>
          </a:solidFill>
        </p:spPr>
        <p:txBody>
          <a:bodyPr>
            <a:normAutofit/>
          </a:bodyPr>
          <a:lstStyle/>
          <a:p>
            <a:r>
              <a:rPr lang="en-US" sz="4000" b="1" dirty="0">
                <a:solidFill>
                  <a:srgbClr val="750518"/>
                </a:solidFill>
              </a:rPr>
              <a:t>Advocacy as an authority in your SPIL</a:t>
            </a:r>
          </a:p>
        </p:txBody>
      </p:sp>
      <p:sp>
        <p:nvSpPr>
          <p:cNvPr id="3" name="Content Placeholder 2">
            <a:extLst>
              <a:ext uri="{FF2B5EF4-FFF2-40B4-BE49-F238E27FC236}">
                <a16:creationId xmlns:a16="http://schemas.microsoft.com/office/drawing/2014/main" id="{AB186D7A-0E02-6AEC-60F8-54D91AA0AD06}"/>
              </a:ext>
            </a:extLst>
          </p:cNvPr>
          <p:cNvSpPr>
            <a:spLocks noGrp="1"/>
          </p:cNvSpPr>
          <p:nvPr>
            <p:ph idx="1"/>
          </p:nvPr>
        </p:nvSpPr>
        <p:spPr>
          <a:xfrm>
            <a:off x="205740" y="1110109"/>
            <a:ext cx="11986260" cy="5246241"/>
          </a:xfrm>
        </p:spPr>
        <p:txBody>
          <a:bodyPr>
            <a:normAutofit/>
          </a:bodyPr>
          <a:lstStyle/>
          <a:p>
            <a:pPr marL="0" indent="0" algn="l">
              <a:buNone/>
            </a:pPr>
            <a:r>
              <a:rPr lang="en-US" sz="3200" b="0" i="0" u="none" strike="noStrike" baseline="0" dirty="0">
                <a:latin typeface="DejaVuSerifCondensed"/>
              </a:rPr>
              <a:t>This is the </a:t>
            </a:r>
            <a:r>
              <a:rPr lang="en-US" sz="3200" b="1" i="0" u="none" strike="noStrike" baseline="0" dirty="0">
                <a:latin typeface="DejaVuSerifCondensed"/>
              </a:rPr>
              <a:t>most common authority</a:t>
            </a:r>
            <a:r>
              <a:rPr lang="en-US" sz="3200" b="0" i="0" u="none" strike="noStrike" baseline="0" dirty="0">
                <a:latin typeface="DejaVuSerifCondensed"/>
              </a:rPr>
              <a:t>, as advocacy is such an important part of Independent Living.</a:t>
            </a:r>
          </a:p>
          <a:p>
            <a:pPr lvl="1"/>
            <a:r>
              <a:rPr lang="en-US" sz="3200" dirty="0"/>
              <a:t>How many of you do this?</a:t>
            </a:r>
          </a:p>
          <a:p>
            <a:pPr lvl="1"/>
            <a:r>
              <a:rPr lang="en-US" sz="3200" dirty="0"/>
              <a:t>Take a minute to tell your peers how this is coordinated.</a:t>
            </a:r>
          </a:p>
          <a:p>
            <a:pPr lvl="1"/>
            <a:r>
              <a:rPr lang="en-US" sz="3200" dirty="0"/>
              <a:t>Is this a staff function or do council members participate?</a:t>
            </a:r>
          </a:p>
          <a:p>
            <a:pPr marL="0" indent="0">
              <a:buNone/>
            </a:pPr>
            <a:r>
              <a:rPr lang="en-US" sz="3200" b="1" dirty="0"/>
              <a:t>Do you know how advocacy is different from lobbying</a:t>
            </a:r>
            <a:r>
              <a:rPr lang="en-US" sz="3200" dirty="0"/>
              <a:t>, which is not allowed with federal funds or by you in your official council member role?</a:t>
            </a:r>
          </a:p>
          <a:p>
            <a:pPr marL="0" indent="0" algn="l">
              <a:buNone/>
            </a:pPr>
            <a:endParaRPr lang="en-US" sz="3200" dirty="0"/>
          </a:p>
        </p:txBody>
      </p:sp>
      <p:sp>
        <p:nvSpPr>
          <p:cNvPr id="4" name="Footer Placeholder 3">
            <a:extLst>
              <a:ext uri="{FF2B5EF4-FFF2-40B4-BE49-F238E27FC236}">
                <a16:creationId xmlns:a16="http://schemas.microsoft.com/office/drawing/2014/main" id="{086BB8F8-4575-3EC8-5CE0-530D8ED5C205}"/>
              </a:ext>
            </a:extLst>
          </p:cNvPr>
          <p:cNvSpPr>
            <a:spLocks noGrp="1"/>
          </p:cNvSpPr>
          <p:nvPr>
            <p:ph type="ftr" sz="quarter" idx="11"/>
          </p:nvPr>
        </p:nvSpPr>
        <p:spPr>
          <a:xfrm>
            <a:off x="3581401" y="6356350"/>
            <a:ext cx="4841837"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8904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2B84-0A0B-B181-82D9-82E983EE42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7F570B-1667-10F4-2C9C-B2CA0B5F2BA3}"/>
              </a:ext>
            </a:extLst>
          </p:cNvPr>
          <p:cNvSpPr>
            <a:spLocks noGrp="1"/>
          </p:cNvSpPr>
          <p:nvPr>
            <p:ph type="sldNum" sz="quarter" idx="10"/>
          </p:nvPr>
        </p:nvSpPr>
        <p:spPr/>
        <p:txBody>
          <a:bodyPr/>
          <a:lstStyle/>
          <a:p>
            <a:pPr>
              <a:defRPr/>
            </a:pPr>
            <a:fld id="{F2DF5F09-D78D-44DB-A338-E90D23C46220}" type="slidenum">
              <a:rPr lang="en-US" smtClean="0"/>
              <a:t>47</a:t>
            </a:fld>
            <a:endParaRPr lang="en-US"/>
          </a:p>
        </p:txBody>
      </p:sp>
      <p:sp>
        <p:nvSpPr>
          <p:cNvPr id="4" name="Title 3">
            <a:extLst>
              <a:ext uri="{FF2B5EF4-FFF2-40B4-BE49-F238E27FC236}">
                <a16:creationId xmlns:a16="http://schemas.microsoft.com/office/drawing/2014/main" id="{F5019B56-BDD3-DF1C-735A-227DAF5F9F05}"/>
              </a:ext>
            </a:extLst>
          </p:cNvPr>
          <p:cNvSpPr>
            <a:spLocks noGrp="1"/>
          </p:cNvSpPr>
          <p:nvPr>
            <p:ph type="title"/>
          </p:nvPr>
        </p:nvSpPr>
        <p:spPr>
          <a:xfrm>
            <a:off x="0" y="0"/>
            <a:ext cx="12192000" cy="822961"/>
          </a:xfrm>
          <a:solidFill>
            <a:srgbClr val="BCDDE6"/>
          </a:solidFill>
        </p:spPr>
        <p:txBody>
          <a:bodyPr>
            <a:normAutofit/>
          </a:bodyPr>
          <a:lstStyle/>
          <a:p>
            <a:r>
              <a:rPr lang="en-US" sz="4000" b="1" dirty="0">
                <a:solidFill>
                  <a:srgbClr val="750518"/>
                </a:solidFill>
              </a:rPr>
              <a:t>§ 1329.16 Authorities of the SILC. (continued)</a:t>
            </a:r>
          </a:p>
        </p:txBody>
      </p:sp>
      <p:sp>
        <p:nvSpPr>
          <p:cNvPr id="2" name="Content Placeholder 1">
            <a:extLst>
              <a:ext uri="{FF2B5EF4-FFF2-40B4-BE49-F238E27FC236}">
                <a16:creationId xmlns:a16="http://schemas.microsoft.com/office/drawing/2014/main" id="{46D8EDE2-5314-D343-5375-7F41E2474F63}"/>
              </a:ext>
            </a:extLst>
          </p:cNvPr>
          <p:cNvSpPr>
            <a:spLocks noGrp="1"/>
          </p:cNvSpPr>
          <p:nvPr>
            <p:ph sz="half" idx="1"/>
          </p:nvPr>
        </p:nvSpPr>
        <p:spPr>
          <a:xfrm>
            <a:off x="441960" y="1457482"/>
            <a:ext cx="5364480" cy="4577557"/>
          </a:xfrm>
        </p:spPr>
        <p:txBody>
          <a:bodyPr>
            <a:normAutofit lnSpcReduction="10000"/>
          </a:bodyPr>
          <a:lstStyle/>
          <a:p>
            <a:pPr marL="0" indent="0">
              <a:buNone/>
            </a:pPr>
            <a:r>
              <a:rPr lang="en-US" b="0" dirty="0"/>
              <a:t>In undertaking the foregoing duties and authorities, the SILC shall:</a:t>
            </a:r>
          </a:p>
          <a:p>
            <a:pPr lvl="1"/>
            <a:r>
              <a:rPr lang="en-US" b="0" dirty="0"/>
              <a:t>Coordinate with the CILs in order to avoid conflicting or overlapping activities within the CILs' established service areas;</a:t>
            </a:r>
          </a:p>
          <a:p>
            <a:pPr lvl="1"/>
            <a:r>
              <a:rPr lang="en-US" b="0" dirty="0"/>
              <a:t>Not engage in activities that constitute the direct provision of IL services to individuals, including the IL core services; and</a:t>
            </a:r>
          </a:p>
          <a:p>
            <a:pPr lvl="1"/>
            <a:r>
              <a:rPr lang="en-US" b="0" dirty="0"/>
              <a:t>Comply with Federal prohibitions against lobbying.</a:t>
            </a:r>
          </a:p>
        </p:txBody>
      </p:sp>
      <p:sp>
        <p:nvSpPr>
          <p:cNvPr id="5" name="Content Placeholder 4">
            <a:extLst>
              <a:ext uri="{FF2B5EF4-FFF2-40B4-BE49-F238E27FC236}">
                <a16:creationId xmlns:a16="http://schemas.microsoft.com/office/drawing/2014/main" id="{63DF705B-B7CA-1798-C714-C4847307B681}"/>
              </a:ext>
            </a:extLst>
          </p:cNvPr>
          <p:cNvSpPr>
            <a:spLocks noGrp="1"/>
          </p:cNvSpPr>
          <p:nvPr>
            <p:ph sz="half" idx="2"/>
          </p:nvPr>
        </p:nvSpPr>
        <p:spPr>
          <a:xfrm>
            <a:off x="6172200" y="1457483"/>
            <a:ext cx="5577840" cy="3615055"/>
          </a:xfrm>
          <a:solidFill>
            <a:srgbClr val="750518"/>
          </a:solidFill>
          <a:ln w="63500">
            <a:solidFill>
              <a:srgbClr val="BCDDE6"/>
            </a:solidFill>
          </a:ln>
        </p:spPr>
        <p:txBody>
          <a:bodyPr>
            <a:normAutofit lnSpcReduction="10000"/>
          </a:bodyPr>
          <a:lstStyle/>
          <a:p>
            <a:pPr marL="0" indent="0">
              <a:buNone/>
            </a:pPr>
            <a:r>
              <a:rPr lang="en-US" b="1" dirty="0">
                <a:solidFill>
                  <a:schemeClr val="bg1"/>
                </a:solidFill>
              </a:rPr>
              <a:t>What This Means:</a:t>
            </a:r>
            <a:endParaRPr lang="en-US" dirty="0">
              <a:solidFill>
                <a:schemeClr val="bg1"/>
              </a:solidFill>
            </a:endParaRPr>
          </a:p>
          <a:p>
            <a:r>
              <a:rPr lang="en-US" sz="3000" dirty="0">
                <a:solidFill>
                  <a:schemeClr val="bg1"/>
                </a:solidFill>
              </a:rPr>
              <a:t>When a SILC is doing activities allowed under federal law, it must:</a:t>
            </a:r>
          </a:p>
          <a:p>
            <a:pPr marL="457200" lvl="1" indent="0">
              <a:buNone/>
            </a:pPr>
            <a:r>
              <a:rPr lang="en-US" sz="2600" dirty="0">
                <a:solidFill>
                  <a:schemeClr val="bg1"/>
                </a:solidFill>
              </a:rPr>
              <a:t>1) Work with CILs to prevent duplicate or conflicting activities in a service area. </a:t>
            </a:r>
          </a:p>
          <a:p>
            <a:pPr marL="457200" lvl="1" indent="0">
              <a:buNone/>
            </a:pPr>
            <a:r>
              <a:rPr lang="en-US" sz="2600" dirty="0">
                <a:solidFill>
                  <a:schemeClr val="bg1"/>
                </a:solidFill>
              </a:rPr>
              <a:t>2) Not directly provide IL services. </a:t>
            </a:r>
          </a:p>
          <a:p>
            <a:pPr marL="457200" lvl="1" indent="0">
              <a:buNone/>
            </a:pPr>
            <a:r>
              <a:rPr lang="en-US" sz="2600" dirty="0">
                <a:solidFill>
                  <a:schemeClr val="bg1"/>
                </a:solidFill>
              </a:rPr>
              <a:t>3) Follow federal lobbying rules. </a:t>
            </a:r>
          </a:p>
        </p:txBody>
      </p:sp>
      <p:sp>
        <p:nvSpPr>
          <p:cNvPr id="6" name="Footer Placeholder 5">
            <a:extLst>
              <a:ext uri="{FF2B5EF4-FFF2-40B4-BE49-F238E27FC236}">
                <a16:creationId xmlns:a16="http://schemas.microsoft.com/office/drawing/2014/main" id="{F5A9ECF0-20EF-D389-4215-9A9CD109CAC3}"/>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428025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0B98-6607-C2B4-8FBE-ACA6DA87D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3CE42-8668-D33C-F8A5-13FFE0F4B30F}"/>
              </a:ext>
            </a:extLst>
          </p:cNvPr>
          <p:cNvSpPr>
            <a:spLocks noGrp="1"/>
          </p:cNvSpPr>
          <p:nvPr>
            <p:ph type="title"/>
          </p:nvPr>
        </p:nvSpPr>
        <p:spPr/>
        <p:txBody>
          <a:bodyPr/>
          <a:lstStyle/>
          <a:p>
            <a:r>
              <a:rPr lang="en-US" b="1" dirty="0"/>
              <a:t>Questions/Discussion</a:t>
            </a:r>
          </a:p>
        </p:txBody>
      </p:sp>
      <p:sp>
        <p:nvSpPr>
          <p:cNvPr id="3" name="Content Placeholder 2">
            <a:extLst>
              <a:ext uri="{FF2B5EF4-FFF2-40B4-BE49-F238E27FC236}">
                <a16:creationId xmlns:a16="http://schemas.microsoft.com/office/drawing/2014/main" id="{8F073990-303F-8A55-D67A-D4455D4E1F2B}"/>
              </a:ext>
            </a:extLst>
          </p:cNvPr>
          <p:cNvSpPr>
            <a:spLocks noGrp="1"/>
          </p:cNvSpPr>
          <p:nvPr>
            <p:ph idx="1"/>
          </p:nvPr>
        </p:nvSpPr>
        <p:spPr/>
        <p:txBody>
          <a:bodyPr>
            <a:normAutofit/>
          </a:bodyPr>
          <a:lstStyle/>
          <a:p>
            <a:r>
              <a:rPr lang="en-US" sz="4000" dirty="0"/>
              <a:t>Is there anything you need more clarification?</a:t>
            </a:r>
          </a:p>
          <a:p>
            <a:endParaRPr lang="en-US" sz="4000" dirty="0"/>
          </a:p>
          <a:p>
            <a:pPr marL="0" indent="0">
              <a:buNone/>
            </a:pPr>
            <a:r>
              <a:rPr lang="en-US" sz="4000" dirty="0"/>
              <a:t> </a:t>
            </a:r>
          </a:p>
          <a:p>
            <a:r>
              <a:rPr lang="en-US" sz="4000" dirty="0"/>
              <a:t>Is there anything that you want to discuss? </a:t>
            </a:r>
          </a:p>
        </p:txBody>
      </p:sp>
      <p:sp>
        <p:nvSpPr>
          <p:cNvPr id="4" name="Footer Placeholder 3">
            <a:extLst>
              <a:ext uri="{FF2B5EF4-FFF2-40B4-BE49-F238E27FC236}">
                <a16:creationId xmlns:a16="http://schemas.microsoft.com/office/drawing/2014/main" id="{D9EDA63A-403A-6DA4-F28D-C71314E1BE07}"/>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3266DFB2-1F03-F206-642A-F91B283F3C36}"/>
              </a:ext>
            </a:extLst>
          </p:cNvPr>
          <p:cNvSpPr>
            <a:spLocks noGrp="1"/>
          </p:cNvSpPr>
          <p:nvPr>
            <p:ph type="sldNum" sz="quarter" idx="12"/>
          </p:nvPr>
        </p:nvSpPr>
        <p:spPr/>
        <p:txBody>
          <a:bodyPr/>
          <a:lstStyle/>
          <a:p>
            <a:fld id="{181E4D21-DFBA-4BA9-A6C6-558C4B06F883}" type="slidenum">
              <a:rPr lang="en-US" smtClean="0"/>
              <a:t>48</a:t>
            </a:fld>
            <a:endParaRPr lang="en-US"/>
          </a:p>
        </p:txBody>
      </p:sp>
      <p:sp>
        <p:nvSpPr>
          <p:cNvPr id="6" name="Rectangle ">
            <a:extLst>
              <a:ext uri="{FF2B5EF4-FFF2-40B4-BE49-F238E27FC236}">
                <a16:creationId xmlns:a16="http://schemas.microsoft.com/office/drawing/2014/main" id="{301CED12-2307-A4A2-60FE-8D821FEADDE4}"/>
              </a:ext>
              <a:ext uri="{C183D7F6-B498-43B3-948B-1728B52AA6E4}">
                <adec:decorative xmlns:adec="http://schemas.microsoft.com/office/drawing/2017/decorative" val="1"/>
              </a:ext>
            </a:extLst>
          </p:cNvPr>
          <p:cNvSpPr/>
          <p:nvPr/>
        </p:nvSpPr>
        <p:spPr>
          <a:xfrm>
            <a:off x="329581" y="1361117"/>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7" name="Rectangle ">
            <a:extLst>
              <a:ext uri="{FF2B5EF4-FFF2-40B4-BE49-F238E27FC236}">
                <a16:creationId xmlns:a16="http://schemas.microsoft.com/office/drawing/2014/main" id="{ECE070F4-FDB0-19DC-DE49-63E3BF781FB5}"/>
              </a:ext>
              <a:ext uri="{C183D7F6-B498-43B3-948B-1728B52AA6E4}">
                <adec:decorative xmlns:adec="http://schemas.microsoft.com/office/drawing/2017/decorative" val="1"/>
              </a:ext>
            </a:extLst>
          </p:cNvPr>
          <p:cNvSpPr/>
          <p:nvPr/>
        </p:nvSpPr>
        <p:spPr>
          <a:xfrm>
            <a:off x="3434030" y="52890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3105123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CB09D-355B-0B4E-74C2-46EA63E6FCD9}"/>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B2A61157-1F0F-3848-142A-78A03B4922C1}"/>
              </a:ext>
            </a:extLst>
          </p:cNvPr>
          <p:cNvSpPr>
            <a:spLocks noGrp="1"/>
          </p:cNvSpPr>
          <p:nvPr>
            <p:ph type="sldNum" sz="quarter" idx="12"/>
          </p:nvPr>
        </p:nvSpPr>
        <p:spPr/>
        <p:txBody>
          <a:bodyPr/>
          <a:lstStyle/>
          <a:p>
            <a:fld id="{5D16CCA7-A32B-44D2-BAC0-8216F98A92EE}" type="slidenum">
              <a:rPr lang="en-US" smtClean="0"/>
              <a:t>49</a:t>
            </a:fld>
            <a:endParaRPr lang="en-US"/>
          </a:p>
        </p:txBody>
      </p:sp>
      <p:sp>
        <p:nvSpPr>
          <p:cNvPr id="2" name="Title ">
            <a:extLst>
              <a:ext uri="{FF2B5EF4-FFF2-40B4-BE49-F238E27FC236}">
                <a16:creationId xmlns:a16="http://schemas.microsoft.com/office/drawing/2014/main" id="{9A88D17E-3D4A-85BD-7A77-969FDDE10A45}"/>
              </a:ext>
            </a:extLst>
          </p:cNvPr>
          <p:cNvSpPr>
            <a:spLocks noGrp="1"/>
          </p:cNvSpPr>
          <p:nvPr>
            <p:ph type="title"/>
          </p:nvPr>
        </p:nvSpPr>
        <p:spPr>
          <a:xfrm>
            <a:off x="2754" y="-2104"/>
            <a:ext cx="12177310" cy="1362285"/>
          </a:xfrm>
          <a:solidFill>
            <a:srgbClr val="750518"/>
          </a:solidFill>
        </p:spPr>
        <p:txBody>
          <a:bodyPr>
            <a:noAutofit/>
          </a:bodyPr>
          <a:lstStyle/>
          <a:p>
            <a:r>
              <a:rPr lang="en-US" b="1" dirty="0">
                <a:solidFill>
                  <a:schemeClr val="bg1"/>
                </a:solidFill>
              </a:rPr>
              <a:t>Many of the things we are discussing require policies and procedures for the SILC</a:t>
            </a:r>
          </a:p>
        </p:txBody>
      </p:sp>
      <p:sp>
        <p:nvSpPr>
          <p:cNvPr id="3" name="Text">
            <a:extLst>
              <a:ext uri="{FF2B5EF4-FFF2-40B4-BE49-F238E27FC236}">
                <a16:creationId xmlns:a16="http://schemas.microsoft.com/office/drawing/2014/main" id="{CB677A0D-E5BA-074C-C22C-C1BA247FB83F}"/>
              </a:ext>
            </a:extLst>
          </p:cNvPr>
          <p:cNvSpPr>
            <a:spLocks noGrp="1"/>
          </p:cNvSpPr>
          <p:nvPr>
            <p:ph idx="1"/>
          </p:nvPr>
        </p:nvSpPr>
        <p:spPr>
          <a:xfrm>
            <a:off x="177188" y="1456342"/>
            <a:ext cx="11915752" cy="5056080"/>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Whether or not your SILC is a 501(c)(3) you need written and Council approved policies and procedures.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SILC Indicators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SILC Indicators and Assurances</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(effective (January 31, 2018) include some areas for policies.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If you don’t have a copy of the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SILC Indicators</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and the SILC and DSE Assurances you can find them here: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https://www.ilru.org/sites/default/files/publications/SILC%20Indicators%20and%20SILC%20and%20DSE%20Assurances%201.2018.pdf</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Your SILC should have these policies approved by the full Council. </a:t>
            </a:r>
          </a:p>
        </p:txBody>
      </p:sp>
      <p:sp>
        <p:nvSpPr>
          <p:cNvPr id="4" name="Footer ">
            <a:extLst>
              <a:ext uri="{FF2B5EF4-FFF2-40B4-BE49-F238E27FC236}">
                <a16:creationId xmlns:a16="http://schemas.microsoft.com/office/drawing/2014/main" id="{537C3494-7A67-5058-F295-78F7906F3D6D}"/>
              </a:ext>
            </a:extLst>
          </p:cNvPr>
          <p:cNvSpPr>
            <a:spLocks noGrp="1"/>
          </p:cNvSpPr>
          <p:nvPr>
            <p:ph type="ftr" sz="quarter" idx="11"/>
          </p:nvPr>
        </p:nvSpPr>
        <p:spPr>
          <a:xfrm>
            <a:off x="3460214" y="6512422"/>
            <a:ext cx="4830896" cy="346764"/>
          </a:xfrm>
        </p:spPr>
        <p:txBody>
          <a:bodyPr/>
          <a:lstStyle/>
          <a:p>
            <a:r>
              <a:rPr lang="en-US" b="1">
                <a:solidFill>
                  <a:srgbClr val="70002E"/>
                </a:solidFill>
              </a:rPr>
              <a:t>Independent Living Training and Technical Assistance Center</a:t>
            </a:r>
          </a:p>
        </p:txBody>
      </p:sp>
    </p:spTree>
    <p:extLst>
      <p:ext uri="{BB962C8B-B14F-4D97-AF65-F5344CB8AC3E}">
        <p14:creationId xmlns:p14="http://schemas.microsoft.com/office/powerpoint/2010/main" val="72568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CC39C24C-D3F9-4F66-A2E8-886EEDE20215}"/>
              </a:ext>
            </a:extLst>
          </p:cNvPr>
          <p:cNvSpPr>
            <a:spLocks noGrp="1"/>
          </p:cNvSpPr>
          <p:nvPr>
            <p:ph type="title"/>
          </p:nvPr>
        </p:nvSpPr>
        <p:spPr>
          <a:solidFill>
            <a:srgbClr val="750518"/>
          </a:solidFill>
        </p:spPr>
        <p:txBody>
          <a:bodyPr>
            <a:noAutofit/>
          </a:bodyPr>
          <a:lstStyle/>
          <a:p>
            <a:br>
              <a:rPr lang="en-US" sz="5400" b="1" dirty="0">
                <a:solidFill>
                  <a:schemeClr val="bg1"/>
                </a:solidFill>
              </a:rPr>
            </a:br>
            <a:r>
              <a:rPr lang="en-US" sz="5400" b="1" dirty="0">
                <a:solidFill>
                  <a:schemeClr val="bg1"/>
                </a:solidFill>
              </a:rPr>
              <a:t> Your Presenters:</a:t>
            </a:r>
            <a:br>
              <a:rPr lang="en-US" sz="5400" b="1" dirty="0">
                <a:solidFill>
                  <a:schemeClr val="bg1"/>
                </a:solidFill>
              </a:rPr>
            </a:br>
            <a:endParaRPr lang="en-US" sz="5400" dirty="0">
              <a:solidFill>
                <a:schemeClr val="bg1"/>
              </a:solidFill>
              <a:latin typeface="Arial" panose="020B0604020202020204" pitchFamily="34" charset="0"/>
              <a:cs typeface="Arial" panose="020B0604020202020204" pitchFamily="34" charset="0"/>
            </a:endParaRPr>
          </a:p>
        </p:txBody>
      </p:sp>
      <p:sp>
        <p:nvSpPr>
          <p:cNvPr id="3" name="Text">
            <a:extLst>
              <a:ext uri="{FF2B5EF4-FFF2-40B4-BE49-F238E27FC236}">
                <a16:creationId xmlns:a16="http://schemas.microsoft.com/office/drawing/2014/main" id="{1B35E190-59CA-4566-91FE-4C0893FED408}"/>
              </a:ext>
            </a:extLst>
          </p:cNvPr>
          <p:cNvSpPr>
            <a:spLocks noGrp="1"/>
          </p:cNvSpPr>
          <p:nvPr>
            <p:ph idx="1"/>
          </p:nvPr>
        </p:nvSpPr>
        <p:spPr/>
        <p:txBody>
          <a:bodyPr vert="horz" lIns="91440" tIns="45720" rIns="91440" bIns="45720" rtlCol="0" anchor="t">
            <a:normAutofit/>
          </a:bodyPr>
          <a:lstStyle/>
          <a:p>
            <a:pPr marL="0" indent="0">
              <a:spcBef>
                <a:spcPts val="0"/>
              </a:spcBef>
              <a:spcAft>
                <a:spcPts val="2400"/>
              </a:spcAft>
              <a:buNone/>
              <a:defRPr/>
            </a:pPr>
            <a:r>
              <a:rPr lang="en-US" sz="2400" b="1" dirty="0">
                <a:latin typeface="Arial"/>
                <a:cs typeface="Arial"/>
              </a:rPr>
              <a:t>Carrie England, </a:t>
            </a:r>
            <a:r>
              <a:rPr lang="en-US" sz="2400" dirty="0">
                <a:latin typeface="Arial"/>
                <a:cs typeface="Arial"/>
              </a:rPr>
              <a:t>Executive Director at California State Independent Living Council (CA SILC) &amp; Peer Consultant with the IL T&amp;TA Center</a:t>
            </a:r>
          </a:p>
          <a:p>
            <a:pPr marL="0" indent="0">
              <a:spcBef>
                <a:spcPts val="0"/>
              </a:spcBef>
              <a:spcAft>
                <a:spcPts val="2400"/>
              </a:spcAft>
              <a:buNone/>
              <a:defRPr/>
            </a:pPr>
            <a:r>
              <a:rPr lang="en-US" sz="2400" b="1" dirty="0">
                <a:latin typeface="Arial"/>
                <a:cs typeface="Arial"/>
              </a:rPr>
              <a:t>Gloria Garton</a:t>
            </a:r>
            <a:r>
              <a:rPr lang="en-US" sz="2400" dirty="0">
                <a:latin typeface="Arial"/>
                <a:cs typeface="Arial"/>
              </a:rPr>
              <a:t>, Executive Director of the North Carolina Statewide Independent Living Council &amp; Peer Consultant with the IL T&amp;TA Center</a:t>
            </a:r>
          </a:p>
          <a:p>
            <a:pPr marL="0" indent="0">
              <a:spcBef>
                <a:spcPts val="0"/>
              </a:spcBef>
              <a:spcAft>
                <a:spcPts val="2400"/>
              </a:spcAft>
              <a:buNone/>
              <a:defRPr/>
            </a:pPr>
            <a:r>
              <a:rPr lang="en-US" sz="2400" b="1" dirty="0">
                <a:latin typeface="Arial"/>
                <a:cs typeface="Arial"/>
              </a:rPr>
              <a:t>Jeremy Morris, </a:t>
            </a:r>
            <a:r>
              <a:rPr lang="en-US" sz="2400" dirty="0">
                <a:latin typeface="Arial"/>
                <a:cs typeface="Arial"/>
              </a:rPr>
              <a:t>Executive Director at Ohio Statewide Independent Living Council &amp; Peer Consultant with the IL T&amp;TA Center</a:t>
            </a:r>
          </a:p>
          <a:p>
            <a:pPr marL="0" indent="0">
              <a:spcBef>
                <a:spcPts val="0"/>
              </a:spcBef>
              <a:spcAft>
                <a:spcPts val="2400"/>
              </a:spcAft>
              <a:buNone/>
              <a:defRPr/>
            </a:pPr>
            <a:endParaRPr lang="en-US" sz="2400" dirty="0"/>
          </a:p>
          <a:p>
            <a:pPr marL="0" marR="0" lvl="0" indent="0" defTabSz="914400" rtl="0" eaLnBrk="1" fontAlgn="auto" latinLnBrk="0" hangingPunct="1">
              <a:spcBef>
                <a:spcPts val="0"/>
              </a:spcBef>
              <a:spcAft>
                <a:spcPts val="2400"/>
              </a:spcAft>
              <a:buClrTx/>
              <a:buSzTx/>
              <a:buNone/>
              <a:tabLst/>
              <a:defRPr/>
            </a:pPr>
            <a:endParaRPr lang="en-US" sz="2400" dirty="0"/>
          </a:p>
        </p:txBody>
      </p: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p:txBody>
          <a:bodyPr>
            <a:normAutofit/>
          </a:bodyPr>
          <a:lstStyle/>
          <a:p>
            <a:pPr>
              <a:spcAft>
                <a:spcPts val="600"/>
              </a:spcAft>
            </a:pPr>
            <a:r>
              <a:rPr lang="en-US" sz="1100" b="1">
                <a:solidFill>
                  <a:srgbClr val="70002E"/>
                </a:solidFill>
              </a:rPr>
              <a:t>Independent Living  Training and Technical Assistance Center</a:t>
            </a:r>
          </a:p>
        </p:txBody>
      </p: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p:txBody>
          <a:bodyPr>
            <a:normAutofit/>
          </a:bodyPr>
          <a:lstStyle/>
          <a:p>
            <a:pPr>
              <a:spcAft>
                <a:spcPts val="600"/>
              </a:spcAft>
            </a:pPr>
            <a:fld id="{5D16CCA7-A32B-44D2-BAC0-8216F98A92EE}" type="slidenum">
              <a:rPr lang="en-US" smtClean="0"/>
              <a:pPr>
                <a:spcAft>
                  <a:spcPts val="600"/>
                </a:spcAft>
              </a:pPr>
              <a:t>5</a:t>
            </a:fld>
            <a:endParaRPr lang="en-US"/>
          </a:p>
        </p:txBody>
      </p:sp>
      <p:sp>
        <p:nvSpPr>
          <p:cNvPr id="10" name="Text">
            <a:extLst>
              <a:ext uri="{FF2B5EF4-FFF2-40B4-BE49-F238E27FC236}">
                <a16:creationId xmlns:a16="http://schemas.microsoft.com/office/drawing/2014/main" id="{10BD5E35-466F-FC9F-7BC7-6AE28F188271}"/>
              </a:ext>
            </a:extLst>
          </p:cNvPr>
          <p:cNvSpPr txBox="1">
            <a:spLocks/>
          </p:cNvSpPr>
          <p:nvPr/>
        </p:nvSpPr>
        <p:spPr>
          <a:xfrm>
            <a:off x="1918840" y="4521485"/>
            <a:ext cx="3955581" cy="16983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400"/>
              </a:spcAft>
              <a:buNone/>
              <a:defRPr/>
            </a:pPr>
            <a:endParaRPr lang="en-US" sz="2400" dirty="0"/>
          </a:p>
        </p:txBody>
      </p:sp>
      <p:pic>
        <p:nvPicPr>
          <p:cNvPr id="12" name="Graphic 11" descr="Network with solid fill">
            <a:extLst>
              <a:ext uri="{FF2B5EF4-FFF2-40B4-BE49-F238E27FC236}">
                <a16:creationId xmlns:a16="http://schemas.microsoft.com/office/drawing/2014/main" id="{FBDEC58E-380B-3622-1F96-12E4AE3FB4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1324" y="4168931"/>
            <a:ext cx="2323944" cy="2323944"/>
          </a:xfrm>
          <a:prstGeom prst="rect">
            <a:avLst/>
          </a:prstGeom>
        </p:spPr>
      </p:pic>
    </p:spTree>
    <p:extLst>
      <p:ext uri="{BB962C8B-B14F-4D97-AF65-F5344CB8AC3E}">
        <p14:creationId xmlns:p14="http://schemas.microsoft.com/office/powerpoint/2010/main" val="1953831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472BB-F3C4-CE3A-5A2F-FAB99EC6866E}"/>
            </a:ext>
          </a:extLst>
        </p:cNvPr>
        <p:cNvGrpSpPr/>
        <p:nvPr/>
      </p:nvGrpSpPr>
      <p:grpSpPr>
        <a:xfrm>
          <a:off x="0" y="0"/>
          <a:ext cx="0" cy="0"/>
          <a:chOff x="0" y="0"/>
          <a:chExt cx="0" cy="0"/>
        </a:xfrm>
      </p:grpSpPr>
      <p:sp useBgFill="1">
        <p:nvSpPr>
          <p:cNvPr id="27" name="Rectangle 26" hidden="1">
            <a:extLst>
              <a:ext uri="{FF2B5EF4-FFF2-40B4-BE49-F238E27FC236}">
                <a16:creationId xmlns:a16="http://schemas.microsoft.com/office/drawing/2014/main" id="{0707F8B4-F10C-0375-E64B-9C9C2D329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hidden="1">
            <a:extLst>
              <a:ext uri="{FF2B5EF4-FFF2-40B4-BE49-F238E27FC236}">
                <a16:creationId xmlns:a16="http://schemas.microsoft.com/office/drawing/2014/main" id="{8D7C9795-E64B-7F7F-3F7F-2C27FCE33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
            <a:extLst>
              <a:ext uri="{FF2B5EF4-FFF2-40B4-BE49-F238E27FC236}">
                <a16:creationId xmlns:a16="http://schemas.microsoft.com/office/drawing/2014/main" id="{6E4F76B2-57A5-5961-6FF5-117C4F910EFE}"/>
              </a:ext>
              <a:ext uri="{C183D7F6-B498-43B3-948B-1728B52AA6E4}">
                <adec:decorative xmlns:adec="http://schemas.microsoft.com/office/drawing/2017/decorative" val="1"/>
              </a:ext>
            </a:extLst>
          </p:cNvPr>
          <p:cNvSpPr/>
          <p:nvPr/>
        </p:nvSpPr>
        <p:spPr>
          <a:xfrm>
            <a:off x="151940" y="748592"/>
            <a:ext cx="8458660" cy="24640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5" name="Slide Number">
            <a:extLst>
              <a:ext uri="{FF2B5EF4-FFF2-40B4-BE49-F238E27FC236}">
                <a16:creationId xmlns:a16="http://schemas.microsoft.com/office/drawing/2014/main" id="{2CAC305F-8A11-089F-D671-4763211C9E44}"/>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a:pPr>
                <a:spcAft>
                  <a:spcPts val="600"/>
                </a:spcAft>
              </a:pPr>
              <a:t>50</a:t>
            </a:fld>
            <a:endParaRPr lang="en-US"/>
          </a:p>
        </p:txBody>
      </p:sp>
      <p:sp>
        <p:nvSpPr>
          <p:cNvPr id="2" name="Title ">
            <a:extLst>
              <a:ext uri="{FF2B5EF4-FFF2-40B4-BE49-F238E27FC236}">
                <a16:creationId xmlns:a16="http://schemas.microsoft.com/office/drawing/2014/main" id="{BB4B066F-DE3C-0165-E2E2-FAA41BA1783B}"/>
              </a:ext>
            </a:extLst>
          </p:cNvPr>
          <p:cNvSpPr>
            <a:spLocks noGrp="1"/>
          </p:cNvSpPr>
          <p:nvPr>
            <p:ph type="title"/>
          </p:nvPr>
        </p:nvSpPr>
        <p:spPr>
          <a:xfrm>
            <a:off x="0" y="-694"/>
            <a:ext cx="12192000" cy="749286"/>
          </a:xfrm>
        </p:spPr>
        <p:txBody>
          <a:bodyPr anchor="b">
            <a:normAutofit fontScale="90000"/>
          </a:bodyPr>
          <a:lstStyle/>
          <a:p>
            <a:r>
              <a:rPr lang="en-US" sz="5000" b="1" dirty="0"/>
              <a:t>Highlights of SILC Policies Needed</a:t>
            </a:r>
          </a:p>
        </p:txBody>
      </p:sp>
      <p:sp>
        <p:nvSpPr>
          <p:cNvPr id="3" name="Text">
            <a:extLst>
              <a:ext uri="{FF2B5EF4-FFF2-40B4-BE49-F238E27FC236}">
                <a16:creationId xmlns:a16="http://schemas.microsoft.com/office/drawing/2014/main" id="{57E76726-5499-AEB5-EB3F-F75B55D7D33F}"/>
              </a:ext>
            </a:extLst>
          </p:cNvPr>
          <p:cNvSpPr>
            <a:spLocks noGrp="1"/>
          </p:cNvSpPr>
          <p:nvPr>
            <p:ph idx="1"/>
          </p:nvPr>
        </p:nvSpPr>
        <p:spPr>
          <a:xfrm>
            <a:off x="151940" y="1141162"/>
            <a:ext cx="11746690" cy="3922746"/>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ptos" panose="02110004020202020204"/>
                <a:ea typeface="+mn-ea"/>
                <a:cs typeface="+mn-cs"/>
              </a:rPr>
              <a:t>Conflict of Interest and Disputes</a:t>
            </a: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 A method for identifying and resolving actual or potential disputes and conflicts of interest that are in compliance with State and federal law.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ptos" panose="02110004020202020204"/>
                <a:ea typeface="+mn-ea"/>
                <a:cs typeface="+mn-cs"/>
              </a:rPr>
              <a:t>Appointment Process</a:t>
            </a: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 The SILC must “maintain regular communication with the appointing authority to ensure efficiency and timeliness of the appointment process.”</a:t>
            </a:r>
          </a:p>
          <a:p>
            <a:pPr marL="457200" lvl="1" indent="0">
              <a:spcBef>
                <a:spcPts val="1000"/>
              </a:spcBef>
              <a:buNone/>
              <a:defRPr/>
            </a:pPr>
            <a:r>
              <a:rPr kumimoji="0" lang="en-US" sz="2100" b="0" i="1" u="none" strike="noStrike" kern="1200" cap="none" spc="0" normalizeH="0" baseline="0" noProof="0" dirty="0">
                <a:ln>
                  <a:noFill/>
                </a:ln>
                <a:solidFill>
                  <a:prstClr val="black"/>
                </a:solidFill>
                <a:effectLst/>
                <a:uLnTx/>
                <a:uFillTx/>
                <a:latin typeface="Aptos" panose="02110004020202020204"/>
                <a:ea typeface="+mn-ea"/>
                <a:cs typeface="+mn-cs"/>
              </a:rPr>
              <a:t>**Notice that it is the SILC – either the chair or the staff, typically – that should have contact with the governor’s office regarding appointments to the SILC.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ptos" panose="02110004020202020204"/>
                <a:ea typeface="+mn-ea"/>
                <a:cs typeface="+mn-cs"/>
              </a:rPr>
              <a:t>Training Plans</a:t>
            </a: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 The SILC must maintain individual training plans for each  member. </a:t>
            </a:r>
          </a:p>
          <a:p>
            <a:pPr marL="457200" lvl="1" indent="0">
              <a:spcBef>
                <a:spcPts val="1000"/>
              </a:spcBef>
              <a:buNone/>
              <a:defRPr/>
            </a:pPr>
            <a:r>
              <a:rPr kumimoji="0" lang="en-US" sz="2100" b="0" i="1" u="none" strike="noStrike" kern="1200" cap="none" spc="0" normalizeH="0" baseline="0" noProof="0" dirty="0">
                <a:ln>
                  <a:noFill/>
                </a:ln>
                <a:solidFill>
                  <a:prstClr val="black"/>
                </a:solidFill>
                <a:effectLst/>
                <a:uLnTx/>
                <a:uFillTx/>
                <a:latin typeface="Aptos" panose="02110004020202020204"/>
                <a:ea typeface="+mn-ea"/>
                <a:cs typeface="+mn-cs"/>
              </a:rPr>
              <a:t>**NOTE: Your training plan can include handouts and/or short training videos for a 20-minute segment of each meeting.</a:t>
            </a:r>
          </a:p>
          <a:p>
            <a:pPr marL="0" indent="0">
              <a:lnSpc>
                <a:spcPct val="120000"/>
              </a:lnSpc>
              <a:buNone/>
            </a:pPr>
            <a:endParaRPr lang="en-US" sz="1600" dirty="0">
              <a:latin typeface="Arial"/>
              <a:cs typeface="Arial"/>
            </a:endParaRPr>
          </a:p>
          <a:p>
            <a:pPr marL="0" indent="0">
              <a:lnSpc>
                <a:spcPct val="120000"/>
              </a:lnSpc>
              <a:buNone/>
            </a:pPr>
            <a:endParaRPr lang="en-US" sz="18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endParaRPr lang="en-US" sz="2200" dirty="0">
              <a:latin typeface="Arial"/>
              <a:cs typeface="Arial"/>
            </a:endParaRPr>
          </a:p>
          <a:p>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endParaRPr lang="en-US" sz="2200" dirty="0">
              <a:latin typeface="Aptos" panose="02110004020202020204"/>
              <a:cs typeface="Arial"/>
            </a:endParaRPr>
          </a:p>
          <a:p>
            <a:pPr marL="342900" indent="-342900"/>
            <a:endParaRPr lang="en-US" sz="2200" b="1" dirty="0">
              <a:latin typeface="Aptos" panose="02110004020202020204"/>
              <a:cs typeface="Arial"/>
            </a:endParaRPr>
          </a:p>
          <a:p>
            <a:pPr marL="0" indent="0">
              <a:buNone/>
            </a:pPr>
            <a:endParaRPr lang="en-US" sz="2200" dirty="0">
              <a:latin typeface="Aptos" panose="02110004020202020204"/>
              <a:cs typeface="Arial"/>
            </a:endParaRPr>
          </a:p>
        </p:txBody>
      </p:sp>
      <p:sp>
        <p:nvSpPr>
          <p:cNvPr id="4" name="Footer ">
            <a:extLst>
              <a:ext uri="{FF2B5EF4-FFF2-40B4-BE49-F238E27FC236}">
                <a16:creationId xmlns:a16="http://schemas.microsoft.com/office/drawing/2014/main" id="{243B7EC8-E316-1CE2-ED60-9FC814007B7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7" name="Rectangle ">
            <a:extLst>
              <a:ext uri="{FF2B5EF4-FFF2-40B4-BE49-F238E27FC236}">
                <a16:creationId xmlns:a16="http://schemas.microsoft.com/office/drawing/2014/main" id="{39694A7E-9304-7525-CE1D-9E28E0DE12C5}"/>
              </a:ext>
              <a:ext uri="{C183D7F6-B498-43B3-948B-1728B52AA6E4}">
                <adec:decorative xmlns:adec="http://schemas.microsoft.com/office/drawing/2017/decorative" val="1"/>
              </a:ext>
            </a:extLst>
          </p:cNvPr>
          <p:cNvSpPr/>
          <p:nvPr/>
        </p:nvSpPr>
        <p:spPr>
          <a:xfrm>
            <a:off x="3707655" y="5570669"/>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235385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D5725-C30A-4CEC-DBBE-EABCC9E7753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BAEA5-2ABA-3F4F-B302-7DF7F3C68BD4}"/>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F2DF5F09-D78D-44DB-A338-E90D23C46220}" type="slidenum">
              <a:rPr lang="en-US" smtClean="0"/>
              <a:t>51</a:t>
            </a:fld>
            <a:endParaRPr lang="en-US"/>
          </a:p>
        </p:txBody>
      </p:sp>
      <p:sp>
        <p:nvSpPr>
          <p:cNvPr id="4" name="Title 3">
            <a:extLst>
              <a:ext uri="{FF2B5EF4-FFF2-40B4-BE49-F238E27FC236}">
                <a16:creationId xmlns:a16="http://schemas.microsoft.com/office/drawing/2014/main" id="{61C83F48-98D3-B5F4-2122-6614A351FD9B}"/>
              </a:ext>
            </a:extLst>
          </p:cNvPr>
          <p:cNvSpPr>
            <a:spLocks noGrp="1"/>
          </p:cNvSpPr>
          <p:nvPr>
            <p:ph type="title"/>
          </p:nvPr>
        </p:nvSpPr>
        <p:spPr>
          <a:xfrm>
            <a:off x="0" y="2"/>
            <a:ext cx="12192000" cy="670278"/>
          </a:xfrm>
          <a:solidFill>
            <a:srgbClr val="BCDDE6"/>
          </a:solidFill>
        </p:spPr>
        <p:txBody>
          <a:bodyPr>
            <a:normAutofit fontScale="90000"/>
          </a:bodyPr>
          <a:lstStyle/>
          <a:p>
            <a:pPr eaLnBrk="0" fontAlgn="base" hangingPunct="0">
              <a:lnSpc>
                <a:spcPct val="100000"/>
              </a:lnSpc>
              <a:spcAft>
                <a:spcPct val="0"/>
              </a:spcAft>
              <a:defRPr/>
            </a:pPr>
            <a:r>
              <a:rPr lang="en-US" sz="4000" b="1" dirty="0">
                <a:solidFill>
                  <a:srgbClr val="750518"/>
                </a:solidFill>
              </a:rPr>
              <a:t> SPIL Basics</a:t>
            </a:r>
          </a:p>
        </p:txBody>
      </p:sp>
      <p:sp>
        <p:nvSpPr>
          <p:cNvPr id="2" name="Content Placeholder 1">
            <a:extLst>
              <a:ext uri="{FF2B5EF4-FFF2-40B4-BE49-F238E27FC236}">
                <a16:creationId xmlns:a16="http://schemas.microsoft.com/office/drawing/2014/main" id="{9B9548B5-6E33-4030-BDF7-798AD4193911}"/>
              </a:ext>
            </a:extLst>
          </p:cNvPr>
          <p:cNvSpPr>
            <a:spLocks noGrp="1"/>
          </p:cNvSpPr>
          <p:nvPr>
            <p:ph idx="1"/>
          </p:nvPr>
        </p:nvSpPr>
        <p:spPr>
          <a:xfrm>
            <a:off x="192404" y="783011"/>
            <a:ext cx="11863471" cy="5298193"/>
          </a:xfrm>
        </p:spPr>
        <p:txBody>
          <a:bodyPr>
            <a:normAutofit lnSpcReduction="10000"/>
          </a:bodyPr>
          <a:lstStyle/>
          <a:p>
            <a:pPr marL="0" indent="0">
              <a:lnSpc>
                <a:spcPct val="107000"/>
              </a:lnSpc>
              <a:spcBef>
                <a:spcPts val="0"/>
              </a:spcBef>
              <a:buNone/>
            </a:pPr>
            <a:r>
              <a:rPr lang="en-US" b="1" dirty="0">
                <a:solidFill>
                  <a:srgbClr val="750518"/>
                </a:solidFill>
                <a:ea typeface="Times New Roman" panose="02020603050405020304" pitchFamily="18" charset="0"/>
              </a:rPr>
              <a:t>What is a SPIL? </a:t>
            </a:r>
          </a:p>
          <a:p>
            <a:pPr marL="0" indent="0">
              <a:lnSpc>
                <a:spcPct val="107000"/>
              </a:lnSpc>
              <a:spcBef>
                <a:spcPts val="0"/>
              </a:spcBef>
              <a:buNone/>
            </a:pPr>
            <a:endParaRPr lang="en-US" sz="2400" b="1" dirty="0">
              <a:solidFill>
                <a:srgbClr val="750518"/>
              </a:solidFill>
              <a:ea typeface="Times New Roman" panose="02020603050405020304" pitchFamily="18" charset="0"/>
            </a:endParaRPr>
          </a:p>
          <a:p>
            <a:pPr marL="0" indent="0">
              <a:lnSpc>
                <a:spcPct val="107000"/>
              </a:lnSpc>
              <a:spcBef>
                <a:spcPts val="0"/>
              </a:spcBef>
              <a:buNone/>
            </a:pPr>
            <a:r>
              <a:rPr lang="en-US" sz="2400" b="0" dirty="0">
                <a:ea typeface="Times New Roman" panose="02020603050405020304" pitchFamily="18" charset="0"/>
              </a:rPr>
              <a:t>To </a:t>
            </a:r>
            <a:r>
              <a:rPr lang="en-US" sz="2400" b="1" dirty="0">
                <a:ea typeface="Times New Roman" panose="02020603050405020304" pitchFamily="18" charset="0"/>
              </a:rPr>
              <a:t>be eligible to receive Part B and Part C funding</a:t>
            </a:r>
            <a:r>
              <a:rPr lang="en-US" sz="2400" b="0" dirty="0">
                <a:ea typeface="Times New Roman" panose="02020603050405020304" pitchFamily="18" charset="0"/>
              </a:rPr>
              <a:t>, a state needs to </a:t>
            </a:r>
            <a:r>
              <a:rPr lang="en-US" sz="2400" b="1" dirty="0">
                <a:ea typeface="Times New Roman" panose="02020603050405020304" pitchFamily="18" charset="0"/>
              </a:rPr>
              <a:t>submit an approvable three-year State Plan for Independent Living (SPIL) to</a:t>
            </a:r>
            <a:r>
              <a:rPr lang="en-US" sz="2400" b="0" dirty="0">
                <a:ea typeface="Times New Roman" panose="02020603050405020304" pitchFamily="18" charset="0"/>
              </a:rPr>
              <a:t> the Administration for Community Living / Office of Independent Living Administration </a:t>
            </a:r>
            <a:r>
              <a:rPr lang="en-US" sz="2400" b="1" dirty="0">
                <a:ea typeface="Times New Roman" panose="02020603050405020304" pitchFamily="18" charset="0"/>
              </a:rPr>
              <a:t>(ACL/OILP). </a:t>
            </a:r>
          </a:p>
          <a:p>
            <a:pPr marL="0" indent="0">
              <a:lnSpc>
                <a:spcPct val="107000"/>
              </a:lnSpc>
              <a:spcBef>
                <a:spcPts val="0"/>
              </a:spcBef>
              <a:buNone/>
            </a:pPr>
            <a:endParaRPr lang="en-US" sz="2400" b="0" dirty="0">
              <a:ea typeface="Times New Roman" panose="02020603050405020304" pitchFamily="18" charset="0"/>
            </a:endParaRPr>
          </a:p>
          <a:p>
            <a:pPr marL="0" indent="0">
              <a:lnSpc>
                <a:spcPct val="107000"/>
              </a:lnSpc>
              <a:spcBef>
                <a:spcPts val="0"/>
              </a:spcBef>
              <a:buNone/>
            </a:pPr>
            <a:r>
              <a:rPr lang="en-US" sz="2400" b="1" dirty="0">
                <a:ea typeface="Times New Roman" panose="02020603050405020304" pitchFamily="18" charset="0"/>
              </a:rPr>
              <a:t>The SPIL should serve as a blueprint for the independent living network in the state.</a:t>
            </a:r>
          </a:p>
          <a:p>
            <a:pPr marL="0" indent="0">
              <a:lnSpc>
                <a:spcPct val="107000"/>
              </a:lnSpc>
              <a:spcBef>
                <a:spcPts val="0"/>
              </a:spcBef>
              <a:buNone/>
            </a:pPr>
            <a:endParaRPr lang="en-US" sz="2400" b="1" dirty="0">
              <a:solidFill>
                <a:srgbClr val="750518"/>
              </a:solidFill>
              <a:ea typeface="Calibri" panose="020F0502020204030204" pitchFamily="34" charset="0"/>
            </a:endParaRPr>
          </a:p>
          <a:p>
            <a:pPr marL="0" indent="0">
              <a:lnSpc>
                <a:spcPct val="107000"/>
              </a:lnSpc>
              <a:spcBef>
                <a:spcPts val="0"/>
              </a:spcBef>
              <a:buNone/>
            </a:pPr>
            <a:r>
              <a:rPr lang="en-US" b="1" dirty="0">
                <a:solidFill>
                  <a:srgbClr val="750518"/>
                </a:solidFill>
                <a:ea typeface="Calibri" panose="020F0502020204030204" pitchFamily="34" charset="0"/>
              </a:rPr>
              <a:t>Who Develops the SPIL? </a:t>
            </a:r>
          </a:p>
          <a:p>
            <a:pPr marL="0" indent="0">
              <a:lnSpc>
                <a:spcPct val="107000"/>
              </a:lnSpc>
              <a:spcBef>
                <a:spcPts val="0"/>
              </a:spcBef>
              <a:buNone/>
            </a:pPr>
            <a:endParaRPr lang="en-US" sz="2400" b="0" dirty="0">
              <a:ea typeface="Calibri" panose="020F0502020204030204" pitchFamily="34" charset="0"/>
            </a:endParaRPr>
          </a:p>
          <a:p>
            <a:pPr marL="0" indent="0">
              <a:lnSpc>
                <a:spcPct val="107000"/>
              </a:lnSpc>
              <a:spcBef>
                <a:spcPts val="0"/>
              </a:spcBef>
              <a:buNone/>
            </a:pPr>
            <a:r>
              <a:rPr lang="en-US" sz="2400" b="0" dirty="0">
                <a:ea typeface="Calibri" panose="020F0502020204030204" pitchFamily="34" charset="0"/>
              </a:rPr>
              <a:t>Developed by the </a:t>
            </a:r>
            <a:r>
              <a:rPr lang="en-US" sz="2400" b="1" dirty="0">
                <a:ea typeface="Calibri" panose="020F0502020204030204" pitchFamily="34" charset="0"/>
              </a:rPr>
              <a:t>chairperson of the SILC</a:t>
            </a:r>
            <a:r>
              <a:rPr lang="en-US" sz="2400" b="0" dirty="0">
                <a:ea typeface="Calibri" panose="020F0502020204030204" pitchFamily="34" charset="0"/>
              </a:rPr>
              <a:t>, and the </a:t>
            </a:r>
            <a:r>
              <a:rPr lang="en-US" sz="2400" b="1" dirty="0">
                <a:ea typeface="Calibri" panose="020F0502020204030204" pitchFamily="34" charset="0"/>
              </a:rPr>
              <a:t>directors of the CILs</a:t>
            </a:r>
            <a:r>
              <a:rPr lang="en-US" sz="2400" b="0" dirty="0">
                <a:ea typeface="Calibri" panose="020F0502020204030204" pitchFamily="34" charset="0"/>
              </a:rPr>
              <a:t>, </a:t>
            </a:r>
            <a:r>
              <a:rPr lang="en-US" sz="2400" b="1" dirty="0">
                <a:ea typeface="Calibri" panose="020F0502020204030204" pitchFamily="34" charset="0"/>
              </a:rPr>
              <a:t>after</a:t>
            </a:r>
            <a:r>
              <a:rPr lang="en-US" sz="2400" b="0" dirty="0">
                <a:ea typeface="Calibri" panose="020F0502020204030204" pitchFamily="34" charset="0"/>
              </a:rPr>
              <a:t> receiving </a:t>
            </a:r>
            <a:r>
              <a:rPr lang="en-US" sz="2400" b="1" dirty="0">
                <a:ea typeface="Calibri" panose="020F0502020204030204" pitchFamily="34" charset="0"/>
              </a:rPr>
              <a:t>public input from individuals with disabilities </a:t>
            </a:r>
            <a:r>
              <a:rPr lang="en-US" sz="2400" b="0" dirty="0">
                <a:ea typeface="Calibri" panose="020F0502020204030204" pitchFamily="34" charset="0"/>
              </a:rPr>
              <a:t>and </a:t>
            </a:r>
            <a:r>
              <a:rPr lang="en-US" sz="2400" b="1" dirty="0">
                <a:ea typeface="Calibri" panose="020F0502020204030204" pitchFamily="34" charset="0"/>
              </a:rPr>
              <a:t>other stakeholders </a:t>
            </a:r>
            <a:r>
              <a:rPr lang="en-US" sz="2400" b="0" dirty="0">
                <a:ea typeface="Calibri" panose="020F0502020204030204" pitchFamily="34" charset="0"/>
              </a:rPr>
              <a:t>throughout the State. </a:t>
            </a:r>
            <a:r>
              <a:rPr lang="en-US" sz="2400" b="1" dirty="0">
                <a:ea typeface="Calibri" panose="020F0502020204030204" pitchFamily="34" charset="0"/>
              </a:rPr>
              <a:t>Signed by the chair with authorization of the council</a:t>
            </a:r>
            <a:r>
              <a:rPr lang="en-US" sz="2400" b="0" dirty="0">
                <a:ea typeface="Calibri" panose="020F0502020204030204" pitchFamily="34" charset="0"/>
              </a:rPr>
              <a:t>, and at least </a:t>
            </a:r>
            <a:r>
              <a:rPr lang="en-US" sz="2400" b="1" dirty="0">
                <a:ea typeface="Calibri" panose="020F0502020204030204" pitchFamily="34" charset="0"/>
              </a:rPr>
              <a:t>51% of the CILs</a:t>
            </a:r>
            <a:r>
              <a:rPr lang="en-US" sz="2400" b="0" dirty="0">
                <a:ea typeface="Calibri" panose="020F0502020204030204" pitchFamily="34" charset="0"/>
              </a:rPr>
              <a:t>.</a:t>
            </a:r>
          </a:p>
        </p:txBody>
      </p:sp>
      <p:sp>
        <p:nvSpPr>
          <p:cNvPr id="5" name="Footer Placeholder 4">
            <a:extLst>
              <a:ext uri="{FF2B5EF4-FFF2-40B4-BE49-F238E27FC236}">
                <a16:creationId xmlns:a16="http://schemas.microsoft.com/office/drawing/2014/main" id="{76B6B318-3998-9532-FB96-B0E516577AC7}"/>
              </a:ext>
            </a:extLst>
          </p:cNvPr>
          <p:cNvSpPr>
            <a:spLocks noGrp="1"/>
          </p:cNvSpPr>
          <p:nvPr>
            <p:ph type="ftr" sz="quarter" idx="11"/>
          </p:nvPr>
        </p:nvSpPr>
        <p:spPr>
          <a:xfrm>
            <a:off x="4038599" y="6356350"/>
            <a:ext cx="4406153"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728577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0DE7-A7E3-7FFC-2829-E63F1B0B06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C9F0E2-AD26-E26A-D70D-DC5EC7910648}"/>
              </a:ext>
            </a:extLst>
          </p:cNvPr>
          <p:cNvSpPr>
            <a:spLocks noGrp="1"/>
          </p:cNvSpPr>
          <p:nvPr>
            <p:ph type="sldNum" sz="quarter" idx="10"/>
          </p:nvPr>
        </p:nvSpPr>
        <p:spPr/>
        <p:txBody>
          <a:bodyPr/>
          <a:lstStyle/>
          <a:p>
            <a:pPr>
              <a:defRPr/>
            </a:pPr>
            <a:fld id="{F2DF5F09-D78D-44DB-A338-E90D23C46220}" type="slidenum">
              <a:rPr lang="en-US" smtClean="0"/>
              <a:t>52</a:t>
            </a:fld>
            <a:endParaRPr lang="en-US"/>
          </a:p>
        </p:txBody>
      </p:sp>
      <p:sp>
        <p:nvSpPr>
          <p:cNvPr id="4" name="Title 3">
            <a:extLst>
              <a:ext uri="{FF2B5EF4-FFF2-40B4-BE49-F238E27FC236}">
                <a16:creationId xmlns:a16="http://schemas.microsoft.com/office/drawing/2014/main" id="{BAA71F3D-AB29-AB92-21BB-814BBCDBD012}"/>
              </a:ext>
            </a:extLst>
          </p:cNvPr>
          <p:cNvSpPr>
            <a:spLocks noGrp="1"/>
          </p:cNvSpPr>
          <p:nvPr>
            <p:ph type="title"/>
          </p:nvPr>
        </p:nvSpPr>
        <p:spPr>
          <a:xfrm>
            <a:off x="0" y="1"/>
            <a:ext cx="12192000" cy="685799"/>
          </a:xfrm>
          <a:solidFill>
            <a:srgbClr val="BCDDE6"/>
          </a:solidFill>
        </p:spPr>
        <p:txBody>
          <a:bodyPr>
            <a:normAutofit/>
          </a:bodyPr>
          <a:lstStyle/>
          <a:p>
            <a:r>
              <a:rPr lang="en-US" sz="4000" b="1" dirty="0">
                <a:solidFill>
                  <a:srgbClr val="750518"/>
                </a:solidFill>
              </a:rPr>
              <a:t>SILC Process for the SPIL</a:t>
            </a:r>
          </a:p>
        </p:txBody>
      </p:sp>
      <p:sp>
        <p:nvSpPr>
          <p:cNvPr id="6" name="Content Placeholder 5">
            <a:extLst>
              <a:ext uri="{FF2B5EF4-FFF2-40B4-BE49-F238E27FC236}">
                <a16:creationId xmlns:a16="http://schemas.microsoft.com/office/drawing/2014/main" id="{F709C535-CA71-72DC-8DE2-FF5D4BB6CD70}"/>
              </a:ext>
            </a:extLst>
          </p:cNvPr>
          <p:cNvSpPr>
            <a:spLocks noGrp="1"/>
          </p:cNvSpPr>
          <p:nvPr>
            <p:ph idx="1"/>
          </p:nvPr>
        </p:nvSpPr>
        <p:spPr>
          <a:xfrm>
            <a:off x="102870" y="987686"/>
            <a:ext cx="12089130" cy="4606347"/>
          </a:xfrm>
        </p:spPr>
        <p:txBody>
          <a:bodyPr>
            <a:normAutofit fontScale="85000" lnSpcReduction="20000"/>
          </a:bodyPr>
          <a:lstStyle/>
          <a:p>
            <a:pPr marL="0" indent="0">
              <a:buNone/>
            </a:pPr>
            <a:r>
              <a:rPr lang="en-US" sz="3200" b="0" dirty="0"/>
              <a:t>The </a:t>
            </a:r>
            <a:r>
              <a:rPr lang="en-US" sz="3200" b="1" dirty="0"/>
              <a:t>regulations lay out the requirements the SILC must follow </a:t>
            </a:r>
            <a:r>
              <a:rPr lang="en-US" sz="3200" b="0" dirty="0"/>
              <a:t>to get public input on the development of the SPIL. **Indicators provide greater detail. </a:t>
            </a:r>
          </a:p>
          <a:p>
            <a:pPr marL="0" indent="0">
              <a:buNone/>
            </a:pPr>
            <a:endParaRPr lang="en-US" sz="3200" b="0" dirty="0"/>
          </a:p>
          <a:p>
            <a:pPr marL="0" indent="0">
              <a:buNone/>
            </a:pPr>
            <a:r>
              <a:rPr lang="en-US" sz="3200" b="1" dirty="0"/>
              <a:t>At a minimum, the SILC must have document that you’ve followed your written process for:</a:t>
            </a:r>
          </a:p>
          <a:p>
            <a:pPr lvl="1"/>
            <a:r>
              <a:rPr lang="en-US" sz="2800" b="0" dirty="0"/>
              <a:t>The SPIL development process</a:t>
            </a:r>
          </a:p>
          <a:p>
            <a:pPr lvl="1"/>
            <a:r>
              <a:rPr lang="en-US" sz="2800" b="0" dirty="0"/>
              <a:t>How information is collected and used in SPIL development</a:t>
            </a:r>
          </a:p>
          <a:p>
            <a:pPr lvl="1"/>
            <a:r>
              <a:rPr lang="en-US" sz="2800" b="0" dirty="0"/>
              <a:t>How input is gathered from the CILs</a:t>
            </a:r>
          </a:p>
          <a:p>
            <a:pPr lvl="1"/>
            <a:r>
              <a:rPr lang="en-US" sz="2800" b="0" dirty="0"/>
              <a:t>How input is gathered from people with disabilities </a:t>
            </a:r>
            <a:endParaRPr lang="en-US" sz="2800" dirty="0"/>
          </a:p>
          <a:p>
            <a:pPr marL="0" indent="0">
              <a:buNone/>
            </a:pPr>
            <a:endParaRPr lang="en-US" sz="3200" b="0" dirty="0"/>
          </a:p>
          <a:p>
            <a:pPr marL="0" indent="0">
              <a:buNone/>
            </a:pPr>
            <a:r>
              <a:rPr lang="en-US" sz="3200" b="0" dirty="0">
                <a:solidFill>
                  <a:srgbClr val="750518"/>
                </a:solidFill>
              </a:rPr>
              <a:t>You should have a current approved SPIL. If you feel your process needs to be improved, decide on that now! The next one is only two years away!</a:t>
            </a:r>
          </a:p>
          <a:p>
            <a:endParaRPr lang="en-US" dirty="0"/>
          </a:p>
          <a:p>
            <a:endParaRPr lang="en-US" dirty="0"/>
          </a:p>
        </p:txBody>
      </p:sp>
      <p:sp>
        <p:nvSpPr>
          <p:cNvPr id="2" name="Footer Placeholder 1">
            <a:extLst>
              <a:ext uri="{FF2B5EF4-FFF2-40B4-BE49-F238E27FC236}">
                <a16:creationId xmlns:a16="http://schemas.microsoft.com/office/drawing/2014/main" id="{09D10855-1CE4-5D7E-5A3C-10C2662629CE}"/>
              </a:ext>
            </a:extLst>
          </p:cNvPr>
          <p:cNvSpPr>
            <a:spLocks noGrp="1"/>
          </p:cNvSpPr>
          <p:nvPr>
            <p:ph type="ftr" sz="quarter" idx="11"/>
          </p:nvPr>
        </p:nvSpPr>
        <p:spPr>
          <a:xfrm>
            <a:off x="3818965" y="6356350"/>
            <a:ext cx="4593515"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043466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A5A9A2-9663-65F7-12C8-93A328FA0C91}"/>
              </a:ext>
            </a:extLst>
          </p:cNvPr>
          <p:cNvSpPr>
            <a:spLocks noGrp="1"/>
          </p:cNvSpPr>
          <p:nvPr>
            <p:ph type="sldNum" sz="quarter" idx="12"/>
          </p:nvPr>
        </p:nvSpPr>
        <p:spPr/>
        <p:txBody>
          <a:bodyPr/>
          <a:lstStyle/>
          <a:p>
            <a:fld id="{181E4D21-DFBA-4BA9-A6C6-558C4B06F883}" type="slidenum">
              <a:rPr lang="en-US" smtClean="0"/>
              <a:t>53</a:t>
            </a:fld>
            <a:endParaRPr lang="en-US"/>
          </a:p>
        </p:txBody>
      </p:sp>
      <p:sp>
        <p:nvSpPr>
          <p:cNvPr id="2" name="Title 1">
            <a:extLst>
              <a:ext uri="{FF2B5EF4-FFF2-40B4-BE49-F238E27FC236}">
                <a16:creationId xmlns:a16="http://schemas.microsoft.com/office/drawing/2014/main" id="{DF4E53A6-8DD4-EB33-6B05-5155696D7227}"/>
              </a:ext>
            </a:extLst>
          </p:cNvPr>
          <p:cNvSpPr>
            <a:spLocks noGrp="1"/>
          </p:cNvSpPr>
          <p:nvPr>
            <p:ph type="title"/>
          </p:nvPr>
        </p:nvSpPr>
        <p:spPr>
          <a:xfrm>
            <a:off x="0" y="1"/>
            <a:ext cx="12192000" cy="925829"/>
          </a:xfrm>
          <a:solidFill>
            <a:srgbClr val="BCDDE6"/>
          </a:solidFill>
        </p:spPr>
        <p:txBody>
          <a:bodyPr>
            <a:normAutofit/>
          </a:bodyPr>
          <a:lstStyle/>
          <a:p>
            <a:r>
              <a:rPr lang="en-US" sz="3600" b="1" dirty="0">
                <a:solidFill>
                  <a:srgbClr val="750518"/>
                </a:solidFill>
              </a:rPr>
              <a:t>Keep a list now of things you want to change in your SPIL…</a:t>
            </a:r>
          </a:p>
        </p:txBody>
      </p:sp>
      <p:sp>
        <p:nvSpPr>
          <p:cNvPr id="3" name="Content Placeholder 2">
            <a:extLst>
              <a:ext uri="{FF2B5EF4-FFF2-40B4-BE49-F238E27FC236}">
                <a16:creationId xmlns:a16="http://schemas.microsoft.com/office/drawing/2014/main" id="{61181373-4BD8-0687-C332-E07028611511}"/>
              </a:ext>
            </a:extLst>
          </p:cNvPr>
          <p:cNvSpPr>
            <a:spLocks noGrp="1"/>
          </p:cNvSpPr>
          <p:nvPr>
            <p:ph idx="1"/>
          </p:nvPr>
        </p:nvSpPr>
        <p:spPr>
          <a:xfrm>
            <a:off x="106680" y="1062990"/>
            <a:ext cx="12085320" cy="4351338"/>
          </a:xfrm>
        </p:spPr>
        <p:txBody>
          <a:bodyPr/>
          <a:lstStyle/>
          <a:p>
            <a:r>
              <a:rPr lang="en-US" dirty="0"/>
              <a:t>You may want to </a:t>
            </a:r>
            <a:r>
              <a:rPr lang="en-US" b="1" dirty="0"/>
              <a:t>add the authority of resource development </a:t>
            </a:r>
            <a:r>
              <a:rPr lang="en-US" dirty="0"/>
              <a:t>for your SILC or another “missing” authority. (The CILs are already required to conduct resource development.)</a:t>
            </a:r>
          </a:p>
          <a:p>
            <a:r>
              <a:rPr lang="en-US" dirty="0"/>
              <a:t>You may not want to revise your SPIL before next is developed in 2+ years, but </a:t>
            </a:r>
            <a:r>
              <a:rPr lang="en-US" b="1" dirty="0"/>
              <a:t>you don’t want to forget the things that come up</a:t>
            </a:r>
            <a:r>
              <a:rPr lang="en-US" dirty="0"/>
              <a:t>. The chair, the secretary or a committee chair may take on the role of keeping that list.</a:t>
            </a:r>
          </a:p>
          <a:p>
            <a:r>
              <a:rPr lang="en-US" dirty="0"/>
              <a:t>As you monitor and evaluate progress you will want to </a:t>
            </a:r>
            <a:r>
              <a:rPr lang="en-US" b="1" dirty="0"/>
              <a:t>keep track of the new indicators</a:t>
            </a:r>
            <a:r>
              <a:rPr lang="en-US" dirty="0"/>
              <a:t> you want to add.</a:t>
            </a:r>
          </a:p>
        </p:txBody>
      </p:sp>
      <p:sp>
        <p:nvSpPr>
          <p:cNvPr id="4" name="Footer Placeholder 3">
            <a:extLst>
              <a:ext uri="{FF2B5EF4-FFF2-40B4-BE49-F238E27FC236}">
                <a16:creationId xmlns:a16="http://schemas.microsoft.com/office/drawing/2014/main" id="{A756F33E-BE2E-D559-AF57-60AA3C2B184B}"/>
              </a:ext>
            </a:extLst>
          </p:cNvPr>
          <p:cNvSpPr>
            <a:spLocks noGrp="1"/>
          </p:cNvSpPr>
          <p:nvPr>
            <p:ph type="ftr" sz="quarter" idx="11"/>
          </p:nvPr>
        </p:nvSpPr>
        <p:spPr>
          <a:xfrm>
            <a:off x="3829723" y="6356350"/>
            <a:ext cx="4604272"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038476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231C80-140C-E124-46AF-FF5FB4A224CD}"/>
              </a:ext>
            </a:extLst>
          </p:cNvPr>
          <p:cNvSpPr>
            <a:spLocks noGrp="1"/>
          </p:cNvSpPr>
          <p:nvPr>
            <p:ph type="sldNum" sz="quarter" idx="12"/>
          </p:nvPr>
        </p:nvSpPr>
        <p:spPr/>
        <p:txBody>
          <a:bodyPr/>
          <a:lstStyle/>
          <a:p>
            <a:fld id="{181E4D21-DFBA-4BA9-A6C6-558C4B06F883}" type="slidenum">
              <a:rPr lang="en-US" smtClean="0"/>
              <a:t>54</a:t>
            </a:fld>
            <a:endParaRPr lang="en-US"/>
          </a:p>
        </p:txBody>
      </p:sp>
      <p:sp>
        <p:nvSpPr>
          <p:cNvPr id="2" name="Title 1">
            <a:extLst>
              <a:ext uri="{FF2B5EF4-FFF2-40B4-BE49-F238E27FC236}">
                <a16:creationId xmlns:a16="http://schemas.microsoft.com/office/drawing/2014/main" id="{7AFFA099-BE6C-BCDD-76E7-E939EB8A1495}"/>
              </a:ext>
            </a:extLst>
          </p:cNvPr>
          <p:cNvSpPr>
            <a:spLocks noGrp="1"/>
          </p:cNvSpPr>
          <p:nvPr>
            <p:ph type="title"/>
          </p:nvPr>
        </p:nvSpPr>
        <p:spPr>
          <a:xfrm>
            <a:off x="0" y="1"/>
            <a:ext cx="12192000" cy="811529"/>
          </a:xfrm>
          <a:solidFill>
            <a:srgbClr val="BCDDE6"/>
          </a:solidFill>
        </p:spPr>
        <p:txBody>
          <a:bodyPr>
            <a:normAutofit/>
          </a:bodyPr>
          <a:lstStyle/>
          <a:p>
            <a:r>
              <a:rPr lang="en-US" sz="4000" b="1" dirty="0">
                <a:solidFill>
                  <a:srgbClr val="750518"/>
                </a:solidFill>
              </a:rPr>
              <a:t>So let’s talk about your SPIL</a:t>
            </a:r>
          </a:p>
        </p:txBody>
      </p:sp>
      <p:sp>
        <p:nvSpPr>
          <p:cNvPr id="3" name="Content Placeholder 2">
            <a:extLst>
              <a:ext uri="{FF2B5EF4-FFF2-40B4-BE49-F238E27FC236}">
                <a16:creationId xmlns:a16="http://schemas.microsoft.com/office/drawing/2014/main" id="{0DE4A239-F459-E8EB-0229-74AA133C76A7}"/>
              </a:ext>
            </a:extLst>
          </p:cNvPr>
          <p:cNvSpPr>
            <a:spLocks noGrp="1"/>
          </p:cNvSpPr>
          <p:nvPr>
            <p:ph idx="1"/>
          </p:nvPr>
        </p:nvSpPr>
        <p:spPr>
          <a:xfrm>
            <a:off x="142042" y="1145554"/>
            <a:ext cx="11878323" cy="4351338"/>
          </a:xfrm>
        </p:spPr>
        <p:txBody>
          <a:bodyPr/>
          <a:lstStyle/>
          <a:p>
            <a:r>
              <a:rPr lang="en-US" dirty="0"/>
              <a:t>You recently developed and submitted a three-year State Plan for Independent Living (SPIL). </a:t>
            </a:r>
          </a:p>
          <a:p>
            <a:r>
              <a:rPr lang="en-US" dirty="0"/>
              <a:t>That plan went into effect October 1, 2024.</a:t>
            </a:r>
          </a:p>
          <a:p>
            <a:r>
              <a:rPr lang="en-US" b="1" dirty="0"/>
              <a:t>What is the SILC role in monitoring the effectiveness of that plan?</a:t>
            </a:r>
          </a:p>
          <a:p>
            <a:r>
              <a:rPr lang="en-US" dirty="0"/>
              <a:t>This is the </a:t>
            </a:r>
            <a:r>
              <a:rPr lang="en-US" b="1" dirty="0"/>
              <a:t>primary purpose of your meetings </a:t>
            </a:r>
            <a:r>
              <a:rPr lang="en-US" dirty="0"/>
              <a:t>now that you are monitoring the implementation of your SPIL.</a:t>
            </a:r>
          </a:p>
          <a:p>
            <a:r>
              <a:rPr lang="en-US" dirty="0"/>
              <a:t>This includes </a:t>
            </a:r>
            <a:r>
              <a:rPr lang="en-US" b="1" dirty="0"/>
              <a:t>assuring Part B funds are spent </a:t>
            </a:r>
            <a:r>
              <a:rPr lang="en-US" dirty="0"/>
              <a:t>according to the SPIL.</a:t>
            </a:r>
          </a:p>
        </p:txBody>
      </p:sp>
      <p:sp>
        <p:nvSpPr>
          <p:cNvPr id="4" name="Footer Placeholder 3">
            <a:extLst>
              <a:ext uri="{FF2B5EF4-FFF2-40B4-BE49-F238E27FC236}">
                <a16:creationId xmlns:a16="http://schemas.microsoft.com/office/drawing/2014/main" id="{A8B07A56-4088-4891-0E3E-964314C8AE52}"/>
              </a:ext>
            </a:extLst>
          </p:cNvPr>
          <p:cNvSpPr>
            <a:spLocks noGrp="1"/>
          </p:cNvSpPr>
          <p:nvPr>
            <p:ph type="ftr" sz="quarter" idx="11"/>
          </p:nvPr>
        </p:nvSpPr>
        <p:spPr/>
        <p:txBody>
          <a:bodyPr/>
          <a:lstStyle/>
          <a:p>
            <a:r>
              <a:rPr lang="en-US"/>
              <a:t>Independent Living  Training and Technical Assistance Center</a:t>
            </a:r>
          </a:p>
        </p:txBody>
      </p:sp>
    </p:spTree>
    <p:extLst>
      <p:ext uri="{BB962C8B-B14F-4D97-AF65-F5344CB8AC3E}">
        <p14:creationId xmlns:p14="http://schemas.microsoft.com/office/powerpoint/2010/main" val="965373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690909-54D6-DF45-C1E0-6C4EE112C8D8}"/>
              </a:ext>
            </a:extLst>
          </p:cNvPr>
          <p:cNvSpPr>
            <a:spLocks noGrp="1"/>
          </p:cNvSpPr>
          <p:nvPr>
            <p:ph type="sldNum" sz="quarter" idx="12"/>
          </p:nvPr>
        </p:nvSpPr>
        <p:spPr/>
        <p:txBody>
          <a:bodyPr/>
          <a:lstStyle/>
          <a:p>
            <a:fld id="{181E4D21-DFBA-4BA9-A6C6-558C4B06F883}" type="slidenum">
              <a:rPr lang="en-US" smtClean="0"/>
              <a:t>55</a:t>
            </a:fld>
            <a:endParaRPr lang="en-US"/>
          </a:p>
        </p:txBody>
      </p:sp>
      <p:sp>
        <p:nvSpPr>
          <p:cNvPr id="4" name="Title 3"/>
          <p:cNvSpPr>
            <a:spLocks noGrp="1"/>
          </p:cNvSpPr>
          <p:nvPr>
            <p:ph type="title"/>
          </p:nvPr>
        </p:nvSpPr>
        <p:spPr>
          <a:xfrm>
            <a:off x="0" y="1"/>
            <a:ext cx="12192000" cy="720089"/>
          </a:xfrm>
          <a:solidFill>
            <a:srgbClr val="BCDDE6"/>
          </a:solidFill>
          <a:ln>
            <a:noFill/>
          </a:ln>
        </p:spPr>
        <p:txBody>
          <a:bodyPr>
            <a:normAutofit/>
          </a:bodyPr>
          <a:lstStyle/>
          <a:p>
            <a:r>
              <a:rPr lang="en-US" b="1" dirty="0">
                <a:solidFill>
                  <a:srgbClr val="750518"/>
                </a:solidFill>
              </a:rPr>
              <a:t>An interesting fact...</a:t>
            </a:r>
          </a:p>
        </p:txBody>
      </p:sp>
      <p:sp>
        <p:nvSpPr>
          <p:cNvPr id="2" name="Content Placeholder 1"/>
          <p:cNvSpPr>
            <a:spLocks noGrp="1"/>
          </p:cNvSpPr>
          <p:nvPr>
            <p:ph idx="1"/>
          </p:nvPr>
        </p:nvSpPr>
        <p:spPr>
          <a:xfrm>
            <a:off x="209550" y="994410"/>
            <a:ext cx="11982450" cy="4351338"/>
          </a:xfrm>
        </p:spPr>
        <p:txBody>
          <a:bodyPr>
            <a:normAutofit/>
          </a:bodyPr>
          <a:lstStyle/>
          <a:p>
            <a:pPr marL="0" indent="0">
              <a:buNone/>
            </a:pPr>
            <a:r>
              <a:rPr lang="en-US" sz="3200" dirty="0"/>
              <a:t>The </a:t>
            </a:r>
            <a:r>
              <a:rPr lang="en-US" sz="3200" b="1" dirty="0"/>
              <a:t>SILC cannot provide any direct services except referring </a:t>
            </a:r>
            <a:r>
              <a:rPr lang="en-US" sz="3200" dirty="0"/>
              <a:t>someone to their local CIL. </a:t>
            </a:r>
          </a:p>
          <a:p>
            <a:r>
              <a:rPr lang="en-US" sz="3200" dirty="0"/>
              <a:t>So if your SPIL addresses service needs for your state, </a:t>
            </a:r>
            <a:r>
              <a:rPr lang="en-US" sz="3200" b="1" dirty="0"/>
              <a:t>the CILs provide those services</a:t>
            </a:r>
            <a:r>
              <a:rPr lang="en-US" sz="3200" dirty="0"/>
              <a:t>.</a:t>
            </a:r>
          </a:p>
          <a:p>
            <a:r>
              <a:rPr lang="en-US" sz="3200" b="1" dirty="0"/>
              <a:t>Are your CILs reporting on their progress related to SPIL goals? </a:t>
            </a:r>
            <a:r>
              <a:rPr lang="en-US" sz="3200" dirty="0"/>
              <a:t>You don’t need full reports of everything they’ve done, but </a:t>
            </a:r>
            <a:r>
              <a:rPr lang="en-US" sz="3200" b="1" dirty="0"/>
              <a:t>you must be reviewing and evaluating the implementation of the SPIL</a:t>
            </a:r>
            <a:r>
              <a:rPr lang="en-US" sz="3200" dirty="0"/>
              <a:t>.</a:t>
            </a:r>
          </a:p>
        </p:txBody>
      </p:sp>
      <p:sp>
        <p:nvSpPr>
          <p:cNvPr id="5" name="Footer Placeholder 4">
            <a:extLst>
              <a:ext uri="{FF2B5EF4-FFF2-40B4-BE49-F238E27FC236}">
                <a16:creationId xmlns:a16="http://schemas.microsoft.com/office/drawing/2014/main" id="{7624473B-D817-D4ED-E3CC-C32F3EACA1CA}"/>
              </a:ext>
            </a:extLst>
          </p:cNvPr>
          <p:cNvSpPr>
            <a:spLocks noGrp="1"/>
          </p:cNvSpPr>
          <p:nvPr>
            <p:ph type="ftr" sz="quarter" idx="11"/>
          </p:nvPr>
        </p:nvSpPr>
        <p:spPr>
          <a:xfrm>
            <a:off x="3786692" y="6356350"/>
            <a:ext cx="4636546" cy="365125"/>
          </a:xfrm>
        </p:spPr>
        <p:txBody>
          <a:bodyPr/>
          <a:lstStyle/>
          <a:p>
            <a:r>
              <a:rPr lang="en-US" b="1">
                <a:solidFill>
                  <a:schemeClr val="accent3">
                    <a:lumMod val="75000"/>
                  </a:schemeClr>
                </a:solidFill>
              </a:rPr>
              <a:t>Independent Living  Training and Technical Assistance Center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87604F-4797-4EB1-3D01-B6DDC96FA006}"/>
              </a:ext>
            </a:extLst>
          </p:cNvPr>
          <p:cNvSpPr>
            <a:spLocks noGrp="1"/>
          </p:cNvSpPr>
          <p:nvPr>
            <p:ph type="sldNum" sz="quarter" idx="12"/>
          </p:nvPr>
        </p:nvSpPr>
        <p:spPr/>
        <p:txBody>
          <a:bodyPr/>
          <a:lstStyle/>
          <a:p>
            <a:fld id="{181E4D21-DFBA-4BA9-A6C6-558C4B06F883}" type="slidenum">
              <a:rPr lang="en-US" smtClean="0"/>
              <a:t>56</a:t>
            </a:fld>
            <a:endParaRPr lang="en-US"/>
          </a:p>
        </p:txBody>
      </p:sp>
      <p:sp>
        <p:nvSpPr>
          <p:cNvPr id="4" name="Title 3"/>
          <p:cNvSpPr>
            <a:spLocks noGrp="1"/>
          </p:cNvSpPr>
          <p:nvPr>
            <p:ph type="title"/>
          </p:nvPr>
        </p:nvSpPr>
        <p:spPr>
          <a:xfrm>
            <a:off x="0" y="1"/>
            <a:ext cx="12192000" cy="777239"/>
          </a:xfrm>
          <a:solidFill>
            <a:srgbClr val="BCDDE6"/>
          </a:solidFill>
        </p:spPr>
        <p:txBody>
          <a:bodyPr>
            <a:normAutofit fontScale="90000"/>
          </a:bodyPr>
          <a:lstStyle/>
          <a:p>
            <a:r>
              <a:rPr lang="en-US" sz="900" dirty="0">
                <a:solidFill>
                  <a:schemeClr val="bg1">
                    <a:lumMod val="95000"/>
                  </a:schemeClr>
                </a:solidFill>
              </a:rPr>
              <a:t>Slide </a:t>
            </a:r>
            <a:fld id="{F2DF5F09-D78D-44DB-A338-E90D23C46220}" type="slidenum">
              <a:rPr lang="en-US" sz="900">
                <a:solidFill>
                  <a:schemeClr val="bg1">
                    <a:lumMod val="95000"/>
                  </a:schemeClr>
                </a:solidFill>
              </a:rPr>
              <a:pPr/>
              <a:t>56</a:t>
            </a:fld>
            <a:br>
              <a:rPr lang="en-US" sz="4800" dirty="0"/>
            </a:br>
            <a:r>
              <a:rPr lang="en-US" sz="4800" dirty="0"/>
              <a:t> </a:t>
            </a:r>
            <a:r>
              <a:rPr lang="en-US" b="1" dirty="0">
                <a:solidFill>
                  <a:srgbClr val="750518"/>
                </a:solidFill>
              </a:rPr>
              <a:t>So if the CILs are doing a lot of the work...</a:t>
            </a:r>
          </a:p>
        </p:txBody>
      </p:sp>
      <p:sp>
        <p:nvSpPr>
          <p:cNvPr id="2" name="Content Placeholder 1"/>
          <p:cNvSpPr>
            <a:spLocks noGrp="1"/>
          </p:cNvSpPr>
          <p:nvPr>
            <p:ph idx="1"/>
          </p:nvPr>
        </p:nvSpPr>
        <p:spPr>
          <a:xfrm>
            <a:off x="168676" y="991949"/>
            <a:ext cx="11691891" cy="4874101"/>
          </a:xfrm>
        </p:spPr>
        <p:txBody>
          <a:bodyPr>
            <a:normAutofit/>
          </a:bodyPr>
          <a:lstStyle/>
          <a:p>
            <a:r>
              <a:rPr lang="en-US" sz="3200" dirty="0"/>
              <a:t>How can the SILC </a:t>
            </a:r>
            <a:r>
              <a:rPr lang="en-US" sz="3200" b="1" dirty="0"/>
              <a:t>monitor</a:t>
            </a:r>
            <a:r>
              <a:rPr lang="en-US" sz="3200" dirty="0"/>
              <a:t> </a:t>
            </a:r>
            <a:r>
              <a:rPr lang="en-US" sz="3200" b="1" dirty="0"/>
              <a:t>the implementation </a:t>
            </a:r>
            <a:r>
              <a:rPr lang="en-US" sz="3200" dirty="0"/>
              <a:t>of the SPIL?</a:t>
            </a:r>
          </a:p>
          <a:p>
            <a:r>
              <a:rPr lang="en-US" sz="3200" dirty="0"/>
              <a:t>What </a:t>
            </a:r>
            <a:r>
              <a:rPr lang="en-US" sz="3200" b="1" dirty="0"/>
              <a:t>measures</a:t>
            </a:r>
            <a:r>
              <a:rPr lang="en-US" sz="3200" dirty="0"/>
              <a:t> are in your plan and how are the CILs </a:t>
            </a:r>
            <a:r>
              <a:rPr lang="en-US" sz="3200" b="1" dirty="0"/>
              <a:t>reporting</a:t>
            </a:r>
            <a:r>
              <a:rPr lang="en-US" sz="3200" dirty="0"/>
              <a:t> on them?</a:t>
            </a:r>
          </a:p>
          <a:p>
            <a:r>
              <a:rPr lang="en-US" sz="3200" dirty="0"/>
              <a:t>The </a:t>
            </a:r>
            <a:r>
              <a:rPr lang="en-US" sz="3200" b="1" dirty="0"/>
              <a:t>SILC doesn’t monitor the effectiveness of the CILs</a:t>
            </a:r>
            <a:r>
              <a:rPr lang="en-US" sz="3200" dirty="0"/>
              <a:t>, but there has to be a </a:t>
            </a:r>
            <a:r>
              <a:rPr lang="en-US" sz="3200" b="1" dirty="0"/>
              <a:t>relationship here in order to monitor if the agreed-to plan is being worked on</a:t>
            </a:r>
            <a:r>
              <a:rPr lang="en-US" sz="3200" dirty="0"/>
              <a:t>.</a:t>
            </a:r>
          </a:p>
          <a:p>
            <a:r>
              <a:rPr lang="en-US" sz="3200" dirty="0"/>
              <a:t>Because this is </a:t>
            </a:r>
            <a:r>
              <a:rPr lang="en-US" sz="3200" b="1" dirty="0"/>
              <a:t>the SILC’s primary role </a:t>
            </a:r>
            <a:r>
              <a:rPr lang="en-US" sz="3200" dirty="0"/>
              <a:t>– to monitor and evaluate the progress on the SPIL – the </a:t>
            </a:r>
            <a:r>
              <a:rPr lang="en-US" sz="3200" b="1" dirty="0"/>
              <a:t>reports from the CILs </a:t>
            </a:r>
            <a:r>
              <a:rPr lang="en-US" sz="3200" dirty="0"/>
              <a:t>are a (the?) </a:t>
            </a:r>
            <a:r>
              <a:rPr lang="en-US" sz="3200" b="1" dirty="0"/>
              <a:t>primary agenda item </a:t>
            </a:r>
            <a:r>
              <a:rPr lang="en-US" sz="3200" dirty="0"/>
              <a:t>for the Council’s meetings.</a:t>
            </a:r>
          </a:p>
        </p:txBody>
      </p:sp>
      <p:sp>
        <p:nvSpPr>
          <p:cNvPr id="5" name="Footer Placeholder 4">
            <a:extLst>
              <a:ext uri="{FF2B5EF4-FFF2-40B4-BE49-F238E27FC236}">
                <a16:creationId xmlns:a16="http://schemas.microsoft.com/office/drawing/2014/main" id="{4E9AA647-80C8-647E-0EF2-97C7E9B9E18E}"/>
              </a:ext>
            </a:extLst>
          </p:cNvPr>
          <p:cNvSpPr>
            <a:spLocks noGrp="1"/>
          </p:cNvSpPr>
          <p:nvPr>
            <p:ph type="ftr" sz="quarter" idx="11"/>
          </p:nvPr>
        </p:nvSpPr>
        <p:spPr>
          <a:xfrm>
            <a:off x="3872753" y="6356350"/>
            <a:ext cx="4528969" cy="365125"/>
          </a:xfrm>
        </p:spPr>
        <p:txBody>
          <a:bodyPr/>
          <a:lstStyle/>
          <a:p>
            <a:r>
              <a:rPr lang="en-US" b="1">
                <a:solidFill>
                  <a:schemeClr val="accent3">
                    <a:lumMod val="75000"/>
                  </a:schemeClr>
                </a:solidFill>
              </a:rPr>
              <a:t>Independent Living  Training and Technical Assistance Center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7BFB-E730-39F7-B83D-64B4DA21D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E8B29-41BE-41E5-A81E-6CEB721D141D}"/>
              </a:ext>
            </a:extLst>
          </p:cNvPr>
          <p:cNvSpPr>
            <a:spLocks noGrp="1"/>
          </p:cNvSpPr>
          <p:nvPr>
            <p:ph type="title"/>
          </p:nvPr>
        </p:nvSpPr>
        <p:spPr/>
        <p:txBody>
          <a:bodyPr/>
          <a:lstStyle/>
          <a:p>
            <a:r>
              <a:rPr lang="en-US" b="1" dirty="0"/>
              <a:t>Questions/Discussion</a:t>
            </a:r>
          </a:p>
        </p:txBody>
      </p:sp>
      <p:sp>
        <p:nvSpPr>
          <p:cNvPr id="3" name="Content Placeholder 2">
            <a:extLst>
              <a:ext uri="{FF2B5EF4-FFF2-40B4-BE49-F238E27FC236}">
                <a16:creationId xmlns:a16="http://schemas.microsoft.com/office/drawing/2014/main" id="{A64D2195-1EB1-0BAC-01CE-3D750901DA5E}"/>
              </a:ext>
            </a:extLst>
          </p:cNvPr>
          <p:cNvSpPr>
            <a:spLocks noGrp="1"/>
          </p:cNvSpPr>
          <p:nvPr>
            <p:ph idx="1"/>
          </p:nvPr>
        </p:nvSpPr>
        <p:spPr/>
        <p:txBody>
          <a:bodyPr>
            <a:normAutofit/>
          </a:bodyPr>
          <a:lstStyle/>
          <a:p>
            <a:r>
              <a:rPr lang="en-US" sz="4000" dirty="0"/>
              <a:t>Is there anything you need more clarification?</a:t>
            </a:r>
          </a:p>
          <a:p>
            <a:endParaRPr lang="en-US" sz="4000" dirty="0"/>
          </a:p>
          <a:p>
            <a:pPr marL="0" indent="0">
              <a:buNone/>
            </a:pPr>
            <a:r>
              <a:rPr lang="en-US" sz="4000" dirty="0"/>
              <a:t> </a:t>
            </a:r>
          </a:p>
          <a:p>
            <a:r>
              <a:rPr lang="en-US" sz="4000" dirty="0"/>
              <a:t>Is there anything that you want to discuss? </a:t>
            </a:r>
          </a:p>
        </p:txBody>
      </p:sp>
      <p:sp>
        <p:nvSpPr>
          <p:cNvPr id="4" name="Footer Placeholder 3">
            <a:extLst>
              <a:ext uri="{FF2B5EF4-FFF2-40B4-BE49-F238E27FC236}">
                <a16:creationId xmlns:a16="http://schemas.microsoft.com/office/drawing/2014/main" id="{4857E4D2-A6AB-419B-CF1C-94D1E678F7D7}"/>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6C11F29F-4D87-6D63-6ABD-3C38B2E6C804}"/>
              </a:ext>
            </a:extLst>
          </p:cNvPr>
          <p:cNvSpPr>
            <a:spLocks noGrp="1"/>
          </p:cNvSpPr>
          <p:nvPr>
            <p:ph type="sldNum" sz="quarter" idx="12"/>
          </p:nvPr>
        </p:nvSpPr>
        <p:spPr/>
        <p:txBody>
          <a:bodyPr/>
          <a:lstStyle/>
          <a:p>
            <a:fld id="{181E4D21-DFBA-4BA9-A6C6-558C4B06F883}" type="slidenum">
              <a:rPr lang="en-US" smtClean="0"/>
              <a:t>57</a:t>
            </a:fld>
            <a:endParaRPr lang="en-US"/>
          </a:p>
        </p:txBody>
      </p:sp>
      <p:sp>
        <p:nvSpPr>
          <p:cNvPr id="6" name="Rectangle ">
            <a:extLst>
              <a:ext uri="{FF2B5EF4-FFF2-40B4-BE49-F238E27FC236}">
                <a16:creationId xmlns:a16="http://schemas.microsoft.com/office/drawing/2014/main" id="{46A32AAB-77F8-5224-B046-A083C683BB4F}"/>
              </a:ext>
              <a:ext uri="{C183D7F6-B498-43B3-948B-1728B52AA6E4}">
                <adec:decorative xmlns:adec="http://schemas.microsoft.com/office/drawing/2017/decorative" val="1"/>
              </a:ext>
            </a:extLst>
          </p:cNvPr>
          <p:cNvSpPr/>
          <p:nvPr/>
        </p:nvSpPr>
        <p:spPr>
          <a:xfrm>
            <a:off x="329581" y="1361117"/>
            <a:ext cx="9235423" cy="285121"/>
          </a:xfrm>
          <a:prstGeom prst="rect">
            <a:avLst/>
          </a:prstGeom>
          <a:solidFill>
            <a:srgbClr val="750518"/>
          </a:solidFill>
          <a:ln>
            <a:solidFill>
              <a:srgbClr val="75051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
        <p:nvSpPr>
          <p:cNvPr id="7" name="Rectangle ">
            <a:extLst>
              <a:ext uri="{FF2B5EF4-FFF2-40B4-BE49-F238E27FC236}">
                <a16:creationId xmlns:a16="http://schemas.microsoft.com/office/drawing/2014/main" id="{7BEFFF2F-F67A-BB76-2556-CCFB6680EC21}"/>
              </a:ext>
              <a:ext uri="{C183D7F6-B498-43B3-948B-1728B52AA6E4}">
                <adec:decorative xmlns:adec="http://schemas.microsoft.com/office/drawing/2017/decorative" val="1"/>
              </a:ext>
            </a:extLst>
          </p:cNvPr>
          <p:cNvSpPr/>
          <p:nvPr/>
        </p:nvSpPr>
        <p:spPr>
          <a:xfrm>
            <a:off x="3434030" y="5289015"/>
            <a:ext cx="8152350" cy="292338"/>
          </a:xfrm>
          <a:prstGeom prst="rect">
            <a:avLst/>
          </a:prstGeom>
          <a:solidFill>
            <a:srgbClr val="BCDDE6"/>
          </a:solidFill>
          <a:ln>
            <a:solidFill>
              <a:srgbClr val="BCDDE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2">
                  <a:lumMod val="10000"/>
                  <a:lumOff val="90000"/>
                </a:schemeClr>
              </a:solidFill>
            </a:endParaRPr>
          </a:p>
        </p:txBody>
      </p:sp>
    </p:spTree>
    <p:extLst>
      <p:ext uri="{BB962C8B-B14F-4D97-AF65-F5344CB8AC3E}">
        <p14:creationId xmlns:p14="http://schemas.microsoft.com/office/powerpoint/2010/main" val="808941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7CF9-A283-F93E-C7BB-446B76727E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22F37-86CE-0B3F-427B-2CC5A0D139DB}"/>
              </a:ext>
            </a:extLst>
          </p:cNvPr>
          <p:cNvSpPr>
            <a:spLocks noGrp="1"/>
          </p:cNvSpPr>
          <p:nvPr>
            <p:ph type="sldNum" sz="quarter" idx="10"/>
          </p:nvPr>
        </p:nvSpPr>
        <p:spPr/>
        <p:txBody>
          <a:bodyPr/>
          <a:lstStyle/>
          <a:p>
            <a:pPr>
              <a:defRPr/>
            </a:pPr>
            <a:fld id="{F2DF5F09-D78D-44DB-A338-E90D23C46220}" type="slidenum">
              <a:rPr lang="en-US" smtClean="0"/>
              <a:t>58</a:t>
            </a:fld>
            <a:endParaRPr lang="en-US"/>
          </a:p>
        </p:txBody>
      </p:sp>
      <p:sp>
        <p:nvSpPr>
          <p:cNvPr id="4" name="Title 3">
            <a:extLst>
              <a:ext uri="{FF2B5EF4-FFF2-40B4-BE49-F238E27FC236}">
                <a16:creationId xmlns:a16="http://schemas.microsoft.com/office/drawing/2014/main" id="{384B19C7-1CD7-3FB8-47EC-E6DC02B99B91}"/>
              </a:ext>
            </a:extLst>
          </p:cNvPr>
          <p:cNvSpPr>
            <a:spLocks noGrp="1"/>
          </p:cNvSpPr>
          <p:nvPr>
            <p:ph type="title"/>
          </p:nvPr>
        </p:nvSpPr>
        <p:spPr>
          <a:xfrm>
            <a:off x="0" y="-1"/>
            <a:ext cx="12192000" cy="708661"/>
          </a:xfrm>
          <a:solidFill>
            <a:srgbClr val="750518"/>
          </a:solidFill>
        </p:spPr>
        <p:txBody>
          <a:bodyPr>
            <a:normAutofit/>
          </a:bodyPr>
          <a:lstStyle/>
          <a:p>
            <a:r>
              <a:rPr lang="en-US" b="1" dirty="0">
                <a:solidFill>
                  <a:schemeClr val="bg1"/>
                </a:solidFill>
              </a:rPr>
              <a:t> Reminder</a:t>
            </a:r>
            <a:r>
              <a:rPr lang="en-US" sz="4000" b="1" dirty="0">
                <a:solidFill>
                  <a:schemeClr val="bg1"/>
                </a:solidFill>
              </a:rPr>
              <a:t>: A SILC is fully operational if —	</a:t>
            </a:r>
          </a:p>
        </p:txBody>
      </p:sp>
      <p:sp>
        <p:nvSpPr>
          <p:cNvPr id="2" name="Content Placeholder 1">
            <a:extLst>
              <a:ext uri="{FF2B5EF4-FFF2-40B4-BE49-F238E27FC236}">
                <a16:creationId xmlns:a16="http://schemas.microsoft.com/office/drawing/2014/main" id="{1258FE0C-7B06-4991-4129-0953BE633587}"/>
              </a:ext>
            </a:extLst>
          </p:cNvPr>
          <p:cNvSpPr>
            <a:spLocks noGrp="1"/>
          </p:cNvSpPr>
          <p:nvPr>
            <p:ph idx="1"/>
          </p:nvPr>
        </p:nvSpPr>
        <p:spPr>
          <a:xfrm>
            <a:off x="248576" y="994409"/>
            <a:ext cx="11798422" cy="5060161"/>
          </a:xfrm>
        </p:spPr>
        <p:txBody>
          <a:bodyPr>
            <a:normAutofit fontScale="62500" lnSpcReduction="20000"/>
          </a:bodyPr>
          <a:lstStyle/>
          <a:p>
            <a:pPr marL="971550" lvl="1" indent="-514350">
              <a:buFont typeface="+mj-lt"/>
              <a:buAutoNum type="arabicPeriod"/>
            </a:pPr>
            <a:r>
              <a:rPr lang="en-US" sz="5100" b="0" dirty="0"/>
              <a:t>There is a current, complete and approved SPIL</a:t>
            </a:r>
          </a:p>
          <a:p>
            <a:pPr marL="971550" lvl="1" indent="-514350">
              <a:buFont typeface="+mj-lt"/>
              <a:buAutoNum type="arabicPeriod"/>
            </a:pPr>
            <a:endParaRPr lang="en-US" sz="5100" b="0" dirty="0"/>
          </a:p>
          <a:p>
            <a:pPr marL="971550" lvl="1" indent="-514350">
              <a:buFont typeface="+mj-lt"/>
              <a:buAutoNum type="arabicPeriod"/>
            </a:pPr>
            <a:r>
              <a:rPr lang="en-US" sz="5100" b="0" dirty="0"/>
              <a:t>The Council is properly constituted (meeting the membership requirements).</a:t>
            </a:r>
          </a:p>
          <a:p>
            <a:endParaRPr lang="en-US" sz="3600" dirty="0"/>
          </a:p>
          <a:p>
            <a:pPr marL="0" indent="0">
              <a:lnSpc>
                <a:spcPct val="120000"/>
              </a:lnSpc>
              <a:buNone/>
            </a:pPr>
            <a:r>
              <a:rPr lang="en-US" sz="4600" b="0" dirty="0"/>
              <a:t>BUT t</a:t>
            </a:r>
            <a:r>
              <a:rPr lang="en-US" sz="4000" b="0" dirty="0"/>
              <a:t>he SILC can continue to do business as it works with the appointing authority to fill all the SILC positions. The Rehabilitation Act states in </a:t>
            </a:r>
            <a:r>
              <a:rPr lang="en-US" sz="4000" b="1" dirty="0"/>
              <a:t>Section705.b.7: </a:t>
            </a:r>
            <a:r>
              <a:rPr lang="en-US" sz="4000" b="0" i="1" dirty="0">
                <a:effectLst/>
              </a:rPr>
              <a:t>(B) any vacancy occurring in the membership of the Council shall be filled in the same manner as the original appointment. </a:t>
            </a:r>
          </a:p>
          <a:p>
            <a:pPr marL="0" indent="0">
              <a:buNone/>
            </a:pPr>
            <a:endParaRPr lang="en-US" sz="3200" b="1" dirty="0">
              <a:effectLst/>
            </a:endParaRPr>
          </a:p>
          <a:p>
            <a:pPr marL="0" indent="0">
              <a:buNone/>
            </a:pPr>
            <a:r>
              <a:rPr lang="en-US" sz="4100" b="1" dirty="0">
                <a:effectLst/>
              </a:rPr>
              <a:t>The vacancy shall not affect the power of the remaining members to execute the duties of the Council.</a:t>
            </a:r>
            <a:endParaRPr lang="en-US" sz="4100" b="1" dirty="0"/>
          </a:p>
          <a:p>
            <a:pPr marL="0" indent="0">
              <a:buNone/>
            </a:pPr>
            <a:endParaRPr lang="en-US" dirty="0"/>
          </a:p>
        </p:txBody>
      </p:sp>
      <p:sp>
        <p:nvSpPr>
          <p:cNvPr id="5" name="Footer Placeholder 4">
            <a:extLst>
              <a:ext uri="{FF2B5EF4-FFF2-40B4-BE49-F238E27FC236}">
                <a16:creationId xmlns:a16="http://schemas.microsoft.com/office/drawing/2014/main" id="{CE3515A2-CDB9-838B-7A1B-E0664502B14C}"/>
              </a:ext>
            </a:extLst>
          </p:cNvPr>
          <p:cNvSpPr>
            <a:spLocks noGrp="1"/>
          </p:cNvSpPr>
          <p:nvPr>
            <p:ph type="ftr" sz="quarter" idx="11"/>
          </p:nvPr>
        </p:nvSpPr>
        <p:spPr>
          <a:xfrm>
            <a:off x="4038600" y="6356350"/>
            <a:ext cx="4572002"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550442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4C7E9-1607-0F74-883D-8FD1F768879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9A29C3-5612-6EA2-5530-0CEDA156895D}"/>
              </a:ext>
            </a:extLst>
          </p:cNvPr>
          <p:cNvSpPr>
            <a:spLocks noGrp="1"/>
          </p:cNvSpPr>
          <p:nvPr>
            <p:ph type="sldNum" sz="quarter" idx="10"/>
          </p:nvPr>
        </p:nvSpPr>
        <p:spPr/>
        <p:txBody>
          <a:bodyPr/>
          <a:lstStyle/>
          <a:p>
            <a:pPr>
              <a:defRPr/>
            </a:pPr>
            <a:fld id="{F2DF5F09-D78D-44DB-A338-E90D23C46220}" type="slidenum">
              <a:rPr lang="en-US" smtClean="0"/>
              <a:t>59</a:t>
            </a:fld>
            <a:endParaRPr lang="en-US"/>
          </a:p>
        </p:txBody>
      </p:sp>
      <p:sp>
        <p:nvSpPr>
          <p:cNvPr id="4" name="Title 3">
            <a:extLst>
              <a:ext uri="{FF2B5EF4-FFF2-40B4-BE49-F238E27FC236}">
                <a16:creationId xmlns:a16="http://schemas.microsoft.com/office/drawing/2014/main" id="{F3C74C97-93D9-3D61-0AFB-343E5B17FF8B}"/>
              </a:ext>
            </a:extLst>
          </p:cNvPr>
          <p:cNvSpPr>
            <a:spLocks noGrp="1"/>
          </p:cNvSpPr>
          <p:nvPr>
            <p:ph type="title"/>
          </p:nvPr>
        </p:nvSpPr>
        <p:spPr>
          <a:xfrm>
            <a:off x="0" y="1"/>
            <a:ext cx="12192000" cy="902969"/>
          </a:xfrm>
          <a:solidFill>
            <a:srgbClr val="750518"/>
          </a:solidFill>
        </p:spPr>
        <p:txBody>
          <a:bodyPr>
            <a:normAutofit/>
          </a:bodyPr>
          <a:lstStyle/>
          <a:p>
            <a:r>
              <a:rPr lang="en-US" b="1" dirty="0">
                <a:solidFill>
                  <a:schemeClr val="bg1"/>
                </a:solidFill>
              </a:rPr>
              <a:t> DSE Roles and Responsibilities—The Highlights</a:t>
            </a:r>
          </a:p>
        </p:txBody>
      </p:sp>
      <p:sp>
        <p:nvSpPr>
          <p:cNvPr id="2" name="Content Placeholder 1">
            <a:extLst>
              <a:ext uri="{FF2B5EF4-FFF2-40B4-BE49-F238E27FC236}">
                <a16:creationId xmlns:a16="http://schemas.microsoft.com/office/drawing/2014/main" id="{4B0B1945-517B-5940-8E00-56D9106048C8}"/>
              </a:ext>
            </a:extLst>
          </p:cNvPr>
          <p:cNvSpPr>
            <a:spLocks noGrp="1"/>
          </p:cNvSpPr>
          <p:nvPr>
            <p:ph idx="1"/>
          </p:nvPr>
        </p:nvSpPr>
        <p:spPr>
          <a:xfrm>
            <a:off x="240030" y="1343819"/>
            <a:ext cx="11951970" cy="5056823"/>
          </a:xfrm>
        </p:spPr>
        <p:txBody>
          <a:bodyPr>
            <a:normAutofit fontScale="92500" lnSpcReduction="20000"/>
          </a:bodyPr>
          <a:lstStyle/>
          <a:p>
            <a:r>
              <a:rPr lang="en-US" b="0" dirty="0"/>
              <a:t>Because of the autonomy of the SILC, the </a:t>
            </a:r>
            <a:r>
              <a:rPr lang="en-US" b="1" dirty="0"/>
              <a:t>SILC takes much more of a role </a:t>
            </a:r>
            <a:r>
              <a:rPr lang="en-US" b="0" dirty="0"/>
              <a:t>than in the past.</a:t>
            </a:r>
          </a:p>
          <a:p>
            <a:r>
              <a:rPr lang="en-US" b="0" dirty="0"/>
              <a:t>While </a:t>
            </a:r>
            <a:r>
              <a:rPr lang="en-US" b="1" dirty="0"/>
              <a:t>most SILCs stayed with the Department of Rehabilitation as their DSE</a:t>
            </a:r>
            <a:r>
              <a:rPr lang="en-US" b="0" dirty="0"/>
              <a:t>, there have been </a:t>
            </a:r>
            <a:r>
              <a:rPr lang="en-US" b="1" dirty="0"/>
              <a:t>successful transitions to others</a:t>
            </a:r>
            <a:r>
              <a:rPr lang="en-US" b="0" dirty="0"/>
              <a:t> – ask if you want to consider another arrangement. </a:t>
            </a:r>
          </a:p>
          <a:p>
            <a:r>
              <a:rPr lang="en-US" b="0" dirty="0"/>
              <a:t>The </a:t>
            </a:r>
            <a:r>
              <a:rPr lang="en-US" b="1" dirty="0"/>
              <a:t>DSE is specified in the SPIL </a:t>
            </a:r>
            <a:r>
              <a:rPr lang="en-US" b="0" dirty="0"/>
              <a:t>and a change can only be made with a new or amended SPIL.</a:t>
            </a:r>
          </a:p>
          <a:p>
            <a:r>
              <a:rPr lang="en-US" b="0" dirty="0"/>
              <a:t>The </a:t>
            </a:r>
            <a:r>
              <a:rPr lang="en-US" b="1" dirty="0"/>
              <a:t>DSE agrees to assume these duties by signing the SPIL </a:t>
            </a:r>
            <a:r>
              <a:rPr lang="en-US" b="0" dirty="0"/>
              <a:t>that designates them.</a:t>
            </a:r>
          </a:p>
          <a:p>
            <a:r>
              <a:rPr lang="en-US" b="0" dirty="0"/>
              <a:t>The </a:t>
            </a:r>
            <a:r>
              <a:rPr lang="en-US" b="1" dirty="0"/>
              <a:t>DSE can only retain 5% for the administrative operations </a:t>
            </a:r>
            <a:r>
              <a:rPr lang="en-US" b="0" dirty="0"/>
              <a:t>(bu</a:t>
            </a:r>
            <a:r>
              <a:rPr lang="en-US" dirty="0"/>
              <a:t>t doesn’t need to keep that)</a:t>
            </a:r>
            <a:r>
              <a:rPr lang="en-US" b="0" dirty="0"/>
              <a:t>.</a:t>
            </a:r>
          </a:p>
          <a:p>
            <a:r>
              <a:rPr lang="en-US" b="0" dirty="0"/>
              <a:t>The </a:t>
            </a:r>
            <a:r>
              <a:rPr lang="en-US" b="1" dirty="0"/>
              <a:t>DSE receives, accounts for, and disburses funds received by the State under Subchapter (Part) B and Subchapter C in a State under section 723 of the Act </a:t>
            </a:r>
            <a:r>
              <a:rPr lang="en-US" b="0" dirty="0"/>
              <a:t>based on the State plan (Minnesota and Massachusetts).</a:t>
            </a:r>
          </a:p>
          <a:p>
            <a:endParaRPr lang="en-US" dirty="0"/>
          </a:p>
        </p:txBody>
      </p:sp>
      <p:sp>
        <p:nvSpPr>
          <p:cNvPr id="5" name="Footer Placeholder 4">
            <a:extLst>
              <a:ext uri="{FF2B5EF4-FFF2-40B4-BE49-F238E27FC236}">
                <a16:creationId xmlns:a16="http://schemas.microsoft.com/office/drawing/2014/main" id="{218A9168-9436-CA7D-B9E5-CA3B9A126044}"/>
              </a:ext>
            </a:extLst>
          </p:cNvPr>
          <p:cNvSpPr>
            <a:spLocks noGrp="1"/>
          </p:cNvSpPr>
          <p:nvPr>
            <p:ph type="ftr" sz="quarter" idx="11"/>
          </p:nvPr>
        </p:nvSpPr>
        <p:spPr>
          <a:xfrm>
            <a:off x="4038600" y="6356350"/>
            <a:ext cx="4572002"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88295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C6271-2857-80BC-445C-9A5603445726}"/>
            </a:ext>
          </a:extLst>
        </p:cNvPr>
        <p:cNvGrpSpPr/>
        <p:nvPr/>
      </p:nvGrpSpPr>
      <p:grpSpPr>
        <a:xfrm>
          <a:off x="0" y="0"/>
          <a:ext cx="0" cy="0"/>
          <a:chOff x="0" y="0"/>
          <a:chExt cx="0" cy="0"/>
        </a:xfrm>
      </p:grpSpPr>
      <p:sp useBgFill="1">
        <p:nvSpPr>
          <p:cNvPr id="10" name="Rectangle 9" hidden="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hidden="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hidden="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
            <a:extLst>
              <a:ext uri="{FF2B5EF4-FFF2-40B4-BE49-F238E27FC236}">
                <a16:creationId xmlns:a16="http://schemas.microsoft.com/office/drawing/2014/main" id="{D23DD4CA-6887-11FC-5CDF-9F83722CFDA4}"/>
              </a:ext>
            </a:extLst>
          </p:cNvPr>
          <p:cNvSpPr>
            <a:spLocks noGrp="1"/>
          </p:cNvSpPr>
          <p:nvPr>
            <p:ph type="sldNum" sz="quarter" idx="12"/>
          </p:nvPr>
        </p:nvSpPr>
        <p:spPr>
          <a:xfrm>
            <a:off x="11704320" y="6455664"/>
            <a:ext cx="448056" cy="365125"/>
          </a:xfrm>
        </p:spPr>
        <p:txBody>
          <a:bodyPr>
            <a:normAutofit/>
          </a:bodyPr>
          <a:lstStyle/>
          <a:p>
            <a:pPr>
              <a:spcAft>
                <a:spcPts val="600"/>
              </a:spcAft>
            </a:pPr>
            <a:fld id="{181E4D21-DFBA-4BA9-A6C6-558C4B06F883}" type="slidenum">
              <a:rPr lang="en-US" sz="1100">
                <a:solidFill>
                  <a:schemeClr val="tx1">
                    <a:lumMod val="50000"/>
                    <a:lumOff val="50000"/>
                  </a:schemeClr>
                </a:solidFill>
              </a:rPr>
              <a:pPr>
                <a:spcAft>
                  <a:spcPts val="600"/>
                </a:spcAft>
              </a:pPr>
              <a:t>6</a:t>
            </a:fld>
            <a:endParaRPr lang="en-US" sz="1100">
              <a:solidFill>
                <a:schemeClr val="tx1">
                  <a:lumMod val="50000"/>
                  <a:lumOff val="50000"/>
                </a:schemeClr>
              </a:solidFill>
            </a:endParaRPr>
          </a:p>
        </p:txBody>
      </p:sp>
      <p:sp>
        <p:nvSpPr>
          <p:cNvPr id="2" name="Title">
            <a:extLst>
              <a:ext uri="{FF2B5EF4-FFF2-40B4-BE49-F238E27FC236}">
                <a16:creationId xmlns:a16="http://schemas.microsoft.com/office/drawing/2014/main" id="{D43CB7DB-651E-20B7-0DC8-2CB8AB6913A9}"/>
              </a:ext>
            </a:extLst>
          </p:cNvPr>
          <p:cNvSpPr>
            <a:spLocks noGrp="1"/>
          </p:cNvSpPr>
          <p:nvPr>
            <p:ph type="title"/>
          </p:nvPr>
        </p:nvSpPr>
        <p:spPr>
          <a:xfrm>
            <a:off x="-8407" y="524103"/>
            <a:ext cx="4044047" cy="3450249"/>
          </a:xfrm>
        </p:spPr>
        <p:txBody>
          <a:bodyPr anchor="b">
            <a:noAutofit/>
          </a:bodyPr>
          <a:lstStyle/>
          <a:p>
            <a:pPr algn="ctr"/>
            <a:r>
              <a:rPr lang="en-US" sz="6000" b="1" dirty="0">
                <a:solidFill>
                  <a:srgbClr val="FFFFFF"/>
                </a:solidFill>
              </a:rPr>
              <a:t>What you will learn today</a:t>
            </a:r>
          </a:p>
        </p:txBody>
      </p:sp>
      <p:sp>
        <p:nvSpPr>
          <p:cNvPr id="3" name="Text">
            <a:extLst>
              <a:ext uri="{FF2B5EF4-FFF2-40B4-BE49-F238E27FC236}">
                <a16:creationId xmlns:a16="http://schemas.microsoft.com/office/drawing/2014/main" id="{04EE0F4F-6A40-B842-D47A-CCF7811D543D}"/>
              </a:ext>
            </a:extLst>
          </p:cNvPr>
          <p:cNvSpPr>
            <a:spLocks noGrp="1"/>
          </p:cNvSpPr>
          <p:nvPr>
            <p:ph idx="1"/>
          </p:nvPr>
        </p:nvSpPr>
        <p:spPr>
          <a:xfrm>
            <a:off x="4044038" y="380167"/>
            <a:ext cx="7990191" cy="4870744"/>
          </a:xfrm>
        </p:spPr>
        <p:txBody>
          <a:bodyPr vert="horz" lIns="91440" tIns="45720" rIns="91440" bIns="45720" rtlCol="0" anchor="ctr">
            <a:normAutofit fontScale="25000" lnSpcReduction="20000"/>
          </a:bodyPr>
          <a:lstStyle/>
          <a:p>
            <a:pPr marL="0" indent="0">
              <a:buNone/>
            </a:pPr>
            <a:endParaRPr lang="en-US" dirty="0">
              <a:latin typeface="Arial"/>
              <a:ea typeface="+mn-lt"/>
              <a:cs typeface="Arial"/>
            </a:endParaRPr>
          </a:p>
          <a:p>
            <a:pPr marL="0" indent="0">
              <a:buNone/>
            </a:pPr>
            <a:endParaRPr lang="en-US" dirty="0">
              <a:latin typeface="Arial"/>
              <a:ea typeface="+mn-lt"/>
              <a:cs typeface="Arial"/>
            </a:endParaRPr>
          </a:p>
          <a:p>
            <a:pPr marL="457200" indent="-457200">
              <a:lnSpc>
                <a:spcPct val="100000"/>
              </a:lnSpc>
              <a:spcBef>
                <a:spcPts val="0"/>
              </a:spcBef>
              <a:spcAft>
                <a:spcPts val="2400"/>
              </a:spcAft>
              <a:buFont typeface="Wingdings" panose="020B0604020202020204" pitchFamily="34" charset="0"/>
              <a:buChar char="ü"/>
            </a:pPr>
            <a:endParaRPr lang="en-US" sz="11200" dirty="0">
              <a:latin typeface="Arial" panose="020B0604020202020204" pitchFamily="34" charset="0"/>
              <a:cs typeface="Arial" panose="020B0604020202020204" pitchFamily="34" charset="0"/>
            </a:endParaRP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The regulations and indicators regarding the duties, standards, and authorities of all the IL Network partners (CILs, SILC, and DSE). </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The differences between the roles of CILs, SILCs, and DSEs.</a:t>
            </a:r>
          </a:p>
          <a:p>
            <a:pPr>
              <a:lnSpc>
                <a:spcPct val="100000"/>
              </a:lnSpc>
              <a:spcBef>
                <a:spcPts val="0"/>
              </a:spcBef>
              <a:spcAft>
                <a:spcPts val="2400"/>
              </a:spcAft>
              <a:buFont typeface="Wingdings" panose="020B0604020202020204" pitchFamily="34" charset="0"/>
              <a:buChar char="ü"/>
            </a:pPr>
            <a:r>
              <a:rPr lang="en-US" sz="11200" b="1" dirty="0">
                <a:latin typeface="Arial"/>
                <a:cs typeface="Arial"/>
              </a:rPr>
              <a:t>The basics of what the SILC is, what it does, and how it interacts with the other partners.</a:t>
            </a:r>
          </a:p>
          <a:p>
            <a:pPr marL="0" indent="0">
              <a:buNone/>
            </a:pPr>
            <a:endParaRPr lang="en-US" sz="2000" dirty="0">
              <a:ea typeface="+mn-lt"/>
              <a:cs typeface="+mn-lt"/>
            </a:endParaRPr>
          </a:p>
          <a:p>
            <a:pPr marL="0" indent="0" algn="ctr">
              <a:buNone/>
            </a:pPr>
            <a:r>
              <a:rPr lang="en-US" sz="9600" b="1" dirty="0"/>
              <a:t>CIL = Center for Independent Living</a:t>
            </a:r>
          </a:p>
          <a:p>
            <a:pPr marL="0" indent="0" algn="ctr">
              <a:buNone/>
            </a:pPr>
            <a:r>
              <a:rPr lang="en-US" sz="9600" b="1" dirty="0"/>
              <a:t>SILC = Statewide Independent Living Council</a:t>
            </a:r>
          </a:p>
          <a:p>
            <a:pPr marL="0" indent="0" algn="ctr">
              <a:buNone/>
            </a:pPr>
            <a:r>
              <a:rPr lang="en-US" sz="9600" b="1" dirty="0"/>
              <a:t>DSE = Designated State Entity</a:t>
            </a:r>
          </a:p>
          <a:p>
            <a:pPr marL="0" indent="0">
              <a:buNone/>
            </a:pPr>
            <a:endParaRPr lang="en-US" sz="2000" b="1" dirty="0"/>
          </a:p>
          <a:p>
            <a:pPr marL="342900" indent="-342900">
              <a:buFont typeface="Wingdings" panose="020B0604020202020204" pitchFamily="34" charset="0"/>
              <a:buChar char="ü"/>
            </a:pPr>
            <a:endParaRPr lang="en-US" sz="2000" b="1" dirty="0"/>
          </a:p>
          <a:p>
            <a:pPr marL="0" indent="0">
              <a:buNone/>
            </a:pPr>
            <a:endParaRPr lang="en-US" sz="2000" b="1" dirty="0"/>
          </a:p>
          <a:p>
            <a:pPr marL="0" indent="0">
              <a:buNone/>
            </a:pPr>
            <a:endParaRPr lang="en-US" sz="2000" dirty="0"/>
          </a:p>
        </p:txBody>
      </p:sp>
      <p:sp>
        <p:nvSpPr>
          <p:cNvPr id="4" name="Footer ">
            <a:extLst>
              <a:ext uri="{FF2B5EF4-FFF2-40B4-BE49-F238E27FC236}">
                <a16:creationId xmlns:a16="http://schemas.microsoft.com/office/drawing/2014/main" id="{4A040B50-91D5-F6EE-D939-9EA60FA3FB03}"/>
              </a:ext>
            </a:extLst>
          </p:cNvPr>
          <p:cNvSpPr>
            <a:spLocks noGrp="1"/>
          </p:cNvSpPr>
          <p:nvPr>
            <p:ph type="ftr" sz="quarter" idx="11"/>
          </p:nvPr>
        </p:nvSpPr>
        <p:spPr>
          <a:xfrm>
            <a:off x="5621012" y="6450525"/>
            <a:ext cx="4114800" cy="365125"/>
          </a:xfrm>
        </p:spPr>
        <p:txBody>
          <a:bodyPr>
            <a:normAutofit/>
          </a:bodyPr>
          <a:lstStyle/>
          <a:p>
            <a:pPr algn="l">
              <a:spcAft>
                <a:spcPts val="600"/>
              </a:spcAft>
            </a:pPr>
            <a:r>
              <a:rPr lang="en-US" sz="1100" b="1">
                <a:solidFill>
                  <a:srgbClr val="750518"/>
                </a:solidFill>
              </a:rPr>
              <a:t>Independent Living  Training and Technical Assistance Center</a:t>
            </a:r>
          </a:p>
        </p:txBody>
      </p:sp>
    </p:spTree>
    <p:extLst>
      <p:ext uri="{BB962C8B-B14F-4D97-AF65-F5344CB8AC3E}">
        <p14:creationId xmlns:p14="http://schemas.microsoft.com/office/powerpoint/2010/main" val="277584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03D12-64F9-D925-2428-44153FCA80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60675-9994-3E69-681B-BDE9EF41BED6}"/>
              </a:ext>
            </a:extLst>
          </p:cNvPr>
          <p:cNvSpPr>
            <a:spLocks noGrp="1"/>
          </p:cNvSpPr>
          <p:nvPr>
            <p:ph type="sldNum" sz="quarter" idx="10"/>
          </p:nvPr>
        </p:nvSpPr>
        <p:spPr/>
        <p:txBody>
          <a:bodyPr/>
          <a:lstStyle/>
          <a:p>
            <a:pPr>
              <a:defRPr/>
            </a:pPr>
            <a:fld id="{F2DF5F09-D78D-44DB-A338-E90D23C46220}" type="slidenum">
              <a:rPr lang="en-US" smtClean="0"/>
              <a:t>60</a:t>
            </a:fld>
            <a:endParaRPr lang="en-US"/>
          </a:p>
        </p:txBody>
      </p:sp>
      <p:sp>
        <p:nvSpPr>
          <p:cNvPr id="2" name="Title 1">
            <a:extLst>
              <a:ext uri="{FF2B5EF4-FFF2-40B4-BE49-F238E27FC236}">
                <a16:creationId xmlns:a16="http://schemas.microsoft.com/office/drawing/2014/main" id="{6FE6980D-AFD1-052A-39AE-B705A73F4F92}"/>
              </a:ext>
            </a:extLst>
          </p:cNvPr>
          <p:cNvSpPr>
            <a:spLocks noGrp="1"/>
          </p:cNvSpPr>
          <p:nvPr>
            <p:ph type="title"/>
          </p:nvPr>
        </p:nvSpPr>
        <p:spPr>
          <a:xfrm>
            <a:off x="621030" y="136525"/>
            <a:ext cx="8077200" cy="533400"/>
          </a:xfrm>
        </p:spPr>
        <p:txBody>
          <a:bodyPr>
            <a:normAutofit fontScale="90000"/>
          </a:bodyPr>
          <a:lstStyle/>
          <a:p>
            <a:r>
              <a:rPr lang="en-US" sz="800" dirty="0">
                <a:solidFill>
                  <a:schemeClr val="bg1">
                    <a:lumMod val="95000"/>
                  </a:schemeClr>
                </a:solidFill>
              </a:rPr>
              <a:t>Slide </a:t>
            </a:r>
            <a:fld id="{F2DF5F09-D78D-44DB-A338-E90D23C46220}" type="slidenum">
              <a:rPr lang="en-US" sz="800">
                <a:solidFill>
                  <a:schemeClr val="bg1">
                    <a:lumMod val="95000"/>
                  </a:schemeClr>
                </a:solidFill>
              </a:rPr>
              <a:pPr/>
              <a:t>60</a:t>
            </a:fld>
            <a:r>
              <a:rPr lang="en-US" sz="800" dirty="0">
                <a:solidFill>
                  <a:schemeClr val="bg1">
                    <a:lumMod val="95000"/>
                  </a:schemeClr>
                </a:solidFill>
              </a:rPr>
              <a:t> </a:t>
            </a:r>
            <a:br>
              <a:rPr lang="en-US" sz="800" dirty="0">
                <a:solidFill>
                  <a:schemeClr val="bg1">
                    <a:lumMod val="95000"/>
                  </a:schemeClr>
                </a:solidFill>
              </a:rPr>
            </a:br>
            <a:br>
              <a:rPr lang="en-US" sz="800" b="1" kern="0" dirty="0">
                <a:solidFill>
                  <a:srgbClr val="333399"/>
                </a:solidFill>
                <a:latin typeface="Calibri" panose="020F0502020204030204" pitchFamily="34" charset="0"/>
                <a:cs typeface="+mj-cs"/>
              </a:rPr>
            </a:br>
            <a:r>
              <a:rPr lang="en-US" b="1" dirty="0">
                <a:solidFill>
                  <a:srgbClr val="750518"/>
                </a:solidFill>
              </a:rPr>
              <a:t>Roles</a:t>
            </a:r>
          </a:p>
        </p:txBody>
      </p:sp>
      <p:graphicFrame>
        <p:nvGraphicFramePr>
          <p:cNvPr id="4" name="Content Placeholder 3" descr="Table with three columns: DSE, SILC and CILs. &#10;Under DSE:&#10; 1. Serve as the “grantee” for Part B $.&#10;2. Account to SILC for $ and disbursement $ per SPIL.&#10;3. Provide administrative support for IL Program.&#10;4. Keep records.&#10;5. Submit required reports/information.&#10;6. Retain not more than 5% of Part B for DSE administrative costs. The DSE cannot hold funds.&#10;7. Sign the SPIL agreeing to serve as the DSE.&#10;Under SILC:&#10;1. Develop the SPIL.&#10;2. Monitor, review, &amp; evaluate the implementation of the SPIL.&#10;3. Meet regularly – open meetings.&#10;4. Submit reports including 704 report SPIL fulfillment portion of 704 report Part I.&#10;5. Coordinate activities with other entities.&#10;6. Conduct Authorities as described in the law and outlined in SPIL.&#10;7. Shall NOT provide or manage IL services.&#10;8. Sign the SPIL to approve content.&#10;Under CILs:&#10;1. Provide the Core IL Services.&#10;2. Provide other IL services consistent with Federal and State Law.&#10;3. Comply with CIL Standards &amp; Indicators.&#10;4. Develop SPIL with SILC.&#10;5. Implement SPIL.&#10;6. Conduct Resource Development activities.&#10;7. More than 50% of CIL Directors must sign the SPIL to approve content.&#10;&#10;&#10;&#10;&#10;&#10;&#10;&#10;&#10;&#10;&#10;&#10;&#10;&#10;&#10;&#10;&#10;&#10;&#10;&#10;&#10;&#10;">
            <a:extLst>
              <a:ext uri="{FF2B5EF4-FFF2-40B4-BE49-F238E27FC236}">
                <a16:creationId xmlns:a16="http://schemas.microsoft.com/office/drawing/2014/main" id="{2C164DF5-BE0D-7DCA-CC6F-9B5E40145280}"/>
              </a:ext>
            </a:extLst>
          </p:cNvPr>
          <p:cNvGraphicFramePr>
            <a:graphicFrameLocks noGrp="1"/>
          </p:cNvGraphicFramePr>
          <p:nvPr>
            <p:ph idx="1"/>
            <p:extLst>
              <p:ext uri="{D42A27DB-BD31-4B8C-83A1-F6EECF244321}">
                <p14:modId xmlns:p14="http://schemas.microsoft.com/office/powerpoint/2010/main" val="1988751963"/>
              </p:ext>
            </p:extLst>
          </p:nvPr>
        </p:nvGraphicFramePr>
        <p:xfrm>
          <a:off x="742950" y="780754"/>
          <a:ext cx="10938510" cy="5603488"/>
        </p:xfrm>
        <a:graphic>
          <a:graphicData uri="http://schemas.openxmlformats.org/drawingml/2006/table">
            <a:tbl>
              <a:tblPr firstRow="1" firstCol="1" bandRow="1">
                <a:tableStyleId>{5C22544A-7EE6-4342-B048-85BDC9FD1C3A}</a:tableStyleId>
              </a:tblPr>
              <a:tblGrid>
                <a:gridCol w="3329112">
                  <a:extLst>
                    <a:ext uri="{9D8B030D-6E8A-4147-A177-3AD203B41FA5}">
                      <a16:colId xmlns:a16="http://schemas.microsoft.com/office/drawing/2014/main" val="20000"/>
                    </a:ext>
                  </a:extLst>
                </a:gridCol>
                <a:gridCol w="3940368">
                  <a:extLst>
                    <a:ext uri="{9D8B030D-6E8A-4147-A177-3AD203B41FA5}">
                      <a16:colId xmlns:a16="http://schemas.microsoft.com/office/drawing/2014/main" val="20001"/>
                    </a:ext>
                  </a:extLst>
                </a:gridCol>
                <a:gridCol w="3669030">
                  <a:extLst>
                    <a:ext uri="{9D8B030D-6E8A-4147-A177-3AD203B41FA5}">
                      <a16:colId xmlns:a16="http://schemas.microsoft.com/office/drawing/2014/main" val="20002"/>
                    </a:ext>
                  </a:extLst>
                </a:gridCol>
              </a:tblGrid>
              <a:tr h="364473">
                <a:tc>
                  <a:txBody>
                    <a:bodyPr/>
                    <a:lstStyle/>
                    <a:p>
                      <a:pPr marL="0" marR="0" algn="ctr">
                        <a:spcBef>
                          <a:spcPts val="0"/>
                        </a:spcBef>
                        <a:spcAft>
                          <a:spcPts val="0"/>
                        </a:spcAft>
                      </a:pPr>
                      <a:r>
                        <a:rPr lang="en-US" sz="2500">
                          <a:solidFill>
                            <a:schemeClr val="bg1"/>
                          </a:solidFill>
                          <a:effectLst/>
                          <a:latin typeface="Calibri Light" panose="020F0302020204030204" pitchFamily="34" charset="0"/>
                        </a:rPr>
                        <a:t>DSE</a:t>
                      </a:r>
                      <a:endParaRPr lang="en-US" sz="90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500" dirty="0">
                          <a:solidFill>
                            <a:schemeClr val="bg1"/>
                          </a:solidFill>
                          <a:effectLst/>
                          <a:latin typeface="Calibri Light" panose="020F0302020204030204" pitchFamily="34" charset="0"/>
                        </a:rPr>
                        <a:t>SILC</a:t>
                      </a:r>
                      <a:endParaRPr lang="en-US" sz="900" dirty="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500" dirty="0">
                          <a:solidFill>
                            <a:schemeClr val="bg1"/>
                          </a:solidFill>
                          <a:effectLst/>
                          <a:latin typeface="Calibri Light" panose="020F0302020204030204" pitchFamily="34" charset="0"/>
                        </a:rPr>
                        <a:t>CILs</a:t>
                      </a:r>
                      <a:endParaRPr lang="en-US" sz="900" dirty="0">
                        <a:solidFill>
                          <a:schemeClr val="bg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84768">
                <a:tc>
                  <a:txBody>
                    <a:bodyPr/>
                    <a:lstStyle/>
                    <a:p>
                      <a:pPr marL="0" marR="0">
                        <a:spcBef>
                          <a:spcPts val="0"/>
                        </a:spcBef>
                        <a:spcAft>
                          <a:spcPts val="0"/>
                        </a:spcAft>
                      </a:pPr>
                      <a:r>
                        <a:rPr lang="en-US" sz="1800" b="0" dirty="0">
                          <a:solidFill>
                            <a:schemeClr val="tx1"/>
                          </a:solidFill>
                          <a:effectLst/>
                          <a:latin typeface="Calibri Light" panose="020F0302020204030204" pitchFamily="34" charset="0"/>
                        </a:rPr>
                        <a:t>1. Serve as the “grantee” for Part B $.</a:t>
                      </a:r>
                      <a:endParaRPr lang="en-US" sz="1800" b="0"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1. Develop the SPIL.</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dirty="0">
                          <a:effectLst/>
                          <a:latin typeface="Calibri Light" panose="020F0302020204030204" pitchFamily="34" charset="0"/>
                        </a:rPr>
                        <a:t>1. Provide the Core IL Services.</a:t>
                      </a:r>
                      <a:endParaRPr lang="en-US" sz="18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1"/>
                  </a:ext>
                </a:extLst>
              </a:tr>
              <a:tr h="699788">
                <a:tc>
                  <a:txBody>
                    <a:bodyPr/>
                    <a:lstStyle/>
                    <a:p>
                      <a:pPr marL="0" marR="0">
                        <a:spcBef>
                          <a:spcPts val="0"/>
                        </a:spcBef>
                        <a:spcAft>
                          <a:spcPts val="0"/>
                        </a:spcAft>
                      </a:pPr>
                      <a:r>
                        <a:rPr lang="en-US" sz="1800" b="0">
                          <a:solidFill>
                            <a:schemeClr val="tx1"/>
                          </a:solidFill>
                          <a:effectLst/>
                          <a:latin typeface="Calibri Light" panose="020F0302020204030204" pitchFamily="34" charset="0"/>
                        </a:rPr>
                        <a:t>2. Account to </a:t>
                      </a:r>
                      <a:r>
                        <a:rPr lang="en-US" sz="1800" b="0">
                          <a:solidFill>
                            <a:schemeClr val="tx1"/>
                          </a:solidFill>
                          <a:effectLst/>
                        </a:rPr>
                        <a:t>SILC for $ and disbursement $ per SPIL</a:t>
                      </a:r>
                      <a:r>
                        <a:rPr lang="en-US" sz="1800" b="0" baseline="0">
                          <a:solidFill>
                            <a:schemeClr val="tx1"/>
                          </a:solidFill>
                          <a:effectLst/>
                        </a:rPr>
                        <a:t>.</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2. Monitor, review, &amp; evaluate the implementation of the SPIL.</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2. Provide other IL services</a:t>
                      </a:r>
                      <a:r>
                        <a:rPr lang="en-US" sz="1800" baseline="0">
                          <a:effectLst/>
                        </a:rPr>
                        <a:t> consistent with Federal and State Law.</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2"/>
                  </a:ext>
                </a:extLst>
              </a:tr>
              <a:tr h="699788">
                <a:tc>
                  <a:txBody>
                    <a:bodyPr/>
                    <a:lstStyle/>
                    <a:p>
                      <a:pPr marL="0" marR="0">
                        <a:spcBef>
                          <a:spcPts val="0"/>
                        </a:spcBef>
                        <a:spcAft>
                          <a:spcPts val="0"/>
                        </a:spcAft>
                      </a:pPr>
                      <a:r>
                        <a:rPr lang="en-US" sz="1800" b="0">
                          <a:solidFill>
                            <a:schemeClr val="tx1"/>
                          </a:solidFill>
                          <a:effectLst/>
                          <a:latin typeface="Calibri Light" panose="020F0302020204030204" pitchFamily="34" charset="0"/>
                        </a:rPr>
                        <a:t>3. Provide administrative support for IL Program.</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3. Meet regularly – open meetings.</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3. Comply with CIL Standards, Assurances &amp; Indicators.</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3"/>
                  </a:ext>
                </a:extLst>
              </a:tr>
              <a:tr h="690129">
                <a:tc>
                  <a:txBody>
                    <a:bodyPr/>
                    <a:lstStyle/>
                    <a:p>
                      <a:pPr marL="0" marR="0">
                        <a:spcBef>
                          <a:spcPts val="0"/>
                        </a:spcBef>
                        <a:spcAft>
                          <a:spcPts val="0"/>
                        </a:spcAft>
                      </a:pPr>
                      <a:r>
                        <a:rPr lang="en-US" sz="1800" b="0">
                          <a:solidFill>
                            <a:schemeClr val="tx1"/>
                          </a:solidFill>
                          <a:effectLst/>
                          <a:latin typeface="Calibri Light" panose="020F0302020204030204" pitchFamily="34" charset="0"/>
                        </a:rPr>
                        <a:t>4. Keep records. Complete PPR report with the </a:t>
                      </a:r>
                      <a:r>
                        <a:rPr lang="en-US" sz="1800" b="0">
                          <a:solidFill>
                            <a:schemeClr val="tx1"/>
                          </a:solidFill>
                          <a:effectLst/>
                        </a:rPr>
                        <a:t>SILC</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solidFill>
                            <a:schemeClr val="tx1"/>
                          </a:solidFill>
                          <a:effectLst/>
                          <a:latin typeface="Calibri Light" panose="020F0302020204030204" pitchFamily="34" charset="0"/>
                        </a:rPr>
                        <a:t>4. Submit reports including SPIL fulfillment portion of PPR report Part I.</a:t>
                      </a:r>
                      <a:endParaRPr lang="en-US" sz="18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4. Develop SPIL with SILC.</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4"/>
                  </a:ext>
                </a:extLst>
              </a:tr>
              <a:tr h="540170">
                <a:tc>
                  <a:txBody>
                    <a:bodyPr/>
                    <a:lstStyle/>
                    <a:p>
                      <a:pPr marL="0" marR="0">
                        <a:spcBef>
                          <a:spcPts val="0"/>
                        </a:spcBef>
                        <a:spcAft>
                          <a:spcPts val="0"/>
                        </a:spcAft>
                      </a:pPr>
                      <a:r>
                        <a:rPr lang="en-US" sz="1800" b="0">
                          <a:solidFill>
                            <a:schemeClr val="tx1"/>
                          </a:solidFill>
                          <a:effectLst/>
                          <a:latin typeface="Calibri Light" panose="020F0302020204030204" pitchFamily="34" charset="0"/>
                        </a:rPr>
                        <a:t>5. Submit required </a:t>
                      </a:r>
                      <a:r>
                        <a:rPr lang="en-US" sz="1800" b="0" u="none">
                          <a:solidFill>
                            <a:schemeClr val="tx1"/>
                          </a:solidFill>
                          <a:effectLst/>
                        </a:rPr>
                        <a:t>reports/</a:t>
                      </a:r>
                      <a:r>
                        <a:rPr lang="en-US" sz="1800" b="0">
                          <a:solidFill>
                            <a:schemeClr val="tx1"/>
                          </a:solidFill>
                          <a:effectLst/>
                        </a:rPr>
                        <a:t>information.</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solidFill>
                            <a:schemeClr val="tx1"/>
                          </a:solidFill>
                          <a:effectLst/>
                          <a:latin typeface="Calibri Light" panose="020F0302020204030204" pitchFamily="34" charset="0"/>
                        </a:rPr>
                        <a:t>5. Coordinate activities with other entities.</a:t>
                      </a:r>
                      <a:endParaRPr lang="en-US" sz="18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5. Implement SPIL.</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5"/>
                  </a:ext>
                </a:extLst>
              </a:tr>
              <a:tr h="933051">
                <a:tc>
                  <a:txBody>
                    <a:bodyPr/>
                    <a:lstStyle/>
                    <a:p>
                      <a:pPr marL="0" marR="0">
                        <a:spcBef>
                          <a:spcPts val="0"/>
                        </a:spcBef>
                        <a:spcAft>
                          <a:spcPts val="0"/>
                        </a:spcAft>
                      </a:pPr>
                      <a:r>
                        <a:rPr lang="en-US" sz="1800" b="0">
                          <a:solidFill>
                            <a:schemeClr val="tx1"/>
                          </a:solidFill>
                          <a:effectLst/>
                          <a:latin typeface="Calibri Light" panose="020F0302020204030204" pitchFamily="34" charset="0"/>
                        </a:rPr>
                        <a:t>6. Retain not more than 5% of Part B for</a:t>
                      </a:r>
                      <a:r>
                        <a:rPr lang="en-US" sz="1800" b="0" baseline="0">
                          <a:solidFill>
                            <a:schemeClr val="tx1"/>
                          </a:solidFill>
                          <a:effectLst/>
                        </a:rPr>
                        <a:t> DSE administrative costs. The DSE cannot hold funds.</a:t>
                      </a: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solidFill>
                            <a:schemeClr val="tx1"/>
                          </a:solidFill>
                          <a:effectLst/>
                          <a:latin typeface="Calibri Light" panose="020F0302020204030204" pitchFamily="34" charset="0"/>
                        </a:rPr>
                        <a:t>6. Conduct Authorities</a:t>
                      </a:r>
                      <a:r>
                        <a:rPr lang="en-US" sz="1800" baseline="0">
                          <a:solidFill>
                            <a:schemeClr val="tx1"/>
                          </a:solidFill>
                          <a:effectLst/>
                        </a:rPr>
                        <a:t> as described in the law and outlined in SPI</a:t>
                      </a:r>
                      <a:r>
                        <a:rPr lang="en-US" sz="1800" u="none" baseline="0">
                          <a:solidFill>
                            <a:schemeClr val="tx1"/>
                          </a:solidFill>
                          <a:effectLst/>
                        </a:rPr>
                        <a:t>L, including advocacy and resource development</a:t>
                      </a:r>
                      <a:r>
                        <a:rPr lang="en-US" sz="1800" baseline="0">
                          <a:solidFill>
                            <a:schemeClr val="tx1"/>
                          </a:solidFill>
                          <a:effectLst/>
                        </a:rPr>
                        <a:t>.</a:t>
                      </a:r>
                      <a:endParaRPr lang="en-US" sz="180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a:effectLst/>
                          <a:latin typeface="Calibri Light" panose="020F0302020204030204" pitchFamily="34" charset="0"/>
                        </a:rPr>
                        <a:t>6. Conduct Resource Development activities.</a:t>
                      </a: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6"/>
                  </a:ext>
                </a:extLst>
              </a:tr>
              <a:tr h="699788">
                <a:tc>
                  <a:txBody>
                    <a:bodyPr/>
                    <a:lstStyle/>
                    <a:p>
                      <a:pPr marL="0" marR="0">
                        <a:spcBef>
                          <a:spcPts val="0"/>
                        </a:spcBef>
                        <a:spcAft>
                          <a:spcPts val="0"/>
                        </a:spcAft>
                      </a:pPr>
                      <a:r>
                        <a:rPr lang="en-US" sz="1800" b="0">
                          <a:solidFill>
                            <a:schemeClr val="tx1"/>
                          </a:solidFill>
                          <a:effectLst/>
                          <a:latin typeface="Calibri Light" panose="020F0302020204030204" pitchFamily="34" charset="0"/>
                        </a:rPr>
                        <a:t> </a:t>
                      </a:r>
                      <a:r>
                        <a:rPr lang="en-US" sz="1800" b="0" u="none">
                          <a:solidFill>
                            <a:schemeClr val="tx1"/>
                          </a:solidFill>
                          <a:effectLst/>
                        </a:rPr>
                        <a:t>7. Sign the SPIL agreeing to serve as the DSE.</a:t>
                      </a:r>
                      <a:endParaRPr lang="en-US" sz="1800" b="0" u="none">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a:effectLst/>
                          <a:latin typeface="Calibri Light" panose="020F0302020204030204" pitchFamily="34" charset="0"/>
                        </a:rPr>
                        <a:t>7. </a:t>
                      </a:r>
                      <a:r>
                        <a:rPr lang="en-US" sz="1800">
                          <a:solidFill>
                            <a:schemeClr val="tx1"/>
                          </a:solidFill>
                          <a:effectLst/>
                        </a:rPr>
                        <a:t>Shall</a:t>
                      </a:r>
                      <a:r>
                        <a:rPr lang="en-US" sz="1800">
                          <a:solidFill>
                            <a:srgbClr val="FF0000"/>
                          </a:solidFill>
                          <a:effectLst/>
                        </a:rPr>
                        <a:t> </a:t>
                      </a:r>
                      <a:r>
                        <a:rPr lang="en-US" sz="1800">
                          <a:effectLst/>
                        </a:rPr>
                        <a:t>NOT provide or manage IL services.</a:t>
                      </a:r>
                      <a:endParaRPr lang="en-US" sz="1800">
                        <a:effectLst/>
                        <a:latin typeface="Arial" panose="020B0604020202020204"/>
                        <a:ea typeface="Calibri" panose="020F0502020204030204"/>
                        <a:cs typeface="Times New Roman" panose="02020603050405020304"/>
                      </a:endParaRPr>
                    </a:p>
                    <a:p>
                      <a:pPr marL="0" marR="0">
                        <a:spcBef>
                          <a:spcPts val="0"/>
                        </a:spcBef>
                        <a:spcAft>
                          <a:spcPts val="0"/>
                        </a:spcAft>
                      </a:pPr>
                      <a:endParaRPr lang="en-US" sz="180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u="none" dirty="0">
                          <a:solidFill>
                            <a:schemeClr val="tx1"/>
                          </a:solidFill>
                          <a:effectLst/>
                          <a:latin typeface="Calibri Light" panose="020F0302020204030204" pitchFamily="34" charset="0"/>
                        </a:rPr>
                        <a:t> 7. More than 50% of CIL Directors must sign the SPIL to approve content.</a:t>
                      </a:r>
                      <a:endParaRPr lang="en-US" sz="1800" u="none" dirty="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7"/>
                  </a:ext>
                </a:extLst>
              </a:tr>
              <a:tr h="279492">
                <a:tc>
                  <a:txBody>
                    <a:bodyPr/>
                    <a:lstStyle/>
                    <a:p>
                      <a:pPr marL="0" marR="0">
                        <a:spcBef>
                          <a:spcPts val="0"/>
                        </a:spcBef>
                        <a:spcAft>
                          <a:spcPts val="0"/>
                        </a:spcAft>
                      </a:pPr>
                      <a:endParaRPr lang="en-US" sz="1800" b="0">
                        <a:solidFill>
                          <a:schemeClr val="tx1"/>
                        </a:solidFill>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r>
                        <a:rPr lang="en-US" sz="1800" u="none" dirty="0">
                          <a:solidFill>
                            <a:schemeClr val="tx1"/>
                          </a:solidFill>
                          <a:effectLst/>
                          <a:latin typeface="Calibri Light" panose="020F0302020204030204" pitchFamily="34" charset="0"/>
                          <a:ea typeface="Calibri" panose="020F0502020204030204"/>
                          <a:cs typeface="Times New Roman" panose="02020603050405020304"/>
                        </a:rPr>
                        <a:t>8. Sign the SPIL</a:t>
                      </a:r>
                      <a:r>
                        <a:rPr lang="en-US" sz="1800" u="none" baseline="0" dirty="0">
                          <a:solidFill>
                            <a:schemeClr val="tx1"/>
                          </a:solidFill>
                          <a:effectLst/>
                          <a:latin typeface="Calibri Light" panose="020F0302020204030204" pitchFamily="34" charset="0"/>
                          <a:ea typeface="Calibri" panose="020F0502020204030204"/>
                          <a:cs typeface="Times New Roman" panose="02020603050405020304"/>
                        </a:rPr>
                        <a:t> to approve content.</a:t>
                      </a:r>
                      <a:endParaRPr lang="en-US" sz="1800" u="none" dirty="0">
                        <a:solidFill>
                          <a:schemeClr val="tx1"/>
                        </a:solidFill>
                        <a:effectLst/>
                        <a:latin typeface="Calibri Light" panose="020F0302020204030204" pitchFamily="34" charset="0"/>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tc>
                  <a:txBody>
                    <a:bodyPr/>
                    <a:lstStyle/>
                    <a:p>
                      <a:pPr marL="0" marR="0">
                        <a:spcBef>
                          <a:spcPts val="0"/>
                        </a:spcBef>
                        <a:spcAft>
                          <a:spcPts val="0"/>
                        </a:spcAft>
                      </a:pPr>
                      <a:endParaRPr lang="en-US" sz="1800" dirty="0">
                        <a:effectLst/>
                        <a:latin typeface="Arial" panose="020B0604020202020204"/>
                        <a:ea typeface="Calibri" panose="020F0502020204030204"/>
                        <a:cs typeface="Times New Roman" panose="02020603050405020304"/>
                      </a:endParaRPr>
                    </a:p>
                  </a:txBody>
                  <a:tcPr marL="52754" marR="52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DE6"/>
                    </a:solidFill>
                  </a:tcPr>
                </a:tc>
                <a:extLst>
                  <a:ext uri="{0D108BD9-81ED-4DB2-BD59-A6C34878D82A}">
                    <a16:rowId xmlns:a16="http://schemas.microsoft.com/office/drawing/2014/main" val="10008"/>
                  </a:ext>
                </a:extLst>
              </a:tr>
            </a:tbl>
          </a:graphicData>
        </a:graphic>
      </p:graphicFrame>
      <p:sp>
        <p:nvSpPr>
          <p:cNvPr id="5" name="Footer Placeholder 4">
            <a:extLst>
              <a:ext uri="{FF2B5EF4-FFF2-40B4-BE49-F238E27FC236}">
                <a16:creationId xmlns:a16="http://schemas.microsoft.com/office/drawing/2014/main" id="{54BFADAD-D591-3707-700F-EC13DBEC505C}"/>
              </a:ext>
            </a:extLst>
          </p:cNvPr>
          <p:cNvSpPr>
            <a:spLocks noGrp="1"/>
          </p:cNvSpPr>
          <p:nvPr>
            <p:ph type="ftr" sz="quarter" idx="11"/>
          </p:nvPr>
        </p:nvSpPr>
        <p:spPr>
          <a:xfrm>
            <a:off x="3894269" y="6356350"/>
            <a:ext cx="4475180"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725468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0FD-74B1-E12A-6754-B78247B88BB3}"/>
              </a:ext>
            </a:extLst>
          </p:cNvPr>
          <p:cNvSpPr>
            <a:spLocks noGrp="1"/>
          </p:cNvSpPr>
          <p:nvPr>
            <p:ph type="title"/>
          </p:nvPr>
        </p:nvSpPr>
        <p:spPr>
          <a:xfrm>
            <a:off x="838200" y="365125"/>
            <a:ext cx="10801574" cy="1325563"/>
          </a:xfrm>
        </p:spPr>
        <p:txBody>
          <a:bodyPr/>
          <a:lstStyle/>
          <a:p>
            <a:r>
              <a:rPr lang="en-US" b="1">
                <a:solidFill>
                  <a:srgbClr val="750518"/>
                </a:solidFill>
                <a:latin typeface="Aptos Display" panose="020B0004020202020204" pitchFamily="34" charset="0"/>
                <a:cs typeface="Arial"/>
              </a:rPr>
              <a:t>How to Connect with Us!</a:t>
            </a:r>
          </a:p>
        </p:txBody>
      </p:sp>
      <p:sp>
        <p:nvSpPr>
          <p:cNvPr id="3" name="Content Placeholder 2">
            <a:extLst>
              <a:ext uri="{FF2B5EF4-FFF2-40B4-BE49-F238E27FC236}">
                <a16:creationId xmlns:a16="http://schemas.microsoft.com/office/drawing/2014/main" id="{184A01B1-B045-8E12-F5C8-F6DCD059F6BE}"/>
              </a:ext>
            </a:extLst>
          </p:cNvPr>
          <p:cNvSpPr>
            <a:spLocks noGrp="1"/>
          </p:cNvSpPr>
          <p:nvPr>
            <p:ph idx="1"/>
          </p:nvPr>
        </p:nvSpPr>
        <p:spPr>
          <a:xfrm>
            <a:off x="838200" y="1455996"/>
            <a:ext cx="10515600" cy="5036879"/>
          </a:xfrm>
        </p:spPr>
        <p:txBody>
          <a:bodyPr vert="horz" lIns="91440" tIns="45720" rIns="91440" bIns="45720" rtlCol="0" anchor="t">
            <a:normAutofit fontScale="62500" lnSpcReduction="20000"/>
          </a:bodyPr>
          <a:lstStyle/>
          <a:p>
            <a:pPr marL="0" indent="0">
              <a:buNone/>
            </a:pPr>
            <a:r>
              <a:rPr lang="en-US" sz="3200" b="1" dirty="0">
                <a:latin typeface="Arial"/>
                <a:cs typeface="Arial"/>
              </a:rPr>
              <a:t>Website:</a:t>
            </a:r>
            <a:r>
              <a:rPr lang="en-US" sz="3200" dirty="0">
                <a:latin typeface="Arial"/>
                <a:cs typeface="Arial"/>
              </a:rPr>
              <a:t> </a:t>
            </a:r>
            <a:r>
              <a:rPr lang="en-US" sz="3200" dirty="0">
                <a:latin typeface="Arial"/>
                <a:cs typeface="Arial"/>
                <a:hlinkClick r:id="rId2"/>
              </a:rPr>
              <a:t>www.ILTTACenter.org </a:t>
            </a:r>
            <a:endParaRPr lang="en-US" sz="3200" dirty="0">
              <a:latin typeface="Arial"/>
              <a:cs typeface="Arial"/>
            </a:endParaRPr>
          </a:p>
          <a:p>
            <a:pPr marL="0" indent="0">
              <a:buNone/>
            </a:pPr>
            <a:r>
              <a:rPr lang="en-US" sz="3200" b="1" dirty="0">
                <a:latin typeface="Arial"/>
                <a:cs typeface="Arial"/>
              </a:rPr>
              <a:t>Request training and / or technical assistance</a:t>
            </a:r>
            <a:r>
              <a:rPr lang="en-US" sz="3200" dirty="0">
                <a:latin typeface="Arial"/>
                <a:cs typeface="Arial"/>
              </a:rPr>
              <a:t> (expert help for your organization): fill out a form on our website to let us know how we can help.</a:t>
            </a:r>
          </a:p>
          <a:p>
            <a:pPr marL="0" indent="0">
              <a:buNone/>
            </a:pPr>
            <a:r>
              <a:rPr lang="en-US" sz="3200" b="1" dirty="0">
                <a:latin typeface="Arial"/>
                <a:cs typeface="Arial"/>
              </a:rPr>
              <a:t>Call: </a:t>
            </a:r>
            <a:r>
              <a:rPr lang="en-US" sz="3200" dirty="0">
                <a:latin typeface="Arial"/>
                <a:cs typeface="Arial"/>
              </a:rPr>
              <a:t>406-243-5300, and someone will get back to you as soon as we can.</a:t>
            </a:r>
          </a:p>
          <a:p>
            <a:pPr marL="0" indent="0">
              <a:buNone/>
            </a:pPr>
            <a:r>
              <a:rPr lang="en-US" sz="3200" b="1" dirty="0">
                <a:latin typeface="Arial"/>
                <a:cs typeface="Arial"/>
              </a:rPr>
              <a:t>Sign-Up for Events &amp; Announcements: </a:t>
            </a:r>
          </a:p>
          <a:p>
            <a:pPr marL="0" indent="0">
              <a:buNone/>
            </a:pPr>
            <a:r>
              <a:rPr lang="en-US" sz="3200" dirty="0">
                <a:latin typeface="Arial"/>
                <a:cs typeface="Arial"/>
              </a:rPr>
              <a:t>Visit our website to sign up for updates about live training, group technical assistance, new publications, and other happenings around the Center. </a:t>
            </a:r>
          </a:p>
          <a:p>
            <a:pPr marL="0" indent="0">
              <a:buNone/>
            </a:pPr>
            <a:endParaRPr lang="en-US" sz="3200" dirty="0">
              <a:latin typeface="Arial"/>
              <a:cs typeface="Arial"/>
            </a:endParaRPr>
          </a:p>
          <a:p>
            <a:pPr marL="0" indent="0">
              <a:buNone/>
            </a:pPr>
            <a:endParaRPr lang="en-US" sz="3200" dirty="0">
              <a:latin typeface="Arial"/>
              <a:cs typeface="Arial"/>
            </a:endParaRPr>
          </a:p>
          <a:p>
            <a:endParaRPr lang="en-US" sz="3200" dirty="0">
              <a:latin typeface="Arial"/>
              <a:cs typeface="Arial"/>
            </a:endParaRPr>
          </a:p>
          <a:p>
            <a:pPr marL="0" indent="0">
              <a:buNone/>
            </a:pPr>
            <a:endParaRPr lang="en-US" sz="3200" b="1" dirty="0">
              <a:latin typeface="Arial"/>
              <a:cs typeface="Arial"/>
            </a:endParaRPr>
          </a:p>
          <a:p>
            <a:pPr marL="0" indent="0">
              <a:buNone/>
            </a:pPr>
            <a:endParaRPr lang="en-US" sz="3200" b="1" dirty="0">
              <a:latin typeface="Arial"/>
              <a:cs typeface="Arial"/>
            </a:endParaRPr>
          </a:p>
          <a:p>
            <a:pPr marL="0" indent="0">
              <a:buNone/>
            </a:pPr>
            <a:endParaRPr lang="en-US" sz="3200" b="1" dirty="0">
              <a:latin typeface="Arial"/>
              <a:cs typeface="Arial"/>
            </a:endParaRPr>
          </a:p>
          <a:p>
            <a:pPr marL="0" indent="0">
              <a:buNone/>
            </a:pPr>
            <a:r>
              <a:rPr lang="en-US" sz="3200" b="1" dirty="0">
                <a:latin typeface="Arial"/>
                <a:cs typeface="Arial"/>
              </a:rPr>
              <a:t>Or ask your Program Officer:</a:t>
            </a:r>
          </a:p>
          <a:p>
            <a:pPr marL="457200" lvl="1" indent="0">
              <a:buNone/>
            </a:pPr>
            <a:r>
              <a:rPr lang="en-US" sz="2800" dirty="0">
                <a:latin typeface="Arial"/>
                <a:cs typeface="Arial"/>
              </a:rPr>
              <a:t>The Program Officers are assigned by federal region and are listed on the </a:t>
            </a:r>
            <a:r>
              <a:rPr lang="en-US" sz="2800" dirty="0">
                <a:latin typeface="Arial"/>
                <a:cs typeface="Arial"/>
                <a:hlinkClick r:id="rId3"/>
              </a:rPr>
              <a:t>ACL website</a:t>
            </a:r>
            <a:r>
              <a:rPr lang="en-US" sz="2800" dirty="0">
                <a:latin typeface="Arial"/>
                <a:cs typeface="Arial"/>
              </a:rPr>
              <a:t>. </a:t>
            </a:r>
            <a:endParaRPr lang="en-US" dirty="0">
              <a:latin typeface="Arial"/>
              <a:cs typeface="Arial"/>
            </a:endParaRPr>
          </a:p>
        </p:txBody>
      </p:sp>
      <p:sp>
        <p:nvSpPr>
          <p:cNvPr id="4" name="Footer Placeholder 3">
            <a:extLst>
              <a:ext uri="{FF2B5EF4-FFF2-40B4-BE49-F238E27FC236}">
                <a16:creationId xmlns:a16="http://schemas.microsoft.com/office/drawing/2014/main" id="{F24DD2BF-DA17-C7F3-8D6C-54BD558A8058}"/>
              </a:ext>
              <a:ext uri="{C183D7F6-B498-43B3-948B-1728B52AA6E4}">
                <adec:decorative xmlns:adec="http://schemas.microsoft.com/office/drawing/2017/decorative" val="1"/>
              </a:ext>
            </a:extLst>
          </p:cNvPr>
          <p:cNvSpPr>
            <a:spLocks noGrp="1"/>
          </p:cNvSpPr>
          <p:nvPr>
            <p:ph type="ftr" sz="quarter" idx="11"/>
          </p:nvPr>
        </p:nvSpPr>
        <p:spPr>
          <a:xfrm>
            <a:off x="118334" y="6356350"/>
            <a:ext cx="11521440" cy="365125"/>
          </a:xfrm>
        </p:spPr>
        <p:txBody>
          <a:bodyPr/>
          <a:lstStyle/>
          <a:p>
            <a:r>
              <a:rPr lang="en-US" b="1">
                <a:solidFill>
                  <a:schemeClr val="accent3">
                    <a:lumMod val="75000"/>
                  </a:schemeClr>
                </a:solidFill>
              </a:rPr>
              <a:t>Independent Living  Training and Technical Assistance Center</a:t>
            </a:r>
          </a:p>
        </p:txBody>
      </p:sp>
      <p:pic>
        <p:nvPicPr>
          <p:cNvPr id="6" name="Picture 5" descr="QR code to IL T&amp;T Center website">
            <a:extLst>
              <a:ext uri="{FF2B5EF4-FFF2-40B4-BE49-F238E27FC236}">
                <a16:creationId xmlns:a16="http://schemas.microsoft.com/office/drawing/2014/main" id="{90AABFD9-8C7A-AF8B-510B-64FD6BA75BC5}"/>
              </a:ext>
            </a:extLst>
          </p:cNvPr>
          <p:cNvPicPr>
            <a:picLocks noChangeAspect="1"/>
          </p:cNvPicPr>
          <p:nvPr/>
        </p:nvPicPr>
        <p:blipFill>
          <a:blip r:embed="rId4">
            <a:extLst>
              <a:ext uri="{28A0092B-C50C-407E-A947-70E740481C1C}">
                <a14:useLocalDpi xmlns:a14="http://schemas.microsoft.com/office/drawing/2010/main" val="0"/>
              </a:ext>
              <a:ext uri="{FF2B5EF4-FFF2-40B4-BE49-F238E27FC236}">
                <a16:creationId xmlns="" xmlns:lc="http://schemas.openxmlformats.org/drawingml/2006/lockedCanvas"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dgm="http://schemas.openxmlformats.org/drawingml/2006/diagram"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D9C82E31-1366-33EA-53DE-47C4BF629C2C}"/>
              </a:ext>
            </a:extLst>
          </a:blip>
          <a:stretch>
            <a:fillRect/>
          </a:stretch>
        </p:blipFill>
        <p:spPr>
          <a:xfrm>
            <a:off x="1985257" y="3997119"/>
            <a:ext cx="1187450" cy="1187450"/>
          </a:xfrm>
          <a:prstGeom prst="rect">
            <a:avLst/>
          </a:prstGeom>
        </p:spPr>
      </p:pic>
      <p:pic>
        <p:nvPicPr>
          <p:cNvPr id="7" name="Picture 6" descr="IL T&amp;TA  Logo: Independent Living Training and Technical Assistance Center. ">
            <a:extLst>
              <a:ext uri="{FF2B5EF4-FFF2-40B4-BE49-F238E27FC236}">
                <a16:creationId xmlns:a16="http://schemas.microsoft.com/office/drawing/2014/main" id="{A2161F74-3DA4-981B-8BA8-277646228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80" y="3997119"/>
            <a:ext cx="3517333" cy="1560151"/>
          </a:xfrm>
          <a:prstGeom prst="rect">
            <a:avLst/>
          </a:prstGeom>
        </p:spPr>
      </p:pic>
      <p:sp>
        <p:nvSpPr>
          <p:cNvPr id="5" name="Slide Number Placeholder 4">
            <a:extLst>
              <a:ext uri="{FF2B5EF4-FFF2-40B4-BE49-F238E27FC236}">
                <a16:creationId xmlns:a16="http://schemas.microsoft.com/office/drawing/2014/main" id="{2C2715F7-2601-D906-2BB6-17633D5A0A65}"/>
              </a:ext>
            </a:extLst>
          </p:cNvPr>
          <p:cNvSpPr>
            <a:spLocks noGrp="1"/>
          </p:cNvSpPr>
          <p:nvPr>
            <p:ph type="sldNum" sz="quarter" idx="12"/>
          </p:nvPr>
        </p:nvSpPr>
        <p:spPr/>
        <p:txBody>
          <a:bodyPr/>
          <a:lstStyle/>
          <a:p>
            <a:fld id="{181E4D21-DFBA-4BA9-A6C6-558C4B06F883}" type="slidenum">
              <a:rPr lang="en-US" smtClean="0"/>
              <a:t>61</a:t>
            </a:fld>
            <a:endParaRPr lang="en-US"/>
          </a:p>
        </p:txBody>
      </p:sp>
    </p:spTree>
    <p:extLst>
      <p:ext uri="{BB962C8B-B14F-4D97-AF65-F5344CB8AC3E}">
        <p14:creationId xmlns:p14="http://schemas.microsoft.com/office/powerpoint/2010/main" val="943552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191A5-0BB5-8E99-8469-E636CC00BB1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DA36A-61BC-0C28-4E02-05C047AAA037}"/>
              </a:ext>
            </a:extLst>
          </p:cNvPr>
          <p:cNvSpPr>
            <a:spLocks noGrp="1"/>
          </p:cNvSpPr>
          <p:nvPr>
            <p:ph type="title"/>
          </p:nvPr>
        </p:nvSpPr>
        <p:spPr>
          <a:xfrm>
            <a:off x="794177" y="412537"/>
            <a:ext cx="4977976" cy="1036119"/>
          </a:xfrm>
        </p:spPr>
        <p:txBody>
          <a:bodyPr>
            <a:normAutofit fontScale="90000"/>
          </a:bodyPr>
          <a:lstStyle/>
          <a:p>
            <a:r>
              <a:rPr lang="en-US" sz="3600" b="1">
                <a:solidFill>
                  <a:srgbClr val="750518"/>
                </a:solidFill>
              </a:rPr>
              <a:t>Evaluation Survey</a:t>
            </a:r>
            <a:br>
              <a:rPr lang="en-US" sz="3600" b="1">
                <a:solidFill>
                  <a:schemeClr val="tx2"/>
                </a:solidFill>
              </a:rPr>
            </a:br>
            <a:endParaRPr lang="en-US" sz="3600">
              <a:solidFill>
                <a:schemeClr val="tx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23F71F1-06B1-A517-9C40-2C70DFAED40D}"/>
              </a:ext>
            </a:extLst>
          </p:cNvPr>
          <p:cNvSpPr>
            <a:spLocks noGrp="1"/>
          </p:cNvSpPr>
          <p:nvPr>
            <p:ph idx="1"/>
          </p:nvPr>
        </p:nvSpPr>
        <p:spPr>
          <a:xfrm>
            <a:off x="804672" y="1133474"/>
            <a:ext cx="4977578" cy="4927497"/>
          </a:xfrm>
        </p:spPr>
        <p:txBody>
          <a:bodyPr vert="horz" lIns="91440" tIns="45720" rIns="91440" bIns="45720" rtlCol="0" anchor="ctr">
            <a:normAutofit/>
          </a:bodyPr>
          <a:lstStyle/>
          <a:p>
            <a:pPr marL="0" indent="0">
              <a:buNone/>
            </a:pPr>
            <a:r>
              <a:rPr lang="en-US" sz="1800" b="0" dirty="0">
                <a:solidFill>
                  <a:schemeClr val="tx2"/>
                </a:solidFill>
              </a:rPr>
              <a:t>Your feedback on this </a:t>
            </a:r>
            <a:r>
              <a:rPr lang="en-US" sz="1800" dirty="0">
                <a:solidFill>
                  <a:schemeClr val="tx2"/>
                </a:solidFill>
              </a:rPr>
              <a:t>training</a:t>
            </a:r>
            <a:r>
              <a:rPr lang="en-US" sz="1800" b="0" dirty="0">
                <a:solidFill>
                  <a:schemeClr val="tx2"/>
                </a:solidFill>
              </a:rPr>
              <a:t> is important to us. At the end of the presentation, you will have the opportunity to complete a brief evaluation survey. </a:t>
            </a:r>
            <a:endParaRPr lang="en-US" sz="1800" dirty="0">
              <a:solidFill>
                <a:schemeClr val="tx2"/>
              </a:solidFill>
            </a:endParaRPr>
          </a:p>
          <a:p>
            <a:pPr marL="0" indent="0">
              <a:buNone/>
            </a:pPr>
            <a:endParaRPr lang="en-US" sz="1800" b="0" dirty="0">
              <a:solidFill>
                <a:schemeClr val="tx2"/>
              </a:solidFill>
            </a:endParaRPr>
          </a:p>
          <a:p>
            <a:pPr marL="0" indent="0">
              <a:buNone/>
            </a:pPr>
            <a:r>
              <a:rPr lang="en-US" sz="1800" dirty="0">
                <a:solidFill>
                  <a:schemeClr val="tx2"/>
                </a:solidFill>
              </a:rPr>
              <a:t>You can fill out the paper copy of the survey, click on the link below, or scan the QR Code for access to the survey. </a:t>
            </a:r>
            <a:endParaRPr lang="en-US" sz="1800" b="0" dirty="0">
              <a:solidFill>
                <a:schemeClr val="tx2"/>
              </a:solidFill>
            </a:endParaRPr>
          </a:p>
          <a:p>
            <a:pPr marL="0" indent="0">
              <a:buNone/>
            </a:pPr>
            <a:endParaRPr lang="en-US" sz="1800" b="0" dirty="0">
              <a:solidFill>
                <a:schemeClr val="tx2"/>
              </a:solidFill>
            </a:endParaRPr>
          </a:p>
          <a:p>
            <a:pPr marL="0" indent="0">
              <a:buNone/>
            </a:pPr>
            <a:r>
              <a:rPr lang="en-US" sz="1800" b="0" dirty="0">
                <a:solidFill>
                  <a:schemeClr val="tx2"/>
                </a:solidFill>
                <a:hlinkClick r:id="rId2"/>
              </a:rPr>
              <a:t>Evaluation link:</a:t>
            </a:r>
            <a:endParaRPr lang="en-US" sz="1800" b="0" dirty="0">
              <a:solidFill>
                <a:schemeClr val="tx2"/>
              </a:solidFill>
            </a:endParaRPr>
          </a:p>
          <a:p>
            <a:pPr marL="0" indent="0">
              <a:buNone/>
            </a:pPr>
            <a:endParaRPr lang="en-US" sz="1800" b="0" dirty="0">
              <a:solidFill>
                <a:schemeClr val="tx2"/>
              </a:solidFill>
            </a:endParaRPr>
          </a:p>
        </p:txBody>
      </p:sp>
      <p:grpSp>
        <p:nvGrpSpPr>
          <p:cNvPr id="21" name="Group 20">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2" name="Freeform: Shape 21">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áfico 76" descr="Business Growth">
            <a:extLst>
              <a:ext uri="{FF2B5EF4-FFF2-40B4-BE49-F238E27FC236}">
                <a16:creationId xmlns:a16="http://schemas.microsoft.com/office/drawing/2014/main" id="{48EC508F-A2B7-9A0E-98BF-7D84B7931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6914" y="3867917"/>
            <a:ext cx="2519703" cy="2519703"/>
          </a:xfrm>
          <a:prstGeom prst="rect">
            <a:avLst/>
          </a:prstGeom>
        </p:spPr>
      </p:pic>
      <p:sp>
        <p:nvSpPr>
          <p:cNvPr id="4" name="Footer Placeholder 3">
            <a:extLst>
              <a:ext uri="{FF2B5EF4-FFF2-40B4-BE49-F238E27FC236}">
                <a16:creationId xmlns:a16="http://schemas.microsoft.com/office/drawing/2014/main" id="{A6940CD3-781E-F569-F4E1-0B97EBD23A65}"/>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5" name="Slide Number Placeholder 4">
            <a:extLst>
              <a:ext uri="{FF2B5EF4-FFF2-40B4-BE49-F238E27FC236}">
                <a16:creationId xmlns:a16="http://schemas.microsoft.com/office/drawing/2014/main" id="{EA1BD63B-3530-6BAE-9B32-46C44C084242}"/>
              </a:ext>
            </a:extLst>
          </p:cNvPr>
          <p:cNvSpPr>
            <a:spLocks noGrp="1"/>
          </p:cNvSpPr>
          <p:nvPr>
            <p:ph type="sldNum" sz="quarter" idx="12"/>
          </p:nvPr>
        </p:nvSpPr>
        <p:spPr>
          <a:xfrm>
            <a:off x="8610600" y="6356350"/>
            <a:ext cx="2743200" cy="365125"/>
          </a:xfrm>
        </p:spPr>
        <p:txBody>
          <a:bodyPr>
            <a:normAutofit/>
          </a:bodyPr>
          <a:lstStyle/>
          <a:p>
            <a:pPr>
              <a:spcAft>
                <a:spcPts val="600"/>
              </a:spcAft>
            </a:pPr>
            <a:fld id="{5D16CCA7-A32B-44D2-BAC0-8216F98A92EE}" type="slidenum">
              <a:rPr lang="en-US" smtClean="0"/>
              <a:pPr>
                <a:spcAft>
                  <a:spcPts val="600"/>
                </a:spcAft>
              </a:pPr>
              <a:t>62</a:t>
            </a:fld>
            <a:endParaRPr lang="en-US"/>
          </a:p>
        </p:txBody>
      </p:sp>
      <p:sp>
        <p:nvSpPr>
          <p:cNvPr id="10" name="Subtitle 2">
            <a:extLst>
              <a:ext uri="{FF2B5EF4-FFF2-40B4-BE49-F238E27FC236}">
                <a16:creationId xmlns:a16="http://schemas.microsoft.com/office/drawing/2014/main" id="{1767FBAA-BDAE-7D73-7FAC-247BF5966DC2}"/>
              </a:ext>
              <a:ext uri="{C183D7F6-B498-43B3-948B-1728B52AA6E4}">
                <adec:decorative xmlns:adec="http://schemas.microsoft.com/office/drawing/2017/decorative" val="1"/>
              </a:ext>
            </a:extLst>
          </p:cNvPr>
          <p:cNvSpPr txBox="1">
            <a:spLocks/>
          </p:cNvSpPr>
          <p:nvPr/>
        </p:nvSpPr>
        <p:spPr>
          <a:xfrm>
            <a:off x="62293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3754C9F-5B49-E1D5-6954-9F8108125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9705" y="1556993"/>
            <a:ext cx="3344989" cy="3344989"/>
          </a:xfrm>
          <a:prstGeom prst="rect">
            <a:avLst/>
          </a:prstGeom>
        </p:spPr>
      </p:pic>
    </p:spTree>
    <p:extLst>
      <p:ext uri="{BB962C8B-B14F-4D97-AF65-F5344CB8AC3E}">
        <p14:creationId xmlns:p14="http://schemas.microsoft.com/office/powerpoint/2010/main" val="2589530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p:txBody>
          <a:bodyPr>
            <a:normAutofit/>
          </a:bodyPr>
          <a:lstStyle/>
          <a:p>
            <a:r>
              <a:rPr lang="en-US" sz="4000" b="1">
                <a:solidFill>
                  <a:srgbClr val="750518"/>
                </a:solidFill>
              </a:rPr>
              <a:t>IL T&amp;TA Center Attribution</a:t>
            </a:r>
            <a:br>
              <a:rPr lang="en-US" sz="2400" b="1">
                <a:solidFill>
                  <a:srgbClr val="002060"/>
                </a:solidFill>
              </a:rPr>
            </a:br>
            <a:endParaRPr lang="en-US" sz="2400">
              <a:latin typeface="Arial" panose="020B0604020202020204" pitchFamily="34" charset="0"/>
              <a:cs typeface="Arial" panose="020B0604020202020204" pitchFamily="34" charset="0"/>
            </a:endParaRPr>
          </a:p>
        </p:txBody>
      </p:sp>
      <p:pic>
        <p:nvPicPr>
          <p:cNvPr id="6" name="Picture 5" descr="IL T&amp;TA  Logo: Independent Living Training and Technical Assistance Center. ">
            <a:extLst>
              <a:ext uri="{FF2B5EF4-FFF2-40B4-BE49-F238E27FC236}">
                <a16:creationId xmlns:a16="http://schemas.microsoft.com/office/drawing/2014/main" id="{9EDFE10D-EC01-8A79-68CE-DAA10465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125" y="1673885"/>
            <a:ext cx="5024077" cy="2228484"/>
          </a:xfrm>
          <a:prstGeom prst="rect">
            <a:avLst/>
          </a:prstGeom>
        </p:spPr>
      </p:pic>
      <p:sp>
        <p:nvSpPr>
          <p:cNvPr id="3" name="Subtitle 2">
            <a:extLst>
              <a:ext uri="{FF2B5EF4-FFF2-40B4-BE49-F238E27FC236}">
                <a16:creationId xmlns:a16="http://schemas.microsoft.com/office/drawing/2014/main" id="{1B35E190-59CA-4566-91FE-4C0893FED408}"/>
              </a:ext>
            </a:extLst>
          </p:cNvPr>
          <p:cNvSpPr>
            <a:spLocks noGrp="1"/>
          </p:cNvSpPr>
          <p:nvPr>
            <p:ph idx="1"/>
          </p:nvPr>
        </p:nvSpPr>
        <p:spPr/>
        <p:txBody>
          <a:bodyPr vert="horz" lIns="91440" tIns="45720" rIns="91440" bIns="45720" rtlCol="0" anchor="t">
            <a:noAutofit/>
          </a:bodyPr>
          <a:lstStyle/>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marR="0" indent="0">
              <a:buNone/>
            </a:pPr>
            <a:r>
              <a:rPr lang="en-US">
                <a:solidFill>
                  <a:srgbClr val="000000"/>
                </a:solidFill>
                <a:effectLst/>
                <a:latin typeface="Calibri"/>
                <a:ea typeface="Aptos" panose="020B0004020202020204" pitchFamily="34" charset="0"/>
                <a:cs typeface="Aptos" panose="020B0004020202020204" pitchFamily="34" charset="0"/>
              </a:rPr>
              <a:t>This project is on assignment through contract with the </a:t>
            </a:r>
            <a:r>
              <a:rPr lang="en-US" b="1">
                <a:solidFill>
                  <a:srgbClr val="000000"/>
                </a:solidFill>
                <a:effectLst/>
                <a:latin typeface="Calibri"/>
                <a:ea typeface="Aptos" panose="020B0004020202020204" pitchFamily="34" charset="0"/>
                <a:cs typeface="Aptos" panose="020B0004020202020204" pitchFamily="34" charset="0"/>
              </a:rPr>
              <a:t>Administration on Disabilities, Administration for Community Living, Health and Human Services.</a:t>
            </a:r>
            <a:endParaRPr lang="en-US" b="1">
              <a:effectLst/>
              <a:latin typeface="Aptos"/>
              <a:ea typeface="Aptos" panose="020B0004020202020204" pitchFamily="34" charset="0"/>
              <a:cs typeface="Aptos" panose="020B0004020202020204" pitchFamily="34" charset="0"/>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543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A38020C-A639-6F39-749C-E0DA6EA20610}"/>
              </a:ext>
            </a:extLst>
          </p:cNvPr>
          <p:cNvSpPr>
            <a:spLocks noGrp="1"/>
          </p:cNvSpPr>
          <p:nvPr>
            <p:ph type="sldNum" sz="quarter" idx="12"/>
          </p:nvPr>
        </p:nvSpPr>
        <p:spPr/>
        <p:txBody>
          <a:bodyPr/>
          <a:lstStyle/>
          <a:p>
            <a:fld id="{5D16CCA7-A32B-44D2-BAC0-8216F98A92EE}" type="slidenum">
              <a:rPr lang="en-US" smtClean="0"/>
              <a:t>63</a:t>
            </a:fld>
            <a:endParaRPr lang="en-US"/>
          </a:p>
        </p:txBody>
      </p:sp>
      <p:sp>
        <p:nvSpPr>
          <p:cNvPr id="4" name="Footer Placeholder 3">
            <a:extLst>
              <a:ext uri="{FF2B5EF4-FFF2-40B4-BE49-F238E27FC236}">
                <a16:creationId xmlns:a16="http://schemas.microsoft.com/office/drawing/2014/main" id="{9F517823-5CF1-2C6E-1EE5-45A1ABE9B249}"/>
              </a:ext>
              <a:ext uri="{C183D7F6-B498-43B3-948B-1728B52AA6E4}">
                <adec:decorative xmlns:adec="http://schemas.microsoft.com/office/drawing/2017/decorative" val="1"/>
              </a:ext>
            </a:extLst>
          </p:cNvPr>
          <p:cNvSpPr>
            <a:spLocks noGrp="1"/>
          </p:cNvSpPr>
          <p:nvPr>
            <p:ph type="ftr" sz="quarter" idx="11"/>
          </p:nvPr>
        </p:nvSpPr>
        <p:spPr>
          <a:xfrm>
            <a:off x="4038600" y="6356350"/>
            <a:ext cx="4814944"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25295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EDF3C2DD-4EA4-7EA4-73C2-5AB66FE3546C}"/>
              </a:ext>
            </a:extLst>
          </p:cNvPr>
          <p:cNvSpPr>
            <a:spLocks noGrp="1"/>
          </p:cNvSpPr>
          <p:nvPr>
            <p:ph type="sldNum" sz="quarter" idx="12"/>
          </p:nvPr>
        </p:nvSpPr>
        <p:spPr/>
        <p:txBody>
          <a:bodyPr/>
          <a:lstStyle/>
          <a:p>
            <a:fld id="{181E4D21-DFBA-4BA9-A6C6-558C4B06F883}" type="slidenum">
              <a:rPr lang="en-US" smtClean="0"/>
              <a:t>7</a:t>
            </a:fld>
            <a:endParaRPr lang="en-US"/>
          </a:p>
        </p:txBody>
      </p:sp>
      <p:sp>
        <p:nvSpPr>
          <p:cNvPr id="16" name="Title">
            <a:extLst>
              <a:ext uri="{FF2B5EF4-FFF2-40B4-BE49-F238E27FC236}">
                <a16:creationId xmlns:a16="http://schemas.microsoft.com/office/drawing/2014/main" id="{A638D787-B0DC-8B54-0C62-1703B65685F9}"/>
              </a:ext>
            </a:extLst>
          </p:cNvPr>
          <p:cNvSpPr txBox="1">
            <a:spLocks noGrp="1"/>
          </p:cNvSpPr>
          <p:nvPr>
            <p:ph type="title" idx="4294967295"/>
          </p:nvPr>
        </p:nvSpPr>
        <p:spPr>
          <a:xfrm>
            <a:off x="8478" y="0"/>
            <a:ext cx="12335922" cy="830997"/>
          </a:xfrm>
          <a:prstGeom prst="rect">
            <a:avLst/>
          </a:prstGeom>
          <a:solidFill>
            <a:srgbClr val="70002E"/>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n-lt"/>
                <a:ea typeface="+mn-ea"/>
                <a:cs typeface="+mn-cs"/>
              </a:rPr>
              <a:t> Resources for later review</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 1">
            <a:extLst>
              <a:ext uri="{FF2B5EF4-FFF2-40B4-BE49-F238E27FC236}">
                <a16:creationId xmlns:a16="http://schemas.microsoft.com/office/drawing/2014/main" id="{7A1AFD44-ADD4-CFAC-9EFE-3236286F3995}"/>
              </a:ext>
            </a:extLst>
          </p:cNvPr>
          <p:cNvSpPr txBox="1"/>
          <p:nvPr/>
        </p:nvSpPr>
        <p:spPr>
          <a:xfrm>
            <a:off x="1227030" y="1308132"/>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The Rehabilitation Act: </a:t>
            </a:r>
          </a:p>
          <a:p>
            <a:r>
              <a:rPr lang="en-US" sz="2800" dirty="0">
                <a:hlinkClick r:id="rId3"/>
              </a:rPr>
              <a:t>https://acl.gov/sites/default/files/about-acl/2020-07/rehabilitation-act-of-1973-amended-by-wioa.pdf</a:t>
            </a:r>
            <a:endParaRPr lang="en-US" sz="2800" dirty="0"/>
          </a:p>
        </p:txBody>
      </p:sp>
      <p:sp>
        <p:nvSpPr>
          <p:cNvPr id="9" name="Text 2">
            <a:extLst>
              <a:ext uri="{FF2B5EF4-FFF2-40B4-BE49-F238E27FC236}">
                <a16:creationId xmlns:a16="http://schemas.microsoft.com/office/drawing/2014/main" id="{2E80338B-093E-299F-E00A-540BFF32B584}"/>
              </a:ext>
            </a:extLst>
          </p:cNvPr>
          <p:cNvSpPr txBox="1"/>
          <p:nvPr/>
        </p:nvSpPr>
        <p:spPr>
          <a:xfrm>
            <a:off x="1227029" y="2779879"/>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SILC Indicators and SILC and DSE Assurances: </a:t>
            </a:r>
            <a:r>
              <a:rPr lang="en-US" sz="2800" dirty="0">
                <a:hlinkClick r:id="rId4"/>
              </a:rPr>
              <a:t>https://www.ilru.org/sites/default/files/publications/SILC%20Indicators%20and%20SILC%20and%20DSE%20Assurances%201.2018.pdf</a:t>
            </a:r>
            <a:r>
              <a:rPr lang="en-US" sz="2800" dirty="0"/>
              <a:t> </a:t>
            </a:r>
          </a:p>
        </p:txBody>
      </p:sp>
      <p:pic>
        <p:nvPicPr>
          <p:cNvPr id="4" name="Graphic ">
            <a:extLst>
              <a:ext uri="{FF2B5EF4-FFF2-40B4-BE49-F238E27FC236}">
                <a16:creationId xmlns:a16="http://schemas.microsoft.com/office/drawing/2014/main" id="{9BE76FBD-B001-44FD-A0EE-79B0F9E2DE3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239" y="1221627"/>
            <a:ext cx="914400" cy="914400"/>
          </a:xfrm>
          <a:prstGeom prst="rect">
            <a:avLst/>
          </a:prstGeom>
        </p:spPr>
      </p:pic>
      <p:sp>
        <p:nvSpPr>
          <p:cNvPr id="11" name="Text 4">
            <a:extLst>
              <a:ext uri="{FF2B5EF4-FFF2-40B4-BE49-F238E27FC236}">
                <a16:creationId xmlns:a16="http://schemas.microsoft.com/office/drawing/2014/main" id="{8368AA56-D84E-542C-D346-0826DA2EE023}"/>
              </a:ext>
            </a:extLst>
          </p:cNvPr>
          <p:cNvSpPr txBox="1"/>
          <p:nvPr/>
        </p:nvSpPr>
        <p:spPr>
          <a:xfrm>
            <a:off x="1216639" y="4352904"/>
            <a:ext cx="108106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Independent Living Regulations: </a:t>
            </a:r>
          </a:p>
          <a:p>
            <a:r>
              <a:rPr lang="en-US" sz="2800" dirty="0">
                <a:hlinkClick r:id="rId7"/>
              </a:rPr>
              <a:t>https://www.ecfr.gov/current/title-45/subtitle-B/chapter-XIII/subchapter-C/part-1329</a:t>
            </a:r>
            <a:endParaRPr lang="en-US" sz="2800" dirty="0"/>
          </a:p>
        </p:txBody>
      </p:sp>
      <p:pic>
        <p:nvPicPr>
          <p:cNvPr id="6" name="Graphic">
            <a:extLst>
              <a:ext uri="{FF2B5EF4-FFF2-40B4-BE49-F238E27FC236}">
                <a16:creationId xmlns:a16="http://schemas.microsoft.com/office/drawing/2014/main" id="{087C5347-7BD0-972B-934F-3A10E4B3D77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50" y="2647889"/>
            <a:ext cx="914400" cy="914400"/>
          </a:xfrm>
          <a:prstGeom prst="rect">
            <a:avLst/>
          </a:prstGeom>
        </p:spPr>
      </p:pic>
      <p:pic>
        <p:nvPicPr>
          <p:cNvPr id="10" name="Graphic ">
            <a:extLst>
              <a:ext uri="{FF2B5EF4-FFF2-40B4-BE49-F238E27FC236}">
                <a16:creationId xmlns:a16="http://schemas.microsoft.com/office/drawing/2014/main" id="{4372244C-326C-9E21-2D0A-9FBDD375B49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50" y="4164874"/>
            <a:ext cx="914400" cy="914400"/>
          </a:xfrm>
          <a:prstGeom prst="rect">
            <a:avLst/>
          </a:prstGeom>
        </p:spPr>
      </p:pic>
      <p:sp>
        <p:nvSpPr>
          <p:cNvPr id="2" name="Footer ">
            <a:extLst>
              <a:ext uri="{FF2B5EF4-FFF2-40B4-BE49-F238E27FC236}">
                <a16:creationId xmlns:a16="http://schemas.microsoft.com/office/drawing/2014/main" id="{8B81B120-7D58-4AF8-5806-F7DFD766BB50}"/>
              </a:ext>
            </a:extLst>
          </p:cNvPr>
          <p:cNvSpPr>
            <a:spLocks noGrp="1"/>
          </p:cNvSpPr>
          <p:nvPr>
            <p:ph type="ftr" sz="quarter" idx="11"/>
          </p:nvPr>
        </p:nvSpPr>
        <p:spPr>
          <a:xfrm>
            <a:off x="3489960" y="6344158"/>
            <a:ext cx="5199888" cy="377317"/>
          </a:xfrm>
        </p:spPr>
        <p:txBody>
          <a:bodyPr/>
          <a:lstStyle/>
          <a:p>
            <a:r>
              <a:rPr lang="en-US"/>
              <a:t>Independent Living  Training and Technical Assistance Center</a:t>
            </a:r>
          </a:p>
        </p:txBody>
      </p:sp>
    </p:spTree>
    <p:extLst>
      <p:ext uri="{BB962C8B-B14F-4D97-AF65-F5344CB8AC3E}">
        <p14:creationId xmlns:p14="http://schemas.microsoft.com/office/powerpoint/2010/main" val="221886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C599-E05E-29FD-2C22-51AE1F0FE6B6}"/>
            </a:ext>
          </a:extLst>
        </p:cNvPr>
        <p:cNvGrpSpPr/>
        <p:nvPr/>
      </p:nvGrpSpPr>
      <p:grpSpPr>
        <a:xfrm>
          <a:off x="0" y="0"/>
          <a:ext cx="0" cy="0"/>
          <a:chOff x="0" y="0"/>
          <a:chExt cx="0" cy="0"/>
        </a:xfrm>
      </p:grpSpPr>
      <p:sp>
        <p:nvSpPr>
          <p:cNvPr id="6" name="Rectangle ">
            <a:extLst>
              <a:ext uri="{FF2B5EF4-FFF2-40B4-BE49-F238E27FC236}">
                <a16:creationId xmlns:a16="http://schemas.microsoft.com/office/drawing/2014/main" id="{5B8CA194-9DA3-FD84-9800-A2FBEBEC9E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6780959" y="1408750"/>
            <a:ext cx="6858003" cy="4037835"/>
          </a:xfrm>
          <a:prstGeom prst="rect">
            <a:avLst/>
          </a:prstGeom>
          <a:solidFill>
            <a:srgbClr val="70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
            <a:extLst>
              <a:ext uri="{FF2B5EF4-FFF2-40B4-BE49-F238E27FC236}">
                <a16:creationId xmlns:a16="http://schemas.microsoft.com/office/drawing/2014/main" id="{5CD91BCF-337A-5C00-C00C-637E2B1A03BF}"/>
              </a:ext>
            </a:extLst>
          </p:cNvPr>
          <p:cNvSpPr>
            <a:spLocks noGrp="1"/>
          </p:cNvSpPr>
          <p:nvPr>
            <p:ph type="sldNum" sz="quarter" idx="12"/>
          </p:nvPr>
        </p:nvSpPr>
        <p:spPr>
          <a:xfrm>
            <a:off x="9293772" y="6356350"/>
            <a:ext cx="2743200" cy="365125"/>
          </a:xfrm>
        </p:spPr>
        <p:txBody>
          <a:bodyPr/>
          <a:lstStyle/>
          <a:p>
            <a:fld id="{181E4D21-DFBA-4BA9-A6C6-558C4B06F883}" type="slidenum">
              <a:rPr lang="en-US" smtClean="0"/>
              <a:t>8</a:t>
            </a:fld>
            <a:endParaRPr lang="en-US"/>
          </a:p>
        </p:txBody>
      </p:sp>
      <p:sp>
        <p:nvSpPr>
          <p:cNvPr id="8" name="Title">
            <a:extLst>
              <a:ext uri="{FF2B5EF4-FFF2-40B4-BE49-F238E27FC236}">
                <a16:creationId xmlns:a16="http://schemas.microsoft.com/office/drawing/2014/main" id="{9B0F1864-9860-9BA9-14DA-24FF7C632148}"/>
              </a:ext>
            </a:extLst>
          </p:cNvPr>
          <p:cNvSpPr txBox="1">
            <a:spLocks noGrp="1"/>
          </p:cNvSpPr>
          <p:nvPr>
            <p:ph type="title" idx="4294967295"/>
          </p:nvPr>
        </p:nvSpPr>
        <p:spPr>
          <a:xfrm>
            <a:off x="8393972" y="281545"/>
            <a:ext cx="3632676" cy="4599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dirty="0">
                <a:solidFill>
                  <a:srgbClr val="FFFFFF"/>
                </a:solidFill>
              </a:rPr>
              <a:t>There are also regulations: </a:t>
            </a:r>
            <a:br>
              <a:rPr lang="en-US" sz="4000" b="1" dirty="0">
                <a:solidFill>
                  <a:srgbClr val="FFFFFF"/>
                </a:solidFill>
              </a:rPr>
            </a:br>
            <a:r>
              <a:rPr lang="en-US" sz="4000" b="1" dirty="0">
                <a:solidFill>
                  <a:srgbClr val="FFFFFF"/>
                </a:solidFill>
              </a:rPr>
              <a:t>45 CFR 1329.2 quotes the Rehab  Act’s Purpose for IL</a:t>
            </a:r>
            <a:endParaRPr lang="en-US" dirty="0"/>
          </a:p>
        </p:txBody>
      </p:sp>
      <p:sp>
        <p:nvSpPr>
          <p:cNvPr id="9" name="Text 1">
            <a:extLst>
              <a:ext uri="{FF2B5EF4-FFF2-40B4-BE49-F238E27FC236}">
                <a16:creationId xmlns:a16="http://schemas.microsoft.com/office/drawing/2014/main" id="{2B44F4E6-DD8D-88CF-1A49-3856A09A3103}"/>
              </a:ext>
            </a:extLst>
          </p:cNvPr>
          <p:cNvSpPr txBox="1"/>
          <p:nvPr/>
        </p:nvSpPr>
        <p:spPr>
          <a:xfrm>
            <a:off x="293633" y="111643"/>
            <a:ext cx="7744333"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2800"/>
              <a:t>The purpose of title VII (7) of the Act is to:</a:t>
            </a:r>
            <a:r>
              <a:rPr lang="en-US" sz="2000"/>
              <a:t>   </a:t>
            </a:r>
          </a:p>
          <a:p>
            <a:pPr>
              <a:spcBef>
                <a:spcPts val="1200"/>
              </a:spcBef>
            </a:pPr>
            <a:r>
              <a:rPr lang="en-US" sz="2400" b="1"/>
              <a:t>promote a philosophy of independent living (IL)</a:t>
            </a:r>
            <a:r>
              <a:rPr lang="en-US" sz="2400"/>
              <a:t>, including a philosophy of :</a:t>
            </a:r>
          </a:p>
          <a:p>
            <a:pPr>
              <a:spcBef>
                <a:spcPts val="1200"/>
              </a:spcBef>
            </a:pPr>
            <a:endParaRPr lang="en-US" sz="2000"/>
          </a:p>
          <a:p>
            <a:pPr>
              <a:spcBef>
                <a:spcPts val="1200"/>
              </a:spcBef>
            </a:pPr>
            <a:endParaRPr lang="en-US" sz="2400" b="1"/>
          </a:p>
          <a:p>
            <a:pPr>
              <a:spcBef>
                <a:spcPts val="1200"/>
              </a:spcBef>
            </a:pPr>
            <a:endParaRPr lang="en-US" sz="2400" b="1"/>
          </a:p>
          <a:p>
            <a:pPr>
              <a:spcBef>
                <a:spcPts val="1200"/>
              </a:spcBef>
            </a:pPr>
            <a:endParaRPr lang="en-US" sz="2800" b="1"/>
          </a:p>
          <a:p>
            <a:pPr>
              <a:spcBef>
                <a:spcPts val="1200"/>
              </a:spcBef>
            </a:pPr>
            <a:r>
              <a:rPr lang="en-US" sz="2800" b="1"/>
              <a:t>in order to maximize the:</a:t>
            </a:r>
            <a:endParaRPr lang="en-US" sz="2800"/>
          </a:p>
          <a:p>
            <a:pPr>
              <a:spcBef>
                <a:spcPts val="1200"/>
              </a:spcBef>
            </a:pPr>
            <a:r>
              <a:rPr lang="en-US" sz="2400" b="1"/>
              <a:t>leadership</a:t>
            </a:r>
            <a:r>
              <a:rPr lang="en-US" sz="2400"/>
              <a:t>, </a:t>
            </a:r>
            <a:r>
              <a:rPr lang="en-US" sz="2400" b="1"/>
              <a:t>empowerment</a:t>
            </a:r>
            <a:r>
              <a:rPr lang="en-US" sz="2400"/>
              <a:t>, </a:t>
            </a:r>
            <a:r>
              <a:rPr lang="en-US" sz="2400" b="1"/>
              <a:t>independence</a:t>
            </a:r>
            <a:r>
              <a:rPr lang="en-US" sz="2400"/>
              <a:t>, and </a:t>
            </a:r>
            <a:r>
              <a:rPr lang="en-US" sz="2400" b="1"/>
              <a:t>productivity</a:t>
            </a:r>
            <a:r>
              <a:rPr lang="en-US" sz="2400"/>
              <a:t> of individuals with disabilities, and to promote the</a:t>
            </a:r>
            <a:r>
              <a:rPr lang="en-US" sz="2400" b="1"/>
              <a:t> integration and full inclusion</a:t>
            </a:r>
            <a:r>
              <a:rPr lang="en-US" sz="2400"/>
              <a:t> of individuals with disabilities into the </a:t>
            </a:r>
            <a:r>
              <a:rPr lang="en-US" sz="2400" b="1"/>
              <a:t>mainstream of American society</a:t>
            </a:r>
            <a:r>
              <a:rPr lang="en-US" sz="2400"/>
              <a:t>...</a:t>
            </a:r>
          </a:p>
          <a:p>
            <a:pPr algn="r"/>
            <a:endParaRPr lang="en-US" sz="2800" b="1">
              <a:latin typeface="Arial"/>
              <a:cs typeface="Arial"/>
            </a:endParaRPr>
          </a:p>
        </p:txBody>
      </p:sp>
      <p:graphicFrame>
        <p:nvGraphicFramePr>
          <p:cNvPr id="4" name="Table 3">
            <a:extLst>
              <a:ext uri="{FF2B5EF4-FFF2-40B4-BE49-F238E27FC236}">
                <a16:creationId xmlns:a16="http://schemas.microsoft.com/office/drawing/2014/main" id="{BD1930C9-CC94-D7D7-6006-AA463DFA9805}"/>
              </a:ext>
            </a:extLst>
          </p:cNvPr>
          <p:cNvGraphicFramePr>
            <a:graphicFrameLocks noGrp="1"/>
          </p:cNvGraphicFramePr>
          <p:nvPr/>
        </p:nvGraphicFramePr>
        <p:xfrm>
          <a:off x="294408" y="1714500"/>
          <a:ext cx="7603409" cy="1737360"/>
        </p:xfrm>
        <a:graphic>
          <a:graphicData uri="http://schemas.openxmlformats.org/drawingml/2006/table">
            <a:tbl>
              <a:tblPr firstRow="1" bandRow="1">
                <a:tableStyleId>{5C22544A-7EE6-4342-B048-85BDC9FD1C3A}</a:tableStyleId>
              </a:tblPr>
              <a:tblGrid>
                <a:gridCol w="3777051">
                  <a:extLst>
                    <a:ext uri="{9D8B030D-6E8A-4147-A177-3AD203B41FA5}">
                      <a16:colId xmlns:a16="http://schemas.microsoft.com/office/drawing/2014/main" val="1973187547"/>
                    </a:ext>
                  </a:extLst>
                </a:gridCol>
                <a:gridCol w="3826358">
                  <a:extLst>
                    <a:ext uri="{9D8B030D-6E8A-4147-A177-3AD203B41FA5}">
                      <a16:colId xmlns:a16="http://schemas.microsoft.com/office/drawing/2014/main" val="547999841"/>
                    </a:ext>
                  </a:extLst>
                </a:gridCol>
              </a:tblGrid>
              <a:tr h="337431">
                <a:tc>
                  <a:txBody>
                    <a:bodyPr/>
                    <a:lstStyle/>
                    <a:p>
                      <a:pPr algn="ctr"/>
                      <a:r>
                        <a:rPr lang="en-US" sz="2400" b="1">
                          <a:solidFill>
                            <a:schemeClr val="tx1"/>
                          </a:solidFill>
                        </a:rPr>
                        <a:t>Consumer Control</a:t>
                      </a:r>
                    </a:p>
                  </a:txBody>
                  <a:tcPr>
                    <a:solidFill>
                      <a:srgbClr val="BCDDE6"/>
                    </a:solidFill>
                  </a:tcPr>
                </a:tc>
                <a:tc>
                  <a:txBody>
                    <a:bodyPr/>
                    <a:lstStyle/>
                    <a:p>
                      <a:pPr algn="ctr"/>
                      <a:r>
                        <a:rPr lang="en-US" sz="2400" b="1">
                          <a:solidFill>
                            <a:schemeClr val="tx1"/>
                          </a:solidFill>
                        </a:rPr>
                        <a:t>Peer Support</a:t>
                      </a:r>
                    </a:p>
                  </a:txBody>
                  <a:tcPr>
                    <a:solidFill>
                      <a:srgbClr val="BCDDE6"/>
                    </a:solidFill>
                  </a:tcPr>
                </a:tc>
                <a:extLst>
                  <a:ext uri="{0D108BD9-81ED-4DB2-BD59-A6C34878D82A}">
                    <a16:rowId xmlns:a16="http://schemas.microsoft.com/office/drawing/2014/main" val="4054731644"/>
                  </a:ext>
                </a:extLst>
              </a:tr>
              <a:tr h="337431">
                <a:tc>
                  <a:txBody>
                    <a:bodyPr/>
                    <a:lstStyle/>
                    <a:p>
                      <a:pPr algn="ctr"/>
                      <a:r>
                        <a:rPr lang="en-US" sz="2400" b="1">
                          <a:solidFill>
                            <a:schemeClr val="tx1"/>
                          </a:solidFill>
                        </a:rPr>
                        <a:t>Self-Help</a:t>
                      </a:r>
                    </a:p>
                  </a:txBody>
                  <a:tcPr>
                    <a:solidFill>
                      <a:srgbClr val="BCDDE6"/>
                    </a:solidFill>
                  </a:tcPr>
                </a:tc>
                <a:tc>
                  <a:txBody>
                    <a:bodyPr/>
                    <a:lstStyle/>
                    <a:p>
                      <a:pPr algn="ctr"/>
                      <a:r>
                        <a:rPr lang="en-US" sz="2400" b="1">
                          <a:solidFill>
                            <a:schemeClr val="tx1"/>
                          </a:solidFill>
                        </a:rPr>
                        <a:t>Self-Determination</a:t>
                      </a:r>
                    </a:p>
                  </a:txBody>
                  <a:tcPr>
                    <a:solidFill>
                      <a:srgbClr val="BCDDE6"/>
                    </a:solidFill>
                  </a:tcPr>
                </a:tc>
                <a:extLst>
                  <a:ext uri="{0D108BD9-81ED-4DB2-BD59-A6C34878D82A}">
                    <a16:rowId xmlns:a16="http://schemas.microsoft.com/office/drawing/2014/main" val="568118926"/>
                  </a:ext>
                </a:extLst>
              </a:tr>
              <a:tr h="437411">
                <a:tc>
                  <a:txBody>
                    <a:bodyPr/>
                    <a:lstStyle/>
                    <a:p>
                      <a:pPr algn="ctr"/>
                      <a:r>
                        <a:rPr lang="en-US" sz="2400" b="1">
                          <a:solidFill>
                            <a:schemeClr val="tx1"/>
                          </a:solidFill>
                        </a:rPr>
                        <a:t>Equal Access</a:t>
                      </a:r>
                    </a:p>
                  </a:txBody>
                  <a:tcPr>
                    <a:solidFill>
                      <a:srgbClr val="BCDDE6"/>
                    </a:solidFill>
                  </a:tcPr>
                </a:tc>
                <a:tc>
                  <a:txBody>
                    <a:bodyPr/>
                    <a:lstStyle/>
                    <a:p>
                      <a:pPr algn="ctr"/>
                      <a:r>
                        <a:rPr lang="en-US" sz="2400" b="1" dirty="0">
                          <a:solidFill>
                            <a:schemeClr val="tx1"/>
                          </a:solidFill>
                        </a:rPr>
                        <a:t>Individual and Systems Advocacy</a:t>
                      </a:r>
                    </a:p>
                  </a:txBody>
                  <a:tcPr>
                    <a:solidFill>
                      <a:srgbClr val="BCDDE6"/>
                    </a:solidFill>
                  </a:tcPr>
                </a:tc>
                <a:extLst>
                  <a:ext uri="{0D108BD9-81ED-4DB2-BD59-A6C34878D82A}">
                    <a16:rowId xmlns:a16="http://schemas.microsoft.com/office/drawing/2014/main" val="1718849420"/>
                  </a:ext>
                </a:extLst>
              </a:tr>
            </a:tbl>
          </a:graphicData>
        </a:graphic>
      </p:graphicFrame>
      <p:sp>
        <p:nvSpPr>
          <p:cNvPr id="2" name="Footer">
            <a:extLst>
              <a:ext uri="{FF2B5EF4-FFF2-40B4-BE49-F238E27FC236}">
                <a16:creationId xmlns:a16="http://schemas.microsoft.com/office/drawing/2014/main" id="{9691B267-2F1C-2AE9-57AF-FF40AFDC7938}"/>
              </a:ext>
            </a:extLst>
          </p:cNvPr>
          <p:cNvSpPr>
            <a:spLocks noGrp="1"/>
          </p:cNvSpPr>
          <p:nvPr>
            <p:ph type="ftr" sz="quarter" idx="11"/>
          </p:nvPr>
        </p:nvSpPr>
        <p:spPr>
          <a:xfrm>
            <a:off x="294356" y="6450295"/>
            <a:ext cx="5921698" cy="365125"/>
          </a:xfrm>
        </p:spPr>
        <p:txBody>
          <a:bodyPr/>
          <a:lstStyle/>
          <a:p>
            <a:r>
              <a:rPr lang="en-US">
                <a:solidFill>
                  <a:srgbClr val="750518"/>
                </a:solidFill>
              </a:rPr>
              <a:t>Independent Living  Training and Technical Assistance Center</a:t>
            </a:r>
          </a:p>
        </p:txBody>
      </p:sp>
    </p:spTree>
    <p:extLst>
      <p:ext uri="{BB962C8B-B14F-4D97-AF65-F5344CB8AC3E}">
        <p14:creationId xmlns:p14="http://schemas.microsoft.com/office/powerpoint/2010/main" val="11742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DDE6"/>
        </a:solidFill>
        <a:effectLst/>
      </p:bgPr>
    </p:bg>
    <p:spTree>
      <p:nvGrpSpPr>
        <p:cNvPr id="1" name="">
          <a:extLst>
            <a:ext uri="{FF2B5EF4-FFF2-40B4-BE49-F238E27FC236}">
              <a16:creationId xmlns:a16="http://schemas.microsoft.com/office/drawing/2014/main" id="{0C693A16-EADD-9F32-2B4F-AC284DF3E435}"/>
            </a:ext>
          </a:extLst>
        </p:cNvPr>
        <p:cNvGrpSpPr/>
        <p:nvPr/>
      </p:nvGrpSpPr>
      <p:grpSpPr>
        <a:xfrm>
          <a:off x="0" y="0"/>
          <a:ext cx="0" cy="0"/>
          <a:chOff x="0" y="0"/>
          <a:chExt cx="0" cy="0"/>
        </a:xfrm>
      </p:grpSpPr>
      <p:sp>
        <p:nvSpPr>
          <p:cNvPr id="5" name="Slide Number">
            <a:extLst>
              <a:ext uri="{FF2B5EF4-FFF2-40B4-BE49-F238E27FC236}">
                <a16:creationId xmlns:a16="http://schemas.microsoft.com/office/drawing/2014/main" id="{9EE4B464-0547-DF78-8BF8-15F4EB54A571}"/>
              </a:ext>
            </a:extLst>
          </p:cNvPr>
          <p:cNvSpPr>
            <a:spLocks noGrp="1"/>
          </p:cNvSpPr>
          <p:nvPr>
            <p:ph type="sldNum" sz="quarter" idx="12"/>
          </p:nvPr>
        </p:nvSpPr>
        <p:spPr/>
        <p:txBody>
          <a:bodyPr/>
          <a:lstStyle/>
          <a:p>
            <a:fld id="{181E4D21-DFBA-4BA9-A6C6-558C4B06F883}" type="slidenum">
              <a:rPr lang="en-US" smtClean="0"/>
              <a:t>9</a:t>
            </a:fld>
            <a:endParaRPr lang="en-US"/>
          </a:p>
        </p:txBody>
      </p:sp>
      <p:sp>
        <p:nvSpPr>
          <p:cNvPr id="2" name="Title ">
            <a:extLst>
              <a:ext uri="{FF2B5EF4-FFF2-40B4-BE49-F238E27FC236}">
                <a16:creationId xmlns:a16="http://schemas.microsoft.com/office/drawing/2014/main" id="{C6E89B1D-92B3-FE94-C10C-2E18934ECE2A}"/>
              </a:ext>
            </a:extLst>
          </p:cNvPr>
          <p:cNvSpPr>
            <a:spLocks noGrp="1"/>
          </p:cNvSpPr>
          <p:nvPr>
            <p:ph type="title"/>
          </p:nvPr>
        </p:nvSpPr>
        <p:spPr>
          <a:xfrm>
            <a:off x="2755" y="-2103"/>
            <a:ext cx="12177309" cy="1476967"/>
          </a:xfrm>
        </p:spPr>
        <p:txBody>
          <a:bodyPr/>
          <a:lstStyle/>
          <a:p>
            <a:r>
              <a:rPr lang="en-US" dirty="0"/>
              <a:t> What is the SILC?</a:t>
            </a:r>
            <a:endParaRPr lang="en-US" b="1" dirty="0"/>
          </a:p>
        </p:txBody>
      </p:sp>
      <p:sp>
        <p:nvSpPr>
          <p:cNvPr id="3" name="Text">
            <a:extLst>
              <a:ext uri="{FF2B5EF4-FFF2-40B4-BE49-F238E27FC236}">
                <a16:creationId xmlns:a16="http://schemas.microsoft.com/office/drawing/2014/main" id="{03AD3C31-58FF-8612-4579-FC8B552470FF}"/>
              </a:ext>
            </a:extLst>
          </p:cNvPr>
          <p:cNvSpPr>
            <a:spLocks noGrp="1"/>
          </p:cNvSpPr>
          <p:nvPr>
            <p:ph idx="1"/>
          </p:nvPr>
        </p:nvSpPr>
        <p:spPr>
          <a:xfrm>
            <a:off x="279401" y="1270000"/>
            <a:ext cx="11474972" cy="5086350"/>
          </a:xfrm>
          <a:solidFill>
            <a:schemeClr val="bg1"/>
          </a:solidFill>
          <a:ln w="57150">
            <a:solidFill>
              <a:srgbClr val="750518"/>
            </a:solidFill>
            <a:prstDash val="sysDot"/>
          </a:ln>
        </p:spPr>
        <p:txBody>
          <a:bodyPr vert="horz" lIns="91440" tIns="45720" rIns="91440" bIns="45720" rtlCol="0" anchor="ctr">
            <a:normAutofit/>
          </a:bodyPr>
          <a:lstStyle/>
          <a:p>
            <a:r>
              <a:rPr lang="en-US" b="1" dirty="0"/>
              <a:t>Federal law </a:t>
            </a:r>
            <a:r>
              <a:rPr lang="en-US" dirty="0"/>
              <a:t>established that </a:t>
            </a:r>
            <a:r>
              <a:rPr lang="en-US" b="1" dirty="0"/>
              <a:t>each state </a:t>
            </a:r>
            <a:r>
              <a:rPr lang="en-US" dirty="0"/>
              <a:t>would have a Statewide Independent Living Council.</a:t>
            </a:r>
          </a:p>
          <a:p>
            <a:r>
              <a:rPr lang="en-US" dirty="0"/>
              <a:t>While not all have done this, </a:t>
            </a:r>
            <a:r>
              <a:rPr lang="en-US" b="1" dirty="0"/>
              <a:t>most SILCs choose to organize as 501(c)(3) </a:t>
            </a:r>
            <a:r>
              <a:rPr lang="en-US" dirty="0"/>
              <a:t>non-profits (an IRS designation).</a:t>
            </a:r>
          </a:p>
          <a:p>
            <a:r>
              <a:rPr lang="en-US" dirty="0"/>
              <a:t>Even though you are independent by law, the </a:t>
            </a:r>
            <a:r>
              <a:rPr lang="en-US" b="1" dirty="0"/>
              <a:t>governor appoints the members of the SILC</a:t>
            </a:r>
            <a:r>
              <a:rPr lang="en-US" dirty="0"/>
              <a:t>.</a:t>
            </a:r>
          </a:p>
          <a:p>
            <a:r>
              <a:rPr lang="en-US" dirty="0"/>
              <a:t>Even though the Council is appointed by the governor, it </a:t>
            </a:r>
            <a:r>
              <a:rPr lang="en-US" b="1" dirty="0"/>
              <a:t>cannot be established as an entity within a State agency</a:t>
            </a:r>
            <a:r>
              <a:rPr lang="en-US" dirty="0"/>
              <a:t>. It </a:t>
            </a:r>
            <a:r>
              <a:rPr lang="en-US" b="1" dirty="0"/>
              <a:t>must be independent of and autonomous from the DSE and all other State agencies</a:t>
            </a:r>
            <a:r>
              <a:rPr lang="en-US" dirty="0"/>
              <a:t>. (Assuring this is one of the main reasons for becoming a 501(c)(3).</a:t>
            </a:r>
          </a:p>
        </p:txBody>
      </p:sp>
      <p:sp>
        <p:nvSpPr>
          <p:cNvPr id="4" name="Footer ">
            <a:extLst>
              <a:ext uri="{FF2B5EF4-FFF2-40B4-BE49-F238E27FC236}">
                <a16:creationId xmlns:a16="http://schemas.microsoft.com/office/drawing/2014/main" id="{4220465D-A96B-5D78-BAB1-1649E5814396}"/>
              </a:ext>
            </a:extLst>
          </p:cNvPr>
          <p:cNvSpPr>
            <a:spLocks noGrp="1"/>
          </p:cNvSpPr>
          <p:nvPr>
            <p:ph type="ftr" sz="quarter" idx="11"/>
          </p:nvPr>
        </p:nvSpPr>
        <p:spPr>
          <a:xfrm>
            <a:off x="3294961" y="6530784"/>
            <a:ext cx="4941065" cy="190692"/>
          </a:xfrm>
        </p:spPr>
        <p:txBody>
          <a:bodyPr/>
          <a:lstStyle/>
          <a:p>
            <a:r>
              <a:rPr lang="en-US">
                <a:solidFill>
                  <a:schemeClr val="tx1"/>
                </a:solidFill>
              </a:rPr>
              <a:t>Independent Living  Training and Technical Assistance Center</a:t>
            </a:r>
          </a:p>
        </p:txBody>
      </p:sp>
    </p:spTree>
    <p:extLst>
      <p:ext uri="{BB962C8B-B14F-4D97-AF65-F5344CB8AC3E}">
        <p14:creationId xmlns:p14="http://schemas.microsoft.com/office/powerpoint/2010/main" val="16002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2840C16AA27049A15B2E6DA0DA37A8" ma:contentTypeVersion="13" ma:contentTypeDescription="Create a new document." ma:contentTypeScope="" ma:versionID="ba4f446d692902f3ef2ff8b97562b26a">
  <xsd:schema xmlns:xsd="http://www.w3.org/2001/XMLSchema" xmlns:xs="http://www.w3.org/2001/XMLSchema" xmlns:p="http://schemas.microsoft.com/office/2006/metadata/properties" xmlns:ns2="220b110f-eed8-496d-ae22-1e6fd336ef0a" xmlns:ns3="0cfdd377-bca2-4e70-84ab-90b90dfd61a5" targetNamespace="http://schemas.microsoft.com/office/2006/metadata/properties" ma:root="true" ma:fieldsID="5b641fb78ac1e3536484fb9b9c246dab" ns2:_="" ns3:_="">
    <xsd:import namespace="220b110f-eed8-496d-ae22-1e6fd336ef0a"/>
    <xsd:import namespace="0cfdd377-bca2-4e70-84ab-90b90dfd61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b110f-eed8-496d-ae22-1e6fd336e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2dd9a6-8483-4555-a8f4-00fbe5822b5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fdd377-bca2-4e70-84ab-90b90dfd61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3fbb9c-a345-44c5-903d-f4b5a9b7271a}" ma:internalName="TaxCatchAll" ma:showField="CatchAllData" ma:web="0cfdd377-bca2-4e70-84ab-90b90dfd6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0b110f-eed8-496d-ae22-1e6fd336ef0a">
      <Terms xmlns="http://schemas.microsoft.com/office/infopath/2007/PartnerControls"/>
    </lcf76f155ced4ddcb4097134ff3c332f>
    <TaxCatchAll xmlns="0cfdd377-bca2-4e70-84ab-90b90dfd61a5"/>
  </documentManagement>
</p:properties>
</file>

<file path=customXml/itemProps1.xml><?xml version="1.0" encoding="utf-8"?>
<ds:datastoreItem xmlns:ds="http://schemas.openxmlformats.org/officeDocument/2006/customXml" ds:itemID="{D316EC7C-E1A8-4467-B962-0DF38542B3AB}">
  <ds:schemaRefs>
    <ds:schemaRef ds:uri="http://schemas.microsoft.com/sharepoint/v3/contenttype/forms"/>
  </ds:schemaRefs>
</ds:datastoreItem>
</file>

<file path=customXml/itemProps2.xml><?xml version="1.0" encoding="utf-8"?>
<ds:datastoreItem xmlns:ds="http://schemas.openxmlformats.org/officeDocument/2006/customXml" ds:itemID="{290C72B2-CBE9-4DBB-A9D3-D885C4131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b110f-eed8-496d-ae22-1e6fd336ef0a"/>
    <ds:schemaRef ds:uri="0cfdd377-bca2-4e70-84ab-90b90dfd6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308286-F1B5-40FD-9C15-55A11A30363C}">
  <ds:schemaRefs>
    <ds:schemaRef ds:uri="http://schemas.openxmlformats.org/package/2006/metadata/core-properties"/>
    <ds:schemaRef ds:uri="220b110f-eed8-496d-ae22-1e6fd336ef0a"/>
    <ds:schemaRef ds:uri="http://www.w3.org/XML/1998/namespace"/>
    <ds:schemaRef ds:uri="http://schemas.microsoft.com/office/infopath/2007/PartnerControls"/>
    <ds:schemaRef ds:uri="http://purl.org/dc/terms/"/>
    <ds:schemaRef ds:uri="0cfdd377-bca2-4e70-84ab-90b90dfd61a5"/>
    <ds:schemaRef ds:uri="http://schemas.microsoft.com/office/2006/documentManagement/type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4409</TotalTime>
  <Words>6521</Words>
  <Application>Microsoft Office PowerPoint</Application>
  <PresentationFormat>Widescreen</PresentationFormat>
  <Paragraphs>662</Paragraphs>
  <Slides>63</Slides>
  <Notes>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SILC 101</vt:lpstr>
      <vt:lpstr>Independent Living  Training and Technical Assistance Center</vt:lpstr>
      <vt:lpstr>Facilitators: </vt:lpstr>
      <vt:lpstr>Reminders</vt:lpstr>
      <vt:lpstr>  Your Presenters: </vt:lpstr>
      <vt:lpstr>What you will learn today</vt:lpstr>
      <vt:lpstr> Resources for later review</vt:lpstr>
      <vt:lpstr>There are also regulations:  45 CFR 1329.2 quotes the Rehab  Act’s Purpose for IL</vt:lpstr>
      <vt:lpstr> What is the SILC?</vt:lpstr>
      <vt:lpstr> What is the makeup of the SILC?</vt:lpstr>
      <vt:lpstr> Makeup of the SILC (cont.)</vt:lpstr>
      <vt:lpstr> Makeup of the SILC (cont. 2)</vt:lpstr>
      <vt:lpstr> All SILC members must be appointed by the governor</vt:lpstr>
      <vt:lpstr>What kind of board is the council? </vt:lpstr>
      <vt:lpstr>Questions/Discussion</vt:lpstr>
      <vt:lpstr> Role of the DSE </vt:lpstr>
      <vt:lpstr>A word about “ex officios”</vt:lpstr>
      <vt:lpstr> Role of CILs</vt:lpstr>
      <vt:lpstr> 45 CFR § 1329.15 -- Duties of the SILC.</vt:lpstr>
      <vt:lpstr> § 1329.15 Duties of the SILC. (continued)</vt:lpstr>
      <vt:lpstr> § 1329.15 Duties of the SILC. (continued)</vt:lpstr>
      <vt:lpstr> § 1329.15 Duties of the SILC. (continued)</vt:lpstr>
      <vt:lpstr> § 1329.15 Duties of the SILC. (continued)</vt:lpstr>
      <vt:lpstr> § 1329.15 Duties of the SILC. (continued)</vt:lpstr>
      <vt:lpstr>Questions/Discussion</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 § 1329.15 Duties of the SILC. (continued)</vt:lpstr>
      <vt:lpstr>Other duties/requirements</vt:lpstr>
      <vt:lpstr>Some notes about public meetings</vt:lpstr>
      <vt:lpstr>Other duties/requirements (continued)</vt:lpstr>
      <vt:lpstr>Other duties/requirements (continued 2)</vt:lpstr>
      <vt:lpstr> § 1329.15 Duties of the SILC. (continued)</vt:lpstr>
      <vt:lpstr>Questions/Discussion</vt:lpstr>
      <vt:lpstr>§ 1329.16 Authorities of the SILC.</vt:lpstr>
      <vt:lpstr>§ 1329.16 Authorities of the SILC (continued)</vt:lpstr>
      <vt:lpstr>§ 1329.16 Authorities of the SILC. (continued)</vt:lpstr>
      <vt:lpstr>§ 1329.16 Authorities of the SILC. (continued)</vt:lpstr>
      <vt:lpstr>§ 1329.16 Authorities of the SILC. (continued)</vt:lpstr>
      <vt:lpstr>Emergency Response Coordination as an authority in your SPIL</vt:lpstr>
      <vt:lpstr>Advocacy as an authority in your SPIL</vt:lpstr>
      <vt:lpstr>§ 1329.16 Authorities of the SILC. (continued)</vt:lpstr>
      <vt:lpstr>Questions/Discussion</vt:lpstr>
      <vt:lpstr>Many of the things we are discussing require policies and procedures for the SILC</vt:lpstr>
      <vt:lpstr>Highlights of SILC Policies Needed</vt:lpstr>
      <vt:lpstr> SPIL Basics</vt:lpstr>
      <vt:lpstr>SILC Process for the SPIL</vt:lpstr>
      <vt:lpstr>Keep a list now of things you want to change in your SPIL…</vt:lpstr>
      <vt:lpstr>So let’s talk about your SPIL</vt:lpstr>
      <vt:lpstr>An interesting fact...</vt:lpstr>
      <vt:lpstr>Slide 56  So if the CILs are doing a lot of the work...</vt:lpstr>
      <vt:lpstr>Questions/Discussion</vt:lpstr>
      <vt:lpstr> Reminder: A SILC is fully operational if — </vt:lpstr>
      <vt:lpstr> DSE Roles and Responsibilities—The Highlights</vt:lpstr>
      <vt:lpstr>Slide 60   Roles</vt:lpstr>
      <vt:lpstr>How to Connect with Us!</vt:lpstr>
      <vt:lpstr>Evaluation Survey </vt:lpstr>
      <vt:lpstr>IL T&amp;TA Center Attribution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McElwee, Paula</dc:creator>
  <cp:lastModifiedBy>Breitengross, Sandra</cp:lastModifiedBy>
  <cp:revision>8</cp:revision>
  <dcterms:created xsi:type="dcterms:W3CDTF">2025-02-13T18:27:01Z</dcterms:created>
  <dcterms:modified xsi:type="dcterms:W3CDTF">2026-03-10T00:11:46Z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0x010100992840C16AA27049A15B2E6DA0DA37A8</vt:lpwstr>
  </property>
</Properties>
</file>