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sldIdLst>
    <p:sldId id="341" r:id="rId5"/>
    <p:sldId id="403" r:id="rId6"/>
    <p:sldId id="343" r:id="rId7"/>
    <p:sldId id="1183" r:id="rId8"/>
    <p:sldId id="342" r:id="rId9"/>
    <p:sldId id="1194" r:id="rId10"/>
    <p:sldId id="1131" r:id="rId11"/>
    <p:sldId id="1198" r:id="rId12"/>
    <p:sldId id="1208" r:id="rId13"/>
    <p:sldId id="1199" r:id="rId14"/>
    <p:sldId id="1207" r:id="rId15"/>
    <p:sldId id="1200" r:id="rId16"/>
    <p:sldId id="1201" r:id="rId17"/>
    <p:sldId id="1205" r:id="rId18"/>
    <p:sldId id="458" r:id="rId19"/>
    <p:sldId id="1202" r:id="rId20"/>
    <p:sldId id="1203" r:id="rId21"/>
    <p:sldId id="1204" r:id="rId22"/>
    <p:sldId id="1196" r:id="rId23"/>
    <p:sldId id="1186" r:id="rId24"/>
    <p:sldId id="448" r:id="rId25"/>
    <p:sldId id="390" r:id="rId26"/>
    <p:sldId id="347" r:id="rId27"/>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23860B-D0A4-2CCE-6941-6DE2A5C8BE5E}" name="McElwee, Paula" initials="MP" userId="S::paula.mcelwee@umt.edu::3a4b01bf-3380-4f8b-919d-79f9d70bf02d" providerId="AD"/>
  <p188:author id="{FAB42E62-1C09-9F19-2DD1-DBAE3563BB15}" name="Morris, Jeremy" initials="JM" userId="S::jeremy.morris@umt.edu::960d8ce4-4048-4388-adeb-2489b657d182" providerId="AD"/>
  <p188:author id="{1C571C87-0F5D-9FF5-DB5B-B5E0B2C0DC35}" name="Breitengross, Sandra" initials="SB" userId="S::sandra.breitengross@umt.edu::8a2b71e1-db95-4c6a-aa4c-9e61c04b1f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0518"/>
    <a:srgbClr val="7519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045D05-774C-473D-84C5-20A523CFF3D1}" v="2146" dt="2026-03-04T20:20:00.530"/>
    <p1510:client id="{F302B24C-5E06-43CF-B735-A0C80E2E8DA4}" v="192" dt="2026-03-05T22:37:43.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138" y="2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9923DBA-C4F3-488E-BF80-7D6D5683E467}" type="datetimeFigureOut">
              <a:rPr lang="en-US" smtClean="0"/>
              <a:t>3/9/2026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EB5225-5EEE-4ACC-8F39-02FB50716DCC}" type="slidenum">
              <a:rPr lang="en-US" smtClean="0"/>
              <a:t>‹Nº›</a:t>
            </a:fld>
            <a:endParaRPr lang="en-US"/>
          </a:p>
        </p:txBody>
      </p:sp>
    </p:spTree>
    <p:extLst>
      <p:ext uri="{BB962C8B-B14F-4D97-AF65-F5344CB8AC3E}">
        <p14:creationId xmlns:p14="http://schemas.microsoft.com/office/powerpoint/2010/main" val="3980879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t>Of course, you can change your bylaws and policies if you wish, following the requirements of the bylaws for that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s"/>
              <a:t>SILC Autonomy &amp; Non-Profit Status: </a:t>
            </a:r>
          </a:p>
          <a:p>
            <a:pPr rtl="0"/>
            <a:r>
              <a:rPr lang="es"/>
              <a:t>While not all have done this, most SILCs choose to organize as 501(c)(3) non-profits, which is an IRS designation.</a:t>
            </a:r>
          </a:p>
          <a:p>
            <a:pPr rtl="0"/>
            <a:r>
              <a:rPr lang="es"/>
              <a:t>If you are a non-profit, the SILC is also a non-profit board, bound by its bylaws, policies, and IRS requirements.</a:t>
            </a:r>
          </a:p>
          <a:p>
            <a:pPr rtl="0"/>
            <a:r>
              <a:rPr lang="es">
                <a:highlight>
                  <a:srgbClr val="FFFF00"/>
                </a:highlight>
              </a:rPr>
              <a:t>(Assuring this is one of the main reasons for becoming a 501(c)(3).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rtl="0"/>
            <a:endParaRPr lang="en-US"/>
          </a:p>
        </p:txBody>
      </p:sp>
      <p:sp>
        <p:nvSpPr>
          <p:cNvPr id="4" name="Slide Number Placeholder 3"/>
          <p:cNvSpPr>
            <a:spLocks noGrp="1"/>
          </p:cNvSpPr>
          <p:nvPr>
            <p:ph type="sldNum" sz="quarter" idx="5"/>
          </p:nvPr>
        </p:nvSpPr>
        <p:spPr/>
        <p:txBody>
          <a:bodyPr rtlCol="0"/>
          <a:lstStyle/>
          <a:p>
            <a:pPr rtl="0"/>
            <a:fld id="{32EB5225-5EEE-4ACC-8F39-02FB50716DCC}" type="slidenum">
              <a:rPr lang="en-US" smtClean="0"/>
              <a:t>7</a:t>
            </a:fld>
            <a:endParaRPr lang="en-US"/>
          </a:p>
        </p:txBody>
      </p:sp>
    </p:spTree>
    <p:extLst>
      <p:ext uri="{BB962C8B-B14F-4D97-AF65-F5344CB8AC3E}">
        <p14:creationId xmlns:p14="http://schemas.microsoft.com/office/powerpoint/2010/main" val="1438982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b="1" i="1"/>
              <a:t>Remember: </a:t>
            </a:r>
            <a:r>
              <a:rPr lang="es"/>
              <a:t>The SILC’s autonomy is described and assured in federal law, federal regulations, and the SPIL.  The SPIL is signed by the CILs, the SILC, and the DSE, and once approved by ACL, it becomes a legal document. </a:t>
            </a:r>
          </a:p>
          <a:p>
            <a:pPr rtl="0"/>
            <a:endParaRPr lang="en-US"/>
          </a:p>
        </p:txBody>
      </p:sp>
      <p:sp>
        <p:nvSpPr>
          <p:cNvPr id="4" name="Slide Number Placeholder 3"/>
          <p:cNvSpPr>
            <a:spLocks noGrp="1"/>
          </p:cNvSpPr>
          <p:nvPr>
            <p:ph type="sldNum" sz="quarter" idx="5"/>
          </p:nvPr>
        </p:nvSpPr>
        <p:spPr/>
        <p:txBody>
          <a:bodyPr rtlCol="0"/>
          <a:lstStyle/>
          <a:p>
            <a:pPr rtl="0"/>
            <a:fld id="{32EB5225-5EEE-4ACC-8F39-02FB50716DCC}" type="slidenum">
              <a:rPr lang="en-US" smtClean="0"/>
              <a:t>10</a:t>
            </a:fld>
            <a:endParaRPr lang="en-US"/>
          </a:p>
        </p:txBody>
      </p:sp>
    </p:spTree>
    <p:extLst>
      <p:ext uri="{BB962C8B-B14F-4D97-AF65-F5344CB8AC3E}">
        <p14:creationId xmlns:p14="http://schemas.microsoft.com/office/powerpoint/2010/main" val="2552454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86661-4228-8CCD-77AA-639C39D84627}"/>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es"/>
              <a:t>Click to edit Master title style</a:t>
            </a:r>
          </a:p>
        </p:txBody>
      </p:sp>
      <p:sp>
        <p:nvSpPr>
          <p:cNvPr id="3" name="Subtitle 2">
            <a:extLst>
              <a:ext uri="{FF2B5EF4-FFF2-40B4-BE49-F238E27FC236}">
                <a16:creationId xmlns:a16="http://schemas.microsoft.com/office/drawing/2014/main" id="{BF7C4484-14CC-3BAD-C8A7-C97FBB528A7C}"/>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
              <a:t>Click to edit Master subtitle style</a:t>
            </a:r>
          </a:p>
        </p:txBody>
      </p:sp>
      <p:sp>
        <p:nvSpPr>
          <p:cNvPr id="4" name="Date Placeholder 3">
            <a:extLst>
              <a:ext uri="{FF2B5EF4-FFF2-40B4-BE49-F238E27FC236}">
                <a16:creationId xmlns:a16="http://schemas.microsoft.com/office/drawing/2014/main" id="{98AA969C-8A92-E500-5518-FFF67094943C}"/>
              </a:ext>
            </a:extLst>
          </p:cNvPr>
          <p:cNvSpPr>
            <a:spLocks noGrp="1"/>
          </p:cNvSpPr>
          <p:nvPr>
            <p:ph type="dt" sz="half" idx="10"/>
          </p:nvPr>
        </p:nvSpPr>
        <p:spPr/>
        <p:txBody>
          <a:bodyPr rtlCol="0"/>
          <a:lstStyle/>
          <a:p>
            <a:pPr rtl="0"/>
            <a:r>
              <a:rPr lang="en-US"/>
              <a:t>3/5/2026</a:t>
            </a:r>
          </a:p>
        </p:txBody>
      </p:sp>
      <p:sp>
        <p:nvSpPr>
          <p:cNvPr id="5" name="Footer Placeholder 4">
            <a:extLst>
              <a:ext uri="{FF2B5EF4-FFF2-40B4-BE49-F238E27FC236}">
                <a16:creationId xmlns:a16="http://schemas.microsoft.com/office/drawing/2014/main" id="{704CA2B8-A77A-2662-9473-937349C304D9}"/>
              </a:ext>
            </a:extLst>
          </p:cNvPr>
          <p:cNvSpPr>
            <a:spLocks noGrp="1"/>
          </p:cNvSpPr>
          <p:nvPr>
            <p:ph type="ftr" sz="quarter" idx="11"/>
          </p:nvPr>
        </p:nvSpPr>
        <p:spPr/>
        <p:txBody>
          <a:bodyPr rtlCol="0"/>
          <a:lstStyle/>
          <a:p>
            <a:pPr rtl="0"/>
            <a:r>
              <a:rPr lang="es"/>
              <a:t>Independent Living  Training and Technical Assistance Center</a:t>
            </a:r>
          </a:p>
        </p:txBody>
      </p:sp>
      <p:sp>
        <p:nvSpPr>
          <p:cNvPr id="6" name="Slide Number Placeholder 5">
            <a:extLst>
              <a:ext uri="{FF2B5EF4-FFF2-40B4-BE49-F238E27FC236}">
                <a16:creationId xmlns:a16="http://schemas.microsoft.com/office/drawing/2014/main" id="{15B8FC92-D072-1664-4819-3E1131810132}"/>
              </a:ext>
            </a:extLst>
          </p:cNvPr>
          <p:cNvSpPr>
            <a:spLocks noGrp="1"/>
          </p:cNvSpPr>
          <p:nvPr>
            <p:ph type="sldNum" sz="quarter" idx="12"/>
          </p:nvPr>
        </p:nvSpPr>
        <p:spPr/>
        <p:txBody>
          <a:bodyPr rtlCol="0"/>
          <a:lstStyle/>
          <a:p>
            <a:pPr rtl="0"/>
            <a:fld id="{181E4D21-DFBA-4BA9-A6C6-558C4B06F883}" type="slidenum">
              <a:rPr lang="en-US" smtClean="0"/>
              <a:t>‹Nº›</a:t>
            </a:fld>
            <a:endParaRPr lang="en-US"/>
          </a:p>
        </p:txBody>
      </p:sp>
    </p:spTree>
    <p:extLst>
      <p:ext uri="{BB962C8B-B14F-4D97-AF65-F5344CB8AC3E}">
        <p14:creationId xmlns:p14="http://schemas.microsoft.com/office/powerpoint/2010/main" val="3900565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F98E-E304-273E-16D0-0F2B0FF7285E}"/>
              </a:ext>
            </a:extLst>
          </p:cNvPr>
          <p:cNvSpPr>
            <a:spLocks noGrp="1"/>
          </p:cNvSpPr>
          <p:nvPr>
            <p:ph type="title"/>
          </p:nvPr>
        </p:nvSpPr>
        <p:spPr/>
        <p:txBody>
          <a:bodyPr rtlCol="0"/>
          <a:lstStyle/>
          <a:p>
            <a:pPr rtl="0"/>
            <a:r>
              <a:rPr lang="es"/>
              <a:t>Click to edit Master title style</a:t>
            </a:r>
          </a:p>
        </p:txBody>
      </p:sp>
      <p:sp>
        <p:nvSpPr>
          <p:cNvPr id="3" name="Vertical Text Placeholder 2">
            <a:extLst>
              <a:ext uri="{FF2B5EF4-FFF2-40B4-BE49-F238E27FC236}">
                <a16:creationId xmlns:a16="http://schemas.microsoft.com/office/drawing/2014/main" id="{9EC73C59-8DDD-DD0E-1481-F49F06EA66DF}"/>
              </a:ext>
            </a:extLst>
          </p:cNvPr>
          <p:cNvSpPr>
            <a:spLocks noGrp="1"/>
          </p:cNvSpPr>
          <p:nvPr>
            <p:ph type="body" orient="vert" idx="1"/>
          </p:nvPr>
        </p:nvSpPr>
        <p:spPr/>
        <p:txBody>
          <a:bodyPr vert="eaVert"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Date Placeholder 3">
            <a:extLst>
              <a:ext uri="{FF2B5EF4-FFF2-40B4-BE49-F238E27FC236}">
                <a16:creationId xmlns:a16="http://schemas.microsoft.com/office/drawing/2014/main" id="{2B47DC5C-6508-7810-CEB5-792113FB6578}"/>
              </a:ext>
            </a:extLst>
          </p:cNvPr>
          <p:cNvSpPr>
            <a:spLocks noGrp="1"/>
          </p:cNvSpPr>
          <p:nvPr>
            <p:ph type="dt" sz="half" idx="10"/>
          </p:nvPr>
        </p:nvSpPr>
        <p:spPr/>
        <p:txBody>
          <a:bodyPr rtlCol="0"/>
          <a:lstStyle/>
          <a:p>
            <a:pPr rtl="0"/>
            <a:r>
              <a:rPr lang="en-US"/>
              <a:t>3/5/2026</a:t>
            </a:r>
          </a:p>
        </p:txBody>
      </p:sp>
      <p:sp>
        <p:nvSpPr>
          <p:cNvPr id="5" name="Footer Placeholder 4">
            <a:extLst>
              <a:ext uri="{FF2B5EF4-FFF2-40B4-BE49-F238E27FC236}">
                <a16:creationId xmlns:a16="http://schemas.microsoft.com/office/drawing/2014/main" id="{7C9876CD-21D7-E3D5-1A80-CA8DB07296EE}"/>
              </a:ext>
            </a:extLst>
          </p:cNvPr>
          <p:cNvSpPr>
            <a:spLocks noGrp="1"/>
          </p:cNvSpPr>
          <p:nvPr>
            <p:ph type="ftr" sz="quarter" idx="11"/>
          </p:nvPr>
        </p:nvSpPr>
        <p:spPr/>
        <p:txBody>
          <a:bodyPr rtlCol="0"/>
          <a:lstStyle/>
          <a:p>
            <a:pPr rtl="0"/>
            <a:r>
              <a:rPr lang="es"/>
              <a:t>Independent Living  Training and Technical Assistance Center</a:t>
            </a:r>
          </a:p>
        </p:txBody>
      </p:sp>
      <p:sp>
        <p:nvSpPr>
          <p:cNvPr id="6" name="Slide Number Placeholder 5">
            <a:extLst>
              <a:ext uri="{FF2B5EF4-FFF2-40B4-BE49-F238E27FC236}">
                <a16:creationId xmlns:a16="http://schemas.microsoft.com/office/drawing/2014/main" id="{E38E11DF-0C11-865D-8396-BA4D2F908839}"/>
              </a:ext>
            </a:extLst>
          </p:cNvPr>
          <p:cNvSpPr>
            <a:spLocks noGrp="1"/>
          </p:cNvSpPr>
          <p:nvPr>
            <p:ph type="sldNum" sz="quarter" idx="12"/>
          </p:nvPr>
        </p:nvSpPr>
        <p:spPr/>
        <p:txBody>
          <a:bodyPr rtlCol="0"/>
          <a:lstStyle/>
          <a:p>
            <a:pPr rtl="0"/>
            <a:fld id="{181E4D21-DFBA-4BA9-A6C6-558C4B06F883}" type="slidenum">
              <a:rPr lang="en-US" smtClean="0"/>
              <a:t>‹Nº›</a:t>
            </a:fld>
            <a:endParaRPr lang="en-US"/>
          </a:p>
        </p:txBody>
      </p:sp>
    </p:spTree>
    <p:extLst>
      <p:ext uri="{BB962C8B-B14F-4D97-AF65-F5344CB8AC3E}">
        <p14:creationId xmlns:p14="http://schemas.microsoft.com/office/powerpoint/2010/main" val="2455884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D9A9CE-610C-F6ED-6264-1CCC8F17AD49}"/>
              </a:ext>
            </a:extLst>
          </p:cNvPr>
          <p:cNvSpPr>
            <a:spLocks noGrp="1"/>
          </p:cNvSpPr>
          <p:nvPr>
            <p:ph type="title" orient="vert"/>
          </p:nvPr>
        </p:nvSpPr>
        <p:spPr>
          <a:xfrm>
            <a:off x="8724900" y="365125"/>
            <a:ext cx="2628900" cy="5811838"/>
          </a:xfrm>
        </p:spPr>
        <p:txBody>
          <a:bodyPr vert="eaVert" rtlCol="0"/>
          <a:lstStyle/>
          <a:p>
            <a:pPr rtl="0"/>
            <a:r>
              <a:rPr lang="es"/>
              <a:t>Click to edit Master title style</a:t>
            </a:r>
          </a:p>
        </p:txBody>
      </p:sp>
      <p:sp>
        <p:nvSpPr>
          <p:cNvPr id="3" name="Vertical Text Placeholder 2">
            <a:extLst>
              <a:ext uri="{FF2B5EF4-FFF2-40B4-BE49-F238E27FC236}">
                <a16:creationId xmlns:a16="http://schemas.microsoft.com/office/drawing/2014/main" id="{6EBBE633-DDC8-8A15-30F5-917F15E62306}"/>
              </a:ext>
            </a:extLst>
          </p:cNvPr>
          <p:cNvSpPr>
            <a:spLocks noGrp="1"/>
          </p:cNvSpPr>
          <p:nvPr>
            <p:ph type="body" orient="vert" idx="1"/>
          </p:nvPr>
        </p:nvSpPr>
        <p:spPr>
          <a:xfrm>
            <a:off x="838200" y="365125"/>
            <a:ext cx="7734300" cy="5811838"/>
          </a:xfrm>
        </p:spPr>
        <p:txBody>
          <a:bodyPr vert="eaVert"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Date Placeholder 3">
            <a:extLst>
              <a:ext uri="{FF2B5EF4-FFF2-40B4-BE49-F238E27FC236}">
                <a16:creationId xmlns:a16="http://schemas.microsoft.com/office/drawing/2014/main" id="{7B43942C-FA10-BE3E-5056-0AEA27C9D6F3}"/>
              </a:ext>
            </a:extLst>
          </p:cNvPr>
          <p:cNvSpPr>
            <a:spLocks noGrp="1"/>
          </p:cNvSpPr>
          <p:nvPr>
            <p:ph type="dt" sz="half" idx="10"/>
          </p:nvPr>
        </p:nvSpPr>
        <p:spPr/>
        <p:txBody>
          <a:bodyPr rtlCol="0"/>
          <a:lstStyle/>
          <a:p>
            <a:pPr rtl="0"/>
            <a:r>
              <a:rPr lang="en-US"/>
              <a:t>3/5/2026</a:t>
            </a:r>
          </a:p>
        </p:txBody>
      </p:sp>
      <p:sp>
        <p:nvSpPr>
          <p:cNvPr id="5" name="Footer Placeholder 4">
            <a:extLst>
              <a:ext uri="{FF2B5EF4-FFF2-40B4-BE49-F238E27FC236}">
                <a16:creationId xmlns:a16="http://schemas.microsoft.com/office/drawing/2014/main" id="{214BD5E0-0973-3788-4927-34D3E2E0158C}"/>
              </a:ext>
            </a:extLst>
          </p:cNvPr>
          <p:cNvSpPr>
            <a:spLocks noGrp="1"/>
          </p:cNvSpPr>
          <p:nvPr>
            <p:ph type="ftr" sz="quarter" idx="11"/>
          </p:nvPr>
        </p:nvSpPr>
        <p:spPr/>
        <p:txBody>
          <a:bodyPr rtlCol="0"/>
          <a:lstStyle/>
          <a:p>
            <a:pPr rtl="0"/>
            <a:r>
              <a:rPr lang="es"/>
              <a:t>Independent Living  Training and Technical Assistance Center</a:t>
            </a:r>
          </a:p>
        </p:txBody>
      </p:sp>
      <p:sp>
        <p:nvSpPr>
          <p:cNvPr id="6" name="Slide Number Placeholder 5">
            <a:extLst>
              <a:ext uri="{FF2B5EF4-FFF2-40B4-BE49-F238E27FC236}">
                <a16:creationId xmlns:a16="http://schemas.microsoft.com/office/drawing/2014/main" id="{D07EC2C7-26C9-2F4D-CD59-A2BEC9B5610D}"/>
              </a:ext>
            </a:extLst>
          </p:cNvPr>
          <p:cNvSpPr>
            <a:spLocks noGrp="1"/>
          </p:cNvSpPr>
          <p:nvPr>
            <p:ph type="sldNum" sz="quarter" idx="12"/>
          </p:nvPr>
        </p:nvSpPr>
        <p:spPr/>
        <p:txBody>
          <a:bodyPr rtlCol="0"/>
          <a:lstStyle/>
          <a:p>
            <a:pPr rtl="0"/>
            <a:fld id="{181E4D21-DFBA-4BA9-A6C6-558C4B06F883}" type="slidenum">
              <a:rPr lang="en-US" smtClean="0"/>
              <a:t>‹Nº›</a:t>
            </a:fld>
            <a:endParaRPr lang="en-US"/>
          </a:p>
        </p:txBody>
      </p:sp>
    </p:spTree>
    <p:extLst>
      <p:ext uri="{BB962C8B-B14F-4D97-AF65-F5344CB8AC3E}">
        <p14:creationId xmlns:p14="http://schemas.microsoft.com/office/powerpoint/2010/main" val="409371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F2409-B5C5-7068-C176-189AA64D4BBD}"/>
              </a:ext>
            </a:extLst>
          </p:cNvPr>
          <p:cNvSpPr>
            <a:spLocks noGrp="1"/>
          </p:cNvSpPr>
          <p:nvPr>
            <p:ph type="title"/>
          </p:nvPr>
        </p:nvSpPr>
        <p:spPr/>
        <p:txBody>
          <a:bodyPr rtlCol="0"/>
          <a:lstStyle/>
          <a:p>
            <a:pPr rtl="0"/>
            <a:r>
              <a:rPr lang="es"/>
              <a:t>Click to edit Master title style</a:t>
            </a:r>
          </a:p>
        </p:txBody>
      </p:sp>
      <p:sp>
        <p:nvSpPr>
          <p:cNvPr id="3" name="Content Placeholder 2">
            <a:extLst>
              <a:ext uri="{FF2B5EF4-FFF2-40B4-BE49-F238E27FC236}">
                <a16:creationId xmlns:a16="http://schemas.microsoft.com/office/drawing/2014/main" id="{EFC15A9E-A716-604C-F546-7508149C9224}"/>
              </a:ext>
            </a:extLst>
          </p:cNvPr>
          <p:cNvSpPr>
            <a:spLocks noGrp="1"/>
          </p:cNvSpPr>
          <p:nvPr>
            <p:ph idx="1"/>
          </p:nvPr>
        </p:nvSpPr>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Date Placeholder 3">
            <a:extLst>
              <a:ext uri="{FF2B5EF4-FFF2-40B4-BE49-F238E27FC236}">
                <a16:creationId xmlns:a16="http://schemas.microsoft.com/office/drawing/2014/main" id="{C235957D-5E6F-7CA2-F75D-7375E793C250}"/>
              </a:ext>
            </a:extLst>
          </p:cNvPr>
          <p:cNvSpPr>
            <a:spLocks noGrp="1"/>
          </p:cNvSpPr>
          <p:nvPr>
            <p:ph type="dt" sz="half" idx="10"/>
          </p:nvPr>
        </p:nvSpPr>
        <p:spPr/>
        <p:txBody>
          <a:bodyPr rtlCol="0"/>
          <a:lstStyle/>
          <a:p>
            <a:pPr rtl="0"/>
            <a:r>
              <a:rPr lang="en-US"/>
              <a:t>3/5/2026</a:t>
            </a:r>
          </a:p>
        </p:txBody>
      </p:sp>
      <p:sp>
        <p:nvSpPr>
          <p:cNvPr id="5" name="Footer Placeholder 4">
            <a:extLst>
              <a:ext uri="{FF2B5EF4-FFF2-40B4-BE49-F238E27FC236}">
                <a16:creationId xmlns:a16="http://schemas.microsoft.com/office/drawing/2014/main" id="{D6153598-DCD6-3E1A-8359-D8218141F5EB}"/>
              </a:ext>
            </a:extLst>
          </p:cNvPr>
          <p:cNvSpPr>
            <a:spLocks noGrp="1"/>
          </p:cNvSpPr>
          <p:nvPr>
            <p:ph type="ftr" sz="quarter" idx="11"/>
          </p:nvPr>
        </p:nvSpPr>
        <p:spPr/>
        <p:txBody>
          <a:bodyPr rtlCol="0"/>
          <a:lstStyle/>
          <a:p>
            <a:pPr rtl="0"/>
            <a:r>
              <a:rPr lang="es"/>
              <a:t>Independent Living  Training and Technical Assistance Center</a:t>
            </a:r>
          </a:p>
        </p:txBody>
      </p:sp>
      <p:sp>
        <p:nvSpPr>
          <p:cNvPr id="6" name="Slide Number Placeholder 5">
            <a:extLst>
              <a:ext uri="{FF2B5EF4-FFF2-40B4-BE49-F238E27FC236}">
                <a16:creationId xmlns:a16="http://schemas.microsoft.com/office/drawing/2014/main" id="{359C07FF-7C78-423A-71A9-721035CFBEE1}"/>
              </a:ext>
            </a:extLst>
          </p:cNvPr>
          <p:cNvSpPr>
            <a:spLocks noGrp="1"/>
          </p:cNvSpPr>
          <p:nvPr>
            <p:ph type="sldNum" sz="quarter" idx="12"/>
          </p:nvPr>
        </p:nvSpPr>
        <p:spPr/>
        <p:txBody>
          <a:bodyPr rtlCol="0"/>
          <a:lstStyle/>
          <a:p>
            <a:pPr rtl="0"/>
            <a:fld id="{181E4D21-DFBA-4BA9-A6C6-558C4B06F883}" type="slidenum">
              <a:rPr lang="en-US" smtClean="0"/>
              <a:t>‹Nº›</a:t>
            </a:fld>
            <a:endParaRPr lang="en-US"/>
          </a:p>
        </p:txBody>
      </p:sp>
    </p:spTree>
    <p:extLst>
      <p:ext uri="{BB962C8B-B14F-4D97-AF65-F5344CB8AC3E}">
        <p14:creationId xmlns:p14="http://schemas.microsoft.com/office/powerpoint/2010/main" val="348443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479F1-67D7-E049-35A5-F403C8771366}"/>
              </a:ext>
            </a:extLst>
          </p:cNvPr>
          <p:cNvSpPr>
            <a:spLocks noGrp="1"/>
          </p:cNvSpPr>
          <p:nvPr>
            <p:ph type="title"/>
          </p:nvPr>
        </p:nvSpPr>
        <p:spPr>
          <a:xfrm>
            <a:off x="831850" y="1709738"/>
            <a:ext cx="10515600" cy="2852737"/>
          </a:xfrm>
        </p:spPr>
        <p:txBody>
          <a:bodyPr rtlCol="0" anchor="b"/>
          <a:lstStyle>
            <a:lvl1pPr>
              <a:defRPr sz="6000"/>
            </a:lvl1pPr>
          </a:lstStyle>
          <a:p>
            <a:pPr rtl="0"/>
            <a:r>
              <a:rPr lang="es"/>
              <a:t>Click to edit Master title style</a:t>
            </a:r>
          </a:p>
        </p:txBody>
      </p:sp>
      <p:sp>
        <p:nvSpPr>
          <p:cNvPr id="3" name="Text Placeholder 2">
            <a:extLst>
              <a:ext uri="{FF2B5EF4-FFF2-40B4-BE49-F238E27FC236}">
                <a16:creationId xmlns:a16="http://schemas.microsoft.com/office/drawing/2014/main" id="{0430ABF6-447D-E86B-8B83-52867949CF0B}"/>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rtl="0"/>
            <a:r>
              <a:rPr lang="es"/>
              <a:t>Click to edit Master text styles</a:t>
            </a:r>
          </a:p>
        </p:txBody>
      </p:sp>
      <p:sp>
        <p:nvSpPr>
          <p:cNvPr id="4" name="Date Placeholder 3">
            <a:extLst>
              <a:ext uri="{FF2B5EF4-FFF2-40B4-BE49-F238E27FC236}">
                <a16:creationId xmlns:a16="http://schemas.microsoft.com/office/drawing/2014/main" id="{5D5EF0C3-7E1E-7F0A-0C8F-53DF138CF1E7}"/>
              </a:ext>
            </a:extLst>
          </p:cNvPr>
          <p:cNvSpPr>
            <a:spLocks noGrp="1"/>
          </p:cNvSpPr>
          <p:nvPr>
            <p:ph type="dt" sz="half" idx="10"/>
          </p:nvPr>
        </p:nvSpPr>
        <p:spPr/>
        <p:txBody>
          <a:bodyPr rtlCol="0"/>
          <a:lstStyle/>
          <a:p>
            <a:pPr rtl="0"/>
            <a:r>
              <a:rPr lang="en-US"/>
              <a:t>3/5/2026</a:t>
            </a:r>
          </a:p>
        </p:txBody>
      </p:sp>
      <p:sp>
        <p:nvSpPr>
          <p:cNvPr id="5" name="Footer Placeholder 4">
            <a:extLst>
              <a:ext uri="{FF2B5EF4-FFF2-40B4-BE49-F238E27FC236}">
                <a16:creationId xmlns:a16="http://schemas.microsoft.com/office/drawing/2014/main" id="{C6D566AD-7CC9-49D5-6084-94D860F8678F}"/>
              </a:ext>
            </a:extLst>
          </p:cNvPr>
          <p:cNvSpPr>
            <a:spLocks noGrp="1"/>
          </p:cNvSpPr>
          <p:nvPr>
            <p:ph type="ftr" sz="quarter" idx="11"/>
          </p:nvPr>
        </p:nvSpPr>
        <p:spPr/>
        <p:txBody>
          <a:bodyPr rtlCol="0"/>
          <a:lstStyle/>
          <a:p>
            <a:pPr rtl="0"/>
            <a:r>
              <a:rPr lang="es"/>
              <a:t>Independent Living  Training and Technical Assistance Center</a:t>
            </a:r>
          </a:p>
        </p:txBody>
      </p:sp>
      <p:sp>
        <p:nvSpPr>
          <p:cNvPr id="6" name="Slide Number Placeholder 5">
            <a:extLst>
              <a:ext uri="{FF2B5EF4-FFF2-40B4-BE49-F238E27FC236}">
                <a16:creationId xmlns:a16="http://schemas.microsoft.com/office/drawing/2014/main" id="{2E41126A-221F-C4DB-7455-993E82E29DD8}"/>
              </a:ext>
            </a:extLst>
          </p:cNvPr>
          <p:cNvSpPr>
            <a:spLocks noGrp="1"/>
          </p:cNvSpPr>
          <p:nvPr>
            <p:ph type="sldNum" sz="quarter" idx="12"/>
          </p:nvPr>
        </p:nvSpPr>
        <p:spPr/>
        <p:txBody>
          <a:bodyPr rtlCol="0"/>
          <a:lstStyle/>
          <a:p>
            <a:pPr rtl="0"/>
            <a:fld id="{181E4D21-DFBA-4BA9-A6C6-558C4B06F883}" type="slidenum">
              <a:rPr lang="en-US" smtClean="0"/>
              <a:t>‹Nº›</a:t>
            </a:fld>
            <a:endParaRPr lang="en-US"/>
          </a:p>
        </p:txBody>
      </p:sp>
    </p:spTree>
    <p:extLst>
      <p:ext uri="{BB962C8B-B14F-4D97-AF65-F5344CB8AC3E}">
        <p14:creationId xmlns:p14="http://schemas.microsoft.com/office/powerpoint/2010/main" val="1671461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A7395-3BDC-1FCC-41D7-9B8CE223A4F2}"/>
              </a:ext>
            </a:extLst>
          </p:cNvPr>
          <p:cNvSpPr>
            <a:spLocks noGrp="1"/>
          </p:cNvSpPr>
          <p:nvPr>
            <p:ph type="title"/>
          </p:nvPr>
        </p:nvSpPr>
        <p:spPr/>
        <p:txBody>
          <a:bodyPr rtlCol="0"/>
          <a:lstStyle/>
          <a:p>
            <a:pPr rtl="0"/>
            <a:r>
              <a:rPr lang="es"/>
              <a:t>Click to edit Master title style</a:t>
            </a:r>
          </a:p>
        </p:txBody>
      </p:sp>
      <p:sp>
        <p:nvSpPr>
          <p:cNvPr id="3" name="Content Placeholder 2">
            <a:extLst>
              <a:ext uri="{FF2B5EF4-FFF2-40B4-BE49-F238E27FC236}">
                <a16:creationId xmlns:a16="http://schemas.microsoft.com/office/drawing/2014/main" id="{C581236F-03BE-E409-F09D-2EC4292FC77A}"/>
              </a:ext>
            </a:extLst>
          </p:cNvPr>
          <p:cNvSpPr>
            <a:spLocks noGrp="1"/>
          </p:cNvSpPr>
          <p:nvPr>
            <p:ph sz="half" idx="1"/>
          </p:nvPr>
        </p:nvSpPr>
        <p:spPr>
          <a:xfrm>
            <a:off x="838200" y="1825625"/>
            <a:ext cx="5181600" cy="4351338"/>
          </a:xfrm>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Content Placeholder 3">
            <a:extLst>
              <a:ext uri="{FF2B5EF4-FFF2-40B4-BE49-F238E27FC236}">
                <a16:creationId xmlns:a16="http://schemas.microsoft.com/office/drawing/2014/main" id="{2BAD9CA7-2C50-DE67-764D-38E9BECC6B8E}"/>
              </a:ext>
            </a:extLst>
          </p:cNvPr>
          <p:cNvSpPr>
            <a:spLocks noGrp="1"/>
          </p:cNvSpPr>
          <p:nvPr>
            <p:ph sz="half" idx="2"/>
          </p:nvPr>
        </p:nvSpPr>
        <p:spPr>
          <a:xfrm>
            <a:off x="6172200" y="1825625"/>
            <a:ext cx="5181600" cy="4351338"/>
          </a:xfrm>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5" name="Date Placeholder 4">
            <a:extLst>
              <a:ext uri="{FF2B5EF4-FFF2-40B4-BE49-F238E27FC236}">
                <a16:creationId xmlns:a16="http://schemas.microsoft.com/office/drawing/2014/main" id="{DF75A442-D3DF-DC37-2063-6ED5BD35DFC2}"/>
              </a:ext>
            </a:extLst>
          </p:cNvPr>
          <p:cNvSpPr>
            <a:spLocks noGrp="1"/>
          </p:cNvSpPr>
          <p:nvPr>
            <p:ph type="dt" sz="half" idx="10"/>
          </p:nvPr>
        </p:nvSpPr>
        <p:spPr/>
        <p:txBody>
          <a:bodyPr rtlCol="0"/>
          <a:lstStyle/>
          <a:p>
            <a:pPr rtl="0"/>
            <a:r>
              <a:rPr lang="en-US"/>
              <a:t>3/5/2026</a:t>
            </a:r>
          </a:p>
        </p:txBody>
      </p:sp>
      <p:sp>
        <p:nvSpPr>
          <p:cNvPr id="6" name="Footer Placeholder 5">
            <a:extLst>
              <a:ext uri="{FF2B5EF4-FFF2-40B4-BE49-F238E27FC236}">
                <a16:creationId xmlns:a16="http://schemas.microsoft.com/office/drawing/2014/main" id="{936F241D-DD67-4640-5209-BD4EDBE38A69}"/>
              </a:ext>
            </a:extLst>
          </p:cNvPr>
          <p:cNvSpPr>
            <a:spLocks noGrp="1"/>
          </p:cNvSpPr>
          <p:nvPr>
            <p:ph type="ftr" sz="quarter" idx="11"/>
          </p:nvPr>
        </p:nvSpPr>
        <p:spPr/>
        <p:txBody>
          <a:bodyPr rtlCol="0"/>
          <a:lstStyle/>
          <a:p>
            <a:pPr rtl="0"/>
            <a:r>
              <a:rPr lang="es"/>
              <a:t>Independent Living  Training and Technical Assistance Center</a:t>
            </a:r>
          </a:p>
        </p:txBody>
      </p:sp>
      <p:sp>
        <p:nvSpPr>
          <p:cNvPr id="7" name="Slide Number Placeholder 6">
            <a:extLst>
              <a:ext uri="{FF2B5EF4-FFF2-40B4-BE49-F238E27FC236}">
                <a16:creationId xmlns:a16="http://schemas.microsoft.com/office/drawing/2014/main" id="{89764BF0-ECB7-8AC7-BCBD-E203223CC12C}"/>
              </a:ext>
            </a:extLst>
          </p:cNvPr>
          <p:cNvSpPr>
            <a:spLocks noGrp="1"/>
          </p:cNvSpPr>
          <p:nvPr>
            <p:ph type="sldNum" sz="quarter" idx="12"/>
          </p:nvPr>
        </p:nvSpPr>
        <p:spPr/>
        <p:txBody>
          <a:bodyPr rtlCol="0"/>
          <a:lstStyle/>
          <a:p>
            <a:pPr rtl="0"/>
            <a:fld id="{181E4D21-DFBA-4BA9-A6C6-558C4B06F883}" type="slidenum">
              <a:rPr lang="en-US" smtClean="0"/>
              <a:t>‹Nº›</a:t>
            </a:fld>
            <a:endParaRPr lang="en-US"/>
          </a:p>
        </p:txBody>
      </p:sp>
    </p:spTree>
    <p:extLst>
      <p:ext uri="{BB962C8B-B14F-4D97-AF65-F5344CB8AC3E}">
        <p14:creationId xmlns:p14="http://schemas.microsoft.com/office/powerpoint/2010/main" val="4191021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D324A-1CA6-52A2-EFFD-6379BD2EE3F2}"/>
              </a:ext>
            </a:extLst>
          </p:cNvPr>
          <p:cNvSpPr>
            <a:spLocks noGrp="1"/>
          </p:cNvSpPr>
          <p:nvPr>
            <p:ph type="title"/>
          </p:nvPr>
        </p:nvSpPr>
        <p:spPr>
          <a:xfrm>
            <a:off x="839788" y="365125"/>
            <a:ext cx="10515600" cy="1325563"/>
          </a:xfrm>
        </p:spPr>
        <p:txBody>
          <a:bodyPr rtlCol="0"/>
          <a:lstStyle/>
          <a:p>
            <a:pPr rtl="0"/>
            <a:r>
              <a:rPr lang="es"/>
              <a:t>Click to edit Master title style</a:t>
            </a:r>
          </a:p>
        </p:txBody>
      </p:sp>
      <p:sp>
        <p:nvSpPr>
          <p:cNvPr id="3" name="Text Placeholder 2">
            <a:extLst>
              <a:ext uri="{FF2B5EF4-FFF2-40B4-BE49-F238E27FC236}">
                <a16:creationId xmlns:a16="http://schemas.microsoft.com/office/drawing/2014/main" id="{9587FE00-FAAB-BFF8-3A56-89C572EF62EC}"/>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4" name="Content Placeholder 3">
            <a:extLst>
              <a:ext uri="{FF2B5EF4-FFF2-40B4-BE49-F238E27FC236}">
                <a16:creationId xmlns:a16="http://schemas.microsoft.com/office/drawing/2014/main" id="{78BB4462-53E9-E759-7617-B7A47675CF3A}"/>
              </a:ext>
            </a:extLst>
          </p:cNvPr>
          <p:cNvSpPr>
            <a:spLocks noGrp="1"/>
          </p:cNvSpPr>
          <p:nvPr>
            <p:ph sz="half" idx="2"/>
          </p:nvPr>
        </p:nvSpPr>
        <p:spPr>
          <a:xfrm>
            <a:off x="839788" y="2505075"/>
            <a:ext cx="5157787" cy="3684588"/>
          </a:xfrm>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5" name="Text Placeholder 4">
            <a:extLst>
              <a:ext uri="{FF2B5EF4-FFF2-40B4-BE49-F238E27FC236}">
                <a16:creationId xmlns:a16="http://schemas.microsoft.com/office/drawing/2014/main" id="{E7C0ED84-5D30-11F4-E9CA-3A3EF79DFB53}"/>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6" name="Content Placeholder 5">
            <a:extLst>
              <a:ext uri="{FF2B5EF4-FFF2-40B4-BE49-F238E27FC236}">
                <a16:creationId xmlns:a16="http://schemas.microsoft.com/office/drawing/2014/main" id="{10ACBBCE-34D3-8334-00E6-C787073D78DB}"/>
              </a:ext>
            </a:extLst>
          </p:cNvPr>
          <p:cNvSpPr>
            <a:spLocks noGrp="1"/>
          </p:cNvSpPr>
          <p:nvPr>
            <p:ph sz="quarter" idx="4"/>
          </p:nvPr>
        </p:nvSpPr>
        <p:spPr>
          <a:xfrm>
            <a:off x="6172200" y="2505075"/>
            <a:ext cx="5183188" cy="3684588"/>
          </a:xfrm>
        </p:spPr>
        <p:txBody>
          <a:bodyPr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7" name="Date Placeholder 6">
            <a:extLst>
              <a:ext uri="{FF2B5EF4-FFF2-40B4-BE49-F238E27FC236}">
                <a16:creationId xmlns:a16="http://schemas.microsoft.com/office/drawing/2014/main" id="{111C274A-F0DD-F090-4986-295E4B4D6F92}"/>
              </a:ext>
            </a:extLst>
          </p:cNvPr>
          <p:cNvSpPr>
            <a:spLocks noGrp="1"/>
          </p:cNvSpPr>
          <p:nvPr>
            <p:ph type="dt" sz="half" idx="10"/>
          </p:nvPr>
        </p:nvSpPr>
        <p:spPr/>
        <p:txBody>
          <a:bodyPr rtlCol="0"/>
          <a:lstStyle/>
          <a:p>
            <a:pPr rtl="0"/>
            <a:r>
              <a:rPr lang="en-US"/>
              <a:t>3/5/2026</a:t>
            </a:r>
          </a:p>
        </p:txBody>
      </p:sp>
      <p:sp>
        <p:nvSpPr>
          <p:cNvPr id="8" name="Footer Placeholder 7">
            <a:extLst>
              <a:ext uri="{FF2B5EF4-FFF2-40B4-BE49-F238E27FC236}">
                <a16:creationId xmlns:a16="http://schemas.microsoft.com/office/drawing/2014/main" id="{53F660A3-6C3B-A60C-8747-F3CFEF41F2F4}"/>
              </a:ext>
            </a:extLst>
          </p:cNvPr>
          <p:cNvSpPr>
            <a:spLocks noGrp="1"/>
          </p:cNvSpPr>
          <p:nvPr>
            <p:ph type="ftr" sz="quarter" idx="11"/>
          </p:nvPr>
        </p:nvSpPr>
        <p:spPr/>
        <p:txBody>
          <a:bodyPr rtlCol="0"/>
          <a:lstStyle/>
          <a:p>
            <a:pPr rtl="0"/>
            <a:r>
              <a:rPr lang="es"/>
              <a:t>Independent Living  Training and Technical Assistance Center</a:t>
            </a:r>
          </a:p>
        </p:txBody>
      </p:sp>
      <p:sp>
        <p:nvSpPr>
          <p:cNvPr id="9" name="Slide Number Placeholder 8">
            <a:extLst>
              <a:ext uri="{FF2B5EF4-FFF2-40B4-BE49-F238E27FC236}">
                <a16:creationId xmlns:a16="http://schemas.microsoft.com/office/drawing/2014/main" id="{408EF183-E5DB-F452-22A7-EA66FF76FA7A}"/>
              </a:ext>
            </a:extLst>
          </p:cNvPr>
          <p:cNvSpPr>
            <a:spLocks noGrp="1"/>
          </p:cNvSpPr>
          <p:nvPr>
            <p:ph type="sldNum" sz="quarter" idx="12"/>
          </p:nvPr>
        </p:nvSpPr>
        <p:spPr/>
        <p:txBody>
          <a:bodyPr rtlCol="0"/>
          <a:lstStyle/>
          <a:p>
            <a:pPr rtl="0"/>
            <a:fld id="{181E4D21-DFBA-4BA9-A6C6-558C4B06F883}" type="slidenum">
              <a:rPr lang="en-US" smtClean="0"/>
              <a:t>‹Nº›</a:t>
            </a:fld>
            <a:endParaRPr lang="en-US"/>
          </a:p>
        </p:txBody>
      </p:sp>
    </p:spTree>
    <p:extLst>
      <p:ext uri="{BB962C8B-B14F-4D97-AF65-F5344CB8AC3E}">
        <p14:creationId xmlns:p14="http://schemas.microsoft.com/office/powerpoint/2010/main" val="129292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E277-80B0-AF2E-ECC0-2D2906943430}"/>
              </a:ext>
            </a:extLst>
          </p:cNvPr>
          <p:cNvSpPr>
            <a:spLocks noGrp="1"/>
          </p:cNvSpPr>
          <p:nvPr>
            <p:ph type="title"/>
          </p:nvPr>
        </p:nvSpPr>
        <p:spPr/>
        <p:txBody>
          <a:bodyPr rtlCol="0"/>
          <a:lstStyle/>
          <a:p>
            <a:pPr rtl="0"/>
            <a:r>
              <a:rPr lang="es"/>
              <a:t>Click to edit Master title style</a:t>
            </a:r>
          </a:p>
        </p:txBody>
      </p:sp>
      <p:sp>
        <p:nvSpPr>
          <p:cNvPr id="3" name="Date Placeholder 2">
            <a:extLst>
              <a:ext uri="{FF2B5EF4-FFF2-40B4-BE49-F238E27FC236}">
                <a16:creationId xmlns:a16="http://schemas.microsoft.com/office/drawing/2014/main" id="{2E8FAA16-3AEC-F3ED-B01E-44010819DC3F}"/>
              </a:ext>
            </a:extLst>
          </p:cNvPr>
          <p:cNvSpPr>
            <a:spLocks noGrp="1"/>
          </p:cNvSpPr>
          <p:nvPr>
            <p:ph type="dt" sz="half" idx="10"/>
          </p:nvPr>
        </p:nvSpPr>
        <p:spPr/>
        <p:txBody>
          <a:bodyPr rtlCol="0"/>
          <a:lstStyle/>
          <a:p>
            <a:pPr rtl="0"/>
            <a:r>
              <a:rPr lang="en-US"/>
              <a:t>3/5/2026</a:t>
            </a:r>
          </a:p>
        </p:txBody>
      </p:sp>
      <p:sp>
        <p:nvSpPr>
          <p:cNvPr id="4" name="Footer Placeholder 3">
            <a:extLst>
              <a:ext uri="{FF2B5EF4-FFF2-40B4-BE49-F238E27FC236}">
                <a16:creationId xmlns:a16="http://schemas.microsoft.com/office/drawing/2014/main" id="{5F485850-94EE-D449-C2BD-D261C051D925}"/>
              </a:ext>
            </a:extLst>
          </p:cNvPr>
          <p:cNvSpPr>
            <a:spLocks noGrp="1"/>
          </p:cNvSpPr>
          <p:nvPr>
            <p:ph type="ftr" sz="quarter" idx="11"/>
          </p:nvPr>
        </p:nvSpPr>
        <p:spPr/>
        <p:txBody>
          <a:bodyPr rtlCol="0"/>
          <a:lstStyle/>
          <a:p>
            <a:pPr rtl="0"/>
            <a:r>
              <a:rPr lang="es"/>
              <a:t>Independent Living  Training and Technical Assistance Center</a:t>
            </a:r>
          </a:p>
        </p:txBody>
      </p:sp>
      <p:sp>
        <p:nvSpPr>
          <p:cNvPr id="5" name="Slide Number Placeholder 4">
            <a:extLst>
              <a:ext uri="{FF2B5EF4-FFF2-40B4-BE49-F238E27FC236}">
                <a16:creationId xmlns:a16="http://schemas.microsoft.com/office/drawing/2014/main" id="{3C5AEC00-5CD0-0BA2-6A00-D6F456D12D45}"/>
              </a:ext>
            </a:extLst>
          </p:cNvPr>
          <p:cNvSpPr>
            <a:spLocks noGrp="1"/>
          </p:cNvSpPr>
          <p:nvPr>
            <p:ph type="sldNum" sz="quarter" idx="12"/>
          </p:nvPr>
        </p:nvSpPr>
        <p:spPr/>
        <p:txBody>
          <a:bodyPr rtlCol="0"/>
          <a:lstStyle/>
          <a:p>
            <a:pPr rtl="0"/>
            <a:fld id="{181E4D21-DFBA-4BA9-A6C6-558C4B06F883}" type="slidenum">
              <a:rPr lang="en-US" smtClean="0"/>
              <a:t>‹Nº›</a:t>
            </a:fld>
            <a:endParaRPr lang="en-US"/>
          </a:p>
        </p:txBody>
      </p:sp>
    </p:spTree>
    <p:extLst>
      <p:ext uri="{BB962C8B-B14F-4D97-AF65-F5344CB8AC3E}">
        <p14:creationId xmlns:p14="http://schemas.microsoft.com/office/powerpoint/2010/main" val="1244675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E9FEA5-7BBD-340F-3A2D-3AE980A2E86B}"/>
              </a:ext>
            </a:extLst>
          </p:cNvPr>
          <p:cNvSpPr>
            <a:spLocks noGrp="1"/>
          </p:cNvSpPr>
          <p:nvPr>
            <p:ph type="dt" sz="half" idx="10"/>
          </p:nvPr>
        </p:nvSpPr>
        <p:spPr/>
        <p:txBody>
          <a:bodyPr rtlCol="0"/>
          <a:lstStyle/>
          <a:p>
            <a:pPr rtl="0"/>
            <a:r>
              <a:rPr lang="en-US"/>
              <a:t>3/5/2026</a:t>
            </a:r>
          </a:p>
        </p:txBody>
      </p:sp>
      <p:sp>
        <p:nvSpPr>
          <p:cNvPr id="3" name="Footer Placeholder 2">
            <a:extLst>
              <a:ext uri="{FF2B5EF4-FFF2-40B4-BE49-F238E27FC236}">
                <a16:creationId xmlns:a16="http://schemas.microsoft.com/office/drawing/2014/main" id="{8C48A373-D5FB-B220-0228-DD967775E7FE}"/>
              </a:ext>
            </a:extLst>
          </p:cNvPr>
          <p:cNvSpPr>
            <a:spLocks noGrp="1"/>
          </p:cNvSpPr>
          <p:nvPr>
            <p:ph type="ftr" sz="quarter" idx="11"/>
          </p:nvPr>
        </p:nvSpPr>
        <p:spPr/>
        <p:txBody>
          <a:bodyPr rtlCol="0"/>
          <a:lstStyle/>
          <a:p>
            <a:pPr rtl="0"/>
            <a:r>
              <a:rPr lang="es"/>
              <a:t>Independent Living  Training and Technical Assistance Center</a:t>
            </a:r>
          </a:p>
        </p:txBody>
      </p:sp>
      <p:sp>
        <p:nvSpPr>
          <p:cNvPr id="4" name="Slide Number Placeholder 3">
            <a:extLst>
              <a:ext uri="{FF2B5EF4-FFF2-40B4-BE49-F238E27FC236}">
                <a16:creationId xmlns:a16="http://schemas.microsoft.com/office/drawing/2014/main" id="{5DDBE7CD-DCBC-2A78-D9FB-20CD12278615}"/>
              </a:ext>
            </a:extLst>
          </p:cNvPr>
          <p:cNvSpPr>
            <a:spLocks noGrp="1"/>
          </p:cNvSpPr>
          <p:nvPr>
            <p:ph type="sldNum" sz="quarter" idx="12"/>
          </p:nvPr>
        </p:nvSpPr>
        <p:spPr/>
        <p:txBody>
          <a:bodyPr rtlCol="0"/>
          <a:lstStyle/>
          <a:p>
            <a:pPr rtl="0"/>
            <a:fld id="{181E4D21-DFBA-4BA9-A6C6-558C4B06F883}" type="slidenum">
              <a:rPr lang="en-US" smtClean="0"/>
              <a:t>‹Nº›</a:t>
            </a:fld>
            <a:endParaRPr lang="en-US"/>
          </a:p>
        </p:txBody>
      </p:sp>
    </p:spTree>
    <p:extLst>
      <p:ext uri="{BB962C8B-B14F-4D97-AF65-F5344CB8AC3E}">
        <p14:creationId xmlns:p14="http://schemas.microsoft.com/office/powerpoint/2010/main" val="417002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CD72-8F98-5008-7D63-4C60786825F4}"/>
              </a:ext>
            </a:extLst>
          </p:cNvPr>
          <p:cNvSpPr>
            <a:spLocks noGrp="1"/>
          </p:cNvSpPr>
          <p:nvPr>
            <p:ph type="title"/>
          </p:nvPr>
        </p:nvSpPr>
        <p:spPr>
          <a:xfrm>
            <a:off x="839788" y="457200"/>
            <a:ext cx="3932237" cy="1600200"/>
          </a:xfrm>
        </p:spPr>
        <p:txBody>
          <a:bodyPr rtlCol="0" anchor="b"/>
          <a:lstStyle>
            <a:lvl1pPr>
              <a:defRPr sz="3200"/>
            </a:lvl1pPr>
          </a:lstStyle>
          <a:p>
            <a:pPr rtl="0"/>
            <a:r>
              <a:rPr lang="es"/>
              <a:t>Click to edit Master title style</a:t>
            </a:r>
          </a:p>
        </p:txBody>
      </p:sp>
      <p:sp>
        <p:nvSpPr>
          <p:cNvPr id="3" name="Content Placeholder 2">
            <a:extLst>
              <a:ext uri="{FF2B5EF4-FFF2-40B4-BE49-F238E27FC236}">
                <a16:creationId xmlns:a16="http://schemas.microsoft.com/office/drawing/2014/main" id="{CA34EA42-FB26-1563-7D3C-7C7A8D5C8CFB}"/>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Text Placeholder 3">
            <a:extLst>
              <a:ext uri="{FF2B5EF4-FFF2-40B4-BE49-F238E27FC236}">
                <a16:creationId xmlns:a16="http://schemas.microsoft.com/office/drawing/2014/main" id="{401A7F53-35C1-B779-5416-4581FD07DC31}"/>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
              <a:t>Click to edit Master text styles</a:t>
            </a:r>
          </a:p>
        </p:txBody>
      </p:sp>
      <p:sp>
        <p:nvSpPr>
          <p:cNvPr id="5" name="Date Placeholder 4">
            <a:extLst>
              <a:ext uri="{FF2B5EF4-FFF2-40B4-BE49-F238E27FC236}">
                <a16:creationId xmlns:a16="http://schemas.microsoft.com/office/drawing/2014/main" id="{14F2C34F-BDDC-1113-EDDB-D7F1C7E1ADED}"/>
              </a:ext>
            </a:extLst>
          </p:cNvPr>
          <p:cNvSpPr>
            <a:spLocks noGrp="1"/>
          </p:cNvSpPr>
          <p:nvPr>
            <p:ph type="dt" sz="half" idx="10"/>
          </p:nvPr>
        </p:nvSpPr>
        <p:spPr/>
        <p:txBody>
          <a:bodyPr rtlCol="0"/>
          <a:lstStyle/>
          <a:p>
            <a:pPr rtl="0"/>
            <a:r>
              <a:rPr lang="en-US"/>
              <a:t>3/5/2026</a:t>
            </a:r>
          </a:p>
        </p:txBody>
      </p:sp>
      <p:sp>
        <p:nvSpPr>
          <p:cNvPr id="6" name="Footer Placeholder 5">
            <a:extLst>
              <a:ext uri="{FF2B5EF4-FFF2-40B4-BE49-F238E27FC236}">
                <a16:creationId xmlns:a16="http://schemas.microsoft.com/office/drawing/2014/main" id="{84089DDE-17F8-079C-2ED1-0498DD6D6DE6}"/>
              </a:ext>
            </a:extLst>
          </p:cNvPr>
          <p:cNvSpPr>
            <a:spLocks noGrp="1"/>
          </p:cNvSpPr>
          <p:nvPr>
            <p:ph type="ftr" sz="quarter" idx="11"/>
          </p:nvPr>
        </p:nvSpPr>
        <p:spPr/>
        <p:txBody>
          <a:bodyPr rtlCol="0"/>
          <a:lstStyle/>
          <a:p>
            <a:pPr rtl="0"/>
            <a:r>
              <a:rPr lang="es"/>
              <a:t>Independent Living  Training and Technical Assistance Center</a:t>
            </a:r>
          </a:p>
        </p:txBody>
      </p:sp>
      <p:sp>
        <p:nvSpPr>
          <p:cNvPr id="7" name="Slide Number Placeholder 6">
            <a:extLst>
              <a:ext uri="{FF2B5EF4-FFF2-40B4-BE49-F238E27FC236}">
                <a16:creationId xmlns:a16="http://schemas.microsoft.com/office/drawing/2014/main" id="{D5F2BF22-E2EB-1CD7-5B64-125D914D730A}"/>
              </a:ext>
            </a:extLst>
          </p:cNvPr>
          <p:cNvSpPr>
            <a:spLocks noGrp="1"/>
          </p:cNvSpPr>
          <p:nvPr>
            <p:ph type="sldNum" sz="quarter" idx="12"/>
          </p:nvPr>
        </p:nvSpPr>
        <p:spPr/>
        <p:txBody>
          <a:bodyPr rtlCol="0"/>
          <a:lstStyle/>
          <a:p>
            <a:pPr rtl="0"/>
            <a:fld id="{181E4D21-DFBA-4BA9-A6C6-558C4B06F883}" type="slidenum">
              <a:rPr lang="en-US" smtClean="0"/>
              <a:t>‹Nº›</a:t>
            </a:fld>
            <a:endParaRPr lang="en-US"/>
          </a:p>
        </p:txBody>
      </p:sp>
    </p:spTree>
    <p:extLst>
      <p:ext uri="{BB962C8B-B14F-4D97-AF65-F5344CB8AC3E}">
        <p14:creationId xmlns:p14="http://schemas.microsoft.com/office/powerpoint/2010/main" val="253804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49B6A-7947-5BFC-5CAE-837554C0A3C3}"/>
              </a:ext>
            </a:extLst>
          </p:cNvPr>
          <p:cNvSpPr>
            <a:spLocks noGrp="1"/>
          </p:cNvSpPr>
          <p:nvPr>
            <p:ph type="title"/>
          </p:nvPr>
        </p:nvSpPr>
        <p:spPr>
          <a:xfrm>
            <a:off x="839788" y="457200"/>
            <a:ext cx="3932237" cy="1600200"/>
          </a:xfrm>
        </p:spPr>
        <p:txBody>
          <a:bodyPr rtlCol="0" anchor="b"/>
          <a:lstStyle>
            <a:lvl1pPr>
              <a:defRPr sz="3200"/>
            </a:lvl1pPr>
          </a:lstStyle>
          <a:p>
            <a:pPr rtl="0"/>
            <a:r>
              <a:rPr lang="es"/>
              <a:t>Click to edit Master title style</a:t>
            </a:r>
          </a:p>
        </p:txBody>
      </p:sp>
      <p:sp>
        <p:nvSpPr>
          <p:cNvPr id="3" name="Picture Placeholder 2">
            <a:extLst>
              <a:ext uri="{FF2B5EF4-FFF2-40B4-BE49-F238E27FC236}">
                <a16:creationId xmlns:a16="http://schemas.microsoft.com/office/drawing/2014/main" id="{3903A591-99F1-85BA-8639-AF2F25527CFB}"/>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US"/>
          </a:p>
        </p:txBody>
      </p:sp>
      <p:sp>
        <p:nvSpPr>
          <p:cNvPr id="4" name="Text Placeholder 3">
            <a:extLst>
              <a:ext uri="{FF2B5EF4-FFF2-40B4-BE49-F238E27FC236}">
                <a16:creationId xmlns:a16="http://schemas.microsoft.com/office/drawing/2014/main" id="{D580C56B-6F98-3024-987D-55081A0A1F8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
              <a:t>Click to edit Master text styles</a:t>
            </a:r>
          </a:p>
        </p:txBody>
      </p:sp>
      <p:sp>
        <p:nvSpPr>
          <p:cNvPr id="5" name="Date Placeholder 4">
            <a:extLst>
              <a:ext uri="{FF2B5EF4-FFF2-40B4-BE49-F238E27FC236}">
                <a16:creationId xmlns:a16="http://schemas.microsoft.com/office/drawing/2014/main" id="{0E3552B1-02E7-FD72-15BE-0F238F517F3F}"/>
              </a:ext>
            </a:extLst>
          </p:cNvPr>
          <p:cNvSpPr>
            <a:spLocks noGrp="1"/>
          </p:cNvSpPr>
          <p:nvPr>
            <p:ph type="dt" sz="half" idx="10"/>
          </p:nvPr>
        </p:nvSpPr>
        <p:spPr/>
        <p:txBody>
          <a:bodyPr rtlCol="0"/>
          <a:lstStyle/>
          <a:p>
            <a:pPr rtl="0"/>
            <a:r>
              <a:rPr lang="en-US"/>
              <a:t>3/5/2026</a:t>
            </a:r>
          </a:p>
        </p:txBody>
      </p:sp>
      <p:sp>
        <p:nvSpPr>
          <p:cNvPr id="6" name="Footer Placeholder 5">
            <a:extLst>
              <a:ext uri="{FF2B5EF4-FFF2-40B4-BE49-F238E27FC236}">
                <a16:creationId xmlns:a16="http://schemas.microsoft.com/office/drawing/2014/main" id="{4C48984F-4848-A988-7DCC-E92563292373}"/>
              </a:ext>
            </a:extLst>
          </p:cNvPr>
          <p:cNvSpPr>
            <a:spLocks noGrp="1"/>
          </p:cNvSpPr>
          <p:nvPr>
            <p:ph type="ftr" sz="quarter" idx="11"/>
          </p:nvPr>
        </p:nvSpPr>
        <p:spPr/>
        <p:txBody>
          <a:bodyPr rtlCol="0"/>
          <a:lstStyle/>
          <a:p>
            <a:pPr rtl="0"/>
            <a:r>
              <a:rPr lang="es"/>
              <a:t>Independent Living  Training and Technical Assistance Center</a:t>
            </a:r>
          </a:p>
        </p:txBody>
      </p:sp>
      <p:sp>
        <p:nvSpPr>
          <p:cNvPr id="7" name="Slide Number Placeholder 6">
            <a:extLst>
              <a:ext uri="{FF2B5EF4-FFF2-40B4-BE49-F238E27FC236}">
                <a16:creationId xmlns:a16="http://schemas.microsoft.com/office/drawing/2014/main" id="{BB26C64F-3050-4BFA-5598-5887A87243E1}"/>
              </a:ext>
            </a:extLst>
          </p:cNvPr>
          <p:cNvSpPr>
            <a:spLocks noGrp="1"/>
          </p:cNvSpPr>
          <p:nvPr>
            <p:ph type="sldNum" sz="quarter" idx="12"/>
          </p:nvPr>
        </p:nvSpPr>
        <p:spPr/>
        <p:txBody>
          <a:bodyPr rtlCol="0"/>
          <a:lstStyle/>
          <a:p>
            <a:pPr rtl="0"/>
            <a:fld id="{181E4D21-DFBA-4BA9-A6C6-558C4B06F883}" type="slidenum">
              <a:rPr lang="en-US" smtClean="0"/>
              <a:t>‹Nº›</a:t>
            </a:fld>
            <a:endParaRPr lang="en-US"/>
          </a:p>
        </p:txBody>
      </p:sp>
    </p:spTree>
    <p:extLst>
      <p:ext uri="{BB962C8B-B14F-4D97-AF65-F5344CB8AC3E}">
        <p14:creationId xmlns:p14="http://schemas.microsoft.com/office/powerpoint/2010/main" val="895042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7E8631-A5EC-D991-8684-C1C5DA56A0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
              <a:t>Click to edit Master title style</a:t>
            </a:r>
          </a:p>
        </p:txBody>
      </p:sp>
      <p:sp>
        <p:nvSpPr>
          <p:cNvPr id="3" name="Text Placeholder 2">
            <a:extLst>
              <a:ext uri="{FF2B5EF4-FFF2-40B4-BE49-F238E27FC236}">
                <a16:creationId xmlns:a16="http://schemas.microsoft.com/office/drawing/2014/main" id="{BBEDB92C-B724-2A16-3495-27CB151EB2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Date Placeholder 3">
            <a:extLst>
              <a:ext uri="{FF2B5EF4-FFF2-40B4-BE49-F238E27FC236}">
                <a16:creationId xmlns:a16="http://schemas.microsoft.com/office/drawing/2014/main" id="{665B4230-F2F5-AC1F-0FCE-50CE73C8FE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rtl="0"/>
            <a:r>
              <a:rPr lang="en-US"/>
              <a:t>3/5/2026</a:t>
            </a:r>
          </a:p>
        </p:txBody>
      </p:sp>
      <p:sp>
        <p:nvSpPr>
          <p:cNvPr id="5" name="Footer Placeholder 4">
            <a:extLst>
              <a:ext uri="{FF2B5EF4-FFF2-40B4-BE49-F238E27FC236}">
                <a16:creationId xmlns:a16="http://schemas.microsoft.com/office/drawing/2014/main" id="{1E540145-C4E7-1EAC-2632-2A3CE3121B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rtl="0"/>
            <a:r>
              <a:rPr lang="es"/>
              <a:t>Independent Living  Training and Technical Assistance Center</a:t>
            </a:r>
          </a:p>
        </p:txBody>
      </p:sp>
      <p:sp>
        <p:nvSpPr>
          <p:cNvPr id="6" name="Slide Number Placeholder 5">
            <a:extLst>
              <a:ext uri="{FF2B5EF4-FFF2-40B4-BE49-F238E27FC236}">
                <a16:creationId xmlns:a16="http://schemas.microsoft.com/office/drawing/2014/main" id="{1734669A-E6AC-F8C1-F053-9E90485D3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rtl="0"/>
            <a:fld id="{181E4D21-DFBA-4BA9-A6C6-558C4B06F883}" type="slidenum">
              <a:rPr lang="en-US" smtClean="0"/>
              <a:t>‹Nº›</a:t>
            </a:fld>
            <a:endParaRPr lang="en-US"/>
          </a:p>
        </p:txBody>
      </p:sp>
    </p:spTree>
    <p:extLst>
      <p:ext uri="{BB962C8B-B14F-4D97-AF65-F5344CB8AC3E}">
        <p14:creationId xmlns:p14="http://schemas.microsoft.com/office/powerpoint/2010/main" val="1049912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acl.gov/programs/community-living-programs/office-independent-living-programs-contact-list"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umt.co1.qualtrics.com/jfe/form/SV_a9vxC7NPXjPCvGe"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cfr.gov/current/title-45/subtitle-B/chapter-XIII/subchapter-C/part-1329" TargetMode="External"/><Relationship Id="rId2" Type="http://schemas.openxmlformats.org/officeDocument/2006/relationships/hyperlink" Target="https://acl.gov/sites/default/files/about-acl/2020-07/rehabilitation-act-of-1973-amended-by-wioa.pdf" TargetMode="External"/><Relationship Id="rId1" Type="http://schemas.openxmlformats.org/officeDocument/2006/relationships/slideLayout" Target="../slideLayouts/slideLayout2.xml"/><Relationship Id="rId4" Type="http://schemas.openxmlformats.org/officeDocument/2006/relationships/hyperlink" Target="https://ilttacenter.org/wp-content/uploads/2025/09/SILC-Indicators-and-SILC-and-DSE-Assurances-1.2018.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L T&amp;TA  Logo: Independent Living Training and Technical Assistance Center. ">
            <a:extLst>
              <a:ext uri="{FF2B5EF4-FFF2-40B4-BE49-F238E27FC236}">
                <a16:creationId xmlns:a16="http://schemas.microsoft.com/office/drawing/2014/main" id="{FA848488-34F3-8445-55AB-A6C484435A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6523" y="1133474"/>
            <a:ext cx="5024077" cy="2228484"/>
          </a:xfrm>
          <a:prstGeom prst="rect">
            <a:avLst/>
          </a:prstGeom>
        </p:spPr>
      </p:pic>
      <p:sp>
        <p:nvSpPr>
          <p:cNvPr id="3" name="Subtitle 2">
            <a:extLst>
              <a:ext uri="{FF2B5EF4-FFF2-40B4-BE49-F238E27FC236}">
                <a16:creationId xmlns:a16="http://schemas.microsoft.com/office/drawing/2014/main" id="{1B35E190-59CA-4566-91FE-4C0893FED408}"/>
              </a:ext>
            </a:extLst>
          </p:cNvPr>
          <p:cNvSpPr>
            <a:spLocks noGrp="1"/>
          </p:cNvSpPr>
          <p:nvPr>
            <p:ph type="title" idx="4294967295"/>
          </p:nvPr>
        </p:nvSpPr>
        <p:spPr>
          <a:xfrm>
            <a:off x="838200" y="944563"/>
            <a:ext cx="10515600" cy="5232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2400"/>
              </a:spcAft>
              <a:buClrTx/>
              <a:buSzTx/>
              <a:buFont typeface="Arial" panose="020B0604020202020204" pitchFamily="34" charset="0"/>
              <a:buNone/>
              <a:tabLst/>
              <a:defRPr/>
            </a:pPr>
            <a:endParaRPr kumimoji="0" lang="en-US" sz="40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p>
            <a:pPr algn="ctr" rtl="0">
              <a:lnSpc>
                <a:spcPct val="100000"/>
              </a:lnSpc>
              <a:spcBef>
                <a:spcPts val="0"/>
              </a:spcBef>
              <a:spcAft>
                <a:spcPts val="2400"/>
              </a:spcAft>
              <a:defRPr/>
            </a:pPr>
            <a:endParaRPr lang="en-US" sz="6000" b="1" i="0" u="none" strike="noStrike" kern="1200" cap="none" spc="0" normalizeH="0" baseline="0" noProof="0">
              <a:ln>
                <a:noFill/>
              </a:ln>
              <a:solidFill>
                <a:srgbClr val="750518"/>
              </a:solidFill>
              <a:effectLst/>
              <a:highlight>
                <a:srgbClr val="FFFF00"/>
              </a:highlight>
              <a:uLnTx/>
              <a:uFillTx/>
              <a:latin typeface="Aptos Display"/>
              <a:ea typeface="+mn-ea"/>
              <a:cs typeface="Arial"/>
            </a:endParaRPr>
          </a:p>
          <a:p>
            <a:pPr algn="ctr" rtl="0">
              <a:lnSpc>
                <a:spcPct val="100000"/>
              </a:lnSpc>
              <a:spcBef>
                <a:spcPts val="0"/>
              </a:spcBef>
              <a:spcAft>
                <a:spcPts val="1000"/>
              </a:spcAft>
              <a:defRPr/>
            </a:pPr>
            <a:br>
              <a:rPr lang="en-US" sz="6000" b="1">
                <a:solidFill>
                  <a:srgbClr val="750518"/>
                </a:solidFill>
                <a:latin typeface="Aptos Display"/>
                <a:ea typeface="+mn-ea"/>
                <a:cs typeface="Arial"/>
              </a:rPr>
            </a:br>
            <a:r>
              <a:rPr lang="es" sz="6000" b="1">
                <a:solidFill>
                  <a:srgbClr val="750518"/>
                </a:solidFill>
                <a:latin typeface="Aptos Display"/>
                <a:ea typeface="+mn-ea"/>
                <a:cs typeface="Arial"/>
              </a:rPr>
              <a:t>Autonomía del SILC</a:t>
            </a:r>
            <a:br>
              <a:rPr lang="en-US" sz="6000" b="1">
                <a:solidFill>
                  <a:srgbClr val="750518"/>
                </a:solidFill>
                <a:latin typeface="Aptos Display"/>
                <a:ea typeface="+mn-ea"/>
                <a:cs typeface="Arial"/>
              </a:rPr>
            </a:br>
            <a:r>
              <a:rPr lang="es" sz="2700" b="1">
                <a:latin typeface="Aptos Display"/>
                <a:ea typeface="+mn-ea"/>
                <a:cs typeface="Arial"/>
              </a:rPr>
              <a:t>17 de marzo de 2026</a:t>
            </a:r>
            <a:br>
              <a:rPr lang="en-US" sz="2700" b="1">
                <a:latin typeface="Aptos Display"/>
                <a:ea typeface="+mn-ea"/>
                <a:cs typeface="Arial"/>
              </a:rPr>
            </a:br>
            <a:r>
              <a:rPr lang="es" sz="2700" b="1">
                <a:latin typeface="Aptos Display"/>
                <a:ea typeface="+mn-ea"/>
                <a:cs typeface="Arial"/>
              </a:rPr>
              <a:t>Congreso del SILC 2026</a:t>
            </a:r>
            <a:br>
              <a:rPr lang="en-US" sz="2700" b="1">
                <a:latin typeface="Aptos Display"/>
                <a:ea typeface="+mn-ea"/>
                <a:cs typeface="Arial"/>
              </a:rPr>
            </a:br>
            <a:r>
              <a:rPr lang="es" sz="2700" b="1">
                <a:latin typeface="Aptos Display"/>
                <a:ea typeface="+mn-ea"/>
                <a:cs typeface="Arial"/>
              </a:rPr>
              <a:t>Asociación Nacional de Consejos Estatales para la Vida Independiente</a:t>
            </a:r>
            <a:br>
              <a:rPr lang="en-US" sz="2700" b="1">
                <a:latin typeface="Aptos Display"/>
                <a:ea typeface="+mn-ea"/>
                <a:cs typeface="Arial"/>
              </a:rPr>
            </a:br>
            <a:r>
              <a:rPr lang="es" sz="2700" b="1">
                <a:latin typeface="Aptos Display"/>
                <a:ea typeface="+mn-ea"/>
                <a:cs typeface="Arial"/>
              </a:rPr>
              <a:t>Orlando, FL</a:t>
            </a:r>
            <a:br>
              <a:rPr lang="en-US" sz="2700" b="1">
                <a:latin typeface="Aptos Display"/>
                <a:ea typeface="+mn-ea"/>
                <a:cs typeface="Arial"/>
              </a:rPr>
            </a:br>
            <a:endParaRPr lang="en-US" sz="2700" b="1" i="0" u="none" strike="noStrike" kern="1200" cap="none" spc="0" normalizeH="0" baseline="0" noProof="0">
              <a:ln>
                <a:noFill/>
              </a:ln>
              <a:effectLst/>
              <a:uLnTx/>
              <a:uFillTx/>
              <a:latin typeface="Aptos Display" panose="020B0004020202020204" pitchFamily="34" charset="0"/>
              <a:ea typeface="+mn-ea"/>
              <a:cs typeface="Arial"/>
            </a:endParaRPr>
          </a:p>
        </p:txBody>
      </p:sp>
      <p:sp>
        <p:nvSpPr>
          <p:cNvPr id="10" name="Subtitle 2">
            <a:extLst>
              <a:ext uri="{FF2B5EF4-FFF2-40B4-BE49-F238E27FC236}">
                <a16:creationId xmlns:a16="http://schemas.microsoft.com/office/drawing/2014/main" id="{1B35E190-59CA-4566-91FE-4C0893FED408}"/>
              </a:ext>
              <a:ext uri="{C183D7F6-B498-43B3-948B-1728B52AA6E4}">
                <adec:decorative xmlns:adec="http://schemas.microsoft.com/office/drawing/2017/decorative" val="1"/>
              </a:ext>
            </a:extLst>
          </p:cNvPr>
          <p:cNvSpPr txBox="1">
            <a:spLocks/>
          </p:cNvSpPr>
          <p:nvPr/>
        </p:nvSpPr>
        <p:spPr>
          <a:xfrm>
            <a:off x="6267451" y="1133474"/>
            <a:ext cx="5505450" cy="5305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00000"/>
              </a:lnSpc>
              <a:spcBef>
                <a:spcPts val="0"/>
              </a:spcBef>
              <a:spcAft>
                <a:spcPts val="2400"/>
              </a:spcAft>
              <a:buNone/>
            </a:pPr>
            <a:endParaRPr lang="es-ES" sz="240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BAC1A11-6A54-2AA5-2636-4275B5E16B4A}"/>
              </a:ext>
            </a:extLst>
          </p:cNvPr>
          <p:cNvSpPr>
            <a:spLocks noGrp="1"/>
          </p:cNvSpPr>
          <p:nvPr>
            <p:ph type="sldNum" sz="quarter" idx="12"/>
          </p:nvPr>
        </p:nvSpPr>
        <p:spPr/>
        <p:txBody>
          <a:bodyPr rtlCol="0"/>
          <a:lstStyle/>
          <a:p>
            <a:pPr rtl="0"/>
            <a:fld id="{5D16CCA7-A32B-44D2-BAC0-8216F98A92EE}" type="slidenum">
              <a:rPr lang="en-US" smtClean="0"/>
              <a:t>1</a:t>
            </a:fld>
            <a:endParaRPr lang="en-US"/>
          </a:p>
        </p:txBody>
      </p:sp>
      <p:sp>
        <p:nvSpPr>
          <p:cNvPr id="2" name="Footer Placeholder 1">
            <a:extLst>
              <a:ext uri="{FF2B5EF4-FFF2-40B4-BE49-F238E27FC236}">
                <a16:creationId xmlns:a16="http://schemas.microsoft.com/office/drawing/2014/main" id="{1B8B2D2D-1518-E797-F354-5C2C2C51A44C}"/>
              </a:ext>
              <a:ext uri="{C183D7F6-B498-43B3-948B-1728B52AA6E4}">
                <adec:decorative xmlns:adec="http://schemas.microsoft.com/office/drawing/2017/decorative" val="1"/>
              </a:ext>
            </a:extLst>
          </p:cNvPr>
          <p:cNvSpPr>
            <a:spLocks noGrp="1"/>
          </p:cNvSpPr>
          <p:nvPr>
            <p:ph type="ftr" sz="quarter" idx="11"/>
          </p:nvPr>
        </p:nvSpPr>
        <p:spPr/>
        <p:txBody>
          <a:bodyPr rtlCol="0"/>
          <a:lstStyle/>
          <a:p>
            <a:pPr rtl="0"/>
            <a:endParaRPr lang="en-US"/>
          </a:p>
        </p:txBody>
      </p:sp>
    </p:spTree>
    <p:extLst>
      <p:ext uri="{BB962C8B-B14F-4D97-AF65-F5344CB8AC3E}">
        <p14:creationId xmlns:p14="http://schemas.microsoft.com/office/powerpoint/2010/main" val="4114644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87261-0CF4-FA09-E4CD-9297AF5D47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62480D-C616-3CD6-F8BE-261985F24350}"/>
              </a:ext>
            </a:extLst>
          </p:cNvPr>
          <p:cNvSpPr>
            <a:spLocks noGrp="1"/>
          </p:cNvSpPr>
          <p:nvPr>
            <p:ph type="title"/>
          </p:nvPr>
        </p:nvSpPr>
        <p:spPr>
          <a:xfrm>
            <a:off x="531541" y="142101"/>
            <a:ext cx="10515600" cy="1325563"/>
          </a:xfrm>
        </p:spPr>
        <p:txBody>
          <a:bodyPr rtlCol="0">
            <a:normAutofit/>
          </a:bodyPr>
          <a:lstStyle/>
          <a:p>
            <a:pPr rtl="0"/>
            <a:r>
              <a:rPr lang="es" sz="4000" b="1">
                <a:solidFill>
                  <a:srgbClr val="750518"/>
                </a:solidFill>
              </a:rPr>
              <a:t>¿Dónde se describe la autonomía para el SILC?</a:t>
            </a:r>
          </a:p>
        </p:txBody>
      </p:sp>
      <p:sp>
        <p:nvSpPr>
          <p:cNvPr id="3" name="Content Placeholder 2">
            <a:extLst>
              <a:ext uri="{FF2B5EF4-FFF2-40B4-BE49-F238E27FC236}">
                <a16:creationId xmlns:a16="http://schemas.microsoft.com/office/drawing/2014/main" id="{09793251-D23D-D99A-9F79-EA2EADDA7CCF}"/>
              </a:ext>
            </a:extLst>
          </p:cNvPr>
          <p:cNvSpPr>
            <a:spLocks noGrp="1"/>
          </p:cNvSpPr>
          <p:nvPr>
            <p:ph idx="1"/>
          </p:nvPr>
        </p:nvSpPr>
        <p:spPr>
          <a:xfrm>
            <a:off x="531541" y="1226787"/>
            <a:ext cx="11249722" cy="5126737"/>
          </a:xfrm>
        </p:spPr>
        <p:txBody>
          <a:bodyPr vert="horz" lIns="91440" tIns="45720" rIns="91440" bIns="45720" rtlCol="0" anchor="t">
            <a:normAutofit/>
          </a:bodyPr>
          <a:lstStyle/>
          <a:p>
            <a:pPr rtl="0"/>
            <a:r>
              <a:rPr lang="es" b="1" dirty="0"/>
              <a:t>Los elementos de la autonomía del SILC se mencionan en la Sección 705 de la Ley de Rehabilitación y en las normas federales de IL que se encuentran en 45 CFR 1329.</a:t>
            </a:r>
            <a:r>
              <a:rPr lang="es" dirty="0"/>
              <a:t> </a:t>
            </a:r>
          </a:p>
          <a:p>
            <a:pPr lvl="1" rtl="0">
              <a:buFont typeface="Courier New" panose="020B0604020202020204" pitchFamily="34" charset="0"/>
              <a:buChar char="o"/>
            </a:pPr>
            <a:r>
              <a:rPr lang="es" dirty="0"/>
              <a:t>Estas secciones describen cómo se establece un SILC y cómo lleva a cabo sus actividades. </a:t>
            </a:r>
          </a:p>
          <a:p>
            <a:pPr rtl="0"/>
            <a:r>
              <a:rPr lang="es" dirty="0"/>
              <a:t> </a:t>
            </a:r>
            <a:r>
              <a:rPr lang="es" b="1" dirty="0"/>
              <a:t>Su propia autonomía del SILC:</a:t>
            </a:r>
            <a:r>
              <a:rPr lang="es" dirty="0"/>
              <a:t> los elementos específicos de cómo se protege la autonomía del SILC de su estado deben describirse en la Sección 5 de su Plan Estatal para la Vida Independiente.  </a:t>
            </a:r>
          </a:p>
          <a:p>
            <a:pPr lvl="1" rtl="0">
              <a:buFont typeface="Courier New" panose="020B0604020202020204" pitchFamily="34" charset="0"/>
              <a:buChar char="o"/>
            </a:pPr>
            <a:endParaRPr lang="en-US" dirty="0">
              <a:latin typeface="Aptos" panose="02110004020202020204"/>
              <a:cs typeface="Times New Roman"/>
            </a:endParaRPr>
          </a:p>
          <a:p>
            <a:pPr rtl="0"/>
            <a:r>
              <a:rPr lang="es" b="1" dirty="0">
                <a:latin typeface="Aptos" panose="02110004020202020204"/>
                <a:cs typeface="Times New Roman"/>
              </a:rPr>
              <a:t>Indicadores del SILC y garantías del SILC y la DSE:  </a:t>
            </a:r>
            <a:r>
              <a:rPr lang="es" dirty="0">
                <a:latin typeface="Aptos" panose="02110004020202020204"/>
                <a:cs typeface="Times New Roman"/>
              </a:rPr>
              <a:t>los indicadores del SILC y las garantías del SILC y la DSE están incluidos en el SPIL. </a:t>
            </a:r>
            <a:endParaRPr lang="en-US" b="1" dirty="0">
              <a:latin typeface="Aptos" panose="02110004020202020204"/>
              <a:cs typeface="Times New Roman"/>
            </a:endParaRPr>
          </a:p>
          <a:p>
            <a:pPr lvl="1" rtl="0">
              <a:buFont typeface="Courier New" panose="020B0604020202020204" pitchFamily="34" charset="0"/>
              <a:buChar char="o"/>
            </a:pPr>
            <a:endParaRPr lang="en-US" dirty="0">
              <a:latin typeface="Times New Roman"/>
              <a:cs typeface="Times New Roman"/>
            </a:endParaRPr>
          </a:p>
        </p:txBody>
      </p:sp>
      <p:sp>
        <p:nvSpPr>
          <p:cNvPr id="4" name="Footer Placeholder 3">
            <a:extLst>
              <a:ext uri="{FF2B5EF4-FFF2-40B4-BE49-F238E27FC236}">
                <a16:creationId xmlns:a16="http://schemas.microsoft.com/office/drawing/2014/main" id="{7BDC1B4B-62D2-B506-7605-480B36529C9B}"/>
              </a:ext>
            </a:extLst>
          </p:cNvPr>
          <p:cNvSpPr>
            <a:spLocks noGrp="1"/>
          </p:cNvSpPr>
          <p:nvPr>
            <p:ph type="ftr" sz="quarter" idx="11"/>
          </p:nvPr>
        </p:nvSpPr>
        <p:spPr>
          <a:xfrm>
            <a:off x="2797629" y="6356350"/>
            <a:ext cx="5528790" cy="365125"/>
          </a:xfrm>
        </p:spPr>
        <p:txBody>
          <a:bodyPr rtlCol="0"/>
          <a:lstStyle/>
          <a:p>
            <a:pPr rtl="0"/>
            <a:r>
              <a:rPr lang="es" b="1" dirty="0">
                <a:solidFill>
                  <a:schemeClr val="accent3">
                    <a:lumMod val="75000"/>
                  </a:schemeClr>
                </a:solidFill>
              </a:rPr>
              <a:t>Centro de Capacitación y Asistencia Técnica para la Vida Independiente</a:t>
            </a:r>
          </a:p>
        </p:txBody>
      </p:sp>
      <p:sp>
        <p:nvSpPr>
          <p:cNvPr id="5" name="Slide Number Placeholder 4">
            <a:extLst>
              <a:ext uri="{FF2B5EF4-FFF2-40B4-BE49-F238E27FC236}">
                <a16:creationId xmlns:a16="http://schemas.microsoft.com/office/drawing/2014/main" id="{FCAA8990-BE5D-3EB7-1DD2-F758A2A429F0}"/>
              </a:ext>
            </a:extLst>
          </p:cNvPr>
          <p:cNvSpPr>
            <a:spLocks noGrp="1"/>
          </p:cNvSpPr>
          <p:nvPr>
            <p:ph type="sldNum" sz="quarter" idx="12"/>
          </p:nvPr>
        </p:nvSpPr>
        <p:spPr/>
        <p:txBody>
          <a:bodyPr rtlCol="0"/>
          <a:lstStyle/>
          <a:p>
            <a:pPr rtl="0"/>
            <a:fld id="{181E4D21-DFBA-4BA9-A6C6-558C4B06F883}" type="slidenum">
              <a:rPr lang="en-US" smtClean="0"/>
              <a:t>10</a:t>
            </a:fld>
            <a:endParaRPr lang="en-US"/>
          </a:p>
        </p:txBody>
      </p:sp>
    </p:spTree>
    <p:extLst>
      <p:ext uri="{BB962C8B-B14F-4D97-AF65-F5344CB8AC3E}">
        <p14:creationId xmlns:p14="http://schemas.microsoft.com/office/powerpoint/2010/main" val="2896046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4DEFB-8DD1-8241-30DD-34B76F994F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9BBF39-4CEF-7C00-59A2-B7073B50EDB7}"/>
              </a:ext>
            </a:extLst>
          </p:cNvPr>
          <p:cNvSpPr>
            <a:spLocks noGrp="1"/>
          </p:cNvSpPr>
          <p:nvPr>
            <p:ph type="title"/>
          </p:nvPr>
        </p:nvSpPr>
        <p:spPr>
          <a:xfrm>
            <a:off x="531541" y="-100189"/>
            <a:ext cx="10515600" cy="1325563"/>
          </a:xfrm>
        </p:spPr>
        <p:txBody>
          <a:bodyPr rtlCol="0">
            <a:normAutofit/>
          </a:bodyPr>
          <a:lstStyle/>
          <a:p>
            <a:pPr rtl="0"/>
            <a:r>
              <a:rPr lang="es" sz="4000" b="1" dirty="0">
                <a:solidFill>
                  <a:srgbClr val="750518"/>
                </a:solidFill>
              </a:rPr>
              <a:t>¿Cómo se describe la autonomía para el SILC?</a:t>
            </a:r>
          </a:p>
        </p:txBody>
      </p:sp>
      <p:sp>
        <p:nvSpPr>
          <p:cNvPr id="3" name="Content Placeholder 2">
            <a:extLst>
              <a:ext uri="{FF2B5EF4-FFF2-40B4-BE49-F238E27FC236}">
                <a16:creationId xmlns:a16="http://schemas.microsoft.com/office/drawing/2014/main" id="{CEFD718B-CF3C-6B41-CCA9-24D77C1B8B56}"/>
              </a:ext>
            </a:extLst>
          </p:cNvPr>
          <p:cNvSpPr>
            <a:spLocks noGrp="1"/>
          </p:cNvSpPr>
          <p:nvPr>
            <p:ph idx="1"/>
          </p:nvPr>
        </p:nvSpPr>
        <p:spPr>
          <a:xfrm>
            <a:off x="531541" y="865631"/>
            <a:ext cx="11249722" cy="5126737"/>
          </a:xfrm>
        </p:spPr>
        <p:txBody>
          <a:bodyPr vert="horz" lIns="91440" tIns="45720" rIns="91440" bIns="45720" rtlCol="0" anchor="t">
            <a:normAutofit fontScale="92500"/>
          </a:bodyPr>
          <a:lstStyle/>
          <a:p>
            <a:pPr marL="0" indent="0" rtl="0">
              <a:buNone/>
            </a:pPr>
            <a:r>
              <a:rPr lang="es" b="1" dirty="0"/>
              <a:t>Sección 705 de la Ley de Rehabilitación y Normas Federales de IL (45 CFR 1329)</a:t>
            </a:r>
            <a:endParaRPr lang="en-US" b="1" dirty="0">
              <a:latin typeface="Aptos"/>
              <a:cs typeface="Times New Roman"/>
            </a:endParaRPr>
          </a:p>
          <a:p>
            <a:pPr lvl="1" rtl="0"/>
            <a:r>
              <a:rPr lang="es" b="1" dirty="0">
                <a:latin typeface="Aptos"/>
                <a:cs typeface="Times New Roman"/>
              </a:rPr>
              <a:t>Establecimiento: </a:t>
            </a:r>
            <a:r>
              <a:rPr lang="es" dirty="0">
                <a:latin typeface="Aptos"/>
                <a:cs typeface="Times New Roman"/>
              </a:rPr>
              <a:t>el SILC no se establece como una entidad dentro de una agencia estatal (Sección 705(a) de la Ley de Rehabilitación)</a:t>
            </a:r>
            <a:r>
              <a:rPr lang="es" dirty="0">
                <a:cs typeface="Times New Roman"/>
              </a:rPr>
              <a:t> y es independiente y autónomo respecto de la DSE y de todas las demás agencias estatales (§ 1329.14(b)).</a:t>
            </a:r>
            <a:endParaRPr lang="en-US" dirty="0">
              <a:latin typeface="Aptos"/>
              <a:cs typeface="Times New Roman"/>
            </a:endParaRPr>
          </a:p>
          <a:p>
            <a:pPr lvl="1" rtl="0"/>
            <a:r>
              <a:rPr lang="es" b="1" dirty="0">
                <a:latin typeface="Aptos"/>
                <a:cs typeface="Times New Roman"/>
              </a:rPr>
              <a:t>Personal: </a:t>
            </a:r>
            <a:r>
              <a:rPr lang="es" dirty="0">
                <a:latin typeface="Aptos"/>
                <a:cs typeface="Times New Roman"/>
              </a:rPr>
              <a:t>el SILC supervisa y evalúa a su propio personal (Sección 705(e)(2); §1329.15(e) de la Ley de Rehabilitación). </a:t>
            </a:r>
            <a:r>
              <a:rPr lang="es" dirty="0">
                <a:ea typeface="+mn-lt"/>
                <a:cs typeface="+mn-lt"/>
              </a:rPr>
              <a:t> Mientras asiste al SILC en el cumplimiento de sus funciones, la DSE (o cualquier otra agencia del Estado) no asigna al personal tareas que generen un conflicto de intereses (Sección 705(e)(3)).</a:t>
            </a:r>
            <a:endParaRPr lang="en-US" dirty="0">
              <a:cs typeface="Times New Roman"/>
            </a:endParaRPr>
          </a:p>
          <a:p>
            <a:pPr lvl="1" rtl="0"/>
            <a:r>
              <a:rPr lang="es" b="1" dirty="0">
                <a:latin typeface="Aptos"/>
                <a:cs typeface="Times New Roman"/>
              </a:rPr>
              <a:t>Gestión del presupuesto: </a:t>
            </a:r>
            <a:r>
              <a:rPr lang="es" dirty="0">
                <a:latin typeface="Aptos"/>
                <a:cs typeface="Times New Roman"/>
              </a:rPr>
              <a:t>el SILC gestiona su propio presupuesto y es responsable del gasto adecuado de fondos y del uso de recursos (§1329.15(c)(5)).</a:t>
            </a:r>
          </a:p>
          <a:p>
            <a:pPr lvl="1" rtl="0"/>
            <a:r>
              <a:rPr lang="es" b="1" dirty="0">
                <a:latin typeface="Aptos"/>
                <a:cs typeface="Times New Roman"/>
              </a:rPr>
              <a:t>Plan de recursos: </a:t>
            </a:r>
            <a:r>
              <a:rPr lang="es" dirty="0">
                <a:latin typeface="Aptos"/>
                <a:cs typeface="Times New Roman"/>
              </a:rPr>
              <a:t>el plan de recursos del SILC incluye los recursos necesarios y suficientes para que el SILC lleve a cabo sus funciones y facultades (§1329.12(b)(2)). Además, no se pueden incluir condiciones o requisitos en el plan de recursos del SILC que puedan comprometer la independencia del SILC (§1329.15(c)(4)).</a:t>
            </a:r>
            <a:endParaRPr lang="en-US" dirty="0">
              <a:ea typeface="+mn-lt"/>
              <a:cs typeface="Times New Roman"/>
            </a:endParaRPr>
          </a:p>
          <a:p>
            <a:pPr rtl="0"/>
            <a:endParaRPr lang="en-US" dirty="0">
              <a:latin typeface="Aptos" panose="02110004020202020204"/>
              <a:cs typeface="Times New Roman"/>
            </a:endParaRPr>
          </a:p>
          <a:p>
            <a:pPr lvl="1" rtl="0"/>
            <a:endParaRPr lang="en-US" dirty="0">
              <a:latin typeface="Times New Roman"/>
              <a:cs typeface="Times New Roman"/>
            </a:endParaRPr>
          </a:p>
        </p:txBody>
      </p:sp>
      <p:sp>
        <p:nvSpPr>
          <p:cNvPr id="4" name="Footer Placeholder 3">
            <a:extLst>
              <a:ext uri="{FF2B5EF4-FFF2-40B4-BE49-F238E27FC236}">
                <a16:creationId xmlns:a16="http://schemas.microsoft.com/office/drawing/2014/main" id="{9689ADBB-C6EC-4B78-584B-35C6A47C9E61}"/>
              </a:ext>
            </a:extLst>
          </p:cNvPr>
          <p:cNvSpPr>
            <a:spLocks noGrp="1"/>
          </p:cNvSpPr>
          <p:nvPr>
            <p:ph type="ftr" sz="quarter" idx="11"/>
          </p:nvPr>
        </p:nvSpPr>
        <p:spPr>
          <a:xfrm>
            <a:off x="3700630" y="6356350"/>
            <a:ext cx="5987655" cy="365125"/>
          </a:xfrm>
        </p:spPr>
        <p:txBody>
          <a:bodyPr rtlCol="0"/>
          <a:lstStyle/>
          <a:p>
            <a:pPr rtl="0"/>
            <a:r>
              <a:rPr lang="es" b="1" dirty="0">
                <a:solidFill>
                  <a:schemeClr val="accent3">
                    <a:lumMod val="75000"/>
                  </a:schemeClr>
                </a:solidFill>
              </a:rPr>
              <a:t>Centro de Capacitación y Asistencia Técnica para la Vida Independiente</a:t>
            </a:r>
          </a:p>
        </p:txBody>
      </p:sp>
      <p:sp>
        <p:nvSpPr>
          <p:cNvPr id="5" name="Slide Number Placeholder 4">
            <a:extLst>
              <a:ext uri="{FF2B5EF4-FFF2-40B4-BE49-F238E27FC236}">
                <a16:creationId xmlns:a16="http://schemas.microsoft.com/office/drawing/2014/main" id="{E435094D-FF5B-FE32-5FF5-DD7442D0884A}"/>
              </a:ext>
            </a:extLst>
          </p:cNvPr>
          <p:cNvSpPr>
            <a:spLocks noGrp="1"/>
          </p:cNvSpPr>
          <p:nvPr>
            <p:ph type="sldNum" sz="quarter" idx="12"/>
          </p:nvPr>
        </p:nvSpPr>
        <p:spPr/>
        <p:txBody>
          <a:bodyPr rtlCol="0"/>
          <a:lstStyle/>
          <a:p>
            <a:pPr rtl="0"/>
            <a:fld id="{181E4D21-DFBA-4BA9-A6C6-558C4B06F883}" type="slidenum">
              <a:rPr lang="en-US" smtClean="0"/>
              <a:t>11</a:t>
            </a:fld>
            <a:endParaRPr lang="en-US"/>
          </a:p>
        </p:txBody>
      </p:sp>
    </p:spTree>
    <p:extLst>
      <p:ext uri="{BB962C8B-B14F-4D97-AF65-F5344CB8AC3E}">
        <p14:creationId xmlns:p14="http://schemas.microsoft.com/office/powerpoint/2010/main" val="1260966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D9EDE-3048-4A49-8EF3-BF3303FFA8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45105E-5E0C-1741-18C5-9210D78E1890}"/>
              </a:ext>
            </a:extLst>
          </p:cNvPr>
          <p:cNvSpPr>
            <a:spLocks noGrp="1"/>
          </p:cNvSpPr>
          <p:nvPr>
            <p:ph type="title"/>
          </p:nvPr>
        </p:nvSpPr>
        <p:spPr>
          <a:xfrm>
            <a:off x="857535" y="0"/>
            <a:ext cx="10515600" cy="1325563"/>
          </a:xfrm>
        </p:spPr>
        <p:txBody>
          <a:bodyPr rtlCol="0">
            <a:normAutofit/>
          </a:bodyPr>
          <a:lstStyle/>
          <a:p>
            <a:pPr rtl="0"/>
            <a:r>
              <a:rPr lang="es" sz="4000" b="1" dirty="0">
                <a:solidFill>
                  <a:srgbClr val="750518"/>
                </a:solidFill>
              </a:rPr>
              <a:t>Autonomía: establecimiento del SILC</a:t>
            </a:r>
          </a:p>
        </p:txBody>
      </p:sp>
      <p:sp>
        <p:nvSpPr>
          <p:cNvPr id="2" name="Content Placeholder 1">
            <a:extLst>
              <a:ext uri="{FF2B5EF4-FFF2-40B4-BE49-F238E27FC236}">
                <a16:creationId xmlns:a16="http://schemas.microsoft.com/office/drawing/2014/main" id="{AF5A24DF-063D-4B08-13BA-515DA10486BC}"/>
              </a:ext>
            </a:extLst>
          </p:cNvPr>
          <p:cNvSpPr>
            <a:spLocks noGrp="1"/>
          </p:cNvSpPr>
          <p:nvPr>
            <p:ph sz="half" idx="1"/>
          </p:nvPr>
        </p:nvSpPr>
        <p:spPr>
          <a:xfrm>
            <a:off x="812422" y="1025868"/>
            <a:ext cx="5136108" cy="4806263"/>
          </a:xfrm>
        </p:spPr>
        <p:txBody>
          <a:bodyPr vert="horz" lIns="91440" tIns="45720" rIns="91440" bIns="45720" rtlCol="0" anchor="t">
            <a:noAutofit/>
          </a:bodyPr>
          <a:lstStyle/>
          <a:p>
            <a:pPr marL="0" indent="0" rtl="0">
              <a:buNone/>
            </a:pPr>
            <a:r>
              <a:rPr lang="es" sz="2600" b="1" dirty="0"/>
              <a:t>Ley de Rehabilitación:</a:t>
            </a:r>
          </a:p>
          <a:p>
            <a:pPr marL="0" indent="0" rtl="0">
              <a:buNone/>
            </a:pPr>
            <a:r>
              <a:rPr lang="es" sz="2000" i="1" dirty="0"/>
              <a:t>Para ser elegible para recibir asistencia financiera bajo este capítulo, cada Estado deberá </a:t>
            </a:r>
            <a:r>
              <a:rPr lang="es" sz="2000" b="1" i="1" dirty="0"/>
              <a:t>establecer y mantener </a:t>
            </a:r>
            <a:r>
              <a:rPr lang="es" sz="2000" i="1" dirty="0"/>
              <a:t> un Consejo para la Vida Independiente a Nivel Estatal (denominado en esta sección como el ‘‘Consejo</a:t>
            </a:r>
            <a:r>
              <a:rPr lang="es" sz="2000" b="1" i="1" dirty="0"/>
              <a:t>’’). El Consejo no se establecerá como una entidad dentro de una agencia estatal.</a:t>
            </a:r>
            <a:r>
              <a:rPr lang="es" sz="2000" i="1" dirty="0"/>
              <a:t> (Sección 705(a) de la Ley de Rehabilitación)</a:t>
            </a:r>
          </a:p>
          <a:p>
            <a:pPr marL="0" indent="0" rtl="0">
              <a:buNone/>
            </a:pPr>
            <a:r>
              <a:rPr lang="es" b="1" dirty="0"/>
              <a:t>Normas de IL</a:t>
            </a:r>
          </a:p>
          <a:p>
            <a:pPr marL="0" indent="0" rtl="0">
              <a:buNone/>
            </a:pPr>
            <a:r>
              <a:rPr lang="es" sz="2000" i="1" dirty="0"/>
              <a:t>(b) El SILC no se establecerá como una entidad dentro de una agencia estatal, incluida la DSE. </a:t>
            </a:r>
            <a:r>
              <a:rPr lang="es" sz="2000" b="1" i="1" dirty="0"/>
              <a:t>El SILC será independiente y autónomo respecto de la DSE y de todas las demás agencias estatales. </a:t>
            </a:r>
            <a:r>
              <a:rPr lang="es" sz="2000" i="1" dirty="0"/>
              <a:t>(45 CFR 1329.14 (b)</a:t>
            </a:r>
          </a:p>
          <a:p>
            <a:pPr marL="0" indent="0" rtl="0">
              <a:buNone/>
            </a:pPr>
            <a:endParaRPr lang="en-US" sz="2000" dirty="0"/>
          </a:p>
          <a:p>
            <a:pPr marL="0" indent="0" rtl="0">
              <a:buNone/>
            </a:pPr>
            <a:endParaRPr lang="en-US" sz="2000" dirty="0"/>
          </a:p>
          <a:p>
            <a:pPr marL="0" indent="0" rtl="0">
              <a:buNone/>
            </a:pPr>
            <a:endParaRPr lang="en-US" sz="2000" dirty="0"/>
          </a:p>
          <a:p>
            <a:pPr marL="0" indent="0" rtl="0">
              <a:buNone/>
            </a:pPr>
            <a:endParaRPr lang="en-US" sz="2000" dirty="0"/>
          </a:p>
          <a:p>
            <a:pPr marL="0" indent="0" rtl="0">
              <a:buNone/>
            </a:pPr>
            <a:endParaRPr lang="en-US" sz="2000" dirty="0"/>
          </a:p>
          <a:p>
            <a:pPr marL="0" indent="0" rtl="0">
              <a:buNone/>
            </a:pPr>
            <a:endParaRPr lang="en-US" dirty="0"/>
          </a:p>
        </p:txBody>
      </p:sp>
      <p:sp>
        <p:nvSpPr>
          <p:cNvPr id="5" name="Content Placeholder 4">
            <a:extLst>
              <a:ext uri="{FF2B5EF4-FFF2-40B4-BE49-F238E27FC236}">
                <a16:creationId xmlns:a16="http://schemas.microsoft.com/office/drawing/2014/main" id="{4217CCE9-21C7-CC0F-24DF-A8E97E79522A}"/>
              </a:ext>
            </a:extLst>
          </p:cNvPr>
          <p:cNvSpPr>
            <a:spLocks noGrp="1"/>
          </p:cNvSpPr>
          <p:nvPr>
            <p:ph sz="half" idx="2"/>
          </p:nvPr>
        </p:nvSpPr>
        <p:spPr>
          <a:xfrm>
            <a:off x="6115335" y="1370700"/>
            <a:ext cx="5238465" cy="4806263"/>
          </a:xfrm>
        </p:spPr>
        <p:txBody>
          <a:bodyPr vert="horz" lIns="91440" tIns="45720" rIns="91440" bIns="45720" rtlCol="0" anchor="t">
            <a:normAutofit/>
          </a:bodyPr>
          <a:lstStyle/>
          <a:p>
            <a:pPr marL="0" indent="0" rtl="0">
              <a:buNone/>
            </a:pPr>
            <a:r>
              <a:rPr lang="es" sz="2600" b="1"/>
              <a:t>Esto implica lo siguiente:</a:t>
            </a:r>
          </a:p>
          <a:p>
            <a:pPr rtl="0"/>
            <a:r>
              <a:rPr lang="es" sz="2200"/>
              <a:t>El SILC no se crea como parte de una agencia estatal. </a:t>
            </a:r>
          </a:p>
          <a:p>
            <a:pPr lvl="1" rtl="0">
              <a:buFont typeface="Courier New" panose="020B0604020202020204" pitchFamily="34" charset="0"/>
              <a:buChar char="o"/>
            </a:pPr>
            <a:r>
              <a:rPr lang="es" sz="2200" b="1" i="1"/>
              <a:t>Ejemplo:</a:t>
            </a:r>
            <a:r>
              <a:rPr lang="es" sz="2200"/>
              <a:t> si un SILC fuera un departamento de la agencia de Rehabilitación Vocacional (VR), esto violaría esta norma. </a:t>
            </a:r>
          </a:p>
          <a:p>
            <a:pPr lvl="1" rtl="0">
              <a:buFont typeface="Courier New" panose="020B0604020202020204" pitchFamily="34" charset="0"/>
              <a:buChar char="o"/>
            </a:pPr>
            <a:r>
              <a:rPr lang="es" sz="2200"/>
              <a:t>El</a:t>
            </a:r>
            <a:r>
              <a:rPr lang="es" sz="2200">
                <a:ea typeface="+mn-lt"/>
                <a:cs typeface="+mn-lt"/>
              </a:rPr>
              <a:t> SILC debe tener la capacidad de controlar sus operaciones, no el</a:t>
            </a:r>
            <a:r>
              <a:rPr lang="es" sz="2200"/>
              <a:t> estado. </a:t>
            </a:r>
          </a:p>
          <a:p>
            <a:pPr rtl="0"/>
            <a:r>
              <a:rPr lang="es" sz="2200"/>
              <a:t>El SILC es independiente de la DSE. </a:t>
            </a:r>
          </a:p>
          <a:p>
            <a:pPr rtl="0"/>
            <a:r>
              <a:rPr lang="es" sz="2200"/>
              <a:t>El SILC es autónomo de la DSE. </a:t>
            </a:r>
          </a:p>
          <a:p>
            <a:pPr rtl="0"/>
            <a:r>
              <a:rPr lang="es" sz="2200"/>
              <a:t>El SILC es autónomo de todas las demás agencias estatales. </a:t>
            </a:r>
          </a:p>
        </p:txBody>
      </p:sp>
      <p:sp>
        <p:nvSpPr>
          <p:cNvPr id="3" name="Slide Number Placeholder 2">
            <a:extLst>
              <a:ext uri="{FF2B5EF4-FFF2-40B4-BE49-F238E27FC236}">
                <a16:creationId xmlns:a16="http://schemas.microsoft.com/office/drawing/2014/main" id="{8E237A4A-25C5-E174-7654-55300B9C1C21}"/>
              </a:ext>
            </a:extLst>
          </p:cNvPr>
          <p:cNvSpPr>
            <a:spLocks noGrp="1"/>
          </p:cNvSpPr>
          <p:nvPr>
            <p:ph type="sldNum" sz="quarter" idx="10"/>
          </p:nvPr>
        </p:nvSpPr>
        <p:spPr/>
        <p:txBody>
          <a:bodyPr rtlCol="0"/>
          <a:lstStyle/>
          <a:p>
            <a:pPr rtl="0">
              <a:defRPr/>
            </a:pPr>
            <a:fld id="{F2DF5F09-D78D-44DB-A338-E90D23C46220}" type="slidenum">
              <a:rPr lang="en-US" smtClean="0"/>
              <a:t>12</a:t>
            </a:fld>
            <a:endParaRPr lang="en-US"/>
          </a:p>
        </p:txBody>
      </p:sp>
      <p:sp>
        <p:nvSpPr>
          <p:cNvPr id="6" name="Footer Placeholder 5">
            <a:extLst>
              <a:ext uri="{FF2B5EF4-FFF2-40B4-BE49-F238E27FC236}">
                <a16:creationId xmlns:a16="http://schemas.microsoft.com/office/drawing/2014/main" id="{5D98951A-2B00-A814-30F5-7ED33CB2746C}"/>
              </a:ext>
            </a:extLst>
          </p:cNvPr>
          <p:cNvSpPr>
            <a:spLocks noGrp="1"/>
          </p:cNvSpPr>
          <p:nvPr>
            <p:ph type="ftr" sz="quarter" idx="11"/>
          </p:nvPr>
        </p:nvSpPr>
        <p:spPr>
          <a:xfrm>
            <a:off x="3233057" y="6356350"/>
            <a:ext cx="5584372" cy="365125"/>
          </a:xfrm>
        </p:spPr>
        <p:txBody>
          <a:bodyPr rtlCol="0"/>
          <a:lstStyle/>
          <a:p>
            <a:pPr rtl="0"/>
            <a:r>
              <a:rPr lang="es" b="1" dirty="0">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1528624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BDF4-4834-68A5-D486-D631E07646A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AD1AB4-6009-91E1-E261-90A2BC70A3D5}"/>
              </a:ext>
            </a:extLst>
          </p:cNvPr>
          <p:cNvSpPr>
            <a:spLocks noGrp="1"/>
          </p:cNvSpPr>
          <p:nvPr>
            <p:ph type="title"/>
          </p:nvPr>
        </p:nvSpPr>
        <p:spPr/>
        <p:txBody>
          <a:bodyPr rtlCol="0">
            <a:normAutofit/>
          </a:bodyPr>
          <a:lstStyle/>
          <a:p>
            <a:pPr rtl="0"/>
            <a:r>
              <a:rPr lang="es" sz="4000" b="1">
                <a:solidFill>
                  <a:srgbClr val="750518"/>
                </a:solidFill>
              </a:rPr>
              <a:t>Autonomía: supervisión y evaluación del personal</a:t>
            </a:r>
            <a:endParaRPr lang="en-US"/>
          </a:p>
        </p:txBody>
      </p:sp>
      <p:sp>
        <p:nvSpPr>
          <p:cNvPr id="2" name="Content Placeholder 1">
            <a:extLst>
              <a:ext uri="{FF2B5EF4-FFF2-40B4-BE49-F238E27FC236}">
                <a16:creationId xmlns:a16="http://schemas.microsoft.com/office/drawing/2014/main" id="{E7D414A7-075D-90A1-99EF-BA66DC362409}"/>
              </a:ext>
            </a:extLst>
          </p:cNvPr>
          <p:cNvSpPr>
            <a:spLocks noGrp="1"/>
          </p:cNvSpPr>
          <p:nvPr>
            <p:ph sz="half" idx="1"/>
          </p:nvPr>
        </p:nvSpPr>
        <p:spPr>
          <a:xfrm>
            <a:off x="838200" y="1575417"/>
            <a:ext cx="5136108" cy="4601546"/>
          </a:xfrm>
        </p:spPr>
        <p:txBody>
          <a:bodyPr vert="horz" lIns="91440" tIns="45720" rIns="91440" bIns="45720" rtlCol="0" anchor="t">
            <a:noAutofit/>
          </a:bodyPr>
          <a:lstStyle/>
          <a:p>
            <a:pPr marL="0" lvl="1" indent="0" rtl="0">
              <a:spcAft>
                <a:spcPts val="1200"/>
              </a:spcAft>
              <a:buNone/>
            </a:pPr>
            <a:r>
              <a:rPr lang="es" sz="2800" b="1">
                <a:cs typeface="Times New Roman"/>
              </a:rPr>
              <a:t>Ley de Rehabilitación y Normas de IL</a:t>
            </a:r>
          </a:p>
          <a:p>
            <a:pPr marL="0" lvl="1" indent="0" rtl="0">
              <a:spcAft>
                <a:spcPts val="1200"/>
              </a:spcAft>
              <a:buNone/>
            </a:pPr>
            <a:r>
              <a:rPr lang="es" sz="2800" i="1">
                <a:cs typeface="Times New Roman"/>
              </a:rPr>
              <a:t>e) El SILC deberá, de acuerdo con la ley estatal, </a:t>
            </a:r>
            <a:r>
              <a:rPr lang="es" sz="2800" b="1" i="1">
                <a:cs typeface="Times New Roman"/>
              </a:rPr>
              <a:t>supervisar y evaluar a su personal</a:t>
            </a:r>
            <a:r>
              <a:rPr lang="es" sz="2800" i="1">
                <a:cs typeface="Times New Roman"/>
              </a:rPr>
              <a:t> y a otros empleados según sea necesario para llevar a cabo sus funciones en virtud de esta sección. (Sección 705(e)(2) de la Ley de Rehabilitación; 45 CFR 329.15(e))</a:t>
            </a:r>
          </a:p>
          <a:p>
            <a:pPr marL="0" lvl="1" indent="0" rtl="0">
              <a:spcAft>
                <a:spcPts val="1200"/>
              </a:spcAft>
              <a:buNone/>
            </a:pPr>
            <a:endParaRPr lang="en-US">
              <a:cs typeface="Times New Roman"/>
            </a:endParaRPr>
          </a:p>
          <a:p>
            <a:pPr marL="0" lvl="1" indent="0" rtl="0">
              <a:spcAft>
                <a:spcPts val="1200"/>
              </a:spcAft>
              <a:buNone/>
            </a:pPr>
            <a:endParaRPr lang="en-US"/>
          </a:p>
        </p:txBody>
      </p:sp>
      <p:sp>
        <p:nvSpPr>
          <p:cNvPr id="5" name="Content Placeholder 4">
            <a:extLst>
              <a:ext uri="{FF2B5EF4-FFF2-40B4-BE49-F238E27FC236}">
                <a16:creationId xmlns:a16="http://schemas.microsoft.com/office/drawing/2014/main" id="{10EDB1E2-692F-4545-F73A-C5538E2BFDB5}"/>
              </a:ext>
            </a:extLst>
          </p:cNvPr>
          <p:cNvSpPr>
            <a:spLocks noGrp="1"/>
          </p:cNvSpPr>
          <p:nvPr>
            <p:ph sz="half" idx="2"/>
          </p:nvPr>
        </p:nvSpPr>
        <p:spPr>
          <a:xfrm>
            <a:off x="6115335" y="1690688"/>
            <a:ext cx="5238465" cy="3825827"/>
          </a:xfrm>
        </p:spPr>
        <p:txBody>
          <a:bodyPr vert="horz" lIns="91440" tIns="45720" rIns="91440" bIns="45720" rtlCol="0" anchor="t">
            <a:normAutofit/>
          </a:bodyPr>
          <a:lstStyle/>
          <a:p>
            <a:pPr marL="0" indent="0" rtl="0">
              <a:buNone/>
            </a:pPr>
            <a:r>
              <a:rPr lang="es" b="1"/>
              <a:t>Esto implica lo siguiente:</a:t>
            </a:r>
          </a:p>
          <a:p>
            <a:pPr rtl="0"/>
            <a:r>
              <a:rPr lang="es"/>
              <a:t>El personal del SILC trabaja para el SILC. </a:t>
            </a:r>
          </a:p>
          <a:p>
            <a:pPr rtl="0"/>
            <a:r>
              <a:rPr lang="es"/>
              <a:t>El SILC dirige el trabajo del personal y evalúa su desempeño. </a:t>
            </a:r>
          </a:p>
          <a:p>
            <a:pPr rtl="0"/>
            <a:r>
              <a:rPr lang="es"/>
              <a:t>El SILC tiene la facultad de contratar, despedir y seleccionar a su personal. </a:t>
            </a:r>
          </a:p>
          <a:p>
            <a:pPr rtl="0"/>
            <a:endParaRPr lang="en-US"/>
          </a:p>
        </p:txBody>
      </p:sp>
      <p:sp>
        <p:nvSpPr>
          <p:cNvPr id="3" name="Slide Number Placeholder 2">
            <a:extLst>
              <a:ext uri="{FF2B5EF4-FFF2-40B4-BE49-F238E27FC236}">
                <a16:creationId xmlns:a16="http://schemas.microsoft.com/office/drawing/2014/main" id="{B5629BAD-C54C-01D8-8698-7328EC3B5088}"/>
              </a:ext>
            </a:extLst>
          </p:cNvPr>
          <p:cNvSpPr>
            <a:spLocks noGrp="1"/>
          </p:cNvSpPr>
          <p:nvPr>
            <p:ph type="sldNum" sz="quarter" idx="10"/>
          </p:nvPr>
        </p:nvSpPr>
        <p:spPr/>
        <p:txBody>
          <a:bodyPr rtlCol="0"/>
          <a:lstStyle/>
          <a:p>
            <a:pPr rtl="0">
              <a:defRPr/>
            </a:pPr>
            <a:fld id="{F2DF5F09-D78D-44DB-A338-E90D23C46220}" type="slidenum">
              <a:rPr lang="en-US" smtClean="0"/>
              <a:t>13</a:t>
            </a:fld>
            <a:endParaRPr lang="en-US"/>
          </a:p>
        </p:txBody>
      </p:sp>
      <p:sp>
        <p:nvSpPr>
          <p:cNvPr id="6" name="Footer Placeholder 5">
            <a:extLst>
              <a:ext uri="{FF2B5EF4-FFF2-40B4-BE49-F238E27FC236}">
                <a16:creationId xmlns:a16="http://schemas.microsoft.com/office/drawing/2014/main" id="{E9988428-B6C2-A379-A943-44FC1663EE7E}"/>
              </a:ext>
            </a:extLst>
          </p:cNvPr>
          <p:cNvSpPr>
            <a:spLocks noGrp="1"/>
          </p:cNvSpPr>
          <p:nvPr>
            <p:ph type="ftr" sz="quarter" idx="11"/>
          </p:nvPr>
        </p:nvSpPr>
        <p:spPr>
          <a:xfrm>
            <a:off x="3743661" y="6356350"/>
            <a:ext cx="4409739"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3480689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5D17C-3BFA-9C13-3FCA-46D77E387C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05A58A-FAB6-F99A-9A90-CBC264AF0225}"/>
              </a:ext>
            </a:extLst>
          </p:cNvPr>
          <p:cNvSpPr>
            <a:spLocks noGrp="1"/>
          </p:cNvSpPr>
          <p:nvPr>
            <p:ph type="title"/>
          </p:nvPr>
        </p:nvSpPr>
        <p:spPr/>
        <p:txBody>
          <a:bodyPr rtlCol="0">
            <a:normAutofit/>
          </a:bodyPr>
          <a:lstStyle/>
          <a:p>
            <a:pPr rtl="0"/>
            <a:r>
              <a:rPr lang="es" sz="4000" b="1">
                <a:solidFill>
                  <a:srgbClr val="750518"/>
                </a:solidFill>
              </a:rPr>
              <a:t>Autonomía: SILC que utiliza personal de la DSE</a:t>
            </a:r>
          </a:p>
        </p:txBody>
      </p:sp>
      <p:sp>
        <p:nvSpPr>
          <p:cNvPr id="2" name="Content Placeholder 1">
            <a:extLst>
              <a:ext uri="{FF2B5EF4-FFF2-40B4-BE49-F238E27FC236}">
                <a16:creationId xmlns:a16="http://schemas.microsoft.com/office/drawing/2014/main" id="{4D4DCBA2-FF06-6AA2-D201-6FA8EB34AA5A}"/>
              </a:ext>
            </a:extLst>
          </p:cNvPr>
          <p:cNvSpPr>
            <a:spLocks noGrp="1"/>
          </p:cNvSpPr>
          <p:nvPr>
            <p:ph sz="half" idx="1"/>
          </p:nvPr>
        </p:nvSpPr>
        <p:spPr>
          <a:xfrm>
            <a:off x="838200" y="1476302"/>
            <a:ext cx="5181600" cy="4880047"/>
          </a:xfrm>
        </p:spPr>
        <p:txBody>
          <a:bodyPr vert="horz" lIns="91440" tIns="45720" rIns="91440" bIns="45720" rtlCol="0" anchor="t">
            <a:normAutofit fontScale="25000" lnSpcReduction="20000"/>
          </a:bodyPr>
          <a:lstStyle/>
          <a:p>
            <a:pPr marL="0" indent="0" rtl="0">
              <a:buNone/>
            </a:pPr>
            <a:r>
              <a:rPr lang="es" sz="6400" b="1"/>
              <a:t>Garantías e indicadores del SILC y garantías de la DSE</a:t>
            </a:r>
          </a:p>
          <a:p>
            <a:pPr marL="0" indent="0" rtl="0">
              <a:buNone/>
            </a:pPr>
            <a:r>
              <a:rPr lang="es" sz="6400" i="1"/>
              <a:t>(c) Garantías del SILC, (5) el SILC determinará si desea utilizar personal de la DSE para llevar a cabo las funciones del SILC;  </a:t>
            </a:r>
          </a:p>
          <a:p>
            <a:pPr marL="0" indent="0" rtl="0">
              <a:buNone/>
            </a:pPr>
            <a:r>
              <a:rPr lang="es" sz="6400" i="1"/>
              <a:t>a. El SILC debe informar a la DSE si decide utilizar personal de la DSE; </a:t>
            </a:r>
          </a:p>
          <a:p>
            <a:pPr marL="0" indent="0" rtl="0">
              <a:buNone/>
            </a:pPr>
            <a:r>
              <a:rPr lang="es" sz="6400" i="1"/>
              <a:t>b. El SILC asume la gestión y responsabilidad de dicho personal con respecto a las actividades y funciones realizadas para el SILC de acuerdo con la Ley.  (Garantías e indicadores del SILC y garantías de la DSE (c)(5))</a:t>
            </a:r>
            <a:endParaRPr lang="en-US" sz="6400" i="1">
              <a:ea typeface="+mn-lt"/>
              <a:cs typeface="+mn-lt"/>
            </a:endParaRPr>
          </a:p>
          <a:p>
            <a:pPr marL="0" indent="0" rtl="0">
              <a:buNone/>
            </a:pPr>
            <a:r>
              <a:rPr lang="es" sz="6400">
                <a:ea typeface="+mn-lt"/>
                <a:cs typeface="+mn-lt"/>
              </a:rPr>
              <a:t>(d) Garantías de la DSE, </a:t>
            </a:r>
            <a:r>
              <a:rPr lang="es" sz="6400" i="1">
                <a:ea typeface="+mn-lt"/>
                <a:cs typeface="+mn-lt"/>
              </a:rPr>
              <a:t>(3) la DSE acatará la determinación del SILC sobre si el SILC desea utilizar personal de la DSE; a. Si el SILC informa a la DSE que desea utilizar personal de la DSE, la DSE garantiza que la gestión de dicho personal en relación con las actividades y funciones realizadas para el SILC es responsabilidad exclusiva del SILC de acuerdo con la Sec. 705(e)(3) de la Ley. (</a:t>
            </a:r>
            <a:r>
              <a:rPr lang="es" sz="6400" i="1"/>
              <a:t>Garantías e indicadores del SILC y garantías de la DSE (d)(3))</a:t>
            </a:r>
            <a:endParaRPr lang="en-US" sz="6400" i="1">
              <a:ea typeface="+mn-lt"/>
              <a:cs typeface="+mn-lt"/>
            </a:endParaRPr>
          </a:p>
          <a:p>
            <a:pPr marL="0" indent="0" rtl="0">
              <a:buNone/>
            </a:pPr>
            <a:r>
              <a:rPr lang="es" sz="6400" i="1">
                <a:ea typeface="+mn-lt"/>
                <a:cs typeface="+mn-lt"/>
              </a:rPr>
              <a:t> </a:t>
            </a:r>
            <a:r>
              <a:rPr lang="es" sz="6400" b="1"/>
              <a:t>Ley de Rehabilitación:</a:t>
            </a:r>
            <a:endParaRPr lang="en-US" sz="6400" i="1">
              <a:ea typeface="+mn-lt"/>
              <a:cs typeface="+mn-lt"/>
            </a:endParaRPr>
          </a:p>
          <a:p>
            <a:pPr marL="0" indent="0" rtl="0">
              <a:buNone/>
            </a:pPr>
            <a:r>
              <a:rPr lang="es" sz="6400" i="1">
                <a:ea typeface="+mn-lt"/>
                <a:cs typeface="+mn-lt"/>
              </a:rPr>
              <a:t>(3) CONFLICTO DE INTERESES: mientras asisten al Consejo en el cumplimiento de sus deberes, el personal y otros empleados </a:t>
            </a:r>
            <a:r>
              <a:rPr lang="es" sz="6400" b="1" i="1">
                <a:ea typeface="+mn-lt"/>
                <a:cs typeface="+mn-lt"/>
              </a:rPr>
              <a:t>no deberán ser asignados a tareas por la entidad estatal designada o cualquier otra agencia u oficina del Estado, que genere conflicto de intereses. </a:t>
            </a:r>
            <a:r>
              <a:rPr lang="es" sz="6400" i="1">
                <a:ea typeface="+mn-lt"/>
                <a:cs typeface="+mn-lt"/>
              </a:rPr>
              <a:t>(Sec. 705(e)(3) de la Ley de Rehabilitación)</a:t>
            </a:r>
          </a:p>
          <a:p>
            <a:pPr marL="0" indent="0" rtl="0">
              <a:buNone/>
            </a:pPr>
            <a:r>
              <a:rPr lang="es" sz="4300" i="1"/>
              <a:t> </a:t>
            </a:r>
            <a:endParaRPr lang="en-US"/>
          </a:p>
        </p:txBody>
      </p:sp>
      <p:sp>
        <p:nvSpPr>
          <p:cNvPr id="5" name="Content Placeholder 4">
            <a:extLst>
              <a:ext uri="{FF2B5EF4-FFF2-40B4-BE49-F238E27FC236}">
                <a16:creationId xmlns:a16="http://schemas.microsoft.com/office/drawing/2014/main" id="{47C7EB44-C29E-09B4-76C2-7D7C1D200BD5}"/>
              </a:ext>
            </a:extLst>
          </p:cNvPr>
          <p:cNvSpPr>
            <a:spLocks noGrp="1"/>
          </p:cNvSpPr>
          <p:nvPr>
            <p:ph sz="half" idx="2"/>
          </p:nvPr>
        </p:nvSpPr>
        <p:spPr>
          <a:xfrm>
            <a:off x="6172200" y="1476302"/>
            <a:ext cx="5181600" cy="4880047"/>
          </a:xfrm>
        </p:spPr>
        <p:txBody>
          <a:bodyPr vert="horz" lIns="91440" tIns="45720" rIns="91440" bIns="45720" rtlCol="0" anchor="t">
            <a:normAutofit fontScale="25000" lnSpcReduction="20000"/>
          </a:bodyPr>
          <a:lstStyle/>
          <a:p>
            <a:pPr marL="0" indent="0" rtl="0">
              <a:buNone/>
            </a:pPr>
            <a:r>
              <a:rPr lang="es" sz="6400" b="1"/>
              <a:t>Esto implica lo siguiente:</a:t>
            </a:r>
            <a:endParaRPr lang="en-US" sz="6400"/>
          </a:p>
          <a:p>
            <a:pPr rtl="0"/>
            <a:r>
              <a:rPr lang="es" sz="6400"/>
              <a:t>El SILC decidirá si desea utilizar personal de la DSE para ayudar en el cumplimiento de las funciones del SILC. </a:t>
            </a:r>
          </a:p>
          <a:p>
            <a:pPr rtl="0"/>
            <a:r>
              <a:rPr lang="es" sz="6400"/>
              <a:t>La DSE aceptará las decisiones del SILC respecto del personal. </a:t>
            </a:r>
          </a:p>
          <a:p>
            <a:pPr rtl="0"/>
            <a:r>
              <a:rPr lang="es" sz="6400"/>
              <a:t>El SILC será responsable de gestionar y supervisar a este empleado respecto a sus actividades autorizadas bajo la Ley de Rehabilitación. </a:t>
            </a:r>
          </a:p>
          <a:p>
            <a:pPr rtl="0"/>
            <a:r>
              <a:rPr lang="es" sz="6400"/>
              <a:t>El personal del SILC no puede ser asignado a tareas o responsabilidades por la DSE, ninguna otra agencia estatal, u oficina estatal que generen conflicto con el trabajo del SILC o generen un conflicto de intereses.</a:t>
            </a:r>
          </a:p>
          <a:p>
            <a:pPr rtl="0"/>
            <a:endParaRPr lang="en-US"/>
          </a:p>
        </p:txBody>
      </p:sp>
      <p:sp>
        <p:nvSpPr>
          <p:cNvPr id="3" name="Slide Number Placeholder 2">
            <a:extLst>
              <a:ext uri="{FF2B5EF4-FFF2-40B4-BE49-F238E27FC236}">
                <a16:creationId xmlns:a16="http://schemas.microsoft.com/office/drawing/2014/main" id="{8DA5DB3E-4B99-B529-3706-8E14484043B7}"/>
              </a:ext>
            </a:extLst>
          </p:cNvPr>
          <p:cNvSpPr>
            <a:spLocks noGrp="1"/>
          </p:cNvSpPr>
          <p:nvPr>
            <p:ph type="sldNum" sz="quarter" idx="10"/>
          </p:nvPr>
        </p:nvSpPr>
        <p:spPr/>
        <p:txBody>
          <a:bodyPr rtlCol="0"/>
          <a:lstStyle/>
          <a:p>
            <a:pPr rtl="0">
              <a:defRPr/>
            </a:pPr>
            <a:fld id="{F2DF5F09-D78D-44DB-A338-E90D23C46220}" type="slidenum">
              <a:rPr lang="en-US" smtClean="0"/>
              <a:t>14</a:t>
            </a:fld>
            <a:endParaRPr lang="en-US"/>
          </a:p>
        </p:txBody>
      </p:sp>
      <p:sp>
        <p:nvSpPr>
          <p:cNvPr id="6" name="Footer Placeholder 5">
            <a:extLst>
              <a:ext uri="{FF2B5EF4-FFF2-40B4-BE49-F238E27FC236}">
                <a16:creationId xmlns:a16="http://schemas.microsoft.com/office/drawing/2014/main" id="{131721AF-E13D-1766-BB4C-B9819C86BC9F}"/>
              </a:ext>
            </a:extLst>
          </p:cNvPr>
          <p:cNvSpPr>
            <a:spLocks noGrp="1"/>
          </p:cNvSpPr>
          <p:nvPr>
            <p:ph type="ftr" sz="quarter" idx="11"/>
          </p:nvPr>
        </p:nvSpPr>
        <p:spPr>
          <a:xfrm>
            <a:off x="6096000" y="6356350"/>
            <a:ext cx="5453743" cy="365125"/>
          </a:xfrm>
        </p:spPr>
        <p:txBody>
          <a:bodyPr rtlCol="0"/>
          <a:lstStyle/>
          <a:p>
            <a:pPr rtl="0"/>
            <a:r>
              <a:rPr lang="es" b="1" dirty="0">
                <a:solidFill>
                  <a:schemeClr val="accent3">
                    <a:lumMod val="75000"/>
                  </a:schemeClr>
                </a:solidFill>
              </a:rPr>
              <a:t>Centro de Capacitación y Asistencia Técnica para la Vida Independiente</a:t>
            </a:r>
          </a:p>
        </p:txBody>
      </p:sp>
      <p:pic>
        <p:nvPicPr>
          <p:cNvPr id="8" name="Graphic 7" descr="Address Book with solid fill">
            <a:extLst>
              <a:ext uri="{FF2B5EF4-FFF2-40B4-BE49-F238E27FC236}">
                <a16:creationId xmlns:a16="http://schemas.microsoft.com/office/drawing/2014/main" id="{4BBA0B13-A790-CF5C-8F82-558E847D24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09234" y="4034928"/>
            <a:ext cx="2245760" cy="2245760"/>
          </a:xfrm>
          <a:prstGeom prst="rect">
            <a:avLst/>
          </a:prstGeom>
        </p:spPr>
      </p:pic>
    </p:spTree>
    <p:extLst>
      <p:ext uri="{BB962C8B-B14F-4D97-AF65-F5344CB8AC3E}">
        <p14:creationId xmlns:p14="http://schemas.microsoft.com/office/powerpoint/2010/main" val="2705388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C0307-29AA-0AF3-EB4F-3CA44895F7F8}"/>
              </a:ext>
            </a:extLst>
          </p:cNvPr>
          <p:cNvSpPr>
            <a:spLocks noGrp="1"/>
          </p:cNvSpPr>
          <p:nvPr>
            <p:ph type="title"/>
          </p:nvPr>
        </p:nvSpPr>
        <p:spPr/>
        <p:txBody>
          <a:bodyPr rtlCol="0">
            <a:normAutofit/>
          </a:bodyPr>
          <a:lstStyle/>
          <a:p>
            <a:pPr rtl="0"/>
            <a:r>
              <a:rPr lang="es" sz="4000" b="1">
                <a:solidFill>
                  <a:srgbClr val="750518"/>
                </a:solidFill>
              </a:rPr>
              <a:t>Cosas para recordar: personal del SILC</a:t>
            </a:r>
          </a:p>
        </p:txBody>
      </p:sp>
      <p:sp>
        <p:nvSpPr>
          <p:cNvPr id="5" name="Content Placeholder 4">
            <a:extLst>
              <a:ext uri="{FF2B5EF4-FFF2-40B4-BE49-F238E27FC236}">
                <a16:creationId xmlns:a16="http://schemas.microsoft.com/office/drawing/2014/main" id="{1937B399-7FFA-E3BB-528A-4E9F830C1BD9}"/>
              </a:ext>
            </a:extLst>
          </p:cNvPr>
          <p:cNvSpPr>
            <a:spLocks noGrp="1"/>
          </p:cNvSpPr>
          <p:nvPr>
            <p:ph idx="1"/>
          </p:nvPr>
        </p:nvSpPr>
        <p:spPr>
          <a:xfrm>
            <a:off x="838200" y="1690688"/>
            <a:ext cx="10515600" cy="4486275"/>
          </a:xfrm>
        </p:spPr>
        <p:txBody>
          <a:bodyPr vert="horz" lIns="91440" tIns="45720" rIns="91440" bIns="45720" rtlCol="0" anchor="t">
            <a:normAutofit fontScale="85000" lnSpcReduction="20000"/>
          </a:bodyPr>
          <a:lstStyle/>
          <a:p>
            <a:pPr rtl="0"/>
            <a:r>
              <a:rPr lang="es"/>
              <a:t>Puede contratar</a:t>
            </a:r>
            <a:r>
              <a:rPr lang="en" b="1"/>
              <a:t> </a:t>
            </a:r>
            <a:r>
              <a:rPr lang="en"/>
              <a:t>un director ejecutivo u otro personal para gestionar las operaciones diarias del SILC. Debe tener un alcance de trabajo o descripción del trabajo para esa función.</a:t>
            </a:r>
          </a:p>
          <a:p>
            <a:pPr rtl="0"/>
            <a:r>
              <a:rPr lang="es"/>
              <a:t>El SILC debe tener una política sobre cómo se evalúa el desempeño del personal. Esto se realiza al menos una vez al año, y suele llevarlo a cabo el presidente o un comité del SILC.</a:t>
            </a:r>
          </a:p>
          <a:p>
            <a:pPr rtl="0"/>
            <a:r>
              <a:rPr lang="es"/>
              <a:t>Por lo general, la función del personal es gestionar la comunicación y operación diaria del SILC.</a:t>
            </a:r>
          </a:p>
          <a:p>
            <a:pPr rtl="0"/>
            <a:r>
              <a:rPr lang="es"/>
              <a:t>En general, el personal es el contacto para otras organizaciones y el contacto establecido para la DSE. </a:t>
            </a:r>
          </a:p>
          <a:p>
            <a:pPr rtl="0"/>
            <a:r>
              <a:rPr lang="es"/>
              <a:t>Incluso si se paga al personal a través de la DSE, no está supervisado por la DSE, sino que está supervisado por el SILC.</a:t>
            </a:r>
          </a:p>
          <a:p>
            <a:pPr rtl="0"/>
            <a:r>
              <a:rPr lang="es"/>
              <a:t>El SILC puede rechazar a un candidato para el rol propuesto por la DSE y seleccionar a otra persona.</a:t>
            </a:r>
          </a:p>
        </p:txBody>
      </p:sp>
      <p:sp>
        <p:nvSpPr>
          <p:cNvPr id="6" name="Footer Placeholder 5">
            <a:extLst>
              <a:ext uri="{FF2B5EF4-FFF2-40B4-BE49-F238E27FC236}">
                <a16:creationId xmlns:a16="http://schemas.microsoft.com/office/drawing/2014/main" id="{8792FAC5-2544-4AF5-55EF-FDA417EFAC19}"/>
              </a:ext>
            </a:extLst>
          </p:cNvPr>
          <p:cNvSpPr>
            <a:spLocks noGrp="1"/>
          </p:cNvSpPr>
          <p:nvPr>
            <p:ph type="ftr" sz="quarter" idx="11"/>
          </p:nvPr>
        </p:nvSpPr>
        <p:spPr>
          <a:xfrm>
            <a:off x="3167743" y="6356350"/>
            <a:ext cx="5287767" cy="365125"/>
          </a:xfrm>
        </p:spPr>
        <p:txBody>
          <a:bodyPr rtlCol="0"/>
          <a:lstStyle/>
          <a:p>
            <a:pPr rtl="0"/>
            <a:r>
              <a:rPr lang="es" b="1" dirty="0">
                <a:solidFill>
                  <a:schemeClr val="accent3">
                    <a:lumMod val="75000"/>
                  </a:schemeClr>
                </a:solidFill>
              </a:rPr>
              <a:t>Centro de Capacitación y Asistencia Técnica para la Vida Independiente</a:t>
            </a:r>
          </a:p>
        </p:txBody>
      </p:sp>
      <p:sp>
        <p:nvSpPr>
          <p:cNvPr id="3" name="Slide Number Placeholder 2">
            <a:extLst>
              <a:ext uri="{FF2B5EF4-FFF2-40B4-BE49-F238E27FC236}">
                <a16:creationId xmlns:a16="http://schemas.microsoft.com/office/drawing/2014/main" id="{B0642CF4-8EAD-02A7-437E-FC1DAACC2BD2}"/>
              </a:ext>
            </a:extLst>
          </p:cNvPr>
          <p:cNvSpPr>
            <a:spLocks noGrp="1"/>
          </p:cNvSpPr>
          <p:nvPr>
            <p:ph type="sldNum" sz="quarter" idx="12"/>
          </p:nvPr>
        </p:nvSpPr>
        <p:spPr/>
        <p:txBody>
          <a:bodyPr rtlCol="0"/>
          <a:lstStyle/>
          <a:p>
            <a:pPr rtl="0"/>
            <a:fld id="{181E4D21-DFBA-4BA9-A6C6-558C4B06F883}" type="slidenum">
              <a:rPr lang="en-US" smtClean="0"/>
              <a:t>15</a:t>
            </a:fld>
            <a:endParaRPr lang="en-US"/>
          </a:p>
        </p:txBody>
      </p:sp>
    </p:spTree>
    <p:extLst>
      <p:ext uri="{BB962C8B-B14F-4D97-AF65-F5344CB8AC3E}">
        <p14:creationId xmlns:p14="http://schemas.microsoft.com/office/powerpoint/2010/main" val="4056584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92BD8-E9A2-40F7-CAAC-13D4682846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0F88FF5-A550-0380-F039-2749BC1AE87C}"/>
              </a:ext>
            </a:extLst>
          </p:cNvPr>
          <p:cNvSpPr>
            <a:spLocks noGrp="1"/>
          </p:cNvSpPr>
          <p:nvPr>
            <p:ph type="title"/>
          </p:nvPr>
        </p:nvSpPr>
        <p:spPr/>
        <p:txBody>
          <a:bodyPr rtlCol="0">
            <a:normAutofit/>
          </a:bodyPr>
          <a:lstStyle/>
          <a:p>
            <a:pPr rtl="0"/>
            <a:r>
              <a:rPr lang="es" sz="4000" b="1">
                <a:solidFill>
                  <a:srgbClr val="750518"/>
                </a:solidFill>
              </a:rPr>
              <a:t>Autonomía: gestión del presupuesto </a:t>
            </a:r>
          </a:p>
        </p:txBody>
      </p:sp>
      <p:sp>
        <p:nvSpPr>
          <p:cNvPr id="2" name="Content Placeholder 1">
            <a:extLst>
              <a:ext uri="{FF2B5EF4-FFF2-40B4-BE49-F238E27FC236}">
                <a16:creationId xmlns:a16="http://schemas.microsoft.com/office/drawing/2014/main" id="{56FAEAF2-A0EF-F70A-B766-1D567CBBB2EF}"/>
              </a:ext>
            </a:extLst>
          </p:cNvPr>
          <p:cNvSpPr>
            <a:spLocks noGrp="1"/>
          </p:cNvSpPr>
          <p:nvPr>
            <p:ph sz="half" idx="1"/>
          </p:nvPr>
        </p:nvSpPr>
        <p:spPr/>
        <p:txBody>
          <a:bodyPr vert="horz" lIns="91440" tIns="45720" rIns="91440" bIns="45720" rtlCol="0" anchor="t">
            <a:normAutofit lnSpcReduction="10000"/>
          </a:bodyPr>
          <a:lstStyle/>
          <a:p>
            <a:pPr marL="0" lvl="1" indent="0" rtl="0">
              <a:spcAft>
                <a:spcPts val="1200"/>
              </a:spcAft>
              <a:buNone/>
            </a:pPr>
            <a:r>
              <a:rPr lang="es" sz="2800" b="1"/>
              <a:t>Normas de IL</a:t>
            </a:r>
          </a:p>
          <a:p>
            <a:pPr marL="0" lvl="1" indent="0" rtl="0">
              <a:spcAft>
                <a:spcPts val="1200"/>
              </a:spcAft>
              <a:buNone/>
            </a:pPr>
            <a:r>
              <a:rPr lang="es" sz="2800" i="1"/>
              <a:t>El SILC </a:t>
            </a:r>
            <a:r>
              <a:rPr lang="es" sz="2800" b="1" i="1"/>
              <a:t>es responsable del gasto adecuado de fondos y del uso de recursos</a:t>
            </a:r>
            <a:r>
              <a:rPr lang="es" sz="2800" i="1"/>
              <a:t> que recibe en virtud del plan de recursos.</a:t>
            </a:r>
          </a:p>
          <a:p>
            <a:pPr marL="0" lvl="1" indent="0" rtl="0">
              <a:spcAft>
                <a:spcPts val="1200"/>
              </a:spcAft>
              <a:buNone/>
            </a:pPr>
            <a:r>
              <a:rPr lang="es" sz="2800"/>
              <a:t>(45 CRF 1329.15(c)(5))</a:t>
            </a:r>
          </a:p>
          <a:p>
            <a:pPr marL="0" lvl="1" indent="0" rtl="0">
              <a:spcAft>
                <a:spcPts val="1200"/>
              </a:spcAft>
              <a:buNone/>
            </a:pPr>
            <a:endParaRPr lang="en-US"/>
          </a:p>
          <a:p>
            <a:pPr marL="0" indent="0" rtl="0">
              <a:buNone/>
            </a:pPr>
            <a:endParaRPr lang="en-US"/>
          </a:p>
        </p:txBody>
      </p:sp>
      <p:sp>
        <p:nvSpPr>
          <p:cNvPr id="5" name="Content Placeholder 4">
            <a:extLst>
              <a:ext uri="{FF2B5EF4-FFF2-40B4-BE49-F238E27FC236}">
                <a16:creationId xmlns:a16="http://schemas.microsoft.com/office/drawing/2014/main" id="{6D86CFC0-ABE7-7BC8-D39E-71F23A342036}"/>
              </a:ext>
            </a:extLst>
          </p:cNvPr>
          <p:cNvSpPr>
            <a:spLocks noGrp="1"/>
          </p:cNvSpPr>
          <p:nvPr>
            <p:ph sz="half" idx="2"/>
          </p:nvPr>
        </p:nvSpPr>
        <p:spPr/>
        <p:txBody>
          <a:bodyPr vert="horz" lIns="91440" tIns="45720" rIns="91440" bIns="45720" rtlCol="0" anchor="t">
            <a:normAutofit lnSpcReduction="10000"/>
          </a:bodyPr>
          <a:lstStyle/>
          <a:p>
            <a:pPr marL="0" indent="0" rtl="0">
              <a:buNone/>
            </a:pPr>
            <a:r>
              <a:rPr lang="es" b="1"/>
              <a:t>Esto implica lo siguiente:</a:t>
            </a:r>
            <a:endParaRPr lang="en-US"/>
          </a:p>
          <a:p>
            <a:pPr rtl="0"/>
            <a:r>
              <a:rPr lang="es"/>
              <a:t>El SILC es responsable de asegurarse de cumplir las normas al gastar dinero de su Plan de recursos. </a:t>
            </a:r>
          </a:p>
          <a:p>
            <a:pPr rtl="0"/>
            <a:r>
              <a:rPr lang="es"/>
              <a:t>A menudo, esto significa que el consejo encarga a alguien la realización de una auditoría independiente del uso de los fondos de la Parte B y otros fondos del SILC.</a:t>
            </a:r>
          </a:p>
          <a:p>
            <a:pPr rtl="0"/>
            <a:r>
              <a:rPr lang="es"/>
              <a:t>Esta es la responsabilidad del SILC, no de la DSE.</a:t>
            </a:r>
          </a:p>
        </p:txBody>
      </p:sp>
      <p:sp>
        <p:nvSpPr>
          <p:cNvPr id="3" name="Slide Number Placeholder 2">
            <a:extLst>
              <a:ext uri="{FF2B5EF4-FFF2-40B4-BE49-F238E27FC236}">
                <a16:creationId xmlns:a16="http://schemas.microsoft.com/office/drawing/2014/main" id="{761E32DB-36EF-6019-E1EA-009537EEB8F8}"/>
              </a:ext>
            </a:extLst>
          </p:cNvPr>
          <p:cNvSpPr>
            <a:spLocks noGrp="1"/>
          </p:cNvSpPr>
          <p:nvPr>
            <p:ph type="sldNum" sz="quarter" idx="10"/>
          </p:nvPr>
        </p:nvSpPr>
        <p:spPr/>
        <p:txBody>
          <a:bodyPr rtlCol="0"/>
          <a:lstStyle/>
          <a:p>
            <a:pPr rtl="0">
              <a:defRPr/>
            </a:pPr>
            <a:fld id="{F2DF5F09-D78D-44DB-A338-E90D23C46220}" type="slidenum">
              <a:rPr lang="en-US" smtClean="0"/>
              <a:t>16</a:t>
            </a:fld>
            <a:endParaRPr lang="en-US"/>
          </a:p>
        </p:txBody>
      </p:sp>
      <p:sp>
        <p:nvSpPr>
          <p:cNvPr id="6" name="Footer Placeholder 5">
            <a:extLst>
              <a:ext uri="{FF2B5EF4-FFF2-40B4-BE49-F238E27FC236}">
                <a16:creationId xmlns:a16="http://schemas.microsoft.com/office/drawing/2014/main" id="{3038C071-89EA-BF42-F9DD-00E8D62B58D6}"/>
              </a:ext>
            </a:extLst>
          </p:cNvPr>
          <p:cNvSpPr>
            <a:spLocks noGrp="1"/>
          </p:cNvSpPr>
          <p:nvPr>
            <p:ph type="ftr" sz="quarter" idx="11"/>
          </p:nvPr>
        </p:nvSpPr>
        <p:spPr>
          <a:xfrm>
            <a:off x="500743" y="6176963"/>
            <a:ext cx="5361727" cy="365125"/>
          </a:xfrm>
        </p:spPr>
        <p:txBody>
          <a:bodyPr rtlCol="0"/>
          <a:lstStyle/>
          <a:p>
            <a:pPr rtl="0"/>
            <a:r>
              <a:rPr lang="es" b="1">
                <a:solidFill>
                  <a:schemeClr val="accent3">
                    <a:lumMod val="75000"/>
                  </a:schemeClr>
                </a:solidFill>
              </a:rPr>
              <a:t>Centro de Capacitación y Asistencia Técnica para la Vida Independiente</a:t>
            </a:r>
          </a:p>
        </p:txBody>
      </p:sp>
      <p:pic>
        <p:nvPicPr>
          <p:cNvPr id="9" name="Graphic 8" descr="Bank check with solid fill">
            <a:extLst>
              <a:ext uri="{FF2B5EF4-FFF2-40B4-BE49-F238E27FC236}">
                <a16:creationId xmlns:a16="http://schemas.microsoft.com/office/drawing/2014/main" id="{E9650B43-6BF4-D80D-893A-7184B9B1BB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35949" y="-422685"/>
            <a:ext cx="2667000" cy="2667000"/>
          </a:xfrm>
          <a:prstGeom prst="rect">
            <a:avLst/>
          </a:prstGeom>
        </p:spPr>
      </p:pic>
    </p:spTree>
    <p:extLst>
      <p:ext uri="{BB962C8B-B14F-4D97-AF65-F5344CB8AC3E}">
        <p14:creationId xmlns:p14="http://schemas.microsoft.com/office/powerpoint/2010/main" val="2208718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9B53A-04A0-92EE-96AE-5FC60C65428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566481-E11A-395C-2809-A52B5993F8D4}"/>
              </a:ext>
            </a:extLst>
          </p:cNvPr>
          <p:cNvSpPr>
            <a:spLocks noGrp="1"/>
          </p:cNvSpPr>
          <p:nvPr>
            <p:ph type="title"/>
          </p:nvPr>
        </p:nvSpPr>
        <p:spPr/>
        <p:txBody>
          <a:bodyPr rtlCol="0">
            <a:normAutofit/>
          </a:bodyPr>
          <a:lstStyle/>
          <a:p>
            <a:pPr rtl="0"/>
            <a:r>
              <a:rPr lang="es" sz="4000" b="1">
                <a:solidFill>
                  <a:srgbClr val="750518"/>
                </a:solidFill>
              </a:rPr>
              <a:t>Autonomía: recursos necesarios y suficientes</a:t>
            </a:r>
          </a:p>
        </p:txBody>
      </p:sp>
      <p:sp>
        <p:nvSpPr>
          <p:cNvPr id="2" name="Content Placeholder 1">
            <a:extLst>
              <a:ext uri="{FF2B5EF4-FFF2-40B4-BE49-F238E27FC236}">
                <a16:creationId xmlns:a16="http://schemas.microsoft.com/office/drawing/2014/main" id="{A3C11A7B-11EC-8D9C-54E4-E7B623B7753A}"/>
              </a:ext>
            </a:extLst>
          </p:cNvPr>
          <p:cNvSpPr>
            <a:spLocks noGrp="1"/>
          </p:cNvSpPr>
          <p:nvPr>
            <p:ph sz="half" idx="1"/>
          </p:nvPr>
        </p:nvSpPr>
        <p:spPr>
          <a:xfrm>
            <a:off x="838200" y="1454046"/>
            <a:ext cx="5181600" cy="4722917"/>
          </a:xfrm>
        </p:spPr>
        <p:txBody>
          <a:bodyPr vert="horz" lIns="91440" tIns="45720" rIns="91440" bIns="45720" rtlCol="0" anchor="t">
            <a:normAutofit fontScale="92500" lnSpcReduction="20000"/>
          </a:bodyPr>
          <a:lstStyle/>
          <a:p>
            <a:pPr marL="0" indent="0" rtl="0">
              <a:buNone/>
            </a:pPr>
            <a:r>
              <a:rPr lang="es" b="1"/>
              <a:t>Ley de Rehabilitación y normas de IL</a:t>
            </a:r>
          </a:p>
          <a:p>
            <a:pPr marL="0" indent="0" rtl="0">
              <a:buNone/>
            </a:pPr>
            <a:r>
              <a:rPr lang="es" i="1"/>
              <a:t>(c) El SILC, junto con la DSE, deberá preparar un plan para la </a:t>
            </a:r>
            <a:r>
              <a:rPr lang="es" b="1" i="1"/>
              <a:t>provisión de recursos, incluido el personal y los empleados que sean necesarios y suficientes para llevar a cabo las funciones del SILC</a:t>
            </a:r>
            <a:r>
              <a:rPr lang="es" i="1"/>
              <a:t>. </a:t>
            </a:r>
          </a:p>
          <a:p>
            <a:pPr marL="914400" lvl="2" indent="0" rtl="0">
              <a:buNone/>
            </a:pPr>
            <a:r>
              <a:rPr lang="es" sz="2200" i="1"/>
              <a:t>(1) El monto del plan de recursos debe ser, en la medida de lo posible, proporcional a los costos estimados relacionados con el cumplimiento de los deberes y competencias del SILC de acuerdo con el Plan Estatal aprobado. </a:t>
            </a:r>
          </a:p>
          <a:p>
            <a:pPr marL="914400" lvl="2" indent="0" rtl="0">
              <a:buNone/>
            </a:pPr>
            <a:r>
              <a:rPr lang="es" sz="2200" i="1"/>
              <a:t> (Sec. 705 (e)(1) de la Ley de Rehabilitación) y (45 CFR 1329.12(c)(1)) </a:t>
            </a:r>
          </a:p>
          <a:p>
            <a:pPr marL="0" indent="0" rtl="0">
              <a:buNone/>
            </a:pPr>
            <a:endParaRPr lang="en-US"/>
          </a:p>
          <a:p>
            <a:pPr marL="457200" lvl="1" indent="-457200" rtl="0">
              <a:spcAft>
                <a:spcPts val="1200"/>
              </a:spcAft>
              <a:buFont typeface="+mj-lt"/>
              <a:buAutoNum type="arabicParenR"/>
            </a:pPr>
            <a:endParaRPr lang="en-US" sz="2000"/>
          </a:p>
          <a:p>
            <a:pPr marL="457200" lvl="1" indent="-457200" rtl="0">
              <a:spcAft>
                <a:spcPts val="1200"/>
              </a:spcAft>
              <a:buFont typeface="+mj-lt"/>
              <a:buAutoNum type="arabicParenR"/>
            </a:pPr>
            <a:endParaRPr lang="en-US" sz="2000"/>
          </a:p>
          <a:p>
            <a:pPr rtl="0"/>
            <a:endParaRPr lang="en-US"/>
          </a:p>
        </p:txBody>
      </p:sp>
      <p:sp>
        <p:nvSpPr>
          <p:cNvPr id="5" name="Content Placeholder 4">
            <a:extLst>
              <a:ext uri="{FF2B5EF4-FFF2-40B4-BE49-F238E27FC236}">
                <a16:creationId xmlns:a16="http://schemas.microsoft.com/office/drawing/2014/main" id="{ADA15D49-0A51-8F34-F7B6-0B7BA2EB0277}"/>
              </a:ext>
            </a:extLst>
          </p:cNvPr>
          <p:cNvSpPr>
            <a:spLocks noGrp="1"/>
          </p:cNvSpPr>
          <p:nvPr>
            <p:ph sz="half" idx="2"/>
          </p:nvPr>
        </p:nvSpPr>
        <p:spPr>
          <a:xfrm>
            <a:off x="6172200" y="1454046"/>
            <a:ext cx="5181600" cy="4722917"/>
          </a:xfrm>
        </p:spPr>
        <p:txBody>
          <a:bodyPr vert="horz" lIns="91440" tIns="45720" rIns="91440" bIns="45720" rtlCol="0" anchor="t">
            <a:normAutofit fontScale="92500" lnSpcReduction="20000"/>
          </a:bodyPr>
          <a:lstStyle/>
          <a:p>
            <a:pPr marL="0" indent="0" rtl="0">
              <a:buNone/>
            </a:pPr>
            <a:r>
              <a:rPr lang="es" b="1"/>
              <a:t>Esto implica lo siguiente:</a:t>
            </a:r>
          </a:p>
          <a:p>
            <a:pPr rtl="0"/>
            <a:r>
              <a:rPr lang="es"/>
              <a:t>El SILC y la DSE deben trabajar juntos para elaborar un plan sobre cómo se pueden financiar las funciones que requiere el SILC. </a:t>
            </a:r>
          </a:p>
          <a:p>
            <a:pPr rtl="0"/>
            <a:r>
              <a:rPr lang="es"/>
              <a:t>El SILC debe ser capaz de evaluar el nivel de financiamiento necesario para llevar a cabo sus funciones y capacidades según se indica en el SPIL y trabajar con la DSE sobre cómo financiarlo. </a:t>
            </a:r>
          </a:p>
          <a:p>
            <a:pPr rtl="0"/>
            <a:r>
              <a:rPr lang="es"/>
              <a:t>Este plan debe ser suficiente para operar el SILC.</a:t>
            </a:r>
          </a:p>
          <a:p>
            <a:pPr rtl="0"/>
            <a:endParaRPr lang="en-US"/>
          </a:p>
          <a:p>
            <a:pPr rtl="0"/>
            <a:endParaRPr lang="en-US"/>
          </a:p>
          <a:p>
            <a:pPr rtl="0"/>
            <a:endParaRPr lang="en-US"/>
          </a:p>
          <a:p>
            <a:pPr rtl="0"/>
            <a:endParaRPr lang="en-US"/>
          </a:p>
        </p:txBody>
      </p:sp>
      <p:sp>
        <p:nvSpPr>
          <p:cNvPr id="3" name="Slide Number Placeholder 2">
            <a:extLst>
              <a:ext uri="{FF2B5EF4-FFF2-40B4-BE49-F238E27FC236}">
                <a16:creationId xmlns:a16="http://schemas.microsoft.com/office/drawing/2014/main" id="{08B45332-484D-66B5-60E7-CA87574CB159}"/>
              </a:ext>
            </a:extLst>
          </p:cNvPr>
          <p:cNvSpPr>
            <a:spLocks noGrp="1"/>
          </p:cNvSpPr>
          <p:nvPr>
            <p:ph type="sldNum" sz="quarter" idx="10"/>
          </p:nvPr>
        </p:nvSpPr>
        <p:spPr/>
        <p:txBody>
          <a:bodyPr rtlCol="0"/>
          <a:lstStyle/>
          <a:p>
            <a:pPr rtl="0">
              <a:defRPr/>
            </a:pPr>
            <a:fld id="{F2DF5F09-D78D-44DB-A338-E90D23C46220}" type="slidenum">
              <a:rPr lang="en-US" smtClean="0"/>
              <a:t>17</a:t>
            </a:fld>
            <a:endParaRPr lang="en-US"/>
          </a:p>
        </p:txBody>
      </p:sp>
      <p:sp>
        <p:nvSpPr>
          <p:cNvPr id="6" name="Footer Placeholder 5">
            <a:extLst>
              <a:ext uri="{FF2B5EF4-FFF2-40B4-BE49-F238E27FC236}">
                <a16:creationId xmlns:a16="http://schemas.microsoft.com/office/drawing/2014/main" id="{4D8A2B15-25A4-1A2D-5A2C-FFBE858C81D7}"/>
              </a:ext>
            </a:extLst>
          </p:cNvPr>
          <p:cNvSpPr>
            <a:spLocks noGrp="1"/>
          </p:cNvSpPr>
          <p:nvPr>
            <p:ph type="ftr" sz="quarter" idx="11"/>
          </p:nvPr>
        </p:nvSpPr>
        <p:spPr>
          <a:xfrm>
            <a:off x="3743661" y="6356350"/>
            <a:ext cx="6608653" cy="365125"/>
          </a:xfrm>
        </p:spPr>
        <p:txBody>
          <a:bodyPr rtlCol="0"/>
          <a:lstStyle/>
          <a:p>
            <a:pPr rtl="0"/>
            <a:r>
              <a:rPr lang="es" b="1" dirty="0">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995097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C27EE-FAD7-DF28-CDD4-8FE48B65863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10C5AE-4303-586F-FEA4-FFA05DDF4B43}"/>
              </a:ext>
            </a:extLst>
          </p:cNvPr>
          <p:cNvSpPr>
            <a:spLocks noGrp="1"/>
          </p:cNvSpPr>
          <p:nvPr>
            <p:ph type="title"/>
          </p:nvPr>
        </p:nvSpPr>
        <p:spPr/>
        <p:txBody>
          <a:bodyPr rtlCol="0">
            <a:normAutofit/>
          </a:bodyPr>
          <a:lstStyle/>
          <a:p>
            <a:pPr rtl="0"/>
            <a:r>
              <a:rPr lang="es" sz="4000" b="1">
                <a:solidFill>
                  <a:srgbClr val="750518"/>
                </a:solidFill>
              </a:rPr>
              <a:t>Autonomía: condiciones del Plan de Recursos del SILC</a:t>
            </a:r>
          </a:p>
        </p:txBody>
      </p:sp>
      <p:sp>
        <p:nvSpPr>
          <p:cNvPr id="2" name="Content Placeholder 1">
            <a:extLst>
              <a:ext uri="{FF2B5EF4-FFF2-40B4-BE49-F238E27FC236}">
                <a16:creationId xmlns:a16="http://schemas.microsoft.com/office/drawing/2014/main" id="{3C25B683-9A62-D657-23BF-007DF1C55E2C}"/>
              </a:ext>
            </a:extLst>
          </p:cNvPr>
          <p:cNvSpPr>
            <a:spLocks noGrp="1"/>
          </p:cNvSpPr>
          <p:nvPr>
            <p:ph sz="half" idx="1"/>
          </p:nvPr>
        </p:nvSpPr>
        <p:spPr/>
        <p:txBody>
          <a:bodyPr vert="horz" lIns="91440" tIns="45720" rIns="91440" bIns="45720" rtlCol="0" anchor="t">
            <a:normAutofit/>
          </a:bodyPr>
          <a:lstStyle/>
          <a:p>
            <a:pPr marL="457200" indent="0" rtl="0">
              <a:buNone/>
            </a:pPr>
            <a:r>
              <a:rPr lang="es" b="1"/>
              <a:t>Normas de IL</a:t>
            </a:r>
          </a:p>
          <a:p>
            <a:pPr marL="457200" lvl="1" indent="0" rtl="0">
              <a:buNone/>
            </a:pPr>
            <a:endParaRPr lang="en-US">
              <a:latin typeface="Montserrat"/>
            </a:endParaRPr>
          </a:p>
          <a:p>
            <a:pPr marL="457200" lvl="1" indent="0" rtl="0">
              <a:buNone/>
            </a:pPr>
            <a:r>
              <a:rPr lang="es" sz="2800" i="1">
                <a:cs typeface="Times New Roman"/>
              </a:rPr>
              <a:t>(4) No se pueden incluir condiciones o requisitos en el plan de recursos del SILC que puedan comprometer la independencia del SILC.(</a:t>
            </a:r>
            <a:r>
              <a:rPr lang="es" sz="2800" i="1"/>
              <a:t>45 CFR 1329</a:t>
            </a:r>
            <a:r>
              <a:rPr lang="es" sz="2800" i="1">
                <a:cs typeface="Times New Roman"/>
              </a:rPr>
              <a:t>.15(c)(4))</a:t>
            </a:r>
            <a:endParaRPr lang="en-US" sz="2800" i="1">
              <a:ea typeface="+mn-lt"/>
              <a:cs typeface="Times New Roman"/>
            </a:endParaRPr>
          </a:p>
          <a:p>
            <a:pPr marL="457200" lvl="1" indent="-457200" rtl="0">
              <a:spcAft>
                <a:spcPts val="1200"/>
              </a:spcAft>
              <a:buAutoNum type="arabicParenR"/>
            </a:pPr>
            <a:endParaRPr lang="en-US"/>
          </a:p>
          <a:p>
            <a:pPr marL="457200" lvl="1" indent="-457200" rtl="0">
              <a:spcAft>
                <a:spcPts val="1200"/>
              </a:spcAft>
              <a:buFont typeface="+mj-lt"/>
              <a:buAutoNum type="arabicParenR"/>
            </a:pPr>
            <a:endParaRPr lang="en-US" sz="2000"/>
          </a:p>
          <a:p>
            <a:pPr marL="457200" lvl="1" indent="-457200" rtl="0">
              <a:spcAft>
                <a:spcPts val="1200"/>
              </a:spcAft>
              <a:buFont typeface="+mj-lt"/>
              <a:buAutoNum type="arabicParenR"/>
            </a:pPr>
            <a:endParaRPr lang="en-US" sz="2000"/>
          </a:p>
          <a:p>
            <a:pPr marL="457200" lvl="1" indent="-457200" rtl="0">
              <a:spcAft>
                <a:spcPts val="1200"/>
              </a:spcAft>
              <a:buFont typeface="+mj-lt"/>
              <a:buAutoNum type="arabicParenR"/>
            </a:pPr>
            <a:endParaRPr lang="en-US" sz="2000"/>
          </a:p>
          <a:p>
            <a:pPr rtl="0"/>
            <a:endParaRPr lang="en-US"/>
          </a:p>
        </p:txBody>
      </p:sp>
      <p:sp>
        <p:nvSpPr>
          <p:cNvPr id="5" name="Content Placeholder 4">
            <a:extLst>
              <a:ext uri="{FF2B5EF4-FFF2-40B4-BE49-F238E27FC236}">
                <a16:creationId xmlns:a16="http://schemas.microsoft.com/office/drawing/2014/main" id="{CFCCD506-30B1-046E-0779-52C42846539B}"/>
              </a:ext>
            </a:extLst>
          </p:cNvPr>
          <p:cNvSpPr>
            <a:spLocks noGrp="1"/>
          </p:cNvSpPr>
          <p:nvPr>
            <p:ph sz="half" idx="2"/>
          </p:nvPr>
        </p:nvSpPr>
        <p:spPr/>
        <p:txBody>
          <a:bodyPr vert="horz" lIns="91440" tIns="45720" rIns="91440" bIns="45720" rtlCol="0" anchor="t">
            <a:normAutofit/>
          </a:bodyPr>
          <a:lstStyle/>
          <a:p>
            <a:pPr marL="0" indent="0" rtl="0">
              <a:buNone/>
            </a:pPr>
            <a:r>
              <a:rPr lang="es" b="1"/>
              <a:t>Esto implica lo siguiente:</a:t>
            </a:r>
          </a:p>
          <a:p>
            <a:pPr rtl="0"/>
            <a:r>
              <a:rPr lang="es"/>
              <a:t>El SILC recibe financiamiento de la DSE conforme con el Plan de Recursos. </a:t>
            </a:r>
          </a:p>
          <a:p>
            <a:pPr rtl="0"/>
            <a:r>
              <a:rPr lang="es"/>
              <a:t>La DSE no puede exigir que su plan de recursos incluya un requisito que ponga en riesgo la independencia y autonomía del SILC. </a:t>
            </a:r>
          </a:p>
          <a:p>
            <a:pPr marL="0" indent="0" rtl="0">
              <a:buNone/>
            </a:pPr>
            <a:endParaRPr lang="en-US"/>
          </a:p>
        </p:txBody>
      </p:sp>
      <p:sp>
        <p:nvSpPr>
          <p:cNvPr id="3" name="Slide Number Placeholder 2">
            <a:extLst>
              <a:ext uri="{FF2B5EF4-FFF2-40B4-BE49-F238E27FC236}">
                <a16:creationId xmlns:a16="http://schemas.microsoft.com/office/drawing/2014/main" id="{7F938790-7E1B-E25D-BDE2-E4A810F1FD9D}"/>
              </a:ext>
            </a:extLst>
          </p:cNvPr>
          <p:cNvSpPr>
            <a:spLocks noGrp="1"/>
          </p:cNvSpPr>
          <p:nvPr>
            <p:ph type="sldNum" sz="quarter" idx="10"/>
          </p:nvPr>
        </p:nvSpPr>
        <p:spPr/>
        <p:txBody>
          <a:bodyPr rtlCol="0"/>
          <a:lstStyle/>
          <a:p>
            <a:pPr rtl="0">
              <a:defRPr/>
            </a:pPr>
            <a:fld id="{F2DF5F09-D78D-44DB-A338-E90D23C46220}" type="slidenum">
              <a:rPr lang="en-US" smtClean="0"/>
              <a:t>18</a:t>
            </a:fld>
            <a:endParaRPr lang="en-US"/>
          </a:p>
        </p:txBody>
      </p:sp>
      <p:sp>
        <p:nvSpPr>
          <p:cNvPr id="6" name="Footer Placeholder 5">
            <a:extLst>
              <a:ext uri="{FF2B5EF4-FFF2-40B4-BE49-F238E27FC236}">
                <a16:creationId xmlns:a16="http://schemas.microsoft.com/office/drawing/2014/main" id="{E3945E05-ABEE-EF79-2ACD-44112E7D9CCC}"/>
              </a:ext>
            </a:extLst>
          </p:cNvPr>
          <p:cNvSpPr>
            <a:spLocks noGrp="1"/>
          </p:cNvSpPr>
          <p:nvPr>
            <p:ph type="ftr" sz="quarter" idx="11"/>
          </p:nvPr>
        </p:nvSpPr>
        <p:spPr>
          <a:xfrm>
            <a:off x="3743661" y="6356350"/>
            <a:ext cx="5813996" cy="365125"/>
          </a:xfrm>
        </p:spPr>
        <p:txBody>
          <a:bodyPr rtlCol="0"/>
          <a:lstStyle/>
          <a:p>
            <a:pPr rtl="0"/>
            <a:r>
              <a:rPr lang="es" b="1" dirty="0">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1027509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1874A-E2CC-34A1-B679-A6033E6F5B11}"/>
              </a:ext>
            </a:extLst>
          </p:cNvPr>
          <p:cNvSpPr>
            <a:spLocks noGrp="1"/>
          </p:cNvSpPr>
          <p:nvPr>
            <p:ph type="title"/>
          </p:nvPr>
        </p:nvSpPr>
        <p:spPr>
          <a:xfrm>
            <a:off x="782897" y="136525"/>
            <a:ext cx="10515600" cy="1325563"/>
          </a:xfrm>
        </p:spPr>
        <p:txBody>
          <a:bodyPr rtlCol="0">
            <a:normAutofit/>
          </a:bodyPr>
          <a:lstStyle/>
          <a:p>
            <a:pPr rtl="0"/>
            <a:r>
              <a:rPr lang="es" sz="3600" b="1">
                <a:solidFill>
                  <a:srgbClr val="75190B"/>
                </a:solidFill>
                <a:latin typeface="Aptos"/>
              </a:rPr>
              <a:t>Interferencia del Estado ≠ autonomía </a:t>
            </a:r>
            <a:endParaRPr lang="en-US" sz="3600" b="1">
              <a:solidFill>
                <a:srgbClr val="75190B"/>
              </a:solidFill>
            </a:endParaRPr>
          </a:p>
        </p:txBody>
      </p:sp>
      <p:sp>
        <p:nvSpPr>
          <p:cNvPr id="3" name="Content Placeholder 2">
            <a:extLst>
              <a:ext uri="{FF2B5EF4-FFF2-40B4-BE49-F238E27FC236}">
                <a16:creationId xmlns:a16="http://schemas.microsoft.com/office/drawing/2014/main" id="{62B2ECDB-75AE-72DB-B2B9-D531917F226B}"/>
              </a:ext>
            </a:extLst>
          </p:cNvPr>
          <p:cNvSpPr>
            <a:spLocks noGrp="1"/>
          </p:cNvSpPr>
          <p:nvPr>
            <p:ph idx="1"/>
          </p:nvPr>
        </p:nvSpPr>
        <p:spPr>
          <a:xfrm>
            <a:off x="838200" y="1099335"/>
            <a:ext cx="5384007" cy="5257015"/>
          </a:xfrm>
        </p:spPr>
        <p:txBody>
          <a:bodyPr vert="horz" lIns="91440" tIns="45720" rIns="91440" bIns="45720" rtlCol="0" anchor="t">
            <a:normAutofit fontScale="62500" lnSpcReduction="20000"/>
          </a:bodyPr>
          <a:lstStyle/>
          <a:p>
            <a:pPr marL="0" indent="0" rtl="0">
              <a:lnSpc>
                <a:spcPct val="120000"/>
              </a:lnSpc>
              <a:buNone/>
            </a:pPr>
            <a:r>
              <a:rPr lang="es" sz="2500" b="1"/>
              <a:t>Garantías e indicadores del SILC y garantías de la DSE</a:t>
            </a:r>
          </a:p>
          <a:p>
            <a:pPr marL="0" indent="0" rtl="0">
              <a:lnSpc>
                <a:spcPct val="120000"/>
              </a:lnSpc>
              <a:buNone/>
            </a:pPr>
            <a:r>
              <a:rPr lang="es" sz="2500" i="1"/>
              <a:t>(c) Garantías del SILC, (7) el Plan Estatal proporcionará garantías de que la </a:t>
            </a:r>
            <a:r>
              <a:rPr lang="es" sz="2500" b="1" i="1"/>
              <a:t>entidad estatal designada, cualquier otra agencia, oficina o entidad del Estado no interferirá con las operaciones del SILC, </a:t>
            </a:r>
            <a:r>
              <a:rPr lang="es" sz="2500" i="1"/>
              <a:t>excepto según lo dispuesto por la ley y las normas y; (garantías e indicadores del SILC y garantías de la DSE (c)(7))</a:t>
            </a:r>
          </a:p>
          <a:p>
            <a:pPr marL="0" indent="0" rtl="0">
              <a:lnSpc>
                <a:spcPct val="120000"/>
              </a:lnSpc>
              <a:buNone/>
            </a:pPr>
            <a:r>
              <a:rPr lang="es" sz="2500" i="1"/>
              <a:t>(d) Garantías de la DSE, (6) </a:t>
            </a:r>
            <a:r>
              <a:rPr lang="es" sz="2500" b="1" i="1"/>
              <a:t>la DSE no interferirá con los negocios u operaciones del SILC </a:t>
            </a:r>
            <a:r>
              <a:rPr lang="es" sz="2500" i="1"/>
              <a:t>que incluyen, pero no se limitan a: </a:t>
            </a:r>
          </a:p>
          <a:p>
            <a:pPr marL="0" indent="0" rtl="0">
              <a:lnSpc>
                <a:spcPct val="120000"/>
              </a:lnSpc>
              <a:spcBef>
                <a:spcPts val="0"/>
              </a:spcBef>
              <a:buNone/>
            </a:pPr>
            <a:r>
              <a:rPr lang="es" sz="2500" i="1"/>
              <a:t>a. Gastos de fondos federales,</a:t>
            </a:r>
          </a:p>
          <a:p>
            <a:pPr marL="0" indent="0" rtl="0">
              <a:lnSpc>
                <a:spcPct val="120000"/>
              </a:lnSpc>
              <a:spcBef>
                <a:spcPts val="0"/>
              </a:spcBef>
              <a:buNone/>
            </a:pPr>
            <a:r>
              <a:rPr lang="es" sz="2500" i="1"/>
              <a:t>b. Cronogramas de reuniones y órdenes del día,</a:t>
            </a:r>
          </a:p>
          <a:p>
            <a:pPr marL="0" indent="0" rtl="0">
              <a:lnSpc>
                <a:spcPct val="120000"/>
              </a:lnSpc>
              <a:spcBef>
                <a:spcPts val="0"/>
              </a:spcBef>
              <a:buNone/>
            </a:pPr>
            <a:r>
              <a:rPr lang="es" sz="2500" i="1"/>
              <a:t>c. Asuntos de la junta del SILC</a:t>
            </a:r>
          </a:p>
          <a:p>
            <a:pPr marL="0" indent="0" rtl="0">
              <a:lnSpc>
                <a:spcPct val="120000"/>
              </a:lnSpc>
              <a:spcBef>
                <a:spcPts val="0"/>
              </a:spcBef>
              <a:buNone/>
            </a:pPr>
            <a:r>
              <a:rPr lang="es" sz="2500" i="1"/>
              <a:t>d. Votaciones de la junta del SILC,</a:t>
            </a:r>
          </a:p>
          <a:p>
            <a:pPr marL="0" indent="0" rtl="0">
              <a:lnSpc>
                <a:spcPct val="120000"/>
              </a:lnSpc>
              <a:spcBef>
                <a:spcPts val="0"/>
              </a:spcBef>
              <a:buNone/>
            </a:pPr>
            <a:r>
              <a:rPr lang="es" sz="2500" i="1"/>
              <a:t>e. Acciones del personal,</a:t>
            </a:r>
          </a:p>
          <a:p>
            <a:pPr marL="0" indent="0" rtl="0">
              <a:lnSpc>
                <a:spcPct val="120000"/>
              </a:lnSpc>
              <a:spcBef>
                <a:spcPts val="0"/>
              </a:spcBef>
              <a:buNone/>
            </a:pPr>
            <a:r>
              <a:rPr lang="es" sz="2500" i="1"/>
              <a:t>f. Viajes autorizados,</a:t>
            </a:r>
          </a:p>
          <a:p>
            <a:pPr marL="0" indent="0" rtl="0">
              <a:lnSpc>
                <a:spcPct val="120000"/>
              </a:lnSpc>
              <a:spcBef>
                <a:spcPts val="0"/>
              </a:spcBef>
              <a:buNone/>
            </a:pPr>
            <a:r>
              <a:rPr lang="es" sz="2500" i="1"/>
              <a:t>g. Capacitaciones</a:t>
            </a:r>
          </a:p>
          <a:p>
            <a:pPr marL="0" indent="0" rtl="0">
              <a:lnSpc>
                <a:spcPct val="120000"/>
              </a:lnSpc>
              <a:buNone/>
            </a:pPr>
            <a:r>
              <a:rPr lang="es" sz="2500" i="1"/>
              <a:t>(Garantías e indicadores del SILC y garantías de la DSE (d)(6))</a:t>
            </a:r>
          </a:p>
          <a:p>
            <a:pPr marL="0" indent="0" rtl="0">
              <a:lnSpc>
                <a:spcPct val="120000"/>
              </a:lnSpc>
              <a:buNone/>
            </a:pPr>
            <a:endParaRPr lang="en-US" sz="2500"/>
          </a:p>
        </p:txBody>
      </p:sp>
      <p:sp>
        <p:nvSpPr>
          <p:cNvPr id="7" name="TextBox 6">
            <a:extLst>
              <a:ext uri="{FF2B5EF4-FFF2-40B4-BE49-F238E27FC236}">
                <a16:creationId xmlns:a16="http://schemas.microsoft.com/office/drawing/2014/main" id="{5581F2A2-48AC-696E-6CA7-58050BF6E9C3}"/>
              </a:ext>
            </a:extLst>
          </p:cNvPr>
          <p:cNvSpPr txBox="1"/>
          <p:nvPr/>
        </p:nvSpPr>
        <p:spPr>
          <a:xfrm>
            <a:off x="6222207" y="1099335"/>
            <a:ext cx="5310186"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s" sz="1600" b="1"/>
              <a:t>Esto implica lo siguiente:</a:t>
            </a:r>
          </a:p>
          <a:p>
            <a:pPr marL="342900" indent="-342900" rtl="0">
              <a:buFont typeface="Arial"/>
              <a:buChar char="•"/>
            </a:pPr>
            <a:r>
              <a:rPr lang="es" sz="1600"/>
              <a:t>El Plan Estatal para la Vida Independiente debe incluir garantías de que ninguna entidad u oficina estatal interferirá con las operaciones del SILC, a menos que lo dispongan la ley y las normas.</a:t>
            </a:r>
          </a:p>
          <a:p>
            <a:pPr marL="342900" indent="-342900" rtl="0">
              <a:buFont typeface="Arial"/>
              <a:buChar char="•"/>
            </a:pPr>
            <a:r>
              <a:rPr lang="es" sz="1600"/>
              <a:t>El SILC toma sus propias decisiones sobre el presupuesto y los gastos.</a:t>
            </a:r>
          </a:p>
          <a:p>
            <a:pPr marL="342900" indent="-342900" rtl="0">
              <a:buFont typeface="Arial"/>
              <a:buChar char="•"/>
            </a:pPr>
            <a:r>
              <a:rPr lang="es" sz="1600"/>
              <a:t>El SILC establece sus propios cronogramas de reuniones, órdenes del día y políticas de funcionamiento (incluido el personal). </a:t>
            </a:r>
          </a:p>
          <a:p>
            <a:pPr marL="342900" indent="-342900" rtl="0">
              <a:buFont typeface="Arial"/>
              <a:buChar char="•"/>
            </a:pPr>
            <a:r>
              <a:rPr lang="es" sz="1600"/>
              <a:t>La DSE u otras agencias estatales no interferirán en las votaciones del SILC. </a:t>
            </a:r>
          </a:p>
          <a:p>
            <a:pPr marL="342900" indent="-342900" rtl="0">
              <a:buFont typeface="Arial"/>
              <a:buChar char="•"/>
            </a:pPr>
            <a:r>
              <a:rPr lang="es" sz="1600"/>
              <a:t>Las decisiones sobre viajes y los ͸costos aprobados las toma el Consejo, no la DSE.</a:t>
            </a:r>
          </a:p>
          <a:p>
            <a:pPr marL="342900" indent="-342900" rtl="0">
              <a:buFont typeface="Arial"/>
              <a:buChar char="•"/>
            </a:pPr>
            <a:r>
              <a:rPr lang="es" sz="1600"/>
              <a:t>El SILC proporciona los planes de capacitación para los miembros y la capacitación relacionada.</a:t>
            </a:r>
          </a:p>
        </p:txBody>
      </p:sp>
      <p:pic>
        <p:nvPicPr>
          <p:cNvPr id="8" name="Graphic 7" descr="Presentation with org chart with solid fill">
            <a:extLst>
              <a:ext uri="{FF2B5EF4-FFF2-40B4-BE49-F238E27FC236}">
                <a16:creationId xmlns:a16="http://schemas.microsoft.com/office/drawing/2014/main" id="{5AF666A5-4686-CEAA-12EA-086F55F5C4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85673" y="5213348"/>
            <a:ext cx="1325564" cy="1325564"/>
          </a:xfrm>
          <a:prstGeom prst="rect">
            <a:avLst/>
          </a:prstGeom>
        </p:spPr>
      </p:pic>
      <p:pic>
        <p:nvPicPr>
          <p:cNvPr id="13" name="Graphic 12" descr="Monthly calendar with solid fill">
            <a:extLst>
              <a:ext uri="{FF2B5EF4-FFF2-40B4-BE49-F238E27FC236}">
                <a16:creationId xmlns:a16="http://schemas.microsoft.com/office/drawing/2014/main" id="{EECD8D8C-5277-5D33-2E8F-97535B2DE5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61013" y="4483322"/>
            <a:ext cx="1460052" cy="1460052"/>
          </a:xfrm>
          <a:prstGeom prst="rect">
            <a:avLst/>
          </a:prstGeom>
        </p:spPr>
      </p:pic>
      <p:sp>
        <p:nvSpPr>
          <p:cNvPr id="5" name="Slide Number Placeholder 4">
            <a:extLst>
              <a:ext uri="{FF2B5EF4-FFF2-40B4-BE49-F238E27FC236}">
                <a16:creationId xmlns:a16="http://schemas.microsoft.com/office/drawing/2014/main" id="{84F50323-80A3-C0AF-C425-B908422F0626}"/>
              </a:ext>
            </a:extLst>
          </p:cNvPr>
          <p:cNvSpPr>
            <a:spLocks noGrp="1"/>
          </p:cNvSpPr>
          <p:nvPr>
            <p:ph type="sldNum" sz="quarter" idx="12"/>
          </p:nvPr>
        </p:nvSpPr>
        <p:spPr/>
        <p:txBody>
          <a:bodyPr rtlCol="0"/>
          <a:lstStyle/>
          <a:p>
            <a:pPr rtl="0"/>
            <a:fld id="{181E4D21-DFBA-4BA9-A6C6-558C4B06F883}" type="slidenum">
              <a:rPr lang="en-US" smtClean="0"/>
              <a:t>19</a:t>
            </a:fld>
            <a:endParaRPr lang="en-US"/>
          </a:p>
        </p:txBody>
      </p:sp>
      <p:sp>
        <p:nvSpPr>
          <p:cNvPr id="4" name="Footer Placeholder 3">
            <a:extLst>
              <a:ext uri="{FF2B5EF4-FFF2-40B4-BE49-F238E27FC236}">
                <a16:creationId xmlns:a16="http://schemas.microsoft.com/office/drawing/2014/main" id="{8680FF86-3640-A689-0570-B21DDCC3B181}"/>
              </a:ext>
              <a:ext uri="{C183D7F6-B498-43B3-948B-1728B52AA6E4}">
                <adec:decorative xmlns:adec="http://schemas.microsoft.com/office/drawing/2017/decorative" val="0"/>
              </a:ext>
            </a:extLst>
          </p:cNvPr>
          <p:cNvSpPr>
            <a:spLocks noGrp="1"/>
          </p:cNvSpPr>
          <p:nvPr>
            <p:ph type="ftr" sz="quarter" idx="11"/>
          </p:nvPr>
        </p:nvSpPr>
        <p:spPr>
          <a:xfrm>
            <a:off x="2843214" y="6356350"/>
            <a:ext cx="5310186" cy="365125"/>
          </a:xfrm>
        </p:spPr>
        <p:txBody>
          <a:bodyPr rtlCol="0"/>
          <a:lstStyle/>
          <a:p>
            <a:pPr rtl="0"/>
            <a:r>
              <a:rPr lang="es" dirty="0"/>
              <a:t>Centro de Capacitación y Asistencia Técnica para la Vida Independiente</a:t>
            </a:r>
          </a:p>
        </p:txBody>
      </p:sp>
    </p:spTree>
    <p:extLst>
      <p:ext uri="{BB962C8B-B14F-4D97-AF65-F5344CB8AC3E}">
        <p14:creationId xmlns:p14="http://schemas.microsoft.com/office/powerpoint/2010/main" val="1920476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22200-7E40-25EB-D237-1DACE0F187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441B01-CE40-5519-1C1C-F67C66178089}"/>
              </a:ext>
            </a:extLst>
          </p:cNvPr>
          <p:cNvSpPr>
            <a:spLocks noGrp="1"/>
          </p:cNvSpPr>
          <p:nvPr>
            <p:ph type="title"/>
          </p:nvPr>
        </p:nvSpPr>
        <p:spPr/>
        <p:txBody>
          <a:bodyPr rtlCol="0">
            <a:normAutofit fontScale="90000"/>
          </a:bodyPr>
          <a:lstStyle/>
          <a:p>
            <a:pPr rtl="0"/>
            <a:r>
              <a:rPr lang="es" sz="4000" b="1">
                <a:solidFill>
                  <a:srgbClr val="750518"/>
                </a:solidFill>
              </a:rPr>
              <a:t>Acerca del Centro de Capacitación y Asistencia Técnica para la Vida Independiente (Centro IL T&amp;TA)</a:t>
            </a:r>
            <a:br>
              <a:rPr lang="en-US" sz="2400"/>
            </a:br>
            <a:endParaRPr lang="en-US" sz="240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61CB36C-6703-FA60-EA7E-DD5D402C8BEA}"/>
              </a:ext>
            </a:extLst>
          </p:cNvPr>
          <p:cNvSpPr>
            <a:spLocks noGrp="1"/>
          </p:cNvSpPr>
          <p:nvPr>
            <p:ph idx="1"/>
          </p:nvPr>
        </p:nvSpPr>
        <p:spPr>
          <a:xfrm>
            <a:off x="838200" y="1430767"/>
            <a:ext cx="10515600" cy="4746196"/>
          </a:xfrm>
        </p:spPr>
        <p:txBody>
          <a:bodyPr vert="horz" lIns="91440" tIns="45720" rIns="91440" bIns="45720" rtlCol="0" anchor="t">
            <a:normAutofit fontScale="77500" lnSpcReduction="20000"/>
          </a:bodyPr>
          <a:lstStyle/>
          <a:p>
            <a:pPr marL="0" indent="0" rtl="0">
              <a:lnSpc>
                <a:spcPct val="100000"/>
              </a:lnSpc>
              <a:spcBef>
                <a:spcPts val="0"/>
              </a:spcBef>
              <a:spcAft>
                <a:spcPts val="2400"/>
              </a:spcAft>
              <a:buNone/>
            </a:pPr>
            <a:r>
              <a:rPr lang="es" sz="3000" b="0">
                <a:latin typeface="Arial" panose="020B0604020202020204" pitchFamily="34" charset="0"/>
                <a:cs typeface="Arial" panose="020B0604020202020204" pitchFamily="34" charset="0"/>
              </a:rPr>
              <a:t>El Centro de Capacitación y Asistencia Técnica para la Vida Independiente (Centro IL T&amp;TA) está disponible para usted a través de un contrato con el Departamento de Salud y Servicios Humanos de los EE. UU. El Centro IL T&amp;TA proporciona capacitación experta y asistencia técnica a Centros para la Vida Independiente (CIL), Consejos para la Vida Independiente a Nivel Estatal (SILC) y Entidades Estatales Designadas (DSE). El Centro es administrado por el Instituto Rural para Comunidades Inclusivas de la Universidad de Montana.</a:t>
            </a:r>
          </a:p>
          <a:p>
            <a:pPr marL="0" indent="0" rtl="0">
              <a:lnSpc>
                <a:spcPct val="100000"/>
              </a:lnSpc>
              <a:spcBef>
                <a:spcPts val="0"/>
              </a:spcBef>
              <a:spcAft>
                <a:spcPts val="2400"/>
              </a:spcAft>
              <a:buNone/>
            </a:pPr>
            <a:endParaRPr lang="en-US" sz="2000" b="0">
              <a:latin typeface="Arial" panose="020B0604020202020204" pitchFamily="34" charset="0"/>
              <a:cs typeface="Arial" panose="020B0604020202020204" pitchFamily="34" charset="0"/>
            </a:endParaRPr>
          </a:p>
          <a:p>
            <a:pPr marL="0" indent="0" rtl="0">
              <a:lnSpc>
                <a:spcPct val="100000"/>
              </a:lnSpc>
              <a:spcBef>
                <a:spcPts val="0"/>
              </a:spcBef>
              <a:spcAft>
                <a:spcPts val="2400"/>
              </a:spcAft>
              <a:buNone/>
            </a:pPr>
            <a:r>
              <a:rPr lang="es" sz="2000" b="0">
                <a:latin typeface="Arial" panose="020B0604020202020204" pitchFamily="34" charset="0"/>
                <a:cs typeface="Arial" panose="020B0604020202020204" pitchFamily="34" charset="0"/>
              </a:rPr>
              <a:t> </a:t>
            </a:r>
          </a:p>
          <a:p>
            <a:pPr marL="0" indent="0" rtl="0">
              <a:lnSpc>
                <a:spcPct val="100000"/>
              </a:lnSpc>
              <a:spcBef>
                <a:spcPts val="0"/>
              </a:spcBef>
              <a:spcAft>
                <a:spcPts val="2400"/>
              </a:spcAft>
              <a:buNone/>
            </a:pPr>
            <a:endParaRPr lang="en-US" sz="2000">
              <a:latin typeface="Arial" panose="020B0604020202020204" pitchFamily="34" charset="0"/>
              <a:cs typeface="Arial" panose="020B0604020202020204" pitchFamily="34" charset="0"/>
            </a:endParaRPr>
          </a:p>
          <a:p>
            <a:pPr marL="0" indent="0" rtl="0">
              <a:lnSpc>
                <a:spcPct val="100000"/>
              </a:lnSpc>
              <a:spcBef>
                <a:spcPts val="0"/>
              </a:spcBef>
              <a:spcAft>
                <a:spcPts val="2400"/>
              </a:spcAft>
              <a:buNone/>
            </a:pPr>
            <a:endParaRPr lang="en-US" sz="2000" b="0">
              <a:latin typeface="Arial" panose="020B0604020202020204" pitchFamily="34" charset="0"/>
              <a:cs typeface="Arial" panose="020B0604020202020204" pitchFamily="34" charset="0"/>
            </a:endParaRPr>
          </a:p>
          <a:p>
            <a:pPr marL="0" indent="0" rtl="0">
              <a:lnSpc>
                <a:spcPct val="100000"/>
              </a:lnSpc>
              <a:spcBef>
                <a:spcPts val="0"/>
              </a:spcBef>
              <a:spcAft>
                <a:spcPts val="2400"/>
              </a:spcAft>
              <a:buNone/>
            </a:pPr>
            <a:endParaRPr lang="en-US" sz="2000">
              <a:latin typeface="Arial" panose="020B0604020202020204" pitchFamily="34" charset="0"/>
              <a:cs typeface="Arial" panose="020B0604020202020204" pitchFamily="34" charset="0"/>
            </a:endParaRPr>
          </a:p>
          <a:p>
            <a:pPr marL="0" indent="0" rtl="0">
              <a:lnSpc>
                <a:spcPct val="100000"/>
              </a:lnSpc>
              <a:spcBef>
                <a:spcPts val="0"/>
              </a:spcBef>
              <a:spcAft>
                <a:spcPts val="2400"/>
              </a:spcAft>
              <a:buNone/>
            </a:pPr>
            <a:r>
              <a:rPr lang="es" sz="2000" b="0">
                <a:latin typeface="Arial" panose="020B0604020202020204" pitchFamily="34" charset="0"/>
                <a:cs typeface="Arial" panose="020B0604020202020204" pitchFamily="34" charset="0"/>
              </a:rPr>
              <a:t>Descripciones: logotipos de la Universidad de Montana y del Centro IL T&amp;TA.</a:t>
            </a:r>
          </a:p>
        </p:txBody>
      </p:sp>
      <p:pic>
        <p:nvPicPr>
          <p:cNvPr id="11" name="Picture 10" descr="University of Montana Logo">
            <a:extLst>
              <a:ext uri="{FF2B5EF4-FFF2-40B4-BE49-F238E27FC236}">
                <a16:creationId xmlns:a16="http://schemas.microsoft.com/office/drawing/2014/main" id="{35948019-902C-BE5D-FA7F-ABAA12265E80}"/>
              </a:ext>
            </a:extLst>
          </p:cNvPr>
          <p:cNvPicPr>
            <a:picLocks noChangeAspect="1"/>
          </p:cNvPicPr>
          <p:nvPr/>
        </p:nvPicPr>
        <p:blipFill rotWithShape="1">
          <a:blip r:embed="rId2">
            <a:extLst>
              <a:ext uri="{28A0092B-C50C-407E-A947-70E740481C1C}">
                <a14:useLocalDpi xmlns:a14="http://schemas.microsoft.com/office/drawing/2010/main" val="0"/>
              </a:ext>
            </a:extLst>
          </a:blip>
          <a:srcRect r="33835"/>
          <a:stretch>
            <a:fillRect/>
          </a:stretch>
        </p:blipFill>
        <p:spPr bwMode="auto">
          <a:xfrm>
            <a:off x="836782" y="4041792"/>
            <a:ext cx="5777922" cy="1143054"/>
          </a:xfrm>
          <a:prstGeom prst="rect">
            <a:avLst/>
          </a:prstGeom>
          <a:ln>
            <a:noFill/>
          </a:ln>
          <a:extLst>
            <a:ext uri="{53640926-AAD7-44D8-BBD7-CCE9431645EC}">
              <a14:shadowObscured xmlns:a14="http://schemas.microsoft.com/office/drawing/2010/main"/>
            </a:ext>
          </a:extLst>
        </p:spPr>
      </p:pic>
      <p:pic>
        <p:nvPicPr>
          <p:cNvPr id="6" name="Picture 5" descr="IL T&amp;TA  Logo: Independent Living Training and Technical Assistance Center. ">
            <a:extLst>
              <a:ext uri="{FF2B5EF4-FFF2-40B4-BE49-F238E27FC236}">
                <a16:creationId xmlns:a16="http://schemas.microsoft.com/office/drawing/2014/main" id="{5C31E1AD-4534-23FB-1CF8-7BFA9ABCD2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8941" y="3733757"/>
            <a:ext cx="3965610" cy="1759124"/>
          </a:xfrm>
          <a:prstGeom prst="rect">
            <a:avLst/>
          </a:prstGeom>
        </p:spPr>
      </p:pic>
      <p:sp>
        <p:nvSpPr>
          <p:cNvPr id="10" name="Subtitle 2">
            <a:extLst>
              <a:ext uri="{FF2B5EF4-FFF2-40B4-BE49-F238E27FC236}">
                <a16:creationId xmlns:a16="http://schemas.microsoft.com/office/drawing/2014/main" id="{69AF635F-F8B7-EFF9-6190-55A00F42AAD1}"/>
              </a:ext>
              <a:ext uri="{C183D7F6-B498-43B3-948B-1728B52AA6E4}">
                <adec:decorative xmlns:adec="http://schemas.microsoft.com/office/drawing/2017/decorative" val="1"/>
              </a:ext>
            </a:extLst>
          </p:cNvPr>
          <p:cNvSpPr txBox="1">
            <a:spLocks/>
          </p:cNvSpPr>
          <p:nvPr/>
        </p:nvSpPr>
        <p:spPr>
          <a:xfrm>
            <a:off x="6267451" y="1133475"/>
            <a:ext cx="5505450" cy="38004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00000"/>
              </a:lnSpc>
              <a:spcBef>
                <a:spcPts val="0"/>
              </a:spcBef>
              <a:spcAft>
                <a:spcPts val="2400"/>
              </a:spcAft>
              <a:buNone/>
            </a:pPr>
            <a:endParaRPr lang="es-ES" sz="240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9EB94161-A666-90DD-D3E5-559064ACA703}"/>
              </a:ext>
              <a:ext uri="{C183D7F6-B498-43B3-948B-1728B52AA6E4}">
                <adec:decorative xmlns:adec="http://schemas.microsoft.com/office/drawing/2017/decorative" val="1"/>
              </a:ext>
            </a:extLst>
          </p:cNvPr>
          <p:cNvSpPr>
            <a:spLocks noGrp="1"/>
          </p:cNvSpPr>
          <p:nvPr>
            <p:ph type="ftr" sz="quarter" idx="11"/>
          </p:nvPr>
        </p:nvSpPr>
        <p:spPr>
          <a:xfrm>
            <a:off x="3776360" y="6473348"/>
            <a:ext cx="6271153" cy="365125"/>
          </a:xfrm>
        </p:spPr>
        <p:txBody>
          <a:bodyPr rtlCol="0"/>
          <a:lstStyle/>
          <a:p>
            <a:pPr rtl="0"/>
            <a:r>
              <a:rPr lang="es" b="1" dirty="0">
                <a:solidFill>
                  <a:schemeClr val="accent3">
                    <a:lumMod val="75000"/>
                  </a:schemeClr>
                </a:solidFill>
              </a:rPr>
              <a:t>Centro de Capacitación y Asistencia Técnica para la Vida Independiente</a:t>
            </a:r>
          </a:p>
        </p:txBody>
      </p:sp>
      <p:sp>
        <p:nvSpPr>
          <p:cNvPr id="5" name="Slide Number Placeholder 4">
            <a:extLst>
              <a:ext uri="{FF2B5EF4-FFF2-40B4-BE49-F238E27FC236}">
                <a16:creationId xmlns:a16="http://schemas.microsoft.com/office/drawing/2014/main" id="{FBCF95F5-0E44-576D-DCAC-27B3787EF68B}"/>
              </a:ext>
            </a:extLst>
          </p:cNvPr>
          <p:cNvSpPr>
            <a:spLocks noGrp="1"/>
          </p:cNvSpPr>
          <p:nvPr>
            <p:ph type="sldNum" sz="quarter" idx="12"/>
          </p:nvPr>
        </p:nvSpPr>
        <p:spPr/>
        <p:txBody>
          <a:bodyPr rtlCol="0"/>
          <a:lstStyle/>
          <a:p>
            <a:pPr rtl="0"/>
            <a:fld id="{5D16CCA7-A32B-44D2-BAC0-8216F98A92EE}" type="slidenum">
              <a:rPr lang="en-US" smtClean="0"/>
              <a:t>2</a:t>
            </a:fld>
            <a:endParaRPr lang="en-US"/>
          </a:p>
        </p:txBody>
      </p:sp>
    </p:spTree>
    <p:extLst>
      <p:ext uri="{BB962C8B-B14F-4D97-AF65-F5344CB8AC3E}">
        <p14:creationId xmlns:p14="http://schemas.microsoft.com/office/powerpoint/2010/main" val="2383825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3E022-7307-224C-6C31-F3C85ACEF5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E0CC0D-4EBD-3886-58BF-01D0A8C9F691}"/>
              </a:ext>
            </a:extLst>
          </p:cNvPr>
          <p:cNvSpPr>
            <a:spLocks noGrp="1"/>
          </p:cNvSpPr>
          <p:nvPr>
            <p:ph type="title"/>
          </p:nvPr>
        </p:nvSpPr>
        <p:spPr/>
        <p:txBody>
          <a:bodyPr rtlCol="0">
            <a:normAutofit/>
          </a:bodyPr>
          <a:lstStyle/>
          <a:p>
            <a:pPr rtl="0"/>
            <a:r>
              <a:rPr lang="es" sz="4000" b="1">
                <a:solidFill>
                  <a:srgbClr val="750518"/>
                </a:solidFill>
              </a:rPr>
              <a:t>Preguntas y debate</a:t>
            </a:r>
            <a:br>
              <a:rPr lang="en-US" sz="2400" b="1">
                <a:solidFill>
                  <a:srgbClr val="002060"/>
                </a:solidFill>
              </a:rPr>
            </a:br>
            <a:endParaRPr lang="en-US" sz="240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4F91145-8AC6-E8C7-11EB-546392E02EC8}"/>
              </a:ext>
            </a:extLst>
          </p:cNvPr>
          <p:cNvSpPr>
            <a:spLocks noGrp="1"/>
          </p:cNvSpPr>
          <p:nvPr>
            <p:ph idx="1"/>
          </p:nvPr>
        </p:nvSpPr>
        <p:spPr/>
        <p:txBody>
          <a:bodyPr rtlCol="0">
            <a:normAutofit/>
          </a:bodyPr>
          <a:lstStyle/>
          <a:p>
            <a:pPr marL="0" indent="0" rtl="0">
              <a:lnSpc>
                <a:spcPct val="100000"/>
              </a:lnSpc>
              <a:spcBef>
                <a:spcPts val="0"/>
              </a:spcBef>
              <a:spcAft>
                <a:spcPts val="2400"/>
              </a:spcAft>
              <a:buNone/>
            </a:pPr>
            <a:endParaRPr lang="en-US" sz="2400" b="1">
              <a:solidFill>
                <a:srgbClr val="002060"/>
              </a:solidFill>
              <a:latin typeface="Arial" panose="020B0604020202020204" pitchFamily="34" charset="0"/>
              <a:cs typeface="Arial" panose="020B0604020202020204" pitchFamily="34" charset="0"/>
            </a:endParaRPr>
          </a:p>
          <a:p>
            <a:pPr marL="0" indent="0" rtl="0">
              <a:lnSpc>
                <a:spcPct val="100000"/>
              </a:lnSpc>
              <a:spcBef>
                <a:spcPts val="0"/>
              </a:spcBef>
              <a:spcAft>
                <a:spcPts val="2400"/>
              </a:spcAft>
              <a:buNone/>
            </a:pPr>
            <a:r>
              <a:rPr lang="es">
                <a:latin typeface="Aptos Display" panose="020B0004020202020204" pitchFamily="34" charset="0"/>
                <a:cs typeface="Arial" panose="020B0604020202020204" pitchFamily="34" charset="0"/>
              </a:rPr>
              <a:t>¿Qué le gustaría saber?</a:t>
            </a:r>
          </a:p>
          <a:p>
            <a:pPr marL="0" indent="0" rtl="0">
              <a:lnSpc>
                <a:spcPct val="100000"/>
              </a:lnSpc>
              <a:spcBef>
                <a:spcPts val="0"/>
              </a:spcBef>
              <a:spcAft>
                <a:spcPts val="2400"/>
              </a:spcAft>
              <a:buNone/>
            </a:pPr>
            <a:r>
              <a:rPr lang="es">
                <a:latin typeface="Aptos Display" panose="020B0004020202020204" pitchFamily="34" charset="0"/>
                <a:cs typeface="Arial" panose="020B0604020202020204" pitchFamily="34" charset="0"/>
              </a:rPr>
              <a:t>¿Qué necesita aclaración o más explicación? </a:t>
            </a:r>
          </a:p>
          <a:p>
            <a:pPr marL="0" indent="0" rtl="0">
              <a:lnSpc>
                <a:spcPct val="100000"/>
              </a:lnSpc>
              <a:spcBef>
                <a:spcPts val="0"/>
              </a:spcBef>
              <a:spcAft>
                <a:spcPts val="2400"/>
              </a:spcAft>
              <a:buNone/>
            </a:pPr>
            <a:endParaRPr lang="en-US" sz="2400"/>
          </a:p>
          <a:p>
            <a:pPr marL="0" indent="0" rtl="0">
              <a:lnSpc>
                <a:spcPct val="100000"/>
              </a:lnSpc>
              <a:spcBef>
                <a:spcPts val="0"/>
              </a:spcBef>
              <a:spcAft>
                <a:spcPts val="2400"/>
              </a:spcAft>
              <a:buNone/>
            </a:pPr>
            <a:endParaRPr lang="en-US" sz="240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26A4A8F7-DE15-BCFC-7346-EDEA5718CBDA}"/>
              </a:ext>
              <a:ext uri="{C183D7F6-B498-43B3-948B-1728B52AA6E4}">
                <adec:decorative xmlns:adec="http://schemas.microsoft.com/office/drawing/2017/decorative" val="1"/>
              </a:ext>
            </a:extLst>
          </p:cNvPr>
          <p:cNvSpPr txBox="1">
            <a:spLocks/>
          </p:cNvSpPr>
          <p:nvPr/>
        </p:nvSpPr>
        <p:spPr>
          <a:xfrm>
            <a:off x="6267451" y="1133474"/>
            <a:ext cx="5505450" cy="5305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00000"/>
              </a:lnSpc>
              <a:spcBef>
                <a:spcPts val="0"/>
              </a:spcBef>
              <a:spcAft>
                <a:spcPts val="2400"/>
              </a:spcAft>
              <a:buNone/>
            </a:pPr>
            <a:endParaRPr lang="es-ES" sz="2400">
              <a:latin typeface="Arial" panose="020B0604020202020204" pitchFamily="34" charset="0"/>
              <a:cs typeface="Arial" panose="020B0604020202020204" pitchFamily="34" charset="0"/>
            </a:endParaRPr>
          </a:p>
        </p:txBody>
      </p:sp>
      <p:pic>
        <p:nvPicPr>
          <p:cNvPr id="7" name="Graphic 6" descr="Image of icon of people with question marks over their heads. ">
            <a:extLst>
              <a:ext uri="{FF2B5EF4-FFF2-40B4-BE49-F238E27FC236}">
                <a16:creationId xmlns:a16="http://schemas.microsoft.com/office/drawing/2014/main" id="{71EA09BF-AC3A-75EC-2A7A-967AA6B7B2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37121" y="2181702"/>
            <a:ext cx="4126229" cy="4126229"/>
          </a:xfrm>
          <a:prstGeom prst="rect">
            <a:avLst/>
          </a:prstGeom>
        </p:spPr>
      </p:pic>
      <p:sp>
        <p:nvSpPr>
          <p:cNvPr id="4" name="Footer Placeholder 3">
            <a:extLst>
              <a:ext uri="{FF2B5EF4-FFF2-40B4-BE49-F238E27FC236}">
                <a16:creationId xmlns:a16="http://schemas.microsoft.com/office/drawing/2014/main" id="{F6A706CA-B44D-2D52-7046-3F4CF3DB34E6}"/>
              </a:ext>
            </a:extLst>
          </p:cNvPr>
          <p:cNvSpPr>
            <a:spLocks noGrp="1"/>
          </p:cNvSpPr>
          <p:nvPr>
            <p:ph type="ftr" sz="quarter" idx="11"/>
          </p:nvPr>
        </p:nvSpPr>
        <p:spPr>
          <a:xfrm>
            <a:off x="2993571" y="6356350"/>
            <a:ext cx="5617029" cy="365125"/>
          </a:xfrm>
        </p:spPr>
        <p:txBody>
          <a:bodyPr rtlCol="0"/>
          <a:lstStyle/>
          <a:p>
            <a:pPr rtl="0"/>
            <a:r>
              <a:rPr lang="es" b="1" dirty="0">
                <a:solidFill>
                  <a:schemeClr val="accent3">
                    <a:lumMod val="75000"/>
                  </a:schemeClr>
                </a:solidFill>
              </a:rPr>
              <a:t>Centro de Capacitación y Asistencia Técnica para la Vida Independiente</a:t>
            </a:r>
          </a:p>
        </p:txBody>
      </p:sp>
      <p:sp>
        <p:nvSpPr>
          <p:cNvPr id="5" name="Slide Number Placeholder 4">
            <a:extLst>
              <a:ext uri="{FF2B5EF4-FFF2-40B4-BE49-F238E27FC236}">
                <a16:creationId xmlns:a16="http://schemas.microsoft.com/office/drawing/2014/main" id="{1245DA15-1327-A414-6844-B63710563FAF}"/>
              </a:ext>
            </a:extLst>
          </p:cNvPr>
          <p:cNvSpPr>
            <a:spLocks noGrp="1"/>
          </p:cNvSpPr>
          <p:nvPr>
            <p:ph type="sldNum" sz="quarter" idx="12"/>
          </p:nvPr>
        </p:nvSpPr>
        <p:spPr/>
        <p:txBody>
          <a:bodyPr rtlCol="0"/>
          <a:lstStyle/>
          <a:p>
            <a:pPr rtl="0"/>
            <a:fld id="{5D16CCA7-A32B-44D2-BAC0-8216F98A92EE}" type="slidenum">
              <a:rPr lang="en-US" smtClean="0"/>
              <a:t>20</a:t>
            </a:fld>
            <a:endParaRPr lang="en-US"/>
          </a:p>
        </p:txBody>
      </p:sp>
    </p:spTree>
    <p:extLst>
      <p:ext uri="{BB962C8B-B14F-4D97-AF65-F5344CB8AC3E}">
        <p14:creationId xmlns:p14="http://schemas.microsoft.com/office/powerpoint/2010/main" val="3991421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0FD-74B1-E12A-6754-B78247B88BB3}"/>
              </a:ext>
            </a:extLst>
          </p:cNvPr>
          <p:cNvSpPr>
            <a:spLocks noGrp="1"/>
          </p:cNvSpPr>
          <p:nvPr>
            <p:ph type="title"/>
          </p:nvPr>
        </p:nvSpPr>
        <p:spPr>
          <a:xfrm>
            <a:off x="838200" y="130433"/>
            <a:ext cx="10801574" cy="1325563"/>
          </a:xfrm>
        </p:spPr>
        <p:txBody>
          <a:bodyPr rtlCol="0"/>
          <a:lstStyle/>
          <a:p>
            <a:pPr rtl="0"/>
            <a:r>
              <a:rPr lang="es" b="1" dirty="0">
                <a:solidFill>
                  <a:srgbClr val="750518"/>
                </a:solidFill>
                <a:latin typeface="Aptos Display" panose="020B0004020202020204" pitchFamily="34" charset="0"/>
                <a:cs typeface="Arial"/>
              </a:rPr>
              <a:t>¡Cómo contactarnos!</a:t>
            </a:r>
          </a:p>
        </p:txBody>
      </p:sp>
      <p:sp>
        <p:nvSpPr>
          <p:cNvPr id="3" name="Content Placeholder 2">
            <a:extLst>
              <a:ext uri="{FF2B5EF4-FFF2-40B4-BE49-F238E27FC236}">
                <a16:creationId xmlns:a16="http://schemas.microsoft.com/office/drawing/2014/main" id="{184A01B1-B045-8E12-F5C8-F6DCD059F6BE}"/>
              </a:ext>
            </a:extLst>
          </p:cNvPr>
          <p:cNvSpPr>
            <a:spLocks noGrp="1"/>
          </p:cNvSpPr>
          <p:nvPr>
            <p:ph idx="1"/>
          </p:nvPr>
        </p:nvSpPr>
        <p:spPr>
          <a:xfrm>
            <a:off x="838200" y="1346653"/>
            <a:ext cx="10515600" cy="4351338"/>
          </a:xfrm>
        </p:spPr>
        <p:txBody>
          <a:bodyPr vert="horz" lIns="91440" tIns="45720" rIns="91440" bIns="45720" rtlCol="0" anchor="t">
            <a:normAutofit fontScale="62500" lnSpcReduction="20000"/>
          </a:bodyPr>
          <a:lstStyle/>
          <a:p>
            <a:pPr marL="0" indent="0" rtl="0">
              <a:buNone/>
            </a:pPr>
            <a:r>
              <a:rPr lang="es" sz="3200" b="1" dirty="0">
                <a:latin typeface="Arial"/>
                <a:cs typeface="Arial"/>
              </a:rPr>
              <a:t>Sitio web:</a:t>
            </a:r>
            <a:r>
              <a:rPr lang="es" sz="3200" dirty="0">
                <a:latin typeface="Arial"/>
                <a:cs typeface="Arial"/>
              </a:rPr>
              <a:t> www.ILTTACenter.org </a:t>
            </a:r>
          </a:p>
          <a:p>
            <a:pPr marL="0" indent="0" rtl="0">
              <a:buNone/>
            </a:pPr>
            <a:r>
              <a:rPr lang="es" sz="3200" b="1" dirty="0">
                <a:latin typeface="Arial"/>
                <a:cs typeface="Arial"/>
              </a:rPr>
              <a:t>Solicite capacitación y/o asistencia técnica </a:t>
            </a:r>
            <a:r>
              <a:rPr lang="es" sz="3200" dirty="0">
                <a:latin typeface="Arial"/>
                <a:cs typeface="Arial"/>
              </a:rPr>
              <a:t>(ayuda experta para su organización): complete un formulario en nuestro sitio web para hacernos saber cómo podemos ayudarlo.</a:t>
            </a:r>
          </a:p>
          <a:p>
            <a:pPr marL="0" indent="0" rtl="0">
              <a:buNone/>
            </a:pPr>
            <a:r>
              <a:rPr lang="es" sz="3200" b="1" dirty="0">
                <a:latin typeface="Arial"/>
                <a:cs typeface="Arial"/>
              </a:rPr>
              <a:t>Llame al: </a:t>
            </a:r>
            <a:r>
              <a:rPr lang="es" sz="3200" dirty="0">
                <a:latin typeface="Arial"/>
                <a:cs typeface="Arial"/>
              </a:rPr>
              <a:t>406-243-5300 y alguien se comunicará con usted lo antes posible.</a:t>
            </a:r>
          </a:p>
          <a:p>
            <a:pPr marL="0" indent="0" rtl="0">
              <a:buNone/>
            </a:pPr>
            <a:r>
              <a:rPr lang="es" sz="3200" b="1" dirty="0">
                <a:latin typeface="Arial"/>
                <a:cs typeface="Arial"/>
              </a:rPr>
              <a:t>Inscríbase a eventos y para recibir anuncios: </a:t>
            </a:r>
          </a:p>
          <a:p>
            <a:pPr marL="0" indent="0" rtl="0">
              <a:buNone/>
            </a:pPr>
            <a:r>
              <a:rPr lang="es" sz="3200" dirty="0">
                <a:latin typeface="Arial"/>
                <a:cs typeface="Arial"/>
              </a:rPr>
              <a:t>Visite nuestro sitio web para inscribirse y recibir actualizaciones sobre capacitaciones en vivo, asistencia técnica grupal, publicaciones nuevas y otros eventos del Centro. </a:t>
            </a:r>
          </a:p>
          <a:p>
            <a:pPr marL="0" indent="0" rtl="0">
              <a:buNone/>
            </a:pPr>
            <a:endParaRPr lang="en-US" sz="3200" dirty="0">
              <a:latin typeface="Arial"/>
              <a:cs typeface="Arial"/>
            </a:endParaRPr>
          </a:p>
          <a:p>
            <a:pPr marL="0" indent="0" rtl="0">
              <a:buNone/>
            </a:pPr>
            <a:endParaRPr lang="en-US" sz="3200" dirty="0">
              <a:latin typeface="Arial"/>
              <a:cs typeface="Arial"/>
            </a:endParaRPr>
          </a:p>
          <a:p>
            <a:pPr rtl="0"/>
            <a:endParaRPr lang="en-US" sz="3200" dirty="0">
              <a:latin typeface="Arial"/>
              <a:cs typeface="Arial"/>
            </a:endParaRPr>
          </a:p>
          <a:p>
            <a:pPr marL="0" indent="0" rtl="0">
              <a:buNone/>
            </a:pPr>
            <a:endParaRPr lang="en-US" sz="3200" b="1" dirty="0">
              <a:latin typeface="Arial"/>
              <a:cs typeface="Arial"/>
            </a:endParaRPr>
          </a:p>
          <a:p>
            <a:pPr marL="0" indent="0" rtl="0">
              <a:buNone/>
            </a:pPr>
            <a:r>
              <a:rPr lang="es" sz="3200" b="1" dirty="0">
                <a:latin typeface="Arial"/>
                <a:cs typeface="Arial"/>
              </a:rPr>
              <a:t>O consulte a su Oficial de programa.</a:t>
            </a:r>
          </a:p>
          <a:p>
            <a:pPr marL="457200" lvl="1" indent="0" rtl="0">
              <a:buNone/>
            </a:pPr>
            <a:r>
              <a:rPr lang="es" sz="2800" dirty="0">
                <a:latin typeface="Arial"/>
                <a:cs typeface="Arial"/>
              </a:rPr>
              <a:t>Los Funcionarios del programa se asignan por región federal y figuran en el </a:t>
            </a:r>
            <a:r>
              <a:rPr lang="es" sz="2800" dirty="0">
                <a:latin typeface="Arial"/>
                <a:cs typeface="Arial"/>
                <a:hlinkClick r:id="rId2"/>
              </a:rPr>
              <a:t>sitio web de la ACL</a:t>
            </a:r>
            <a:r>
              <a:rPr lang="es" sz="2800" dirty="0">
                <a:latin typeface="Arial"/>
                <a:cs typeface="Arial"/>
              </a:rPr>
              <a:t>. </a:t>
            </a:r>
            <a:endParaRPr lang="en-US" dirty="0">
              <a:latin typeface="Arial"/>
              <a:cs typeface="Arial"/>
            </a:endParaRPr>
          </a:p>
        </p:txBody>
      </p:sp>
      <p:sp>
        <p:nvSpPr>
          <p:cNvPr id="4" name="Footer Placeholder 3">
            <a:extLst>
              <a:ext uri="{FF2B5EF4-FFF2-40B4-BE49-F238E27FC236}">
                <a16:creationId xmlns:a16="http://schemas.microsoft.com/office/drawing/2014/main" id="{F24DD2BF-DA17-C7F3-8D6C-54BD558A8058}"/>
              </a:ext>
              <a:ext uri="{C183D7F6-B498-43B3-948B-1728B52AA6E4}">
                <adec:decorative xmlns:adec="http://schemas.microsoft.com/office/drawing/2017/decorative" val="1"/>
              </a:ext>
            </a:extLst>
          </p:cNvPr>
          <p:cNvSpPr>
            <a:spLocks noGrp="1"/>
          </p:cNvSpPr>
          <p:nvPr>
            <p:ph type="ftr" sz="quarter" idx="11"/>
          </p:nvPr>
        </p:nvSpPr>
        <p:spPr>
          <a:xfrm>
            <a:off x="118334" y="6356350"/>
            <a:ext cx="11521440" cy="365125"/>
          </a:xfrm>
        </p:spPr>
        <p:txBody>
          <a:bodyPr rtlCol="0"/>
          <a:lstStyle/>
          <a:p>
            <a:pPr rtl="0"/>
            <a:r>
              <a:rPr lang="es" b="1">
                <a:solidFill>
                  <a:schemeClr val="accent3">
                    <a:lumMod val="75000"/>
                  </a:schemeClr>
                </a:solidFill>
              </a:rPr>
              <a:t>Centro de Capacitación y Asistencia Técnica para la Vida Independiente</a:t>
            </a:r>
          </a:p>
        </p:txBody>
      </p:sp>
      <p:pic>
        <p:nvPicPr>
          <p:cNvPr id="6" name="Picture 5" descr="QR code to IL T&amp;T Center website">
            <a:extLst>
              <a:ext uri="{FF2B5EF4-FFF2-40B4-BE49-F238E27FC236}">
                <a16:creationId xmlns:a16="http://schemas.microsoft.com/office/drawing/2014/main" id="{90AABFD9-8C7A-AF8B-510B-64FD6BA75BC5}"/>
              </a:ext>
            </a:extLst>
          </p:cNvPr>
          <p:cNvPicPr>
            <a:picLocks noChangeAspect="1"/>
          </p:cNvPicPr>
          <p:nvPr/>
        </p:nvPicPr>
        <p:blipFill>
          <a:blip r:embed="rId3">
            <a:extLst>
              <a:ext uri="{28A0092B-C50C-407E-A947-70E740481C1C}">
                <a14:useLocalDpi xmlns:a14="http://schemas.microsoft.com/office/drawing/2010/main" val="0"/>
              </a:ext>
              <a:ext uri="{FF2B5EF4-FFF2-40B4-BE49-F238E27FC236}">
                <a16:creationId xmlns="" xmlns:a16="http://schemas.microsoft.com/office/drawing/2014/main" xmlns:a14="http://schemas.microsoft.com/office/drawing/2010/main" xmlns:aink="http://schemas.microsoft.com/office/drawing/2016/ink" xmlns:am3d="http://schemas.microsoft.com/office/drawing/2017/model3d" xmlns:arto="http://schemas.microsoft.com/office/word/2006/arto"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dgm="http://schemas.openxmlformats.org/drawingml/2006/diagram" xmlns:lc="http://schemas.openxmlformats.org/drawingml/2006/lockedCanvas" xmlns:m="http://schemas.openxmlformats.org/officeDocument/2006/math" xmlns:mc="http://schemas.openxmlformats.org/markup-compatibility/2006" xmlns:o="urn:schemas-microsoft-com:office:office" xmlns:oel="http://schemas.microsoft.com/office/2019/extlst" xmlns:pic="http://schemas.openxmlformats.org/drawingml/2006/picture" xmlns:v="urn:schemas-microsoft-com:vml" xmlns:w="http://schemas.openxmlformats.org/wordprocessingml/2006/main" xmlns:w10="urn:schemas-microsoft-com:office:word" xmlns:w14="http://schemas.microsoft.com/office/word/2010/wordml" xmlns:w15="http://schemas.microsoft.com/office/word/2012/wordml" xmlns:w16="http://schemas.microsoft.com/office/word/2018/wordml" xmlns:w16cex="http://schemas.microsoft.com/office/word/2018/wordml/cex" xmlns:w16cid="http://schemas.microsoft.com/office/word/2016/wordml/cid" xmlns:w16du="http://schemas.microsoft.com/office/word/2023/wordml/word16du" xmlns:w16sdtdh="http://schemas.microsoft.com/office/word/2020/wordml/sdtdatahash" xmlns:w16sdtfl="http://schemas.microsoft.com/office/word/2024/wordml/sdtformatlock" xmlns:w16se="http://schemas.microsoft.com/office/word/2015/wordml/symex" xmlns:wne="http://schemas.microsoft.com/office/word/2006/wordml" xmlns:wp="http://schemas.openxmlformats.org/drawingml/2006/wordprocessingDrawing" xmlns:wp14="http://schemas.microsoft.com/office/word/2010/wordprocessingDrawing" xmlns:wpc="http://schemas.microsoft.com/office/word/2010/wordprocessingCanvas" xmlns:wpg="http://schemas.microsoft.com/office/word/2010/wordprocessingGroup" xmlns:wpi="http://schemas.microsoft.com/office/word/2010/wordprocessingInk" xmlns:wps="http://schemas.microsoft.com/office/word/2010/wordprocessingShape" id="{D9C82E31-1366-33EA-53DE-47C4BF629C2C}"/>
              </a:ext>
            </a:extLst>
          </a:blip>
          <a:stretch>
            <a:fillRect/>
          </a:stretch>
        </p:blipFill>
        <p:spPr>
          <a:xfrm>
            <a:off x="1043903" y="3583598"/>
            <a:ext cx="1187450" cy="1187450"/>
          </a:xfrm>
          <a:prstGeom prst="rect">
            <a:avLst/>
          </a:prstGeom>
        </p:spPr>
      </p:pic>
      <p:pic>
        <p:nvPicPr>
          <p:cNvPr id="7" name="Picture 6" descr="IL T&amp;TA  Logo: Independent Living Training and Technical Assistance Center. ">
            <a:extLst>
              <a:ext uri="{FF2B5EF4-FFF2-40B4-BE49-F238E27FC236}">
                <a16:creationId xmlns:a16="http://schemas.microsoft.com/office/drawing/2014/main" id="{A2161F74-3DA4-981B-8BA8-277646228F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3141" y="3546367"/>
            <a:ext cx="2844956" cy="1261911"/>
          </a:xfrm>
          <a:prstGeom prst="rect">
            <a:avLst/>
          </a:prstGeom>
        </p:spPr>
      </p:pic>
      <p:sp>
        <p:nvSpPr>
          <p:cNvPr id="5" name="Slide Number Placeholder 4">
            <a:extLst>
              <a:ext uri="{FF2B5EF4-FFF2-40B4-BE49-F238E27FC236}">
                <a16:creationId xmlns:a16="http://schemas.microsoft.com/office/drawing/2014/main" id="{2C2715F7-2601-D906-2BB6-17633D5A0A65}"/>
              </a:ext>
            </a:extLst>
          </p:cNvPr>
          <p:cNvSpPr>
            <a:spLocks noGrp="1"/>
          </p:cNvSpPr>
          <p:nvPr>
            <p:ph type="sldNum" sz="quarter" idx="12"/>
          </p:nvPr>
        </p:nvSpPr>
        <p:spPr/>
        <p:txBody>
          <a:bodyPr rtlCol="0"/>
          <a:lstStyle/>
          <a:p>
            <a:pPr rtl="0"/>
            <a:fld id="{181E4D21-DFBA-4BA9-A6C6-558C4B06F883}" type="slidenum">
              <a:rPr lang="en-US" smtClean="0"/>
              <a:t>21</a:t>
            </a:fld>
            <a:endParaRPr lang="en-US"/>
          </a:p>
        </p:txBody>
      </p:sp>
    </p:spTree>
    <p:extLst>
      <p:ext uri="{BB962C8B-B14F-4D97-AF65-F5344CB8AC3E}">
        <p14:creationId xmlns:p14="http://schemas.microsoft.com/office/powerpoint/2010/main" val="3239352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4191A5-0BB5-8E99-8469-E636CC00BB1D}"/>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9" name="Rectangle 18">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C6BDA36A-61BC-0C28-4E02-05C047AAA037}"/>
              </a:ext>
            </a:extLst>
          </p:cNvPr>
          <p:cNvSpPr>
            <a:spLocks noGrp="1"/>
          </p:cNvSpPr>
          <p:nvPr>
            <p:ph type="title"/>
          </p:nvPr>
        </p:nvSpPr>
        <p:spPr>
          <a:xfrm>
            <a:off x="794177" y="412537"/>
            <a:ext cx="4977976" cy="1036119"/>
          </a:xfrm>
        </p:spPr>
        <p:txBody>
          <a:bodyPr rtlCol="0">
            <a:normAutofit fontScale="90000"/>
          </a:bodyPr>
          <a:lstStyle/>
          <a:p>
            <a:pPr rtl="0"/>
            <a:r>
              <a:rPr lang="es" sz="3600" b="1">
                <a:solidFill>
                  <a:srgbClr val="750518"/>
                </a:solidFill>
              </a:rPr>
              <a:t>Encuesta de evaluación</a:t>
            </a:r>
            <a:br>
              <a:rPr lang="en-US" sz="3600" b="1">
                <a:solidFill>
                  <a:schemeClr val="tx2"/>
                </a:solidFill>
              </a:rPr>
            </a:br>
            <a:endParaRPr lang="en-US" sz="3600">
              <a:solidFill>
                <a:schemeClr val="tx2"/>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23F71F1-06B1-A517-9C40-2C70DFAED40D}"/>
              </a:ext>
            </a:extLst>
          </p:cNvPr>
          <p:cNvSpPr>
            <a:spLocks noGrp="1"/>
          </p:cNvSpPr>
          <p:nvPr>
            <p:ph idx="1"/>
          </p:nvPr>
        </p:nvSpPr>
        <p:spPr>
          <a:xfrm>
            <a:off x="804672" y="1133474"/>
            <a:ext cx="4977578" cy="3482771"/>
          </a:xfrm>
        </p:spPr>
        <p:txBody>
          <a:bodyPr vert="horz" lIns="91440" tIns="45720" rIns="91440" bIns="45720" rtlCol="0" anchor="ctr">
            <a:normAutofit/>
          </a:bodyPr>
          <a:lstStyle/>
          <a:p>
            <a:pPr marL="0" indent="0" rtl="0">
              <a:buNone/>
            </a:pPr>
            <a:r>
              <a:rPr lang="es" sz="1800" b="0">
                <a:solidFill>
                  <a:schemeClr val="tx2"/>
                </a:solidFill>
              </a:rPr>
              <a:t>Su opinión sobre esta </a:t>
            </a:r>
            <a:r>
              <a:rPr lang="es" sz="1800">
                <a:solidFill>
                  <a:schemeClr val="tx2"/>
                </a:solidFill>
              </a:rPr>
              <a:t>capacitación</a:t>
            </a:r>
            <a:r>
              <a:rPr lang="es" sz="1800" b="0">
                <a:solidFill>
                  <a:schemeClr val="tx2"/>
                </a:solidFill>
              </a:rPr>
              <a:t> es importante para nosotros. Al final de la presentación, tendrá la oportunidad de completar una breve encuesta de evaluación. </a:t>
            </a:r>
            <a:endParaRPr lang="en-US" sz="1800" dirty="0">
              <a:solidFill>
                <a:schemeClr val="tx2"/>
              </a:solidFill>
            </a:endParaRPr>
          </a:p>
          <a:p>
            <a:pPr marL="0" indent="0" rtl="0">
              <a:buNone/>
            </a:pPr>
            <a:endParaRPr lang="en-US" sz="1800" b="0" dirty="0">
              <a:solidFill>
                <a:schemeClr val="tx2"/>
              </a:solidFill>
            </a:endParaRPr>
          </a:p>
          <a:p>
            <a:pPr marL="0" indent="0" rtl="0">
              <a:buNone/>
            </a:pPr>
            <a:r>
              <a:rPr lang="es" sz="1800">
                <a:solidFill>
                  <a:schemeClr val="tx2"/>
                </a:solidFill>
              </a:rPr>
              <a:t>Puede completar la versión en papel de la encuesta, hacer clic en el enlace a continuación o escanear el código QR para acceder a la misma. </a:t>
            </a:r>
            <a:endParaRPr lang="en-US" sz="1800" b="0" dirty="0">
              <a:solidFill>
                <a:schemeClr val="tx2"/>
              </a:solidFill>
            </a:endParaRPr>
          </a:p>
          <a:p>
            <a:pPr marL="0" indent="0" rtl="0">
              <a:buNone/>
            </a:pPr>
            <a:endParaRPr lang="en-US" sz="1800" b="0" dirty="0">
              <a:solidFill>
                <a:schemeClr val="tx2"/>
              </a:solidFill>
            </a:endParaRPr>
          </a:p>
          <a:p>
            <a:pPr marL="0" indent="0" rtl="0">
              <a:buNone/>
            </a:pPr>
            <a:r>
              <a:rPr lang="es" sz="1800" b="0">
                <a:solidFill>
                  <a:schemeClr val="tx2"/>
                </a:solidFill>
                <a:hlinkClick r:id="rId2"/>
              </a:rPr>
              <a:t>Enlace de evaluación:</a:t>
            </a:r>
            <a:endParaRPr lang="en-US" sz="1800" b="0" dirty="0">
              <a:solidFill>
                <a:schemeClr val="tx2"/>
              </a:solidFill>
            </a:endParaRPr>
          </a:p>
        </p:txBody>
      </p:sp>
      <p:grpSp>
        <p:nvGrpSpPr>
          <p:cNvPr id="21" name="Group 20">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2" name="Freeform: Shape 21">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3" name="Freeform: Shape 22">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4" name="Freeform: Shape 23">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5" name="Freeform: Shape 24">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pic>
        <p:nvPicPr>
          <p:cNvPr id="14" name="Gráfico 76" descr="Business Growth">
            <a:extLst>
              <a:ext uri="{FF2B5EF4-FFF2-40B4-BE49-F238E27FC236}">
                <a16:creationId xmlns:a16="http://schemas.microsoft.com/office/drawing/2014/main" id="{48EC508F-A2B7-9A0E-98BF-7D84B79315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pic>
        <p:nvPicPr>
          <p:cNvPr id="7" name="Picture 6" descr="QR Code for Presentation's Evaluation Survey">
            <a:extLst>
              <a:ext uri="{FF2B5EF4-FFF2-40B4-BE49-F238E27FC236}">
                <a16:creationId xmlns:a16="http://schemas.microsoft.com/office/drawing/2014/main" id="{1AD25EA4-8ABA-31A6-898D-1556052EA8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286" y="4540463"/>
            <a:ext cx="1905000" cy="1905000"/>
          </a:xfrm>
          <a:prstGeom prst="rect">
            <a:avLst/>
          </a:prstGeom>
        </p:spPr>
      </p:pic>
      <p:sp>
        <p:nvSpPr>
          <p:cNvPr id="5" name="Slide Number Placeholder 4">
            <a:extLst>
              <a:ext uri="{FF2B5EF4-FFF2-40B4-BE49-F238E27FC236}">
                <a16:creationId xmlns:a16="http://schemas.microsoft.com/office/drawing/2014/main" id="{EA1BD63B-3530-6BAE-9B32-46C44C084242}"/>
              </a:ext>
            </a:extLst>
          </p:cNvPr>
          <p:cNvSpPr>
            <a:spLocks noGrp="1"/>
          </p:cNvSpPr>
          <p:nvPr>
            <p:ph type="sldNum" sz="quarter" idx="12"/>
          </p:nvPr>
        </p:nvSpPr>
        <p:spPr>
          <a:xfrm>
            <a:off x="8610600" y="6356350"/>
            <a:ext cx="2743200" cy="365125"/>
          </a:xfrm>
        </p:spPr>
        <p:txBody>
          <a:bodyPr rtlCol="0">
            <a:normAutofit/>
          </a:bodyPr>
          <a:lstStyle/>
          <a:p>
            <a:pPr rtl="0">
              <a:spcAft>
                <a:spcPts val="600"/>
              </a:spcAft>
            </a:pPr>
            <a:fld id="{5D16CCA7-A32B-44D2-BAC0-8216F98A92EE}" type="slidenum">
              <a:rPr lang="en-US" smtClean="0"/>
              <a:pPr>
                <a:spcAft>
                  <a:spcPts val="600"/>
                </a:spcAft>
              </a:pPr>
              <a:t>22</a:t>
            </a:fld>
            <a:endParaRPr lang="en-US"/>
          </a:p>
        </p:txBody>
      </p:sp>
      <p:sp>
        <p:nvSpPr>
          <p:cNvPr id="4" name="Footer Placeholder 3">
            <a:extLst>
              <a:ext uri="{FF2B5EF4-FFF2-40B4-BE49-F238E27FC236}">
                <a16:creationId xmlns:a16="http://schemas.microsoft.com/office/drawing/2014/main" id="{A6940CD3-781E-F569-F4E1-0B97EBD23A65}"/>
              </a:ext>
              <a:ext uri="{C183D7F6-B498-43B3-948B-1728B52AA6E4}">
                <adec:decorative xmlns:adec="http://schemas.microsoft.com/office/drawing/2017/decorative" val="0"/>
              </a:ext>
            </a:extLst>
          </p:cNvPr>
          <p:cNvSpPr>
            <a:spLocks noGrp="1"/>
          </p:cNvSpPr>
          <p:nvPr>
            <p:ph type="ftr" sz="quarter" idx="11"/>
          </p:nvPr>
        </p:nvSpPr>
        <p:spPr>
          <a:xfrm>
            <a:off x="3058886" y="6356350"/>
            <a:ext cx="5094514" cy="365125"/>
          </a:xfrm>
        </p:spPr>
        <p:txBody>
          <a:bodyPr rtlCol="0">
            <a:normAutofit/>
          </a:bodyPr>
          <a:lstStyle/>
          <a:p>
            <a:pPr rtl="0">
              <a:spcAft>
                <a:spcPts val="600"/>
              </a:spcAft>
            </a:pPr>
            <a:r>
              <a:rPr lang="es" sz="1100" b="1" dirty="0"/>
              <a:t>Centro de Capacitación y Asistencia Técnica para la Vida Independiente</a:t>
            </a:r>
          </a:p>
        </p:txBody>
      </p:sp>
      <p:sp>
        <p:nvSpPr>
          <p:cNvPr id="10" name="Subtitle 2">
            <a:extLst>
              <a:ext uri="{FF2B5EF4-FFF2-40B4-BE49-F238E27FC236}">
                <a16:creationId xmlns:a16="http://schemas.microsoft.com/office/drawing/2014/main" id="{1767FBAA-BDAE-7D73-7FAC-247BF5966DC2}"/>
              </a:ext>
              <a:ext uri="{C183D7F6-B498-43B3-948B-1728B52AA6E4}">
                <adec:decorative xmlns:adec="http://schemas.microsoft.com/office/drawing/2017/decorative" val="1"/>
              </a:ext>
            </a:extLst>
          </p:cNvPr>
          <p:cNvSpPr txBox="1">
            <a:spLocks/>
          </p:cNvSpPr>
          <p:nvPr/>
        </p:nvSpPr>
        <p:spPr>
          <a:xfrm>
            <a:off x="6229351" y="1133474"/>
            <a:ext cx="5505450" cy="5305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00000"/>
              </a:lnSpc>
              <a:spcBef>
                <a:spcPts val="0"/>
              </a:spcBef>
              <a:spcAft>
                <a:spcPts val="2400"/>
              </a:spcAft>
              <a:buNone/>
            </a:pPr>
            <a:endParaRPr lang="es-E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261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9C24C-D3F9-4F66-A2E8-886EEDE20215}"/>
              </a:ext>
            </a:extLst>
          </p:cNvPr>
          <p:cNvSpPr>
            <a:spLocks noGrp="1"/>
          </p:cNvSpPr>
          <p:nvPr>
            <p:ph type="title"/>
          </p:nvPr>
        </p:nvSpPr>
        <p:spPr/>
        <p:txBody>
          <a:bodyPr rtlCol="0">
            <a:normAutofit/>
          </a:bodyPr>
          <a:lstStyle/>
          <a:p>
            <a:pPr rtl="0"/>
            <a:r>
              <a:rPr lang="es" sz="4000" b="1">
                <a:solidFill>
                  <a:srgbClr val="750518"/>
                </a:solidFill>
              </a:rPr>
              <a:t>Créditos al Centro IL T&amp;TA</a:t>
            </a:r>
            <a:br>
              <a:rPr lang="en-US" sz="2400" b="1">
                <a:solidFill>
                  <a:srgbClr val="002060"/>
                </a:solidFill>
              </a:rPr>
            </a:br>
            <a:endParaRPr lang="en-US" sz="2400">
              <a:latin typeface="Arial" panose="020B0604020202020204" pitchFamily="34" charset="0"/>
              <a:cs typeface="Arial" panose="020B0604020202020204" pitchFamily="34" charset="0"/>
            </a:endParaRPr>
          </a:p>
        </p:txBody>
      </p:sp>
      <p:pic>
        <p:nvPicPr>
          <p:cNvPr id="6" name="Picture 5" descr="IL T&amp;TA  Logo: Independent Living Training and Technical Assistance Center. ">
            <a:extLst>
              <a:ext uri="{FF2B5EF4-FFF2-40B4-BE49-F238E27FC236}">
                <a16:creationId xmlns:a16="http://schemas.microsoft.com/office/drawing/2014/main" id="{9EDFE10D-EC01-8A79-68CE-DAA1046508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125" y="1673885"/>
            <a:ext cx="5024077" cy="2228484"/>
          </a:xfrm>
          <a:prstGeom prst="rect">
            <a:avLst/>
          </a:prstGeom>
        </p:spPr>
      </p:pic>
      <p:sp>
        <p:nvSpPr>
          <p:cNvPr id="3" name="Subtitle 2">
            <a:extLst>
              <a:ext uri="{FF2B5EF4-FFF2-40B4-BE49-F238E27FC236}">
                <a16:creationId xmlns:a16="http://schemas.microsoft.com/office/drawing/2014/main" id="{1B35E190-59CA-4566-91FE-4C0893FED408}"/>
              </a:ext>
            </a:extLst>
          </p:cNvPr>
          <p:cNvSpPr>
            <a:spLocks noGrp="1"/>
          </p:cNvSpPr>
          <p:nvPr>
            <p:ph idx="1"/>
          </p:nvPr>
        </p:nvSpPr>
        <p:spPr/>
        <p:txBody>
          <a:bodyPr vert="horz" lIns="91440" tIns="45720" rIns="91440" bIns="45720" rtlCol="0" anchor="t">
            <a:noAutofit/>
          </a:bodyPr>
          <a:lstStyle/>
          <a:p>
            <a:pPr marL="0" indent="0" rtl="0">
              <a:buNone/>
            </a:pPr>
            <a:endParaRPr lang="en-US">
              <a:solidFill>
                <a:srgbClr val="000000"/>
              </a:solidFill>
              <a:latin typeface="Calibri"/>
              <a:ea typeface="Aptos" panose="020B0004020202020204" pitchFamily="34" charset="0"/>
              <a:cs typeface="Aptos" panose="020B0004020202020204" pitchFamily="34" charset="0"/>
            </a:endParaRPr>
          </a:p>
          <a:p>
            <a:pPr marL="0" indent="0" rtl="0">
              <a:buNone/>
            </a:pPr>
            <a:endParaRPr lang="en-US">
              <a:solidFill>
                <a:srgbClr val="000000"/>
              </a:solidFill>
              <a:latin typeface="Calibri"/>
              <a:ea typeface="Aptos" panose="020B0004020202020204" pitchFamily="34" charset="0"/>
              <a:cs typeface="Aptos" panose="020B0004020202020204" pitchFamily="34" charset="0"/>
            </a:endParaRPr>
          </a:p>
          <a:p>
            <a:pPr marL="0" indent="0" rtl="0">
              <a:buNone/>
            </a:pPr>
            <a:endParaRPr lang="en-US">
              <a:solidFill>
                <a:srgbClr val="000000"/>
              </a:solidFill>
              <a:latin typeface="Calibri"/>
              <a:ea typeface="Aptos" panose="020B0004020202020204" pitchFamily="34" charset="0"/>
              <a:cs typeface="Aptos" panose="020B0004020202020204" pitchFamily="34" charset="0"/>
            </a:endParaRPr>
          </a:p>
          <a:p>
            <a:pPr marL="0" indent="0" rtl="0">
              <a:buNone/>
            </a:pPr>
            <a:endParaRPr lang="en-US">
              <a:solidFill>
                <a:srgbClr val="000000"/>
              </a:solidFill>
              <a:latin typeface="Calibri"/>
              <a:ea typeface="Aptos" panose="020B0004020202020204" pitchFamily="34" charset="0"/>
              <a:cs typeface="Aptos" panose="020B0004020202020204" pitchFamily="34" charset="0"/>
            </a:endParaRPr>
          </a:p>
          <a:p>
            <a:pPr marL="0" indent="0" rtl="0">
              <a:buNone/>
            </a:pPr>
            <a:endParaRPr lang="en-US">
              <a:solidFill>
                <a:srgbClr val="000000"/>
              </a:solidFill>
              <a:latin typeface="Calibri"/>
              <a:ea typeface="Aptos" panose="020B0004020202020204" pitchFamily="34" charset="0"/>
              <a:cs typeface="Aptos" panose="020B0004020202020204" pitchFamily="34" charset="0"/>
            </a:endParaRPr>
          </a:p>
          <a:p>
            <a:pPr marL="0" marR="0" indent="0" rtl="0">
              <a:buNone/>
            </a:pPr>
            <a:r>
              <a:rPr lang="es">
                <a:solidFill>
                  <a:srgbClr val="000000"/>
                </a:solidFill>
                <a:effectLst/>
                <a:latin typeface="Calibri"/>
                <a:ea typeface="Aptos" panose="020B0004020202020204" pitchFamily="34" charset="0"/>
                <a:cs typeface="Aptos" panose="020B0004020202020204" pitchFamily="34" charset="0"/>
              </a:rPr>
              <a:t>Este proyecto se realiza mediante un contrato con la </a:t>
            </a:r>
            <a:r>
              <a:rPr lang="es" b="1">
                <a:solidFill>
                  <a:srgbClr val="000000"/>
                </a:solidFill>
                <a:effectLst/>
                <a:latin typeface="Calibri"/>
                <a:ea typeface="Aptos" panose="020B0004020202020204" pitchFamily="34" charset="0"/>
                <a:cs typeface="Aptos" panose="020B0004020202020204" pitchFamily="34" charset="0"/>
              </a:rPr>
              <a:t>Administración de Discapacidades, Administración para la Vida Comunitaria, del Departamento de Salud y Servicios Humanos.</a:t>
            </a:r>
            <a:endParaRPr lang="en-US" b="1">
              <a:effectLst/>
              <a:latin typeface="Aptos"/>
              <a:ea typeface="Aptos" panose="020B0004020202020204" pitchFamily="34" charset="0"/>
              <a:cs typeface="Aptos" panose="020B0004020202020204" pitchFamily="34" charset="0"/>
            </a:endParaRPr>
          </a:p>
        </p:txBody>
      </p:sp>
      <p:sp>
        <p:nvSpPr>
          <p:cNvPr id="10" name="Subtitle 2">
            <a:extLst>
              <a:ext uri="{FF2B5EF4-FFF2-40B4-BE49-F238E27FC236}">
                <a16:creationId xmlns:a16="http://schemas.microsoft.com/office/drawing/2014/main" id="{1B35E190-59CA-4566-91FE-4C0893FED408}"/>
              </a:ext>
              <a:ext uri="{C183D7F6-B498-43B3-948B-1728B52AA6E4}">
                <adec:decorative xmlns:adec="http://schemas.microsoft.com/office/drawing/2017/decorative" val="1"/>
              </a:ext>
            </a:extLst>
          </p:cNvPr>
          <p:cNvSpPr txBox="1">
            <a:spLocks/>
          </p:cNvSpPr>
          <p:nvPr/>
        </p:nvSpPr>
        <p:spPr>
          <a:xfrm>
            <a:off x="6267451" y="1133474"/>
            <a:ext cx="5505450" cy="5543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00000"/>
              </a:lnSpc>
              <a:spcBef>
                <a:spcPts val="0"/>
              </a:spcBef>
              <a:spcAft>
                <a:spcPts val="2400"/>
              </a:spcAft>
              <a:buNone/>
            </a:pPr>
            <a:endParaRPr lang="es-ES" sz="240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A38020C-A639-6F39-749C-E0DA6EA20610}"/>
              </a:ext>
            </a:extLst>
          </p:cNvPr>
          <p:cNvSpPr>
            <a:spLocks noGrp="1"/>
          </p:cNvSpPr>
          <p:nvPr>
            <p:ph type="sldNum" sz="quarter" idx="12"/>
          </p:nvPr>
        </p:nvSpPr>
        <p:spPr/>
        <p:txBody>
          <a:bodyPr rtlCol="0"/>
          <a:lstStyle/>
          <a:p>
            <a:pPr rtl="0"/>
            <a:fld id="{5D16CCA7-A32B-44D2-BAC0-8216F98A92EE}" type="slidenum">
              <a:rPr lang="en-US" smtClean="0"/>
              <a:t>23</a:t>
            </a:fld>
            <a:endParaRPr lang="en-US"/>
          </a:p>
        </p:txBody>
      </p:sp>
      <p:sp>
        <p:nvSpPr>
          <p:cNvPr id="4" name="Footer Placeholder 3">
            <a:extLst>
              <a:ext uri="{FF2B5EF4-FFF2-40B4-BE49-F238E27FC236}">
                <a16:creationId xmlns:a16="http://schemas.microsoft.com/office/drawing/2014/main" id="{9F517823-5CF1-2C6E-1EE5-45A1ABE9B249}"/>
              </a:ext>
              <a:ext uri="{C183D7F6-B498-43B3-948B-1728B52AA6E4}">
                <adec:decorative xmlns:adec="http://schemas.microsoft.com/office/drawing/2017/decorative" val="1"/>
              </a:ext>
            </a:extLst>
          </p:cNvPr>
          <p:cNvSpPr>
            <a:spLocks noGrp="1"/>
          </p:cNvSpPr>
          <p:nvPr>
            <p:ph type="ftr" sz="quarter" idx="11"/>
          </p:nvPr>
        </p:nvSpPr>
        <p:spPr>
          <a:xfrm>
            <a:off x="4038600" y="6356350"/>
            <a:ext cx="6096000" cy="365125"/>
          </a:xfrm>
        </p:spPr>
        <p:txBody>
          <a:bodyPr rtlCol="0"/>
          <a:lstStyle/>
          <a:p>
            <a:pPr rtl="0"/>
            <a:r>
              <a:rPr lang="es" b="1">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3024198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US"/>
          </a:p>
        </p:txBody>
      </p:sp>
      <p:sp>
        <p:nvSpPr>
          <p:cNvPr id="1035" name="Rectangle 1034">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US"/>
          </a:p>
        </p:txBody>
      </p:sp>
      <p:sp>
        <p:nvSpPr>
          <p:cNvPr id="1037" name="Rectangle 1036">
            <a:extLst>
              <a:ext uri="{FF2B5EF4-FFF2-40B4-BE49-F238E27FC236}">
                <a16:creationId xmlns:a16="http://schemas.microsoft.com/office/drawing/2014/main" id="{B908E8DC-1025-4FCC-873D-DC5C2ADEF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CC39C24C-D3F9-4F66-A2E8-886EEDE20215}"/>
              </a:ext>
            </a:extLst>
          </p:cNvPr>
          <p:cNvSpPr>
            <a:spLocks noGrp="1"/>
          </p:cNvSpPr>
          <p:nvPr>
            <p:ph type="title"/>
          </p:nvPr>
        </p:nvSpPr>
        <p:spPr>
          <a:xfrm>
            <a:off x="555023" y="14390"/>
            <a:ext cx="4274607" cy="2135867"/>
          </a:xfrm>
        </p:spPr>
        <p:txBody>
          <a:bodyPr rtlCol="0" anchor="b">
            <a:normAutofit/>
          </a:bodyPr>
          <a:lstStyle/>
          <a:p>
            <a:pPr rtl="0"/>
            <a:r>
              <a:rPr lang="es" sz="4800" b="1">
                <a:solidFill>
                  <a:srgbClr val="750518"/>
                </a:solidFill>
              </a:rPr>
              <a:t>Facilitadoras:</a:t>
            </a:r>
            <a:br>
              <a:rPr lang="en-US" sz="4800" b="1"/>
            </a:br>
            <a:endParaRPr lang="en-US" sz="480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B35E190-59CA-4566-91FE-4C0893FED408}"/>
              </a:ext>
            </a:extLst>
          </p:cNvPr>
          <p:cNvSpPr>
            <a:spLocks noGrp="1"/>
          </p:cNvSpPr>
          <p:nvPr>
            <p:ph idx="1"/>
          </p:nvPr>
        </p:nvSpPr>
        <p:spPr>
          <a:xfrm>
            <a:off x="403336" y="1629512"/>
            <a:ext cx="4577980" cy="4290642"/>
          </a:xfrm>
        </p:spPr>
        <p:txBody>
          <a:bodyPr vert="horz" lIns="91440" tIns="45720" rIns="91440" bIns="45720" rtlCol="0" anchor="t">
            <a:normAutofit/>
          </a:bodyPr>
          <a:lstStyle/>
          <a:p>
            <a:pPr marL="228600" marR="0" lvl="0" indent="-228600" defTabSz="914400" rtl="0" eaLnBrk="1" fontAlgn="auto" latinLnBrk="0" hangingPunct="1">
              <a:spcBef>
                <a:spcPts val="0"/>
              </a:spcBef>
              <a:spcAft>
                <a:spcPts val="2400"/>
              </a:spcAft>
              <a:buClrTx/>
              <a:buSzTx/>
              <a:buFont typeface="Arial" panose="020B0604020202020204" pitchFamily="34" charset="0"/>
              <a:buChar char="•"/>
              <a:tabLst/>
              <a:defRPr/>
            </a:pPr>
            <a:endParaRPr lang="en-US" sz="1800" b="0" i="0" u="none" strike="noStrike" kern="1200" cap="none" spc="0" normalizeH="0" baseline="0" noProof="0">
              <a:ln>
                <a:noFill/>
              </a:ln>
              <a:effectLst/>
              <a:uLnTx/>
              <a:uFillTx/>
              <a:latin typeface="Arial"/>
              <a:cs typeface="Arial"/>
            </a:endParaRPr>
          </a:p>
          <a:p>
            <a:pPr rtl="0">
              <a:spcBef>
                <a:spcPts val="0"/>
              </a:spcBef>
              <a:spcAft>
                <a:spcPts val="2400"/>
              </a:spcAft>
              <a:defRPr/>
            </a:pPr>
            <a:r>
              <a:rPr lang="es" sz="2000" b="1" i="0" u="none" strike="noStrike" kern="1200" cap="none" spc="0" normalizeH="0" noProof="0">
                <a:ln>
                  <a:noFill/>
                </a:ln>
                <a:effectLst/>
                <a:uLnTx/>
                <a:uFillTx/>
                <a:latin typeface="Arial"/>
                <a:cs typeface="Arial"/>
              </a:rPr>
              <a:t>Paula McElwee</a:t>
            </a:r>
            <a:r>
              <a:rPr lang="es" sz="2000" b="0" i="0" u="none" strike="noStrike" kern="1200" cap="none" spc="0" normalizeH="0" noProof="0">
                <a:ln>
                  <a:noFill/>
                </a:ln>
                <a:effectLst/>
                <a:uLnTx/>
                <a:uFillTx/>
                <a:latin typeface="Arial"/>
                <a:cs typeface="Arial"/>
              </a:rPr>
              <a:t>, Directora de Asistencia Técnica </a:t>
            </a:r>
            <a:r>
              <a:rPr lang="es" sz="2000">
                <a:latin typeface="Arial"/>
                <a:cs typeface="Arial"/>
              </a:rPr>
              <a:t>, Centro de Capacitación</a:t>
            </a:r>
            <a:r>
              <a:rPr lang="es" sz="2000" b="0" i="0" u="none" strike="noStrike" kern="1200" cap="none" spc="0" normalizeH="0" noProof="0">
                <a:ln>
                  <a:noFill/>
                </a:ln>
                <a:effectLst/>
                <a:uLnTx/>
                <a:uFillTx/>
                <a:latin typeface="Arial"/>
                <a:cs typeface="Arial"/>
              </a:rPr>
              <a:t> y Asistencia Técnica para la Vida Independiente </a:t>
            </a:r>
            <a:endParaRPr lang="en-US" sz="2000" b="0" i="0" u="none" strike="noStrike" kern="1200" cap="none" spc="0" normalizeH="0" baseline="0" noProof="0">
              <a:ln>
                <a:noFill/>
              </a:ln>
              <a:effectLst/>
              <a:uLnTx/>
              <a:uFillTx/>
              <a:latin typeface="Arial"/>
              <a:cs typeface="Arial"/>
            </a:endParaRPr>
          </a:p>
          <a:p>
            <a:pPr rtl="0">
              <a:spcBef>
                <a:spcPts val="0"/>
              </a:spcBef>
              <a:spcAft>
                <a:spcPts val="2400"/>
              </a:spcAft>
              <a:defRPr/>
            </a:pPr>
            <a:r>
              <a:rPr lang="es" sz="2000" b="1">
                <a:latin typeface="Arial"/>
                <a:cs typeface="Arial"/>
              </a:rPr>
              <a:t>Sandra Breitengross Bitter, </a:t>
            </a:r>
            <a:r>
              <a:rPr lang="es" sz="2000">
                <a:latin typeface="Arial"/>
                <a:cs typeface="Arial"/>
              </a:rPr>
              <a:t>Directora de Proyecto, Centro de Capacitación y Asistencia Técnica para la Vida Independiente </a:t>
            </a:r>
          </a:p>
          <a:p>
            <a:pPr rtl="0">
              <a:spcBef>
                <a:spcPts val="0"/>
              </a:spcBef>
              <a:spcAft>
                <a:spcPts val="2400"/>
              </a:spcAft>
              <a:defRPr/>
            </a:pPr>
            <a:endParaRPr lang="en-US" sz="1800">
              <a:latin typeface="Arial"/>
              <a:cs typeface="Arial"/>
            </a:endParaRPr>
          </a:p>
        </p:txBody>
      </p:sp>
      <p:pic>
        <p:nvPicPr>
          <p:cNvPr id="1026" name="Picture 2" descr="An older woman with silver hair and Scottish complexion, smiling, wearing a dark heather jacket and a striped shirt. ">
            <a:extLst>
              <a:ext uri="{FF2B5EF4-FFF2-40B4-BE49-F238E27FC236}">
                <a16:creationId xmlns:a16="http://schemas.microsoft.com/office/drawing/2014/main" id="{F8BA56B9-3E8B-E05C-1018-C807F4F28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94" r="8266" b="3"/>
          <a:stretch>
            <a:fillRect/>
          </a:stretch>
        </p:blipFill>
        <p:spPr bwMode="auto">
          <a:xfrm>
            <a:off x="5211495" y="699899"/>
            <a:ext cx="3211333" cy="54458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ndra Breitengross Bitter, a middle-aged woman with light brown skin, brown hair, and glasses, sits with her hands folded in front of her. ">
            <a:extLst>
              <a:ext uri="{FF2B5EF4-FFF2-40B4-BE49-F238E27FC236}">
                <a16:creationId xmlns:a16="http://schemas.microsoft.com/office/drawing/2014/main" id="{8549F9E5-B748-CDD8-F213-DF2A11E8E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58" r="9202" b="3"/>
          <a:stretch>
            <a:fillRect/>
          </a:stretch>
        </p:blipFill>
        <p:spPr bwMode="auto">
          <a:xfrm>
            <a:off x="8535080" y="699899"/>
            <a:ext cx="3211333" cy="5445836"/>
          </a:xfrm>
          <a:prstGeom prst="rect">
            <a:avLst/>
          </a:prstGeom>
          <a:noFill/>
          <a:extLst>
            <a:ext uri="{909E8E84-426E-40DD-AFC4-6F175D3DCCD1}">
              <a14:hiddenFill xmlns:a14="http://schemas.microsoft.com/office/drawing/2010/main">
                <a:solidFill>
                  <a:srgbClr val="FFFFFF"/>
                </a:solidFill>
              </a14:hiddenFill>
            </a:ext>
          </a:extLst>
        </p:spPr>
      </p:pic>
      <p:cxnSp>
        <p:nvCxnSpPr>
          <p:cNvPr id="1039" name="Straight Connector 1038">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FCB3BFFB-ED9A-BF95-14BE-10D3A7C08702}"/>
              </a:ext>
            </a:extLst>
          </p:cNvPr>
          <p:cNvSpPr>
            <a:spLocks noGrp="1"/>
          </p:cNvSpPr>
          <p:nvPr>
            <p:ph type="sldNum" sz="quarter" idx="12"/>
          </p:nvPr>
        </p:nvSpPr>
        <p:spPr>
          <a:xfrm>
            <a:off x="11365234" y="14390"/>
            <a:ext cx="826766" cy="675713"/>
          </a:xfrm>
        </p:spPr>
        <p:txBody>
          <a:bodyPr rtlCol="0">
            <a:normAutofit/>
          </a:bodyPr>
          <a:lstStyle/>
          <a:p>
            <a:pPr algn="ctr" rtl="0">
              <a:spcAft>
                <a:spcPts val="600"/>
              </a:spcAft>
            </a:pPr>
            <a:fld id="{5D16CCA7-A32B-44D2-BAC0-8216F98A92EE}" type="slidenum">
              <a:rPr lang="en-US" smtClean="0"/>
              <a:pPr algn="ctr">
                <a:spcAft>
                  <a:spcPts val="600"/>
                </a:spcAft>
              </a:pPr>
              <a:t>3</a:t>
            </a:fld>
            <a:endParaRPr lang="en-US"/>
          </a:p>
        </p:txBody>
      </p:sp>
      <p:sp>
        <p:nvSpPr>
          <p:cNvPr id="1041" name="Rectangle 1040">
            <a:extLst>
              <a:ext uri="{FF2B5EF4-FFF2-40B4-BE49-F238E27FC236}">
                <a16:creationId xmlns:a16="http://schemas.microsoft.com/office/drawing/2014/main" id="{9B57D9A5-B0E6-43E8-854F-D4931B715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47856" y="706072"/>
            <a:ext cx="445586" cy="544584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1043" name="Straight Connector 1042">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632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0BF6C102-5B68-8FF1-61D9-8EC06345BF49}"/>
              </a:ext>
            </a:extLst>
          </p:cNvPr>
          <p:cNvSpPr>
            <a:spLocks noGrp="1"/>
          </p:cNvSpPr>
          <p:nvPr>
            <p:ph type="ftr" sz="quarter" idx="11"/>
          </p:nvPr>
        </p:nvSpPr>
        <p:spPr>
          <a:xfrm>
            <a:off x="5451537" y="6117965"/>
            <a:ext cx="5505450" cy="745637"/>
          </a:xfrm>
        </p:spPr>
        <p:txBody>
          <a:bodyPr rtlCol="0">
            <a:normAutofit/>
          </a:bodyPr>
          <a:lstStyle/>
          <a:p>
            <a:pPr algn="r" rtl="0">
              <a:spcAft>
                <a:spcPts val="600"/>
              </a:spcAft>
            </a:pPr>
            <a:r>
              <a:rPr lang="es" b="1" dirty="0"/>
              <a:t>Centro de Capacitación y Asistencia Técnica para la Vida Independiente</a:t>
            </a:r>
          </a:p>
        </p:txBody>
      </p:sp>
      <p:sp>
        <p:nvSpPr>
          <p:cNvPr id="10" name="Subtitle 2">
            <a:extLst>
              <a:ext uri="{FF2B5EF4-FFF2-40B4-BE49-F238E27FC236}">
                <a16:creationId xmlns:a16="http://schemas.microsoft.com/office/drawing/2014/main" id="{1B35E190-59CA-4566-91FE-4C0893FED408}"/>
              </a:ext>
              <a:ext uri="{C183D7F6-B498-43B3-948B-1728B52AA6E4}">
                <adec:decorative xmlns:adec="http://schemas.microsoft.com/office/drawing/2017/decorative" val="1"/>
              </a:ext>
            </a:extLst>
          </p:cNvPr>
          <p:cNvSpPr txBox="1">
            <a:spLocks/>
          </p:cNvSpPr>
          <p:nvPr/>
        </p:nvSpPr>
        <p:spPr>
          <a:xfrm>
            <a:off x="6267451" y="1133475"/>
            <a:ext cx="5505450" cy="38004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00000"/>
              </a:lnSpc>
              <a:spcBef>
                <a:spcPts val="0"/>
              </a:spcBef>
              <a:spcAft>
                <a:spcPts val="2400"/>
              </a:spcAft>
              <a:buNone/>
            </a:pPr>
            <a:endParaRPr lang="es-E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1493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888F-53F7-DEF0-CBFD-64E67F6620C4}"/>
              </a:ext>
            </a:extLst>
          </p:cNvPr>
          <p:cNvSpPr>
            <a:spLocks noGrp="1"/>
          </p:cNvSpPr>
          <p:nvPr>
            <p:ph type="title"/>
          </p:nvPr>
        </p:nvSpPr>
        <p:spPr/>
        <p:txBody>
          <a:bodyPr rtlCol="0"/>
          <a:lstStyle/>
          <a:p>
            <a:pPr rtl="0"/>
            <a:r>
              <a:rPr lang="es" b="1">
                <a:solidFill>
                  <a:srgbClr val="750518"/>
                </a:solidFill>
              </a:rPr>
              <a:t>Recordatorios</a:t>
            </a:r>
          </a:p>
        </p:txBody>
      </p:sp>
      <p:sp>
        <p:nvSpPr>
          <p:cNvPr id="3" name="Content Placeholder 2">
            <a:extLst>
              <a:ext uri="{FF2B5EF4-FFF2-40B4-BE49-F238E27FC236}">
                <a16:creationId xmlns:a16="http://schemas.microsoft.com/office/drawing/2014/main" id="{B904200B-624C-21E5-0C56-C5534FC94613}"/>
              </a:ext>
            </a:extLst>
          </p:cNvPr>
          <p:cNvSpPr>
            <a:spLocks noGrp="1"/>
          </p:cNvSpPr>
          <p:nvPr>
            <p:ph idx="1"/>
          </p:nvPr>
        </p:nvSpPr>
        <p:spPr>
          <a:xfrm>
            <a:off x="838200" y="1527586"/>
            <a:ext cx="10515600" cy="4649377"/>
          </a:xfrm>
        </p:spPr>
        <p:txBody>
          <a:bodyPr vert="horz" lIns="91440" tIns="45720" rIns="91440" bIns="45720" rtlCol="0" anchor="t">
            <a:normAutofit lnSpcReduction="10000"/>
          </a:bodyPr>
          <a:lstStyle/>
          <a:p>
            <a:pPr marL="0" indent="0" rtl="0">
              <a:buNone/>
            </a:pPr>
            <a:r>
              <a:rPr lang="es" sz="2400" b="1">
                <a:solidFill>
                  <a:srgbClr val="000000"/>
                </a:solidFill>
              </a:rPr>
              <a:t>Accesibilidad</a:t>
            </a:r>
            <a:endParaRPr lang="en-US"/>
          </a:p>
          <a:p>
            <a:pPr lvl="1" rtl="0"/>
            <a:r>
              <a:rPr lang="es" b="1">
                <a:solidFill>
                  <a:srgbClr val="000000"/>
                </a:solidFill>
              </a:rPr>
              <a:t>¡ESPERE SU TURNO PARA HABLAR! </a:t>
            </a:r>
          </a:p>
          <a:p>
            <a:pPr lvl="1" rtl="0"/>
            <a:r>
              <a:rPr lang="es">
                <a:solidFill>
                  <a:srgbClr val="000000"/>
                </a:solidFill>
              </a:rPr>
              <a:t>Indique su nombre y organización al presentarse y cada vez que hable.</a:t>
            </a:r>
          </a:p>
          <a:p>
            <a:pPr marL="457200" lvl="1" indent="0" rtl="0">
              <a:buNone/>
            </a:pPr>
            <a:endParaRPr lang="en-US">
              <a:solidFill>
                <a:srgbClr val="000000"/>
              </a:solidFill>
              <a:ea typeface="+mn-ea"/>
              <a:cs typeface="+mn-cs"/>
            </a:endParaRPr>
          </a:p>
          <a:p>
            <a:pPr marL="0" lvl="1" indent="0" rtl="0">
              <a:buNone/>
            </a:pPr>
            <a:r>
              <a:rPr lang="es" b="1">
                <a:solidFill>
                  <a:srgbClr val="000000"/>
                </a:solidFill>
              </a:rPr>
              <a:t>Mantenga una actitud </a:t>
            </a:r>
            <a:r>
              <a:rPr lang="es" b="1">
                <a:solidFill>
                  <a:srgbClr val="000000"/>
                </a:solidFill>
                <a:ea typeface="+mn-ea"/>
                <a:cs typeface="+mn-cs"/>
              </a:rPr>
              <a:t>abierta para aprender</a:t>
            </a:r>
          </a:p>
          <a:p>
            <a:pPr lvl="1" rtl="0"/>
            <a:r>
              <a:rPr lang="es">
                <a:solidFill>
                  <a:srgbClr val="000000"/>
                </a:solidFill>
              </a:rPr>
              <a:t>El grupo incluye todos los niveles de experiencia y antecedentes.  </a:t>
            </a:r>
          </a:p>
          <a:p>
            <a:pPr lvl="1" rtl="0"/>
            <a:r>
              <a:rPr lang="es">
                <a:solidFill>
                  <a:srgbClr val="000000"/>
                </a:solidFill>
              </a:rPr>
              <a:t>Este es un entorno de aprendizaje y todas las preguntas son apropiadas y bienvenidas. </a:t>
            </a:r>
          </a:p>
          <a:p>
            <a:pPr marL="0" indent="0" rtl="0">
              <a:buNone/>
            </a:pPr>
            <a:r>
              <a:rPr lang="es" sz="2400" b="1">
                <a:solidFill>
                  <a:srgbClr val="000000"/>
                </a:solidFill>
              </a:rPr>
              <a:t>Comparta</a:t>
            </a:r>
            <a:r>
              <a:rPr lang="es" b="1">
                <a:solidFill>
                  <a:srgbClr val="000000"/>
                </a:solidFill>
              </a:rPr>
              <a:t> </a:t>
            </a:r>
          </a:p>
          <a:p>
            <a:pPr lvl="1" rtl="0"/>
            <a:r>
              <a:rPr lang="es"/>
              <a:t>Comparta ideas valiosas que estén funcionando en su estado.</a:t>
            </a:r>
          </a:p>
          <a:p>
            <a:pPr lvl="1" rtl="0"/>
            <a:r>
              <a:rPr lang="es"/>
              <a:t>Pero no comparta en exceso... si necesita asistencia individual, contáctenos</a:t>
            </a:r>
          </a:p>
          <a:p>
            <a:pPr rtl="0"/>
            <a:endParaRPr lang="en-US"/>
          </a:p>
        </p:txBody>
      </p:sp>
      <p:pic>
        <p:nvPicPr>
          <p:cNvPr id="7" name="Graphic 6" descr="Microphone with solid fill">
            <a:extLst>
              <a:ext uri="{FF2B5EF4-FFF2-40B4-BE49-F238E27FC236}">
                <a16:creationId xmlns:a16="http://schemas.microsoft.com/office/drawing/2014/main" id="{F61854CE-757E-4BE6-EA84-25DFD6CBA9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0983" y="1922676"/>
            <a:ext cx="930473" cy="930473"/>
          </a:xfrm>
          <a:prstGeom prst="rect">
            <a:avLst/>
          </a:prstGeom>
        </p:spPr>
      </p:pic>
      <p:pic>
        <p:nvPicPr>
          <p:cNvPr id="9" name="Graphic 8" descr="Question Mark with solid fill">
            <a:extLst>
              <a:ext uri="{FF2B5EF4-FFF2-40B4-BE49-F238E27FC236}">
                <a16:creationId xmlns:a16="http://schemas.microsoft.com/office/drawing/2014/main" id="{8A70AABF-4FC5-F293-0EA5-08FB5B194E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5670" y="3654303"/>
            <a:ext cx="701097" cy="701097"/>
          </a:xfrm>
          <a:prstGeom prst="rect">
            <a:avLst/>
          </a:prstGeom>
        </p:spPr>
      </p:pic>
      <p:sp>
        <p:nvSpPr>
          <p:cNvPr id="5" name="Slide Number Placeholder 4">
            <a:extLst>
              <a:ext uri="{FF2B5EF4-FFF2-40B4-BE49-F238E27FC236}">
                <a16:creationId xmlns:a16="http://schemas.microsoft.com/office/drawing/2014/main" id="{8EBA67DC-DA98-BE42-6CB7-5FEDEFFCD2F8}"/>
              </a:ext>
            </a:extLst>
          </p:cNvPr>
          <p:cNvSpPr>
            <a:spLocks noGrp="1"/>
          </p:cNvSpPr>
          <p:nvPr>
            <p:ph type="sldNum" sz="quarter" idx="12"/>
          </p:nvPr>
        </p:nvSpPr>
        <p:spPr/>
        <p:txBody>
          <a:bodyPr rtlCol="0"/>
          <a:lstStyle/>
          <a:p>
            <a:pPr rtl="0"/>
            <a:fld id="{181E4D21-DFBA-4BA9-A6C6-558C4B06F883}" type="slidenum">
              <a:rPr lang="en-US" smtClean="0"/>
              <a:t>4</a:t>
            </a:fld>
            <a:endParaRPr lang="en-US"/>
          </a:p>
        </p:txBody>
      </p:sp>
      <p:sp>
        <p:nvSpPr>
          <p:cNvPr id="4" name="Footer Placeholder 3">
            <a:extLst>
              <a:ext uri="{FF2B5EF4-FFF2-40B4-BE49-F238E27FC236}">
                <a16:creationId xmlns:a16="http://schemas.microsoft.com/office/drawing/2014/main" id="{06B1C6EC-CE31-563C-E86D-251FDC686A22}"/>
              </a:ext>
              <a:ext uri="{C183D7F6-B498-43B3-948B-1728B52AA6E4}">
                <adec:decorative xmlns:adec="http://schemas.microsoft.com/office/drawing/2017/decorative" val="1"/>
              </a:ext>
            </a:extLst>
          </p:cNvPr>
          <p:cNvSpPr>
            <a:spLocks noGrp="1"/>
          </p:cNvSpPr>
          <p:nvPr>
            <p:ph type="ftr" sz="quarter" idx="11"/>
          </p:nvPr>
        </p:nvSpPr>
        <p:spPr>
          <a:xfrm>
            <a:off x="3485478" y="6356350"/>
            <a:ext cx="5669407" cy="365125"/>
          </a:xfrm>
        </p:spPr>
        <p:txBody>
          <a:bodyPr rtlCol="0"/>
          <a:lstStyle/>
          <a:p>
            <a:pPr rtl="0"/>
            <a:r>
              <a:rPr lang="es" b="1" dirty="0">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4192252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9C24C-D3F9-4F66-A2E8-886EEDE20215}"/>
              </a:ext>
            </a:extLst>
          </p:cNvPr>
          <p:cNvSpPr>
            <a:spLocks noGrp="1"/>
          </p:cNvSpPr>
          <p:nvPr>
            <p:ph type="title"/>
          </p:nvPr>
        </p:nvSpPr>
        <p:spPr>
          <a:xfrm>
            <a:off x="838200" y="365125"/>
            <a:ext cx="10515600" cy="925793"/>
          </a:xfrm>
        </p:spPr>
        <p:txBody>
          <a:bodyPr rtlCol="0">
            <a:normAutofit fontScale="90000"/>
          </a:bodyPr>
          <a:lstStyle/>
          <a:p>
            <a:pPr rtl="0"/>
            <a:r>
              <a:rPr lang="es" sz="4000" b="1">
                <a:solidFill>
                  <a:srgbClr val="750518"/>
                </a:solidFill>
              </a:rPr>
              <a:t>Temas que discutiremos hoy</a:t>
            </a:r>
            <a:br>
              <a:rPr lang="en-US" sz="2400"/>
            </a:br>
            <a:endParaRPr lang="en-US" sz="240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B35E190-59CA-4566-91FE-4C0893FED408}"/>
              </a:ext>
            </a:extLst>
          </p:cNvPr>
          <p:cNvSpPr>
            <a:spLocks noGrp="1"/>
          </p:cNvSpPr>
          <p:nvPr>
            <p:ph idx="1"/>
          </p:nvPr>
        </p:nvSpPr>
        <p:spPr>
          <a:xfrm>
            <a:off x="838200" y="1398494"/>
            <a:ext cx="10515600" cy="4778469"/>
          </a:xfrm>
        </p:spPr>
        <p:txBody>
          <a:bodyPr vert="horz" lIns="91440" tIns="45720" rIns="91440" bIns="45720" rtlCol="0" anchor="t">
            <a:normAutofit/>
          </a:bodyPr>
          <a:lstStyle/>
          <a:p>
            <a:pPr rtl="0"/>
            <a:r>
              <a:rPr lang="es" sz="2400" b="0" i="0">
                <a:solidFill>
                  <a:srgbClr val="202124"/>
                </a:solidFill>
                <a:effectLst/>
              </a:rPr>
              <a:t>Se familiarizará con las normas e indicadores sobre </a:t>
            </a:r>
            <a:r>
              <a:rPr lang="es" sz="2400">
                <a:solidFill>
                  <a:srgbClr val="202124"/>
                </a:solidFill>
              </a:rPr>
              <a:t>la autonomía </a:t>
            </a:r>
            <a:r>
              <a:rPr lang="es" sz="2400" b="0" i="0">
                <a:solidFill>
                  <a:srgbClr val="202124"/>
                </a:solidFill>
                <a:effectLst/>
              </a:rPr>
              <a:t> del SILC</a:t>
            </a:r>
            <a:r>
              <a:rPr lang="es" sz="2400">
                <a:solidFill>
                  <a:srgbClr val="202124"/>
                </a:solidFill>
              </a:rPr>
              <a:t>.</a:t>
            </a:r>
            <a:r>
              <a:rPr lang="es" sz="2400" b="0" i="0">
                <a:solidFill>
                  <a:srgbClr val="202124"/>
                </a:solidFill>
                <a:effectLst/>
              </a:rPr>
              <a:t> </a:t>
            </a:r>
          </a:p>
          <a:p>
            <a:pPr rtl="0"/>
            <a:r>
              <a:rPr lang="es" sz="2400" b="0" i="0">
                <a:solidFill>
                  <a:srgbClr val="202124"/>
                </a:solidFill>
                <a:effectLst/>
              </a:rPr>
              <a:t>Aprenderá cómo los</a:t>
            </a:r>
            <a:r>
              <a:rPr lang="es" sz="2400">
                <a:solidFill>
                  <a:srgbClr val="202124"/>
                </a:solidFill>
              </a:rPr>
              <a:t> </a:t>
            </a:r>
            <a:r>
              <a:rPr lang="es" sz="2400" b="0" i="0">
                <a:solidFill>
                  <a:srgbClr val="202124"/>
                </a:solidFill>
                <a:effectLst/>
              </a:rPr>
              <a:t>SILC y las DSE</a:t>
            </a:r>
            <a:r>
              <a:rPr lang="es" sz="2400">
                <a:solidFill>
                  <a:srgbClr val="202124"/>
                </a:solidFill>
              </a:rPr>
              <a:t> interactúan en diferentes estados</a:t>
            </a:r>
            <a:r>
              <a:rPr lang="es" sz="2400" b="0" i="0">
                <a:solidFill>
                  <a:srgbClr val="202124"/>
                </a:solidFill>
                <a:effectLst/>
              </a:rPr>
              <a:t>.</a:t>
            </a:r>
          </a:p>
          <a:p>
            <a:pPr rtl="0"/>
            <a:r>
              <a:rPr lang="es" sz="2400">
                <a:solidFill>
                  <a:srgbClr val="202124"/>
                </a:solidFill>
              </a:rPr>
              <a:t>Nos centraremos en los conceptos básicos de cómo el SILC es autónomo, qué hace y cómo interactúa con la DSE.</a:t>
            </a:r>
          </a:p>
          <a:p>
            <a:pPr rtl="0"/>
            <a:r>
              <a:rPr lang="es" sz="2400">
                <a:solidFill>
                  <a:srgbClr val="202124"/>
                </a:solidFill>
              </a:rPr>
              <a:t>Compartiremos ideas valiosas para asegurar la autonomía y mantener buenas relaciones.</a:t>
            </a:r>
          </a:p>
          <a:p>
            <a:pPr rtl="0"/>
            <a:endParaRPr lang="en-US" sz="2400">
              <a:solidFill>
                <a:srgbClr val="202124"/>
              </a:solidFill>
            </a:endParaRPr>
          </a:p>
        </p:txBody>
      </p:sp>
      <p:sp>
        <p:nvSpPr>
          <p:cNvPr id="10" name="Subtitle 2">
            <a:extLst>
              <a:ext uri="{FF2B5EF4-FFF2-40B4-BE49-F238E27FC236}">
                <a16:creationId xmlns:a16="http://schemas.microsoft.com/office/drawing/2014/main" id="{1B35E190-59CA-4566-91FE-4C0893FED408}"/>
              </a:ext>
              <a:ext uri="{C183D7F6-B498-43B3-948B-1728B52AA6E4}">
                <adec:decorative xmlns:adec="http://schemas.microsoft.com/office/drawing/2017/decorative" val="1"/>
              </a:ext>
            </a:extLst>
          </p:cNvPr>
          <p:cNvSpPr txBox="1">
            <a:spLocks/>
          </p:cNvSpPr>
          <p:nvPr/>
        </p:nvSpPr>
        <p:spPr>
          <a:xfrm>
            <a:off x="6229351" y="1133474"/>
            <a:ext cx="5505450" cy="5305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es-ES" sz="240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B4CB4A61-A7C2-94C6-679A-A6943FCCEFAB}"/>
              </a:ext>
            </a:extLst>
          </p:cNvPr>
          <p:cNvSpPr>
            <a:spLocks noGrp="1"/>
          </p:cNvSpPr>
          <p:nvPr>
            <p:ph type="sldNum" sz="quarter" idx="12"/>
          </p:nvPr>
        </p:nvSpPr>
        <p:spPr/>
        <p:txBody>
          <a:bodyPr rtlCol="0"/>
          <a:lstStyle/>
          <a:p>
            <a:pPr rtl="0"/>
            <a:fld id="{5D16CCA7-A32B-44D2-BAC0-8216F98A92EE}" type="slidenum">
              <a:rPr lang="en-US" smtClean="0"/>
              <a:t>5</a:t>
            </a:fld>
            <a:endParaRPr lang="en-US"/>
          </a:p>
        </p:txBody>
      </p:sp>
      <p:sp>
        <p:nvSpPr>
          <p:cNvPr id="6" name="Footer Placeholder 3">
            <a:extLst>
              <a:ext uri="{FF2B5EF4-FFF2-40B4-BE49-F238E27FC236}">
                <a16:creationId xmlns:a16="http://schemas.microsoft.com/office/drawing/2014/main" id="{8E7D107C-F5DF-2E9C-7995-4118E501DB30}"/>
              </a:ext>
              <a:ext uri="{C183D7F6-B498-43B3-948B-1728B52AA6E4}">
                <adec:decorative xmlns:adec="http://schemas.microsoft.com/office/drawing/2017/decorative" val="1"/>
              </a:ext>
            </a:extLst>
          </p:cNvPr>
          <p:cNvSpPr txBox="1">
            <a:spLocks/>
          </p:cNvSpPr>
          <p:nvPr/>
        </p:nvSpPr>
        <p:spPr>
          <a:xfrm>
            <a:off x="3124200" y="6356350"/>
            <a:ext cx="526676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s" b="1" dirty="0">
                <a:solidFill>
                  <a:schemeClr val="accent3">
                    <a:lumMod val="75000"/>
                  </a:schemeClr>
                </a:solidFill>
              </a:rPr>
              <a:t>Centro de Capacitación y Asistencia Técnica para la Vida Independiente</a:t>
            </a:r>
          </a:p>
        </p:txBody>
      </p:sp>
    </p:spTree>
    <p:extLst>
      <p:ext uri="{BB962C8B-B14F-4D97-AF65-F5344CB8AC3E}">
        <p14:creationId xmlns:p14="http://schemas.microsoft.com/office/powerpoint/2010/main" val="3898411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64D87-CC88-8071-A740-5DCC3D7C8C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BEB82F-8C43-C563-E605-63AB1C99B1B8}"/>
              </a:ext>
            </a:extLst>
          </p:cNvPr>
          <p:cNvSpPr>
            <a:spLocks noGrp="1"/>
          </p:cNvSpPr>
          <p:nvPr>
            <p:ph type="title"/>
          </p:nvPr>
        </p:nvSpPr>
        <p:spPr/>
        <p:txBody>
          <a:bodyPr rtlCol="0"/>
          <a:lstStyle/>
          <a:p>
            <a:pPr rtl="0"/>
            <a:r>
              <a:rPr lang="es" b="1">
                <a:solidFill>
                  <a:srgbClr val="750518"/>
                </a:solidFill>
              </a:rPr>
              <a:t>Recursos, referencias, terminología</a:t>
            </a:r>
          </a:p>
        </p:txBody>
      </p:sp>
      <p:sp>
        <p:nvSpPr>
          <p:cNvPr id="3" name="Content Placeholder 2">
            <a:extLst>
              <a:ext uri="{FF2B5EF4-FFF2-40B4-BE49-F238E27FC236}">
                <a16:creationId xmlns:a16="http://schemas.microsoft.com/office/drawing/2014/main" id="{69B79EC6-A4C8-5CA5-B9F5-0DA78687D8F9}"/>
              </a:ext>
            </a:extLst>
          </p:cNvPr>
          <p:cNvSpPr>
            <a:spLocks noGrp="1"/>
          </p:cNvSpPr>
          <p:nvPr>
            <p:ph idx="1"/>
          </p:nvPr>
        </p:nvSpPr>
        <p:spPr>
          <a:xfrm>
            <a:off x="838200" y="1527586"/>
            <a:ext cx="10515600" cy="4649377"/>
          </a:xfrm>
        </p:spPr>
        <p:txBody>
          <a:bodyPr vert="horz" lIns="91440" tIns="45720" rIns="91440" bIns="45720" rtlCol="0" anchor="t">
            <a:normAutofit fontScale="92500" lnSpcReduction="20000"/>
          </a:bodyPr>
          <a:lstStyle/>
          <a:p>
            <a:pPr rtl="0"/>
            <a:r>
              <a:rPr lang="es" sz="3200" b="1">
                <a:solidFill>
                  <a:srgbClr val="202124"/>
                </a:solidFill>
              </a:rPr>
              <a:t>CILs o ILCs: </a:t>
            </a:r>
            <a:r>
              <a:rPr lang="es" sz="3200">
                <a:solidFill>
                  <a:srgbClr val="202124"/>
                </a:solidFill>
              </a:rPr>
              <a:t>Centros para la Vida Independiente o Centros de Vida Independiente</a:t>
            </a:r>
          </a:p>
          <a:p>
            <a:pPr rtl="0"/>
            <a:r>
              <a:rPr lang="es" sz="3200" b="1"/>
              <a:t>SILC:</a:t>
            </a:r>
            <a:r>
              <a:rPr lang="es" sz="3200"/>
              <a:t> Consejo para la Vida Independiente a Nivel Estatal</a:t>
            </a:r>
          </a:p>
          <a:p>
            <a:pPr rtl="0"/>
            <a:r>
              <a:rPr lang="es" sz="3200" b="1"/>
              <a:t>DSE:</a:t>
            </a:r>
            <a:r>
              <a:rPr lang="es" sz="3200"/>
              <a:t> Entidad Estatal Designada</a:t>
            </a:r>
            <a:endParaRPr lang="en-US" sz="3200">
              <a:solidFill>
                <a:srgbClr val="467886"/>
              </a:solidFill>
              <a:hlinkClick r:id="rId2">
                <a:extLst>
                  <a:ext uri="{A12FA001-AC4F-418D-AE19-62706E023703}">
                    <ahyp:hlinkClr xmlns:ahyp="http://schemas.microsoft.com/office/drawing/2018/hyperlinkcolor" val="tx"/>
                  </a:ext>
                </a:extLst>
              </a:hlinkClick>
            </a:endParaRPr>
          </a:p>
          <a:p>
            <a:pPr rtl="0"/>
            <a:r>
              <a:rPr lang="es" sz="3200" b="1">
                <a:hlinkClick r:id="rId2">
                  <a:extLst>
                    <a:ext uri="{A12FA001-AC4F-418D-AE19-62706E023703}">
                      <ahyp:hlinkClr xmlns:ahyp="http://schemas.microsoft.com/office/drawing/2018/hyperlinkcolor" val="tx"/>
                    </a:ext>
                  </a:extLst>
                </a:hlinkClick>
              </a:rPr>
              <a:t>La Ley de Rehabilitación</a:t>
            </a:r>
            <a:r>
              <a:rPr lang="es" sz="3200" b="1">
                <a:hlinkClick r:id="rId2"/>
              </a:rPr>
              <a:t>:</a:t>
            </a:r>
            <a:r>
              <a:rPr lang="es" sz="3200" b="1"/>
              <a:t> </a:t>
            </a:r>
            <a:r>
              <a:rPr lang="es" sz="3200"/>
              <a:t>la Ley de Rehabilitación de 1973, modificada por la Ley de Innovación y Oportunidad de la Fuerza Laboral (WIOA)</a:t>
            </a:r>
          </a:p>
          <a:p>
            <a:pPr rtl="0"/>
            <a:r>
              <a:rPr lang="es" sz="3200" b="1">
                <a:hlinkClick r:id="rId3">
                  <a:extLst>
                    <a:ext uri="{A12FA001-AC4F-418D-AE19-62706E023703}">
                      <ahyp:hlinkClr xmlns:ahyp="http://schemas.microsoft.com/office/drawing/2018/hyperlinkcolor" val="tx"/>
                    </a:ext>
                  </a:extLst>
                </a:hlinkClick>
              </a:rPr>
              <a:t>Normas sobre Vida Independiente - 45 CFR 1329</a:t>
            </a:r>
            <a:endParaRPr lang="en-US" sz="3200" b="1"/>
          </a:p>
          <a:p>
            <a:pPr rtl="0"/>
            <a:r>
              <a:rPr lang="es" sz="3200" b="1">
                <a:hlinkClick r:id="rId4">
                  <a:extLst>
                    <a:ext uri="{A12FA001-AC4F-418D-AE19-62706E023703}">
                      <ahyp:hlinkClr xmlns:ahyp="http://schemas.microsoft.com/office/drawing/2018/hyperlinkcolor" val="tx"/>
                    </a:ext>
                  </a:extLst>
                </a:hlinkClick>
              </a:rPr>
              <a:t>Indicadores del SILC y garantías del SILC y la DSE:</a:t>
            </a:r>
            <a:r>
              <a:rPr lang="es" sz="3200" b="1"/>
              <a:t> </a:t>
            </a:r>
          </a:p>
          <a:p>
            <a:pPr lvl="1" rtl="0"/>
            <a:r>
              <a:rPr lang="es"/>
              <a:t>Los indicadores son requisitos específicos que muestran que un SILC funciona de acuerdo con la Ley de Rehabilitación y las normas de vida independiente. </a:t>
            </a:r>
          </a:p>
          <a:p>
            <a:pPr lvl="1" rtl="0"/>
            <a:r>
              <a:rPr lang="es"/>
              <a:t>Las garantías son acuerdos entre el financiador y el receptor sobre ciertas acciones que el receptor realizará o no realizará como condición para recibir los fondos.  </a:t>
            </a:r>
          </a:p>
          <a:p>
            <a:pPr rtl="0"/>
            <a:endParaRPr lang="en-US"/>
          </a:p>
        </p:txBody>
      </p:sp>
      <p:sp>
        <p:nvSpPr>
          <p:cNvPr id="4" name="Footer Placeholder 3">
            <a:extLst>
              <a:ext uri="{FF2B5EF4-FFF2-40B4-BE49-F238E27FC236}">
                <a16:creationId xmlns:a16="http://schemas.microsoft.com/office/drawing/2014/main" id="{34BB1D68-BF24-04F4-663F-EC92CD674983}"/>
              </a:ext>
            </a:extLst>
          </p:cNvPr>
          <p:cNvSpPr>
            <a:spLocks noGrp="1"/>
          </p:cNvSpPr>
          <p:nvPr>
            <p:ph type="ftr" sz="quarter" idx="11"/>
          </p:nvPr>
        </p:nvSpPr>
        <p:spPr>
          <a:xfrm>
            <a:off x="3485479" y="6356350"/>
            <a:ext cx="5919778" cy="365125"/>
          </a:xfrm>
        </p:spPr>
        <p:txBody>
          <a:bodyPr rtlCol="0"/>
          <a:lstStyle/>
          <a:p>
            <a:pPr rtl="0"/>
            <a:r>
              <a:rPr lang="es" b="1" dirty="0">
                <a:solidFill>
                  <a:schemeClr val="accent3">
                    <a:lumMod val="75000"/>
                  </a:schemeClr>
                </a:solidFill>
              </a:rPr>
              <a:t>Centro de Capacitación y Asistencia Técnica para la Vida Independiente</a:t>
            </a:r>
          </a:p>
        </p:txBody>
      </p:sp>
      <p:sp>
        <p:nvSpPr>
          <p:cNvPr id="5" name="Slide Number Placeholder 4">
            <a:extLst>
              <a:ext uri="{FF2B5EF4-FFF2-40B4-BE49-F238E27FC236}">
                <a16:creationId xmlns:a16="http://schemas.microsoft.com/office/drawing/2014/main" id="{2FB51D89-0345-D356-7DDA-A199A333710B}"/>
              </a:ext>
            </a:extLst>
          </p:cNvPr>
          <p:cNvSpPr>
            <a:spLocks noGrp="1"/>
          </p:cNvSpPr>
          <p:nvPr>
            <p:ph type="sldNum" sz="quarter" idx="12"/>
          </p:nvPr>
        </p:nvSpPr>
        <p:spPr/>
        <p:txBody>
          <a:bodyPr rtlCol="0"/>
          <a:lstStyle/>
          <a:p>
            <a:pPr rtl="0"/>
            <a:fld id="{181E4D21-DFBA-4BA9-A6C6-558C4B06F883}" type="slidenum">
              <a:rPr lang="en-US" smtClean="0"/>
              <a:t>6</a:t>
            </a:fld>
            <a:endParaRPr lang="en-US"/>
          </a:p>
        </p:txBody>
      </p:sp>
    </p:spTree>
    <p:extLst>
      <p:ext uri="{BB962C8B-B14F-4D97-AF65-F5344CB8AC3E}">
        <p14:creationId xmlns:p14="http://schemas.microsoft.com/office/powerpoint/2010/main" val="1664596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3FB2-CEF2-FB19-C441-C34E80145628}"/>
              </a:ext>
            </a:extLst>
          </p:cNvPr>
          <p:cNvSpPr>
            <a:spLocks noGrp="1"/>
          </p:cNvSpPr>
          <p:nvPr>
            <p:ph type="title"/>
          </p:nvPr>
        </p:nvSpPr>
        <p:spPr/>
        <p:txBody>
          <a:bodyPr rtlCol="0">
            <a:normAutofit/>
          </a:bodyPr>
          <a:lstStyle/>
          <a:p>
            <a:pPr rtl="0"/>
            <a:r>
              <a:rPr lang="es" sz="4000" b="1">
                <a:solidFill>
                  <a:srgbClr val="750518"/>
                </a:solidFill>
              </a:rPr>
              <a:t>¿Qué tipo de junta es el SILC?	</a:t>
            </a:r>
          </a:p>
        </p:txBody>
      </p:sp>
      <p:sp>
        <p:nvSpPr>
          <p:cNvPr id="3" name="Content Placeholder 2">
            <a:extLst>
              <a:ext uri="{FF2B5EF4-FFF2-40B4-BE49-F238E27FC236}">
                <a16:creationId xmlns:a16="http://schemas.microsoft.com/office/drawing/2014/main" id="{C547668A-4518-F1D6-A50A-926B8AD58C6F}"/>
              </a:ext>
            </a:extLst>
          </p:cNvPr>
          <p:cNvSpPr>
            <a:spLocks noGrp="1"/>
          </p:cNvSpPr>
          <p:nvPr>
            <p:ph idx="1"/>
          </p:nvPr>
        </p:nvSpPr>
        <p:spPr>
          <a:xfrm>
            <a:off x="838200" y="1570616"/>
            <a:ext cx="10515600" cy="4606347"/>
          </a:xfrm>
        </p:spPr>
        <p:txBody>
          <a:bodyPr vert="horz" lIns="91440" tIns="45720" rIns="91440" bIns="45720" rtlCol="0" anchor="t">
            <a:normAutofit/>
          </a:bodyPr>
          <a:lstStyle/>
          <a:p>
            <a:pPr rtl="0"/>
            <a:r>
              <a:rPr lang="es" b="1"/>
              <a:t>Junta directiva: </a:t>
            </a:r>
            <a:r>
              <a:rPr lang="es"/>
              <a:t>aunque por ley es independiente, el gobernador designa a los miembros del SILC. El SILC es una junta directiva que típicamente contrata y supervisa al personal para llevar a cabo el trabajo diario del consejo.</a:t>
            </a:r>
          </a:p>
          <a:p>
            <a:pPr rtl="0"/>
            <a:r>
              <a:rPr lang="es" b="1"/>
              <a:t>Entidad gubernamental: </a:t>
            </a:r>
            <a:r>
              <a:rPr lang="es"/>
              <a:t>el SILC también es una entidad gubernamental, establecida en la ley federal (y a veces en la ley estatal), y no solo en sus estatutos. El consejo no puede cambiar esas leyes. </a:t>
            </a:r>
          </a:p>
          <a:p>
            <a:pPr rtl="0"/>
            <a:r>
              <a:rPr lang="es" b="1"/>
              <a:t>Independiente de las agencias estatales: </a:t>
            </a:r>
            <a:r>
              <a:rPr lang="es"/>
              <a:t>el SILC debe ser independiente y autónomo de la DSE y no puede establecerse como una entidad dentro de una agencia estatal. </a:t>
            </a:r>
          </a:p>
        </p:txBody>
      </p:sp>
      <p:sp>
        <p:nvSpPr>
          <p:cNvPr id="4" name="Footer Placeholder 3">
            <a:extLst>
              <a:ext uri="{FF2B5EF4-FFF2-40B4-BE49-F238E27FC236}">
                <a16:creationId xmlns:a16="http://schemas.microsoft.com/office/drawing/2014/main" id="{0B57E746-5E02-8E54-E7F2-5CDE2C9A4B65}"/>
              </a:ext>
            </a:extLst>
          </p:cNvPr>
          <p:cNvSpPr>
            <a:spLocks noGrp="1"/>
          </p:cNvSpPr>
          <p:nvPr>
            <p:ph type="ftr" sz="quarter" idx="11"/>
          </p:nvPr>
        </p:nvSpPr>
        <p:spPr>
          <a:xfrm>
            <a:off x="3668357" y="6356350"/>
            <a:ext cx="5649813" cy="365125"/>
          </a:xfrm>
        </p:spPr>
        <p:txBody>
          <a:bodyPr rtlCol="0"/>
          <a:lstStyle/>
          <a:p>
            <a:pPr rtl="0"/>
            <a:r>
              <a:rPr lang="es" b="1" dirty="0">
                <a:solidFill>
                  <a:schemeClr val="accent3">
                    <a:lumMod val="75000"/>
                  </a:schemeClr>
                </a:solidFill>
              </a:rPr>
              <a:t>Centro de Capacitación y Asistencia Técnica para la Vida Independiente</a:t>
            </a:r>
          </a:p>
        </p:txBody>
      </p:sp>
      <p:sp>
        <p:nvSpPr>
          <p:cNvPr id="5" name="Slide Number Placeholder 4">
            <a:extLst>
              <a:ext uri="{FF2B5EF4-FFF2-40B4-BE49-F238E27FC236}">
                <a16:creationId xmlns:a16="http://schemas.microsoft.com/office/drawing/2014/main" id="{C3426DD8-40A7-514E-1AC7-C9775A507792}"/>
              </a:ext>
            </a:extLst>
          </p:cNvPr>
          <p:cNvSpPr>
            <a:spLocks noGrp="1"/>
          </p:cNvSpPr>
          <p:nvPr>
            <p:ph type="sldNum" sz="quarter" idx="12"/>
          </p:nvPr>
        </p:nvSpPr>
        <p:spPr/>
        <p:txBody>
          <a:bodyPr rtlCol="0"/>
          <a:lstStyle/>
          <a:p>
            <a:pPr rtl="0"/>
            <a:fld id="{181E4D21-DFBA-4BA9-A6C6-558C4B06F883}" type="slidenum">
              <a:rPr lang="en-US" smtClean="0"/>
              <a:t>7</a:t>
            </a:fld>
            <a:endParaRPr lang="en-US"/>
          </a:p>
        </p:txBody>
      </p:sp>
    </p:spTree>
    <p:extLst>
      <p:ext uri="{BB962C8B-B14F-4D97-AF65-F5344CB8AC3E}">
        <p14:creationId xmlns:p14="http://schemas.microsoft.com/office/powerpoint/2010/main" val="361110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69C9A-B97A-C9E7-3EC3-4D5E57B5E9FF}"/>
              </a:ext>
            </a:extLst>
          </p:cNvPr>
          <p:cNvSpPr>
            <a:spLocks noGrp="1"/>
          </p:cNvSpPr>
          <p:nvPr>
            <p:ph type="title"/>
          </p:nvPr>
        </p:nvSpPr>
        <p:spPr/>
        <p:txBody>
          <a:bodyPr rtlCol="0"/>
          <a:lstStyle/>
          <a:p>
            <a:pPr rtl="0"/>
            <a:r>
              <a:rPr lang="es" b="1">
                <a:solidFill>
                  <a:srgbClr val="750518"/>
                </a:solidFill>
              </a:rPr>
              <a:t>Definiciones comunes de autonomía</a:t>
            </a:r>
          </a:p>
        </p:txBody>
      </p:sp>
      <p:sp>
        <p:nvSpPr>
          <p:cNvPr id="3" name="Content Placeholder 2">
            <a:extLst>
              <a:ext uri="{FF2B5EF4-FFF2-40B4-BE49-F238E27FC236}">
                <a16:creationId xmlns:a16="http://schemas.microsoft.com/office/drawing/2014/main" id="{09AA7095-46B5-9011-AAF4-6C8A1C0D512B}"/>
              </a:ext>
            </a:extLst>
          </p:cNvPr>
          <p:cNvSpPr>
            <a:spLocks noGrp="1"/>
          </p:cNvSpPr>
          <p:nvPr>
            <p:ph idx="1"/>
          </p:nvPr>
        </p:nvSpPr>
        <p:spPr/>
        <p:txBody>
          <a:bodyPr vert="horz" lIns="91440" tIns="45720" rIns="91440" bIns="45720" rtlCol="0" anchor="t">
            <a:normAutofit/>
          </a:bodyPr>
          <a:lstStyle/>
          <a:p>
            <a:pPr marL="0" indent="0" rtl="0">
              <a:buNone/>
            </a:pPr>
            <a:r>
              <a:rPr lang="es" sz="3600" b="1">
                <a:solidFill>
                  <a:srgbClr val="202122"/>
                </a:solidFill>
                <a:highlight>
                  <a:srgbClr val="FFFFFF"/>
                </a:highlight>
                <a:ea typeface="+mn-lt"/>
                <a:cs typeface="+mn-lt"/>
              </a:rPr>
              <a:t>Wikipedia</a:t>
            </a:r>
            <a:r>
              <a:rPr lang="es" sz="3600">
                <a:solidFill>
                  <a:srgbClr val="202122"/>
                </a:solidFill>
                <a:highlight>
                  <a:srgbClr val="FFFFFF"/>
                </a:highlight>
                <a:ea typeface="+mn-lt"/>
                <a:cs typeface="+mn-lt"/>
              </a:rPr>
              <a:t>:</a:t>
            </a:r>
            <a:r>
              <a:rPr lang="es" sz="3600" b="1">
                <a:solidFill>
                  <a:srgbClr val="202122"/>
                </a:solidFill>
                <a:highlight>
                  <a:srgbClr val="FFFFFF"/>
                </a:highlight>
                <a:ea typeface="+mn-lt"/>
                <a:cs typeface="+mn-lt"/>
              </a:rPr>
              <a:t> </a:t>
            </a:r>
            <a:r>
              <a:rPr lang="es" sz="3600">
                <a:solidFill>
                  <a:srgbClr val="202122"/>
                </a:solidFill>
                <a:highlight>
                  <a:srgbClr val="FFFFFF"/>
                </a:highlight>
                <a:ea typeface="+mn-lt"/>
                <a:cs typeface="+mn-lt"/>
              </a:rPr>
              <a:t>la autonomía es la capacidad de tomar decisiones informadas y no coaccionadas.</a:t>
            </a:r>
            <a:endParaRPr lang="en-US" sz="3600">
              <a:solidFill>
                <a:srgbClr val="000000"/>
              </a:solidFill>
              <a:ea typeface="+mn-lt"/>
              <a:cs typeface="+mn-lt"/>
            </a:endParaRPr>
          </a:p>
          <a:p>
            <a:pPr marL="0" indent="0" rtl="0">
              <a:buNone/>
            </a:pPr>
            <a:r>
              <a:rPr lang="es" sz="3600">
                <a:solidFill>
                  <a:srgbClr val="202122"/>
                </a:solidFill>
                <a:highlight>
                  <a:srgbClr val="FFFFFF"/>
                </a:highlight>
                <a:ea typeface="+mn-lt"/>
                <a:cs typeface="+mn-lt"/>
              </a:rPr>
              <a:t>Las </a:t>
            </a:r>
            <a:r>
              <a:rPr lang="es" sz="3600">
                <a:highlight>
                  <a:srgbClr val="FFFFFF"/>
                </a:highlight>
                <a:ea typeface="+mn-lt"/>
                <a:cs typeface="+mn-lt"/>
              </a:rPr>
              <a:t>organizaciones </a:t>
            </a:r>
            <a:r>
              <a:rPr lang="es" sz="3600">
                <a:solidFill>
                  <a:srgbClr val="202122"/>
                </a:solidFill>
                <a:highlight>
                  <a:srgbClr val="FFFFFF"/>
                </a:highlight>
                <a:ea typeface="+mn-lt"/>
                <a:cs typeface="+mn-lt"/>
              </a:rPr>
              <a:t>autónomas son independientes o se gobiernan a sí mismas. </a:t>
            </a:r>
          </a:p>
          <a:p>
            <a:pPr marL="0" indent="0" rtl="0">
              <a:buNone/>
            </a:pPr>
            <a:r>
              <a:rPr lang="es" sz="3600" b="1"/>
              <a:t>Merriam-Webster:</a:t>
            </a:r>
            <a:r>
              <a:rPr lang="es" sz="3600"/>
              <a:t> la cualidad o condición de gobernarse a sí mismo.</a:t>
            </a:r>
          </a:p>
          <a:p>
            <a:pPr marL="0" indent="0" rtl="0">
              <a:buNone/>
            </a:pPr>
            <a:r>
              <a:rPr lang="es" sz="3600" b="1"/>
              <a:t>Vocabulary.com: </a:t>
            </a:r>
            <a:r>
              <a:rPr lang="es" sz="3600"/>
              <a:t>independencia política.</a:t>
            </a:r>
          </a:p>
          <a:p>
            <a:pPr marL="0" indent="0" rtl="0">
              <a:buNone/>
            </a:pPr>
            <a:endParaRPr lang="en-US" sz="3600"/>
          </a:p>
        </p:txBody>
      </p:sp>
      <p:sp>
        <p:nvSpPr>
          <p:cNvPr id="4" name="Footer Placeholder 3">
            <a:extLst>
              <a:ext uri="{FF2B5EF4-FFF2-40B4-BE49-F238E27FC236}">
                <a16:creationId xmlns:a16="http://schemas.microsoft.com/office/drawing/2014/main" id="{AD2E2096-2CA0-9B79-462B-A75ED201CB68}"/>
              </a:ext>
            </a:extLst>
          </p:cNvPr>
          <p:cNvSpPr>
            <a:spLocks noGrp="1"/>
          </p:cNvSpPr>
          <p:nvPr>
            <p:ph type="ftr" sz="quarter" idx="11"/>
          </p:nvPr>
        </p:nvSpPr>
        <p:spPr>
          <a:xfrm>
            <a:off x="3037114" y="6356350"/>
            <a:ext cx="5116286" cy="365125"/>
          </a:xfrm>
        </p:spPr>
        <p:txBody>
          <a:bodyPr rtlCol="0"/>
          <a:lstStyle/>
          <a:p>
            <a:pPr rtl="0"/>
            <a:r>
              <a:rPr lang="es" dirty="0"/>
              <a:t>Centro de Capacitación y Asistencia Técnica para la Vida Independiente</a:t>
            </a:r>
          </a:p>
        </p:txBody>
      </p:sp>
      <p:sp>
        <p:nvSpPr>
          <p:cNvPr id="5" name="Slide Number Placeholder 4">
            <a:extLst>
              <a:ext uri="{FF2B5EF4-FFF2-40B4-BE49-F238E27FC236}">
                <a16:creationId xmlns:a16="http://schemas.microsoft.com/office/drawing/2014/main" id="{A4949A3B-9DFD-6154-88D9-9A56A83AEA83}"/>
              </a:ext>
            </a:extLst>
          </p:cNvPr>
          <p:cNvSpPr>
            <a:spLocks noGrp="1"/>
          </p:cNvSpPr>
          <p:nvPr>
            <p:ph type="sldNum" sz="quarter" idx="12"/>
          </p:nvPr>
        </p:nvSpPr>
        <p:spPr/>
        <p:txBody>
          <a:bodyPr rtlCol="0"/>
          <a:lstStyle/>
          <a:p>
            <a:pPr rtl="0"/>
            <a:fld id="{181E4D21-DFBA-4BA9-A6C6-558C4B06F883}" type="slidenum">
              <a:rPr lang="en-US" smtClean="0"/>
              <a:t>8</a:t>
            </a:fld>
            <a:endParaRPr lang="en-US"/>
          </a:p>
        </p:txBody>
      </p:sp>
    </p:spTree>
    <p:extLst>
      <p:ext uri="{BB962C8B-B14F-4D97-AF65-F5344CB8AC3E}">
        <p14:creationId xmlns:p14="http://schemas.microsoft.com/office/powerpoint/2010/main" val="1578249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colorTemperature colorTemp="8791"/>
                    </a14:imgEffect>
                  </a14:imgLayer>
                </a14:imgProps>
              </a:ext>
            </a:extLst>
          </a:blip>
          <a:tile tx="0" ty="0" sx="100000" sy="100000" flip="none" algn="tl"/>
        </a:blipFill>
        <a:effectLst/>
      </p:bgPr>
    </p:bg>
    <p:spTree>
      <p:nvGrpSpPr>
        <p:cNvPr id="1" name="">
          <a:extLst>
            <a:ext uri="{FF2B5EF4-FFF2-40B4-BE49-F238E27FC236}">
              <a16:creationId xmlns:a16="http://schemas.microsoft.com/office/drawing/2014/main" id="{FA507F7C-BF0E-D5F5-9F50-60A2005C3041}"/>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Rectangle 13">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BEA9E8DB-863F-4860-350E-F27593E71594}"/>
              </a:ext>
            </a:extLst>
          </p:cNvPr>
          <p:cNvSpPr>
            <a:spLocks noGrp="1"/>
          </p:cNvSpPr>
          <p:nvPr>
            <p:ph type="title"/>
          </p:nvPr>
        </p:nvSpPr>
        <p:spPr>
          <a:xfrm>
            <a:off x="804672" y="802955"/>
            <a:ext cx="4977976" cy="1454051"/>
          </a:xfrm>
        </p:spPr>
        <p:txBody>
          <a:bodyPr rtlCol="0">
            <a:normAutofit/>
          </a:bodyPr>
          <a:lstStyle/>
          <a:p>
            <a:pPr rtl="0"/>
            <a:r>
              <a:rPr lang="es" sz="3600" b="1">
                <a:solidFill>
                  <a:srgbClr val="750518"/>
                </a:solidFill>
              </a:rPr>
              <a:t>¿Existe una definición federal de autonomía?</a:t>
            </a:r>
          </a:p>
        </p:txBody>
      </p:sp>
      <p:sp>
        <p:nvSpPr>
          <p:cNvPr id="3" name="Content Placeholder 2">
            <a:extLst>
              <a:ext uri="{FF2B5EF4-FFF2-40B4-BE49-F238E27FC236}">
                <a16:creationId xmlns:a16="http://schemas.microsoft.com/office/drawing/2014/main" id="{91569B74-443F-42AF-C572-3AB00820EDCE}"/>
              </a:ext>
            </a:extLst>
          </p:cNvPr>
          <p:cNvSpPr>
            <a:spLocks noGrp="1"/>
          </p:cNvSpPr>
          <p:nvPr>
            <p:ph idx="1"/>
          </p:nvPr>
        </p:nvSpPr>
        <p:spPr>
          <a:xfrm>
            <a:off x="804672" y="2421682"/>
            <a:ext cx="4977578" cy="3639289"/>
          </a:xfrm>
        </p:spPr>
        <p:txBody>
          <a:bodyPr vert="horz" lIns="91440" tIns="45720" rIns="91440" bIns="45720" rtlCol="0" anchor="ctr">
            <a:normAutofit/>
          </a:bodyPr>
          <a:lstStyle/>
          <a:p>
            <a:pPr marL="0" indent="0" rtl="0">
              <a:buNone/>
            </a:pPr>
            <a:r>
              <a:rPr lang="es" sz="2400">
                <a:solidFill>
                  <a:schemeClr val="tx2"/>
                </a:solidFill>
                <a:highlight>
                  <a:srgbClr val="FFFFFF"/>
                </a:highlight>
              </a:rPr>
              <a:t>La ley federal no define "autonomía" como un término independiente, pero la Ley de Rehabilitación incorpora principios relacionados con la autonomía, como el </a:t>
            </a:r>
            <a:r>
              <a:rPr lang="es" sz="2400" b="1" i="1">
                <a:solidFill>
                  <a:schemeClr val="tx2"/>
                </a:solidFill>
                <a:highlight>
                  <a:srgbClr val="FFFFFF"/>
                </a:highlight>
              </a:rPr>
              <a:t>control del consumidor</a:t>
            </a:r>
            <a:r>
              <a:rPr lang="es" sz="2400" b="1">
                <a:solidFill>
                  <a:schemeClr val="tx2"/>
                </a:solidFill>
                <a:highlight>
                  <a:srgbClr val="FFFFFF"/>
                </a:highlight>
              </a:rPr>
              <a:t>, </a:t>
            </a:r>
            <a:r>
              <a:rPr lang="es" sz="2400" b="1" i="1">
                <a:solidFill>
                  <a:schemeClr val="tx2"/>
                </a:solidFill>
                <a:highlight>
                  <a:srgbClr val="FFFFFF"/>
                </a:highlight>
              </a:rPr>
              <a:t>la autodeterminación</a:t>
            </a:r>
            <a:r>
              <a:rPr lang="es" sz="2400" b="1">
                <a:solidFill>
                  <a:schemeClr val="tx2"/>
                </a:solidFill>
                <a:highlight>
                  <a:srgbClr val="FFFFFF"/>
                </a:highlight>
              </a:rPr>
              <a:t>, y la </a:t>
            </a:r>
            <a:r>
              <a:rPr lang="es" sz="2400" b="1" i="1">
                <a:solidFill>
                  <a:schemeClr val="tx2"/>
                </a:solidFill>
                <a:highlight>
                  <a:srgbClr val="FFFFFF"/>
                </a:highlight>
              </a:rPr>
              <a:t>independencia, </a:t>
            </a:r>
            <a:r>
              <a:rPr lang="es" sz="2400">
                <a:solidFill>
                  <a:schemeClr val="tx2"/>
                </a:solidFill>
                <a:highlight>
                  <a:srgbClr val="FFFFFF"/>
                </a:highlight>
              </a:rPr>
              <a:t> en el </a:t>
            </a:r>
            <a:r>
              <a:rPr lang="es" sz="2400" b="1">
                <a:solidFill>
                  <a:schemeClr val="tx2"/>
                </a:solidFill>
                <a:highlight>
                  <a:srgbClr val="FFFFFF"/>
                </a:highlight>
              </a:rPr>
              <a:t>propósito del Título VII </a:t>
            </a:r>
            <a:r>
              <a:rPr lang="es" sz="2400">
                <a:solidFill>
                  <a:schemeClr val="tx2"/>
                </a:solidFill>
                <a:highlight>
                  <a:srgbClr val="FFFFFF"/>
                </a:highlight>
              </a:rPr>
              <a:t> y las definiciones de los servicios.</a:t>
            </a:r>
            <a:endParaRPr lang="en-US" sz="2400">
              <a:solidFill>
                <a:schemeClr val="tx2"/>
              </a:solidFill>
            </a:endParaRPr>
          </a:p>
        </p:txBody>
      </p:sp>
      <p:grpSp>
        <p:nvGrpSpPr>
          <p:cNvPr id="16" name="Group 15">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7" name="Freeform: Shape 16">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8" name="Freeform: Shape 17">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9" name="Freeform: Shape 18">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0" name="Freeform: Shape 19">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pic>
        <p:nvPicPr>
          <p:cNvPr id="9" name="Graphic 8" descr="Judge">
            <a:extLst>
              <a:ext uri="{FF2B5EF4-FFF2-40B4-BE49-F238E27FC236}">
                <a16:creationId xmlns:a16="http://schemas.microsoft.com/office/drawing/2014/main" id="{47FB6F0F-5B20-7DBD-1857-7BFE5DA971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21726" y="1629089"/>
            <a:ext cx="3620021" cy="3620021"/>
          </a:xfrm>
          <a:prstGeom prst="rect">
            <a:avLst/>
          </a:prstGeom>
        </p:spPr>
      </p:pic>
      <p:sp>
        <p:nvSpPr>
          <p:cNvPr id="4" name="Footer Placeholder 3">
            <a:extLst>
              <a:ext uri="{FF2B5EF4-FFF2-40B4-BE49-F238E27FC236}">
                <a16:creationId xmlns:a16="http://schemas.microsoft.com/office/drawing/2014/main" id="{AF0DB413-885C-D741-6930-91C4596EDC53}"/>
              </a:ext>
            </a:extLst>
          </p:cNvPr>
          <p:cNvSpPr>
            <a:spLocks noGrp="1"/>
          </p:cNvSpPr>
          <p:nvPr>
            <p:ph type="ftr" sz="quarter" idx="11"/>
          </p:nvPr>
        </p:nvSpPr>
        <p:spPr>
          <a:xfrm>
            <a:off x="4038599" y="6356350"/>
            <a:ext cx="4571999" cy="365125"/>
          </a:xfrm>
        </p:spPr>
        <p:txBody>
          <a:bodyPr rtlCol="0">
            <a:normAutofit/>
          </a:bodyPr>
          <a:lstStyle/>
          <a:p>
            <a:pPr rtl="0">
              <a:spcAft>
                <a:spcPts val="600"/>
              </a:spcAft>
            </a:pPr>
            <a:r>
              <a:rPr lang="es" sz="1100"/>
              <a:t>Centro de Capacitación y Asistencia Técnica para la Vida Independiente</a:t>
            </a:r>
          </a:p>
        </p:txBody>
      </p:sp>
      <p:sp>
        <p:nvSpPr>
          <p:cNvPr id="5" name="Slide Number Placeholder 4">
            <a:extLst>
              <a:ext uri="{FF2B5EF4-FFF2-40B4-BE49-F238E27FC236}">
                <a16:creationId xmlns:a16="http://schemas.microsoft.com/office/drawing/2014/main" id="{B962A452-C644-F36E-D17D-C0DE12BF3420}"/>
              </a:ext>
            </a:extLst>
          </p:cNvPr>
          <p:cNvSpPr>
            <a:spLocks noGrp="1"/>
          </p:cNvSpPr>
          <p:nvPr>
            <p:ph type="sldNum" sz="quarter" idx="12"/>
          </p:nvPr>
        </p:nvSpPr>
        <p:spPr>
          <a:xfrm>
            <a:off x="8610600" y="6356350"/>
            <a:ext cx="2743200" cy="365125"/>
          </a:xfrm>
        </p:spPr>
        <p:txBody>
          <a:bodyPr rtlCol="0">
            <a:normAutofit/>
          </a:bodyPr>
          <a:lstStyle/>
          <a:p>
            <a:pPr rtl="0">
              <a:spcAft>
                <a:spcPts val="600"/>
              </a:spcAft>
            </a:pPr>
            <a:fld id="{181E4D21-DFBA-4BA9-A6C6-558C4B06F883}" type="slidenum">
              <a:rPr lang="en-US" smtClean="0"/>
              <a:pPr>
                <a:spcAft>
                  <a:spcPts val="600"/>
                </a:spcAft>
              </a:pPr>
              <a:t>9</a:t>
            </a:fld>
            <a:endParaRPr lang="en-US"/>
          </a:p>
        </p:txBody>
      </p:sp>
    </p:spTree>
    <p:extLst>
      <p:ext uri="{BB962C8B-B14F-4D97-AF65-F5344CB8AC3E}">
        <p14:creationId xmlns:p14="http://schemas.microsoft.com/office/powerpoint/2010/main" val="2517874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20b110f-eed8-496d-ae22-1e6fd336ef0a">
      <Terms xmlns="http://schemas.microsoft.com/office/infopath/2007/PartnerControls"/>
    </lcf76f155ced4ddcb4097134ff3c332f>
    <TaxCatchAll xmlns="0cfdd377-bca2-4e70-84ab-90b90dfd61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2840C16AA27049A15B2E6DA0DA37A8" ma:contentTypeVersion="13" ma:contentTypeDescription="Create a new document." ma:contentTypeScope="" ma:versionID="ba4f446d692902f3ef2ff8b97562b26a">
  <xsd:schema xmlns:xsd="http://www.w3.org/2001/XMLSchema" xmlns:xs="http://www.w3.org/2001/XMLSchema" xmlns:p="http://schemas.microsoft.com/office/2006/metadata/properties" xmlns:ns2="220b110f-eed8-496d-ae22-1e6fd336ef0a" xmlns:ns3="0cfdd377-bca2-4e70-84ab-90b90dfd61a5" targetNamespace="http://schemas.microsoft.com/office/2006/metadata/properties" ma:root="true" ma:fieldsID="5b641fb78ac1e3536484fb9b9c246dab" ns2:_="" ns3:_="">
    <xsd:import namespace="220b110f-eed8-496d-ae22-1e6fd336ef0a"/>
    <xsd:import namespace="0cfdd377-bca2-4e70-84ab-90b90dfd61a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b110f-eed8-496d-ae22-1e6fd336ef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c2dd9a6-8483-4555-a8f4-00fbe5822b5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cfdd377-bca2-4e70-84ab-90b90dfd61a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f3fbb9c-a345-44c5-903d-f4b5a9b7271a}" ma:internalName="TaxCatchAll" ma:showField="CatchAllData" ma:web="0cfdd377-bca2-4e70-84ab-90b90dfd61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16EC7C-E1A8-4467-B962-0DF38542B3AB}">
  <ds:schemaRefs>
    <ds:schemaRef ds:uri="http://schemas.microsoft.com/sharepoint/v3/contenttype/forms"/>
  </ds:schemaRefs>
</ds:datastoreItem>
</file>

<file path=customXml/itemProps2.xml><?xml version="1.0" encoding="utf-8"?>
<ds:datastoreItem xmlns:ds="http://schemas.openxmlformats.org/officeDocument/2006/customXml" ds:itemID="{21308286-F1B5-40FD-9C15-55A11A30363C}">
  <ds:schemaRefs>
    <ds:schemaRef ds:uri="0cfdd377-bca2-4e70-84ab-90b90dfd61a5"/>
    <ds:schemaRef ds:uri="220b110f-eed8-496d-ae22-1e6fd336ef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A3C2653-7156-42CC-A90C-10B47AEC936F}">
  <ds:schemaRefs>
    <ds:schemaRef ds:uri="0cfdd377-bca2-4e70-84ab-90b90dfd61a5"/>
    <ds:schemaRef ds:uri="220b110f-eed8-496d-ae22-1e6fd336ef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TotalTime>
  <Words>3236</Words>
  <Application>Microsoft Office PowerPoint</Application>
  <PresentationFormat>Panorámica</PresentationFormat>
  <Paragraphs>240</Paragraphs>
  <Slides>23</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23</vt:i4>
      </vt:variant>
    </vt:vector>
  </HeadingPairs>
  <TitlesOfParts>
    <vt:vector size="32" baseType="lpstr">
      <vt:lpstr>Aptos</vt:lpstr>
      <vt:lpstr>Aptos Display</vt:lpstr>
      <vt:lpstr>Arial</vt:lpstr>
      <vt:lpstr>Calibri</vt:lpstr>
      <vt:lpstr>Courier New</vt:lpstr>
      <vt:lpstr>Helvetica Neue Medium</vt:lpstr>
      <vt:lpstr>Montserrat</vt:lpstr>
      <vt:lpstr>Times New Roman</vt:lpstr>
      <vt:lpstr>Office Theme</vt:lpstr>
      <vt:lpstr>   Autonomía del SILC 17 de marzo de 2026 Congreso del SILC 2026 Asociación Nacional de Consejos Estatales para la Vida Independiente Orlando, FL </vt:lpstr>
      <vt:lpstr>Acerca del Centro de Capacitación y Asistencia Técnica para la Vida Independiente (Centro IL T&amp;TA) </vt:lpstr>
      <vt:lpstr>Facilitadoras: </vt:lpstr>
      <vt:lpstr>Recordatorios</vt:lpstr>
      <vt:lpstr>Temas que discutiremos hoy </vt:lpstr>
      <vt:lpstr>Recursos, referencias, terminología</vt:lpstr>
      <vt:lpstr>¿Qué tipo de junta es el SILC? </vt:lpstr>
      <vt:lpstr>Definiciones comunes de autonomía</vt:lpstr>
      <vt:lpstr>¿Existe una definición federal de autonomía?</vt:lpstr>
      <vt:lpstr>¿Dónde se describe la autonomía para el SILC?</vt:lpstr>
      <vt:lpstr>¿Cómo se describe la autonomía para el SILC?</vt:lpstr>
      <vt:lpstr>Autonomía: establecimiento del SILC</vt:lpstr>
      <vt:lpstr>Autonomía: supervisión y evaluación del personal</vt:lpstr>
      <vt:lpstr>Autonomía: SILC que utiliza personal de la DSE</vt:lpstr>
      <vt:lpstr>Cosas para recordar: personal del SILC</vt:lpstr>
      <vt:lpstr>Autonomía: gestión del presupuesto </vt:lpstr>
      <vt:lpstr>Autonomía: recursos necesarios y suficientes</vt:lpstr>
      <vt:lpstr>Autonomía: condiciones del Plan de Recursos del SILC</vt:lpstr>
      <vt:lpstr>Interferencia del Estado ≠ autonomía </vt:lpstr>
      <vt:lpstr>Preguntas y debate </vt:lpstr>
      <vt:lpstr>¡Cómo contactarnos!</vt:lpstr>
      <vt:lpstr>Encuesta de evaluación </vt:lpstr>
      <vt:lpstr>Créditos al Centro IL T&amp;TA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McElwee, Paula</dc:creator>
  <cp:lastModifiedBy>Eliana Di Jorgi Menche</cp:lastModifiedBy>
  <cp:revision>5</cp:revision>
  <dcterms:created xsi:type="dcterms:W3CDTF">2025-02-13T18:27:01Z</dcterms:created>
  <dcterms:modified xsi:type="dcterms:W3CDTF">2026-03-09T20:36:58Z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0x010100992840C16AA27049A15B2E6DA0DA37A8</vt:lpwstr>
  </property>
  <property fmtid="{D5CDD505-2E9C-101B-9397-08002B2CF9AE}" pid="3" name="MediaServiceImageTags">
    <vt:lpwstr/>
  </property>
</Properties>
</file>