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8"/>
  </p:notesMasterIdLst>
  <p:sldIdLst>
    <p:sldId id="341" r:id="rId5"/>
    <p:sldId id="403" r:id="rId6"/>
    <p:sldId id="343" r:id="rId7"/>
    <p:sldId id="1183" r:id="rId8"/>
    <p:sldId id="342" r:id="rId9"/>
    <p:sldId id="1194" r:id="rId10"/>
    <p:sldId id="1131" r:id="rId11"/>
    <p:sldId id="1198" r:id="rId12"/>
    <p:sldId id="1208" r:id="rId13"/>
    <p:sldId id="1199" r:id="rId14"/>
    <p:sldId id="1207" r:id="rId15"/>
    <p:sldId id="1200" r:id="rId16"/>
    <p:sldId id="1201" r:id="rId17"/>
    <p:sldId id="1205" r:id="rId18"/>
    <p:sldId id="458" r:id="rId19"/>
    <p:sldId id="1202" r:id="rId20"/>
    <p:sldId id="1203" r:id="rId21"/>
    <p:sldId id="1204" r:id="rId22"/>
    <p:sldId id="1196" r:id="rId23"/>
    <p:sldId id="1186" r:id="rId24"/>
    <p:sldId id="448" r:id="rId25"/>
    <p:sldId id="390" r:id="rId26"/>
    <p:sldId id="34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23860B-D0A4-2CCE-6941-6DE2A5C8BE5E}" name="McElwee, Paula" initials="MP" userId="S::paula.mcelwee@umt.edu::3a4b01bf-3380-4f8b-919d-79f9d70bf02d" providerId="AD"/>
  <p188:author id="{FAB42E62-1C09-9F19-2DD1-DBAE3563BB15}" name="Morris, Jeremy" initials="JM" userId="S::jeremy.morris@umt.edu::960d8ce4-4048-4388-adeb-2489b657d182" providerId="AD"/>
  <p188:author id="{1C571C87-0F5D-9FF5-DB5B-B5E0B2C0DC35}" name="Breitengross, Sandra" initials="SB" userId="S::sandra.breitengross@umt.edu::8a2b71e1-db95-4c6a-aa4c-9e61c04b1f1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0518"/>
    <a:srgbClr val="7519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045D05-774C-473D-84C5-20A523CFF3D1}" v="2146" dt="2026-03-04T20:20:00.530"/>
    <p1510:client id="{F302B24C-5E06-43CF-B735-A0C80E2E8DA4}" v="192" dt="2026-03-05T22:37:43.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0" d="100"/>
          <a:sy n="130" d="100"/>
        </p:scale>
        <p:origin x="246"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23DBA-C4F3-488E-BF80-7D6D5683E467}" type="datetimeFigureOut">
              <a:rPr lang="en-US" smtClean="0"/>
              <a:t>3/5/2026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B5225-5EEE-4ACC-8F39-02FB50716DCC}" type="slidenum">
              <a:rPr lang="en-US" smtClean="0"/>
              <a:t>‹#›</a:t>
            </a:fld>
            <a:endParaRPr lang="en-US"/>
          </a:p>
        </p:txBody>
      </p:sp>
    </p:spTree>
    <p:extLst>
      <p:ext uri="{BB962C8B-B14F-4D97-AF65-F5344CB8AC3E}">
        <p14:creationId xmlns:p14="http://schemas.microsoft.com/office/powerpoint/2010/main" val="3980879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Of course, you can change your bylaws and policies if you wish, following the requirements of the bylaws for that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SILC Autonomy &amp; Non-Profit Status: </a:t>
            </a:r>
          </a:p>
          <a:p>
            <a:r>
              <a:rPr lang="en-US"/>
              <a:t>While not all have done this, most SILCs choose to organize as 501(c)(3) non-profits, which is an IRS designation.</a:t>
            </a:r>
          </a:p>
          <a:p>
            <a:r>
              <a:rPr lang="en-US"/>
              <a:t>If you are a non-profit, the SILC is also a non-profit board, bound by its bylaws, policies, and IRS requirements.</a:t>
            </a:r>
          </a:p>
          <a:p>
            <a:r>
              <a:rPr lang="en-US">
                <a:highlight>
                  <a:srgbClr val="FFFF00"/>
                </a:highlight>
              </a:rPr>
              <a:t>(Assuring this is one of the main reasons for becoming a 501(c)(3).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fld id="{32EB5225-5EEE-4ACC-8F39-02FB50716DCC}" type="slidenum">
              <a:rPr lang="en-US" smtClean="0"/>
              <a:t>7</a:t>
            </a:fld>
            <a:endParaRPr lang="en-US"/>
          </a:p>
        </p:txBody>
      </p:sp>
    </p:spTree>
    <p:extLst>
      <p:ext uri="{BB962C8B-B14F-4D97-AF65-F5344CB8AC3E}">
        <p14:creationId xmlns:p14="http://schemas.microsoft.com/office/powerpoint/2010/main" val="1438982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1"/>
              <a:t>Remember: </a:t>
            </a:r>
            <a:r>
              <a:rPr lang="en-US"/>
              <a:t>The SILC’s autonomy is described and assured in federal law, federal regulations, and the SPIL.  The SPIL is signed by the CILs, the SILC, and the DSE, and once approved by ACL, it becomes a legal document. </a:t>
            </a:r>
          </a:p>
          <a:p>
            <a:endParaRPr lang="en-US"/>
          </a:p>
        </p:txBody>
      </p:sp>
      <p:sp>
        <p:nvSpPr>
          <p:cNvPr id="4" name="Slide Number Placeholder 3"/>
          <p:cNvSpPr>
            <a:spLocks noGrp="1"/>
          </p:cNvSpPr>
          <p:nvPr>
            <p:ph type="sldNum" sz="quarter" idx="5"/>
          </p:nvPr>
        </p:nvSpPr>
        <p:spPr/>
        <p:txBody>
          <a:bodyPr/>
          <a:lstStyle/>
          <a:p>
            <a:fld id="{32EB5225-5EEE-4ACC-8F39-02FB50716DCC}" type="slidenum">
              <a:rPr lang="en-US" smtClean="0"/>
              <a:t>10</a:t>
            </a:fld>
            <a:endParaRPr lang="en-US"/>
          </a:p>
        </p:txBody>
      </p:sp>
    </p:spTree>
    <p:extLst>
      <p:ext uri="{BB962C8B-B14F-4D97-AF65-F5344CB8AC3E}">
        <p14:creationId xmlns:p14="http://schemas.microsoft.com/office/powerpoint/2010/main" val="2552454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86661-4228-8CCD-77AA-639C39D846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7C4484-14CC-3BAD-C8A7-C97FBB528A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AA969C-8A92-E500-5518-FFF67094943C}"/>
              </a:ext>
            </a:extLst>
          </p:cNvPr>
          <p:cNvSpPr>
            <a:spLocks noGrp="1"/>
          </p:cNvSpPr>
          <p:nvPr>
            <p:ph type="dt" sz="half" idx="10"/>
          </p:nvPr>
        </p:nvSpPr>
        <p:spPr/>
        <p:txBody>
          <a:bodyPr/>
          <a:lstStyle/>
          <a:p>
            <a:fld id="{27D0005A-281C-4D83-A333-2EA286E03A01}" type="datetime1">
              <a:rPr lang="en-US" smtClean="0"/>
              <a:t>3/5/2026</a:t>
            </a:fld>
            <a:endParaRPr lang="en-US"/>
          </a:p>
        </p:txBody>
      </p:sp>
      <p:sp>
        <p:nvSpPr>
          <p:cNvPr id="5" name="Footer Placeholder 4">
            <a:extLst>
              <a:ext uri="{FF2B5EF4-FFF2-40B4-BE49-F238E27FC236}">
                <a16:creationId xmlns:a16="http://schemas.microsoft.com/office/drawing/2014/main" id="{704CA2B8-A77A-2662-9473-937349C304D9}"/>
              </a:ext>
            </a:extLst>
          </p:cNvPr>
          <p:cNvSpPr>
            <a:spLocks noGrp="1"/>
          </p:cNvSpPr>
          <p:nvPr>
            <p:ph type="ftr" sz="quarter" idx="11"/>
          </p:nvPr>
        </p:nvSpPr>
        <p:spPr/>
        <p:txBody>
          <a:bodyPr/>
          <a:lstStyle/>
          <a:p>
            <a:r>
              <a:rPr lang="en-US"/>
              <a:t>Independent Living  Training and Technical Assistance Center</a:t>
            </a:r>
          </a:p>
        </p:txBody>
      </p:sp>
      <p:sp>
        <p:nvSpPr>
          <p:cNvPr id="6" name="Slide Number Placeholder 5">
            <a:extLst>
              <a:ext uri="{FF2B5EF4-FFF2-40B4-BE49-F238E27FC236}">
                <a16:creationId xmlns:a16="http://schemas.microsoft.com/office/drawing/2014/main" id="{15B8FC92-D072-1664-4819-3E1131810132}"/>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3900565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F98E-E304-273E-16D0-0F2B0FF728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C73C59-8DDD-DD0E-1481-F49F06EA66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47DC5C-6508-7810-CEB5-792113FB6578}"/>
              </a:ext>
            </a:extLst>
          </p:cNvPr>
          <p:cNvSpPr>
            <a:spLocks noGrp="1"/>
          </p:cNvSpPr>
          <p:nvPr>
            <p:ph type="dt" sz="half" idx="10"/>
          </p:nvPr>
        </p:nvSpPr>
        <p:spPr/>
        <p:txBody>
          <a:bodyPr/>
          <a:lstStyle/>
          <a:p>
            <a:fld id="{8D5D274F-8077-4B5E-9B99-2D16A204EFF2}" type="datetime1">
              <a:rPr lang="en-US" smtClean="0"/>
              <a:t>3/5/2026</a:t>
            </a:fld>
            <a:endParaRPr lang="en-US"/>
          </a:p>
        </p:txBody>
      </p:sp>
      <p:sp>
        <p:nvSpPr>
          <p:cNvPr id="5" name="Footer Placeholder 4">
            <a:extLst>
              <a:ext uri="{FF2B5EF4-FFF2-40B4-BE49-F238E27FC236}">
                <a16:creationId xmlns:a16="http://schemas.microsoft.com/office/drawing/2014/main" id="{7C9876CD-21D7-E3D5-1A80-CA8DB07296EE}"/>
              </a:ext>
            </a:extLst>
          </p:cNvPr>
          <p:cNvSpPr>
            <a:spLocks noGrp="1"/>
          </p:cNvSpPr>
          <p:nvPr>
            <p:ph type="ftr" sz="quarter" idx="11"/>
          </p:nvPr>
        </p:nvSpPr>
        <p:spPr/>
        <p:txBody>
          <a:bodyPr/>
          <a:lstStyle/>
          <a:p>
            <a:r>
              <a:rPr lang="en-US"/>
              <a:t>Independent Living  Training and Technical Assistance Center</a:t>
            </a:r>
          </a:p>
        </p:txBody>
      </p:sp>
      <p:sp>
        <p:nvSpPr>
          <p:cNvPr id="6" name="Slide Number Placeholder 5">
            <a:extLst>
              <a:ext uri="{FF2B5EF4-FFF2-40B4-BE49-F238E27FC236}">
                <a16:creationId xmlns:a16="http://schemas.microsoft.com/office/drawing/2014/main" id="{E38E11DF-0C11-865D-8396-BA4D2F908839}"/>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2455884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D9A9CE-610C-F6ED-6264-1CCC8F17AD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BBE633-DDC8-8A15-30F5-917F15E623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3942C-FA10-BE3E-5056-0AEA27C9D6F3}"/>
              </a:ext>
            </a:extLst>
          </p:cNvPr>
          <p:cNvSpPr>
            <a:spLocks noGrp="1"/>
          </p:cNvSpPr>
          <p:nvPr>
            <p:ph type="dt" sz="half" idx="10"/>
          </p:nvPr>
        </p:nvSpPr>
        <p:spPr/>
        <p:txBody>
          <a:bodyPr/>
          <a:lstStyle/>
          <a:p>
            <a:fld id="{425460EE-30F7-41A8-833D-7CA4E7889203}" type="datetime1">
              <a:rPr lang="en-US" smtClean="0"/>
              <a:t>3/5/2026</a:t>
            </a:fld>
            <a:endParaRPr lang="en-US"/>
          </a:p>
        </p:txBody>
      </p:sp>
      <p:sp>
        <p:nvSpPr>
          <p:cNvPr id="5" name="Footer Placeholder 4">
            <a:extLst>
              <a:ext uri="{FF2B5EF4-FFF2-40B4-BE49-F238E27FC236}">
                <a16:creationId xmlns:a16="http://schemas.microsoft.com/office/drawing/2014/main" id="{214BD5E0-0973-3788-4927-34D3E2E0158C}"/>
              </a:ext>
            </a:extLst>
          </p:cNvPr>
          <p:cNvSpPr>
            <a:spLocks noGrp="1"/>
          </p:cNvSpPr>
          <p:nvPr>
            <p:ph type="ftr" sz="quarter" idx="11"/>
          </p:nvPr>
        </p:nvSpPr>
        <p:spPr/>
        <p:txBody>
          <a:bodyPr/>
          <a:lstStyle/>
          <a:p>
            <a:r>
              <a:rPr lang="en-US"/>
              <a:t>Independent Living  Training and Technical Assistance Center</a:t>
            </a:r>
          </a:p>
        </p:txBody>
      </p:sp>
      <p:sp>
        <p:nvSpPr>
          <p:cNvPr id="6" name="Slide Number Placeholder 5">
            <a:extLst>
              <a:ext uri="{FF2B5EF4-FFF2-40B4-BE49-F238E27FC236}">
                <a16:creationId xmlns:a16="http://schemas.microsoft.com/office/drawing/2014/main" id="{D07EC2C7-26C9-2F4D-CD59-A2BEC9B5610D}"/>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409371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F2409-B5C5-7068-C176-189AA64D4B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C15A9E-A716-604C-F546-7508149C92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35957D-5E6F-7CA2-F75D-7375E793C250}"/>
              </a:ext>
            </a:extLst>
          </p:cNvPr>
          <p:cNvSpPr>
            <a:spLocks noGrp="1"/>
          </p:cNvSpPr>
          <p:nvPr>
            <p:ph type="dt" sz="half" idx="10"/>
          </p:nvPr>
        </p:nvSpPr>
        <p:spPr/>
        <p:txBody>
          <a:bodyPr/>
          <a:lstStyle/>
          <a:p>
            <a:fld id="{7293E850-0FB4-4D8C-A50C-2770749D52CD}" type="datetime1">
              <a:rPr lang="en-US" smtClean="0"/>
              <a:t>3/5/2026</a:t>
            </a:fld>
            <a:endParaRPr lang="en-US"/>
          </a:p>
        </p:txBody>
      </p:sp>
      <p:sp>
        <p:nvSpPr>
          <p:cNvPr id="5" name="Footer Placeholder 4">
            <a:extLst>
              <a:ext uri="{FF2B5EF4-FFF2-40B4-BE49-F238E27FC236}">
                <a16:creationId xmlns:a16="http://schemas.microsoft.com/office/drawing/2014/main" id="{D6153598-DCD6-3E1A-8359-D8218141F5EB}"/>
              </a:ext>
            </a:extLst>
          </p:cNvPr>
          <p:cNvSpPr>
            <a:spLocks noGrp="1"/>
          </p:cNvSpPr>
          <p:nvPr>
            <p:ph type="ftr" sz="quarter" idx="11"/>
          </p:nvPr>
        </p:nvSpPr>
        <p:spPr/>
        <p:txBody>
          <a:bodyPr/>
          <a:lstStyle/>
          <a:p>
            <a:r>
              <a:rPr lang="en-US"/>
              <a:t>Independent Living  Training and Technical Assistance Center</a:t>
            </a:r>
          </a:p>
        </p:txBody>
      </p:sp>
      <p:sp>
        <p:nvSpPr>
          <p:cNvPr id="6" name="Slide Number Placeholder 5">
            <a:extLst>
              <a:ext uri="{FF2B5EF4-FFF2-40B4-BE49-F238E27FC236}">
                <a16:creationId xmlns:a16="http://schemas.microsoft.com/office/drawing/2014/main" id="{359C07FF-7C78-423A-71A9-721035CFBEE1}"/>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348443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479F1-67D7-E049-35A5-F403C87713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30ABF6-447D-E86B-8B83-52867949CF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5EF0C3-7E1E-7F0A-0C8F-53DF138CF1E7}"/>
              </a:ext>
            </a:extLst>
          </p:cNvPr>
          <p:cNvSpPr>
            <a:spLocks noGrp="1"/>
          </p:cNvSpPr>
          <p:nvPr>
            <p:ph type="dt" sz="half" idx="10"/>
          </p:nvPr>
        </p:nvSpPr>
        <p:spPr/>
        <p:txBody>
          <a:bodyPr/>
          <a:lstStyle/>
          <a:p>
            <a:fld id="{0EB5B89B-1C30-4752-B943-EC186AAD45D0}" type="datetime1">
              <a:rPr lang="en-US" smtClean="0"/>
              <a:t>3/5/2026</a:t>
            </a:fld>
            <a:endParaRPr lang="en-US"/>
          </a:p>
        </p:txBody>
      </p:sp>
      <p:sp>
        <p:nvSpPr>
          <p:cNvPr id="5" name="Footer Placeholder 4">
            <a:extLst>
              <a:ext uri="{FF2B5EF4-FFF2-40B4-BE49-F238E27FC236}">
                <a16:creationId xmlns:a16="http://schemas.microsoft.com/office/drawing/2014/main" id="{C6D566AD-7CC9-49D5-6084-94D860F8678F}"/>
              </a:ext>
            </a:extLst>
          </p:cNvPr>
          <p:cNvSpPr>
            <a:spLocks noGrp="1"/>
          </p:cNvSpPr>
          <p:nvPr>
            <p:ph type="ftr" sz="quarter" idx="11"/>
          </p:nvPr>
        </p:nvSpPr>
        <p:spPr/>
        <p:txBody>
          <a:bodyPr/>
          <a:lstStyle/>
          <a:p>
            <a:r>
              <a:rPr lang="en-US"/>
              <a:t>Independent Living  Training and Technical Assistance Center</a:t>
            </a:r>
          </a:p>
        </p:txBody>
      </p:sp>
      <p:sp>
        <p:nvSpPr>
          <p:cNvPr id="6" name="Slide Number Placeholder 5">
            <a:extLst>
              <a:ext uri="{FF2B5EF4-FFF2-40B4-BE49-F238E27FC236}">
                <a16:creationId xmlns:a16="http://schemas.microsoft.com/office/drawing/2014/main" id="{2E41126A-221F-C4DB-7455-993E82E29DD8}"/>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1671461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A7395-3BDC-1FCC-41D7-9B8CE223A4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81236F-03BE-E409-F09D-2EC4292FC7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AD9CA7-2C50-DE67-764D-38E9BECC6B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75A442-D3DF-DC37-2063-6ED5BD35DFC2}"/>
              </a:ext>
            </a:extLst>
          </p:cNvPr>
          <p:cNvSpPr>
            <a:spLocks noGrp="1"/>
          </p:cNvSpPr>
          <p:nvPr>
            <p:ph type="dt" sz="half" idx="10"/>
          </p:nvPr>
        </p:nvSpPr>
        <p:spPr/>
        <p:txBody>
          <a:bodyPr/>
          <a:lstStyle/>
          <a:p>
            <a:fld id="{B4D5EE94-CD9E-471D-A7D7-F6A558533843}" type="datetime1">
              <a:rPr lang="en-US" smtClean="0"/>
              <a:t>3/5/2026</a:t>
            </a:fld>
            <a:endParaRPr lang="en-US"/>
          </a:p>
        </p:txBody>
      </p:sp>
      <p:sp>
        <p:nvSpPr>
          <p:cNvPr id="6" name="Footer Placeholder 5">
            <a:extLst>
              <a:ext uri="{FF2B5EF4-FFF2-40B4-BE49-F238E27FC236}">
                <a16:creationId xmlns:a16="http://schemas.microsoft.com/office/drawing/2014/main" id="{936F241D-DD67-4640-5209-BD4EDBE38A69}"/>
              </a:ext>
            </a:extLst>
          </p:cNvPr>
          <p:cNvSpPr>
            <a:spLocks noGrp="1"/>
          </p:cNvSpPr>
          <p:nvPr>
            <p:ph type="ftr" sz="quarter" idx="11"/>
          </p:nvPr>
        </p:nvSpPr>
        <p:spPr/>
        <p:txBody>
          <a:bodyPr/>
          <a:lstStyle/>
          <a:p>
            <a:r>
              <a:rPr lang="en-US"/>
              <a:t>Independent Living  Training and Technical Assistance Center</a:t>
            </a:r>
          </a:p>
        </p:txBody>
      </p:sp>
      <p:sp>
        <p:nvSpPr>
          <p:cNvPr id="7" name="Slide Number Placeholder 6">
            <a:extLst>
              <a:ext uri="{FF2B5EF4-FFF2-40B4-BE49-F238E27FC236}">
                <a16:creationId xmlns:a16="http://schemas.microsoft.com/office/drawing/2014/main" id="{89764BF0-ECB7-8AC7-BCBD-E203223CC12C}"/>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4191021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D324A-1CA6-52A2-EFFD-6379BD2EE3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87FE00-FAAB-BFF8-3A56-89C572EF6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BB4462-53E9-E759-7617-B7A47675CF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C0ED84-5D30-11F4-E9CA-3A3EF79DFB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ACBBCE-34D3-8334-00E6-C787073D78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1C274A-F0DD-F090-4986-295E4B4D6F92}"/>
              </a:ext>
            </a:extLst>
          </p:cNvPr>
          <p:cNvSpPr>
            <a:spLocks noGrp="1"/>
          </p:cNvSpPr>
          <p:nvPr>
            <p:ph type="dt" sz="half" idx="10"/>
          </p:nvPr>
        </p:nvSpPr>
        <p:spPr/>
        <p:txBody>
          <a:bodyPr/>
          <a:lstStyle/>
          <a:p>
            <a:fld id="{307A3ADF-53FD-4F85-93C0-1A29A2E0203E}" type="datetime1">
              <a:rPr lang="en-US" smtClean="0"/>
              <a:t>3/5/2026</a:t>
            </a:fld>
            <a:endParaRPr lang="en-US"/>
          </a:p>
        </p:txBody>
      </p:sp>
      <p:sp>
        <p:nvSpPr>
          <p:cNvPr id="8" name="Footer Placeholder 7">
            <a:extLst>
              <a:ext uri="{FF2B5EF4-FFF2-40B4-BE49-F238E27FC236}">
                <a16:creationId xmlns:a16="http://schemas.microsoft.com/office/drawing/2014/main" id="{53F660A3-6C3B-A60C-8747-F3CFEF41F2F4}"/>
              </a:ext>
            </a:extLst>
          </p:cNvPr>
          <p:cNvSpPr>
            <a:spLocks noGrp="1"/>
          </p:cNvSpPr>
          <p:nvPr>
            <p:ph type="ftr" sz="quarter" idx="11"/>
          </p:nvPr>
        </p:nvSpPr>
        <p:spPr/>
        <p:txBody>
          <a:bodyPr/>
          <a:lstStyle/>
          <a:p>
            <a:r>
              <a:rPr lang="en-US"/>
              <a:t>Independent Living  Training and Technical Assistance Center</a:t>
            </a:r>
          </a:p>
        </p:txBody>
      </p:sp>
      <p:sp>
        <p:nvSpPr>
          <p:cNvPr id="9" name="Slide Number Placeholder 8">
            <a:extLst>
              <a:ext uri="{FF2B5EF4-FFF2-40B4-BE49-F238E27FC236}">
                <a16:creationId xmlns:a16="http://schemas.microsoft.com/office/drawing/2014/main" id="{408EF183-E5DB-F452-22A7-EA66FF76FA7A}"/>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129292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FE277-80B0-AF2E-ECC0-2D29069434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8FAA16-3AEC-F3ED-B01E-44010819DC3F}"/>
              </a:ext>
            </a:extLst>
          </p:cNvPr>
          <p:cNvSpPr>
            <a:spLocks noGrp="1"/>
          </p:cNvSpPr>
          <p:nvPr>
            <p:ph type="dt" sz="half" idx="10"/>
          </p:nvPr>
        </p:nvSpPr>
        <p:spPr/>
        <p:txBody>
          <a:bodyPr/>
          <a:lstStyle/>
          <a:p>
            <a:fld id="{E73668FE-1DC8-4029-AC54-7B613D1E2FB7}" type="datetime1">
              <a:rPr lang="en-US" smtClean="0"/>
              <a:t>3/5/2026</a:t>
            </a:fld>
            <a:endParaRPr lang="en-US"/>
          </a:p>
        </p:txBody>
      </p:sp>
      <p:sp>
        <p:nvSpPr>
          <p:cNvPr id="4" name="Footer Placeholder 3">
            <a:extLst>
              <a:ext uri="{FF2B5EF4-FFF2-40B4-BE49-F238E27FC236}">
                <a16:creationId xmlns:a16="http://schemas.microsoft.com/office/drawing/2014/main" id="{5F485850-94EE-D449-C2BD-D261C051D925}"/>
              </a:ext>
            </a:extLst>
          </p:cNvPr>
          <p:cNvSpPr>
            <a:spLocks noGrp="1"/>
          </p:cNvSpPr>
          <p:nvPr>
            <p:ph type="ftr" sz="quarter" idx="11"/>
          </p:nvPr>
        </p:nvSpPr>
        <p:spPr/>
        <p:txBody>
          <a:bodyPr/>
          <a:lstStyle/>
          <a:p>
            <a:r>
              <a:rPr lang="en-US"/>
              <a:t>Independent Living  Training and Technical Assistance Center</a:t>
            </a:r>
          </a:p>
        </p:txBody>
      </p:sp>
      <p:sp>
        <p:nvSpPr>
          <p:cNvPr id="5" name="Slide Number Placeholder 4">
            <a:extLst>
              <a:ext uri="{FF2B5EF4-FFF2-40B4-BE49-F238E27FC236}">
                <a16:creationId xmlns:a16="http://schemas.microsoft.com/office/drawing/2014/main" id="{3C5AEC00-5CD0-0BA2-6A00-D6F456D12D45}"/>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1244675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E9FEA5-7BBD-340F-3A2D-3AE980A2E86B}"/>
              </a:ext>
            </a:extLst>
          </p:cNvPr>
          <p:cNvSpPr>
            <a:spLocks noGrp="1"/>
          </p:cNvSpPr>
          <p:nvPr>
            <p:ph type="dt" sz="half" idx="10"/>
          </p:nvPr>
        </p:nvSpPr>
        <p:spPr/>
        <p:txBody>
          <a:bodyPr/>
          <a:lstStyle/>
          <a:p>
            <a:fld id="{8D02C286-5482-4C2D-8F58-318DE501AAF3}" type="datetime1">
              <a:rPr lang="en-US" smtClean="0"/>
              <a:t>3/5/2026</a:t>
            </a:fld>
            <a:endParaRPr lang="en-US"/>
          </a:p>
        </p:txBody>
      </p:sp>
      <p:sp>
        <p:nvSpPr>
          <p:cNvPr id="3" name="Footer Placeholder 2">
            <a:extLst>
              <a:ext uri="{FF2B5EF4-FFF2-40B4-BE49-F238E27FC236}">
                <a16:creationId xmlns:a16="http://schemas.microsoft.com/office/drawing/2014/main" id="{8C48A373-D5FB-B220-0228-DD967775E7FE}"/>
              </a:ext>
            </a:extLst>
          </p:cNvPr>
          <p:cNvSpPr>
            <a:spLocks noGrp="1"/>
          </p:cNvSpPr>
          <p:nvPr>
            <p:ph type="ftr" sz="quarter" idx="11"/>
          </p:nvPr>
        </p:nvSpPr>
        <p:spPr/>
        <p:txBody>
          <a:bodyPr/>
          <a:lstStyle/>
          <a:p>
            <a:r>
              <a:rPr lang="en-US"/>
              <a:t>Independent Living  Training and Technical Assistance Center</a:t>
            </a:r>
          </a:p>
        </p:txBody>
      </p:sp>
      <p:sp>
        <p:nvSpPr>
          <p:cNvPr id="4" name="Slide Number Placeholder 3">
            <a:extLst>
              <a:ext uri="{FF2B5EF4-FFF2-40B4-BE49-F238E27FC236}">
                <a16:creationId xmlns:a16="http://schemas.microsoft.com/office/drawing/2014/main" id="{5DDBE7CD-DCBC-2A78-D9FB-20CD12278615}"/>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417002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2CD72-8F98-5008-7D63-4C60786825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34EA42-FB26-1563-7D3C-7C7A8D5C8C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1A7F53-35C1-B779-5416-4581FD07DC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F2C34F-BDDC-1113-EDDB-D7F1C7E1ADED}"/>
              </a:ext>
            </a:extLst>
          </p:cNvPr>
          <p:cNvSpPr>
            <a:spLocks noGrp="1"/>
          </p:cNvSpPr>
          <p:nvPr>
            <p:ph type="dt" sz="half" idx="10"/>
          </p:nvPr>
        </p:nvSpPr>
        <p:spPr/>
        <p:txBody>
          <a:bodyPr/>
          <a:lstStyle/>
          <a:p>
            <a:fld id="{C6DD01BC-DD32-4770-ABD5-2522D053BEA5}" type="datetime1">
              <a:rPr lang="en-US" smtClean="0"/>
              <a:t>3/5/2026</a:t>
            </a:fld>
            <a:endParaRPr lang="en-US"/>
          </a:p>
        </p:txBody>
      </p:sp>
      <p:sp>
        <p:nvSpPr>
          <p:cNvPr id="6" name="Footer Placeholder 5">
            <a:extLst>
              <a:ext uri="{FF2B5EF4-FFF2-40B4-BE49-F238E27FC236}">
                <a16:creationId xmlns:a16="http://schemas.microsoft.com/office/drawing/2014/main" id="{84089DDE-17F8-079C-2ED1-0498DD6D6DE6}"/>
              </a:ext>
            </a:extLst>
          </p:cNvPr>
          <p:cNvSpPr>
            <a:spLocks noGrp="1"/>
          </p:cNvSpPr>
          <p:nvPr>
            <p:ph type="ftr" sz="quarter" idx="11"/>
          </p:nvPr>
        </p:nvSpPr>
        <p:spPr/>
        <p:txBody>
          <a:bodyPr/>
          <a:lstStyle/>
          <a:p>
            <a:r>
              <a:rPr lang="en-US"/>
              <a:t>Independent Living  Training and Technical Assistance Center</a:t>
            </a:r>
          </a:p>
        </p:txBody>
      </p:sp>
      <p:sp>
        <p:nvSpPr>
          <p:cNvPr id="7" name="Slide Number Placeholder 6">
            <a:extLst>
              <a:ext uri="{FF2B5EF4-FFF2-40B4-BE49-F238E27FC236}">
                <a16:creationId xmlns:a16="http://schemas.microsoft.com/office/drawing/2014/main" id="{D5F2BF22-E2EB-1CD7-5B64-125D914D730A}"/>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253804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49B6A-7947-5BFC-5CAE-837554C0A3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03A591-99F1-85BA-8639-AF2F25527C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80C56B-6F98-3024-987D-55081A0A1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3552B1-02E7-FD72-15BE-0F238F517F3F}"/>
              </a:ext>
            </a:extLst>
          </p:cNvPr>
          <p:cNvSpPr>
            <a:spLocks noGrp="1"/>
          </p:cNvSpPr>
          <p:nvPr>
            <p:ph type="dt" sz="half" idx="10"/>
          </p:nvPr>
        </p:nvSpPr>
        <p:spPr/>
        <p:txBody>
          <a:bodyPr/>
          <a:lstStyle/>
          <a:p>
            <a:fld id="{98117535-CC9E-4A0F-987E-EDB083BB64BF}" type="datetime1">
              <a:rPr lang="en-US" smtClean="0"/>
              <a:t>3/5/2026</a:t>
            </a:fld>
            <a:endParaRPr lang="en-US"/>
          </a:p>
        </p:txBody>
      </p:sp>
      <p:sp>
        <p:nvSpPr>
          <p:cNvPr id="6" name="Footer Placeholder 5">
            <a:extLst>
              <a:ext uri="{FF2B5EF4-FFF2-40B4-BE49-F238E27FC236}">
                <a16:creationId xmlns:a16="http://schemas.microsoft.com/office/drawing/2014/main" id="{4C48984F-4848-A988-7DCC-E92563292373}"/>
              </a:ext>
            </a:extLst>
          </p:cNvPr>
          <p:cNvSpPr>
            <a:spLocks noGrp="1"/>
          </p:cNvSpPr>
          <p:nvPr>
            <p:ph type="ftr" sz="quarter" idx="11"/>
          </p:nvPr>
        </p:nvSpPr>
        <p:spPr/>
        <p:txBody>
          <a:bodyPr/>
          <a:lstStyle/>
          <a:p>
            <a:r>
              <a:rPr lang="en-US"/>
              <a:t>Independent Living  Training and Technical Assistance Center</a:t>
            </a:r>
          </a:p>
        </p:txBody>
      </p:sp>
      <p:sp>
        <p:nvSpPr>
          <p:cNvPr id="7" name="Slide Number Placeholder 6">
            <a:extLst>
              <a:ext uri="{FF2B5EF4-FFF2-40B4-BE49-F238E27FC236}">
                <a16:creationId xmlns:a16="http://schemas.microsoft.com/office/drawing/2014/main" id="{BB26C64F-3050-4BFA-5598-5887A87243E1}"/>
              </a:ext>
            </a:extLst>
          </p:cNvPr>
          <p:cNvSpPr>
            <a:spLocks noGrp="1"/>
          </p:cNvSpPr>
          <p:nvPr>
            <p:ph type="sldNum" sz="quarter" idx="12"/>
          </p:nvPr>
        </p:nvSpPr>
        <p:spPr/>
        <p:txBody>
          <a:bodyPr/>
          <a:lstStyle/>
          <a:p>
            <a:fld id="{181E4D21-DFBA-4BA9-A6C6-558C4B06F883}" type="slidenum">
              <a:rPr lang="en-US" smtClean="0"/>
              <a:t>‹#›</a:t>
            </a:fld>
            <a:endParaRPr lang="en-US"/>
          </a:p>
        </p:txBody>
      </p:sp>
    </p:spTree>
    <p:extLst>
      <p:ext uri="{BB962C8B-B14F-4D97-AF65-F5344CB8AC3E}">
        <p14:creationId xmlns:p14="http://schemas.microsoft.com/office/powerpoint/2010/main" val="895042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7E8631-A5EC-D991-8684-C1C5DA56A0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EDB92C-B724-2A16-3495-27CB151EB2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5B4230-F2F5-AC1F-0FCE-50CE73C8FE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500E6A5-32F6-4C2B-9C44-A43BDC094ABC}" type="datetime1">
              <a:rPr lang="en-US" smtClean="0"/>
              <a:t>3/5/2026</a:t>
            </a:fld>
            <a:endParaRPr lang="en-US"/>
          </a:p>
        </p:txBody>
      </p:sp>
      <p:sp>
        <p:nvSpPr>
          <p:cNvPr id="5" name="Footer Placeholder 4">
            <a:extLst>
              <a:ext uri="{FF2B5EF4-FFF2-40B4-BE49-F238E27FC236}">
                <a16:creationId xmlns:a16="http://schemas.microsoft.com/office/drawing/2014/main" id="{1E540145-C4E7-1EAC-2632-2A3CE3121B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Independent Living  Training and Technical Assistance Center</a:t>
            </a:r>
          </a:p>
        </p:txBody>
      </p:sp>
      <p:sp>
        <p:nvSpPr>
          <p:cNvPr id="6" name="Slide Number Placeholder 5">
            <a:extLst>
              <a:ext uri="{FF2B5EF4-FFF2-40B4-BE49-F238E27FC236}">
                <a16:creationId xmlns:a16="http://schemas.microsoft.com/office/drawing/2014/main" id="{1734669A-E6AC-F8C1-F053-9E90485D3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1E4D21-DFBA-4BA9-A6C6-558C4B06F883}" type="slidenum">
              <a:rPr lang="en-US" smtClean="0"/>
              <a:t>‹#›</a:t>
            </a:fld>
            <a:endParaRPr lang="en-US"/>
          </a:p>
        </p:txBody>
      </p:sp>
    </p:spTree>
    <p:extLst>
      <p:ext uri="{BB962C8B-B14F-4D97-AF65-F5344CB8AC3E}">
        <p14:creationId xmlns:p14="http://schemas.microsoft.com/office/powerpoint/2010/main" val="1049912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acl.gov/programs/community-living-programs/office-independent-living-programs-contact-list" TargetMode="Externa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umt.co1.qualtrics.com/jfe/form/SV_a9vxC7NPXjPCvGe"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cfr.gov/current/title-45/subtitle-B/chapter-XIII/subchapter-C/part-1329" TargetMode="External"/><Relationship Id="rId2" Type="http://schemas.openxmlformats.org/officeDocument/2006/relationships/hyperlink" Target="https://acl.gov/sites/default/files/about-acl/2020-07/rehabilitation-act-of-1973-amended-by-wioa.pdf" TargetMode="External"/><Relationship Id="rId1" Type="http://schemas.openxmlformats.org/officeDocument/2006/relationships/slideLayout" Target="../slideLayouts/slideLayout2.xml"/><Relationship Id="rId4" Type="http://schemas.openxmlformats.org/officeDocument/2006/relationships/hyperlink" Target="https://ilttacenter.org/wp-content/uploads/2025/09/SILC-Indicators-and-SILC-and-DSE-Assurances-1.2018.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L T&amp;TA  Logo: Independent Living Training and Technical Assistance Center. ">
            <a:extLst>
              <a:ext uri="{FF2B5EF4-FFF2-40B4-BE49-F238E27FC236}">
                <a16:creationId xmlns:a16="http://schemas.microsoft.com/office/drawing/2014/main" id="{FA848488-34F3-8445-55AB-A6C484435A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6523" y="1133474"/>
            <a:ext cx="5024077" cy="2228484"/>
          </a:xfrm>
          <a:prstGeom prst="rect">
            <a:avLst/>
          </a:prstGeom>
        </p:spPr>
      </p:pic>
      <p:sp>
        <p:nvSpPr>
          <p:cNvPr id="3" name="Subtitle 2">
            <a:extLst>
              <a:ext uri="{FF2B5EF4-FFF2-40B4-BE49-F238E27FC236}">
                <a16:creationId xmlns:a16="http://schemas.microsoft.com/office/drawing/2014/main" id="{1B35E190-59CA-4566-91FE-4C0893FED408}"/>
              </a:ext>
            </a:extLst>
          </p:cNvPr>
          <p:cNvSpPr>
            <a:spLocks noGrp="1"/>
          </p:cNvSpPr>
          <p:nvPr>
            <p:ph type="title" idx="4294967295"/>
          </p:nvPr>
        </p:nvSpPr>
        <p:spPr>
          <a:xfrm>
            <a:off x="838200" y="944563"/>
            <a:ext cx="10515600" cy="5232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2400"/>
              </a:spcAft>
              <a:buClrTx/>
              <a:buSzTx/>
              <a:buFont typeface="Arial" panose="020B0604020202020204" pitchFamily="34" charset="0"/>
              <a:buNone/>
              <a:tabLst/>
              <a:defRPr/>
            </a:pPr>
            <a:endParaRPr kumimoji="0" lang="en-US" sz="4000" b="1"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a:p>
            <a:pPr algn="ctr">
              <a:lnSpc>
                <a:spcPct val="100000"/>
              </a:lnSpc>
              <a:spcBef>
                <a:spcPts val="0"/>
              </a:spcBef>
              <a:spcAft>
                <a:spcPts val="2400"/>
              </a:spcAft>
              <a:defRPr/>
            </a:pPr>
            <a:endParaRPr lang="en-US" sz="6000" b="1" i="0" u="none" strike="noStrike" kern="1200" cap="none" spc="0" normalizeH="0" baseline="0" noProof="0">
              <a:ln>
                <a:noFill/>
              </a:ln>
              <a:solidFill>
                <a:srgbClr val="750518"/>
              </a:solidFill>
              <a:effectLst/>
              <a:highlight>
                <a:srgbClr val="FFFF00"/>
              </a:highlight>
              <a:uLnTx/>
              <a:uFillTx/>
              <a:latin typeface="Aptos Display"/>
              <a:ea typeface="+mn-ea"/>
              <a:cs typeface="Arial"/>
            </a:endParaRPr>
          </a:p>
          <a:p>
            <a:pPr algn="ctr">
              <a:lnSpc>
                <a:spcPct val="100000"/>
              </a:lnSpc>
              <a:spcBef>
                <a:spcPts val="0"/>
              </a:spcBef>
              <a:spcAft>
                <a:spcPts val="1000"/>
              </a:spcAft>
              <a:defRPr/>
            </a:pPr>
            <a:br>
              <a:rPr lang="en-US" sz="6000" b="1">
                <a:solidFill>
                  <a:srgbClr val="750518"/>
                </a:solidFill>
                <a:latin typeface="Aptos Display"/>
                <a:ea typeface="+mn-ea"/>
                <a:cs typeface="Arial"/>
              </a:rPr>
            </a:br>
            <a:r>
              <a:rPr lang="en-US" sz="6000" b="1">
                <a:solidFill>
                  <a:srgbClr val="750518"/>
                </a:solidFill>
                <a:latin typeface="Aptos Display"/>
                <a:ea typeface="+mn-ea"/>
                <a:cs typeface="Arial"/>
              </a:rPr>
              <a:t>SILC Autonomy</a:t>
            </a:r>
            <a:br>
              <a:rPr lang="en-US" sz="6000" b="1">
                <a:solidFill>
                  <a:srgbClr val="750518"/>
                </a:solidFill>
                <a:latin typeface="Aptos Display"/>
                <a:ea typeface="+mn-ea"/>
                <a:cs typeface="Arial"/>
              </a:rPr>
            </a:br>
            <a:r>
              <a:rPr lang="en-US" sz="2700" b="1">
                <a:latin typeface="Aptos Display"/>
                <a:ea typeface="+mn-ea"/>
                <a:cs typeface="Arial"/>
              </a:rPr>
              <a:t>March 17, 2026</a:t>
            </a:r>
            <a:br>
              <a:rPr lang="en-US" sz="2700" b="1">
                <a:latin typeface="Aptos Display"/>
                <a:ea typeface="+mn-ea"/>
                <a:cs typeface="Arial"/>
              </a:rPr>
            </a:br>
            <a:r>
              <a:rPr lang="en-US" sz="2700" b="1">
                <a:latin typeface="Aptos Display"/>
                <a:ea typeface="+mn-ea"/>
                <a:cs typeface="Arial"/>
              </a:rPr>
              <a:t>SILC Congress 2026</a:t>
            </a:r>
            <a:br>
              <a:rPr lang="en-US" sz="2700" b="1">
                <a:latin typeface="Aptos Display"/>
                <a:ea typeface="+mn-ea"/>
                <a:cs typeface="Arial"/>
              </a:rPr>
            </a:br>
            <a:r>
              <a:rPr lang="en-US" sz="2700" b="1">
                <a:latin typeface="Aptos Display"/>
                <a:ea typeface="+mn-ea"/>
                <a:cs typeface="Arial"/>
              </a:rPr>
              <a:t>National Association of Statewide Independent Living Councils</a:t>
            </a:r>
            <a:br>
              <a:rPr lang="en-US" sz="2700" b="1">
                <a:latin typeface="Aptos Display"/>
                <a:ea typeface="+mn-ea"/>
                <a:cs typeface="Arial"/>
              </a:rPr>
            </a:br>
            <a:r>
              <a:rPr lang="en-US" sz="2700" b="1">
                <a:latin typeface="Aptos Display"/>
                <a:ea typeface="+mn-ea"/>
                <a:cs typeface="Arial"/>
              </a:rPr>
              <a:t>Orlando, FL</a:t>
            </a:r>
            <a:br>
              <a:rPr lang="en-US" sz="2700" b="1">
                <a:latin typeface="Aptos Display"/>
                <a:ea typeface="+mn-ea"/>
                <a:cs typeface="Arial"/>
              </a:rPr>
            </a:br>
            <a:endParaRPr lang="en-US" sz="2700" b="1" i="0" u="none" strike="noStrike" kern="1200" cap="none" spc="0" normalizeH="0" baseline="0" noProof="0">
              <a:ln>
                <a:noFill/>
              </a:ln>
              <a:effectLst/>
              <a:uLnTx/>
              <a:uFillTx/>
              <a:latin typeface="Aptos Display" panose="020B0004020202020204" pitchFamily="34" charset="0"/>
              <a:ea typeface="+mn-ea"/>
              <a:cs typeface="Arial"/>
            </a:endParaRPr>
          </a:p>
        </p:txBody>
      </p:sp>
      <p:sp>
        <p:nvSpPr>
          <p:cNvPr id="10" name="Subtitle 2">
            <a:extLst>
              <a:ext uri="{FF2B5EF4-FFF2-40B4-BE49-F238E27FC236}">
                <a16:creationId xmlns:a16="http://schemas.microsoft.com/office/drawing/2014/main" id="{1B35E190-59CA-4566-91FE-4C0893FED408}"/>
              </a:ext>
              <a:ext uri="{C183D7F6-B498-43B3-948B-1728B52AA6E4}">
                <adec:decorative xmlns:adec="http://schemas.microsoft.com/office/drawing/2017/decorative" val="1"/>
              </a:ext>
            </a:extLst>
          </p:cNvPr>
          <p:cNvSpPr txBox="1">
            <a:spLocks/>
          </p:cNvSpPr>
          <p:nvPr/>
        </p:nvSpPr>
        <p:spPr>
          <a:xfrm>
            <a:off x="6267451" y="1133474"/>
            <a:ext cx="5505450" cy="5305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400"/>
              </a:spcAft>
              <a:buNone/>
            </a:pPr>
            <a:endParaRPr lang="es-ES" sz="240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BAC1A11-6A54-2AA5-2636-4275B5E16B4A}"/>
              </a:ext>
            </a:extLst>
          </p:cNvPr>
          <p:cNvSpPr>
            <a:spLocks noGrp="1"/>
          </p:cNvSpPr>
          <p:nvPr>
            <p:ph type="sldNum" sz="quarter" idx="12"/>
          </p:nvPr>
        </p:nvSpPr>
        <p:spPr/>
        <p:txBody>
          <a:bodyPr/>
          <a:lstStyle/>
          <a:p>
            <a:fld id="{5D16CCA7-A32B-44D2-BAC0-8216F98A92EE}" type="slidenum">
              <a:rPr lang="en-US" smtClean="0"/>
              <a:t>1</a:t>
            </a:fld>
            <a:endParaRPr lang="en-US"/>
          </a:p>
        </p:txBody>
      </p:sp>
      <p:sp>
        <p:nvSpPr>
          <p:cNvPr id="2" name="Footer Placeholder 1">
            <a:extLst>
              <a:ext uri="{FF2B5EF4-FFF2-40B4-BE49-F238E27FC236}">
                <a16:creationId xmlns:a16="http://schemas.microsoft.com/office/drawing/2014/main" id="{1B8B2D2D-1518-E797-F354-5C2C2C51A44C}"/>
              </a:ex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14644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C87261-0CF4-FA09-E4CD-9297AF5D47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62480D-C616-3CD6-F8BE-261985F24350}"/>
              </a:ext>
            </a:extLst>
          </p:cNvPr>
          <p:cNvSpPr>
            <a:spLocks noGrp="1"/>
          </p:cNvSpPr>
          <p:nvPr>
            <p:ph type="title"/>
          </p:nvPr>
        </p:nvSpPr>
        <p:spPr>
          <a:xfrm>
            <a:off x="531541" y="142101"/>
            <a:ext cx="10515600" cy="1325563"/>
          </a:xfrm>
        </p:spPr>
        <p:txBody>
          <a:bodyPr>
            <a:normAutofit/>
          </a:bodyPr>
          <a:lstStyle/>
          <a:p>
            <a:r>
              <a:rPr lang="en-US" sz="4000" b="1">
                <a:solidFill>
                  <a:srgbClr val="750518"/>
                </a:solidFill>
              </a:rPr>
              <a:t>Where is autonomy described for the SILC?</a:t>
            </a:r>
          </a:p>
        </p:txBody>
      </p:sp>
      <p:sp>
        <p:nvSpPr>
          <p:cNvPr id="3" name="Content Placeholder 2">
            <a:extLst>
              <a:ext uri="{FF2B5EF4-FFF2-40B4-BE49-F238E27FC236}">
                <a16:creationId xmlns:a16="http://schemas.microsoft.com/office/drawing/2014/main" id="{09793251-D23D-D99A-9F79-EA2EADDA7CCF}"/>
              </a:ext>
            </a:extLst>
          </p:cNvPr>
          <p:cNvSpPr>
            <a:spLocks noGrp="1"/>
          </p:cNvSpPr>
          <p:nvPr>
            <p:ph idx="1"/>
          </p:nvPr>
        </p:nvSpPr>
        <p:spPr>
          <a:xfrm>
            <a:off x="531541" y="1226787"/>
            <a:ext cx="11249722" cy="5126737"/>
          </a:xfrm>
        </p:spPr>
        <p:txBody>
          <a:bodyPr vert="horz" lIns="91440" tIns="45720" rIns="91440" bIns="45720" rtlCol="0" anchor="t">
            <a:normAutofit/>
          </a:bodyPr>
          <a:lstStyle/>
          <a:p>
            <a:r>
              <a:rPr lang="en-US" b="1"/>
              <a:t>Elements of SILC Autonomy are referenced in Sec. 705 of the Rehab Act and in federal IL regulations found in 45 CFR 1329.</a:t>
            </a:r>
            <a:r>
              <a:rPr lang="en-US"/>
              <a:t> </a:t>
            </a:r>
          </a:p>
          <a:p>
            <a:pPr lvl="1">
              <a:buFont typeface="Courier New" panose="020B0604020202020204" pitchFamily="34" charset="0"/>
              <a:buChar char="o"/>
            </a:pPr>
            <a:r>
              <a:rPr lang="en-US"/>
              <a:t>These sections describe how a SILC is established and how it conducts business. </a:t>
            </a:r>
          </a:p>
          <a:p>
            <a:r>
              <a:rPr lang="en-US"/>
              <a:t> </a:t>
            </a:r>
            <a:r>
              <a:rPr lang="en-US" b="1"/>
              <a:t>Your Own SILC Autonomy:</a:t>
            </a:r>
            <a:r>
              <a:rPr lang="en-US"/>
              <a:t> The specific elements of how the autonomy of your state’s SILC is protected should be described in Section 5 of your State Plan for Independent Living.  </a:t>
            </a:r>
          </a:p>
          <a:p>
            <a:pPr lvl="1">
              <a:buFont typeface="Courier New" panose="020B0604020202020204" pitchFamily="34" charset="0"/>
              <a:buChar char="o"/>
            </a:pPr>
            <a:endParaRPr lang="en-US">
              <a:latin typeface="Aptos" panose="02110004020202020204"/>
              <a:cs typeface="Times New Roman"/>
            </a:endParaRPr>
          </a:p>
          <a:p>
            <a:r>
              <a:rPr lang="en-US" b="1">
                <a:latin typeface="Aptos" panose="02110004020202020204"/>
                <a:cs typeface="Times New Roman"/>
              </a:rPr>
              <a:t>SILC Indicators and SILC &amp; DSE Assurances:  </a:t>
            </a:r>
            <a:r>
              <a:rPr lang="en-US">
                <a:latin typeface="Aptos" panose="02110004020202020204"/>
                <a:cs typeface="Times New Roman"/>
              </a:rPr>
              <a:t>The SILC Indicators and SILC &amp; DSE Assurances are included in the SPIL. </a:t>
            </a:r>
            <a:endParaRPr lang="en-US" b="1">
              <a:latin typeface="Aptos" panose="02110004020202020204"/>
              <a:cs typeface="Times New Roman"/>
            </a:endParaRPr>
          </a:p>
          <a:p>
            <a:pPr lvl="1">
              <a:buFont typeface="Courier New" panose="020B0604020202020204" pitchFamily="34" charset="0"/>
              <a:buChar char="o"/>
            </a:pPr>
            <a:endParaRPr lang="en-US">
              <a:latin typeface="Times New Roman"/>
              <a:cs typeface="Times New Roman"/>
            </a:endParaRPr>
          </a:p>
        </p:txBody>
      </p:sp>
      <p:sp>
        <p:nvSpPr>
          <p:cNvPr id="4" name="Footer Placeholder 3">
            <a:extLst>
              <a:ext uri="{FF2B5EF4-FFF2-40B4-BE49-F238E27FC236}">
                <a16:creationId xmlns:a16="http://schemas.microsoft.com/office/drawing/2014/main" id="{7BDC1B4B-62D2-B506-7605-480B36529C9B}"/>
              </a:ext>
            </a:extLst>
          </p:cNvPr>
          <p:cNvSpPr>
            <a:spLocks noGrp="1"/>
          </p:cNvSpPr>
          <p:nvPr>
            <p:ph type="ftr" sz="quarter" idx="11"/>
          </p:nvPr>
        </p:nvSpPr>
        <p:spPr>
          <a:xfrm>
            <a:off x="3700631" y="6356350"/>
            <a:ext cx="4625788" cy="365125"/>
          </a:xfrm>
        </p:spPr>
        <p:txBody>
          <a:bodyPr/>
          <a:lstStyle/>
          <a:p>
            <a:r>
              <a:rPr lang="en-US" b="1">
                <a:solidFill>
                  <a:schemeClr val="accent3">
                    <a:lumMod val="75000"/>
                  </a:schemeClr>
                </a:solidFill>
              </a:rPr>
              <a:t>Independent Living  Training and Technical Assistance Center</a:t>
            </a:r>
          </a:p>
        </p:txBody>
      </p:sp>
      <p:sp>
        <p:nvSpPr>
          <p:cNvPr id="5" name="Slide Number Placeholder 4">
            <a:extLst>
              <a:ext uri="{FF2B5EF4-FFF2-40B4-BE49-F238E27FC236}">
                <a16:creationId xmlns:a16="http://schemas.microsoft.com/office/drawing/2014/main" id="{FCAA8990-BE5D-3EB7-1DD2-F758A2A429F0}"/>
              </a:ext>
            </a:extLst>
          </p:cNvPr>
          <p:cNvSpPr>
            <a:spLocks noGrp="1"/>
          </p:cNvSpPr>
          <p:nvPr>
            <p:ph type="sldNum" sz="quarter" idx="12"/>
          </p:nvPr>
        </p:nvSpPr>
        <p:spPr/>
        <p:txBody>
          <a:bodyPr/>
          <a:lstStyle/>
          <a:p>
            <a:fld id="{181E4D21-DFBA-4BA9-A6C6-558C4B06F883}" type="slidenum">
              <a:rPr lang="en-US" smtClean="0"/>
              <a:t>10</a:t>
            </a:fld>
            <a:endParaRPr lang="en-US"/>
          </a:p>
        </p:txBody>
      </p:sp>
    </p:spTree>
    <p:extLst>
      <p:ext uri="{BB962C8B-B14F-4D97-AF65-F5344CB8AC3E}">
        <p14:creationId xmlns:p14="http://schemas.microsoft.com/office/powerpoint/2010/main" val="2896046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4DEFB-8DD1-8241-30DD-34B76F994F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9BBF39-4CEF-7C00-59A2-B7073B50EDB7}"/>
              </a:ext>
            </a:extLst>
          </p:cNvPr>
          <p:cNvSpPr>
            <a:spLocks noGrp="1"/>
          </p:cNvSpPr>
          <p:nvPr>
            <p:ph type="title"/>
          </p:nvPr>
        </p:nvSpPr>
        <p:spPr>
          <a:xfrm>
            <a:off x="531541" y="142101"/>
            <a:ext cx="10515600" cy="1325563"/>
          </a:xfrm>
        </p:spPr>
        <p:txBody>
          <a:bodyPr>
            <a:normAutofit/>
          </a:bodyPr>
          <a:lstStyle/>
          <a:p>
            <a:r>
              <a:rPr lang="en-US" sz="4000" b="1">
                <a:solidFill>
                  <a:srgbClr val="750518"/>
                </a:solidFill>
              </a:rPr>
              <a:t>How is autonomy described for the SILC?</a:t>
            </a:r>
          </a:p>
        </p:txBody>
      </p:sp>
      <p:sp>
        <p:nvSpPr>
          <p:cNvPr id="3" name="Content Placeholder 2">
            <a:extLst>
              <a:ext uri="{FF2B5EF4-FFF2-40B4-BE49-F238E27FC236}">
                <a16:creationId xmlns:a16="http://schemas.microsoft.com/office/drawing/2014/main" id="{CEFD718B-CF3C-6B41-CCA9-24D77C1B8B56}"/>
              </a:ext>
            </a:extLst>
          </p:cNvPr>
          <p:cNvSpPr>
            <a:spLocks noGrp="1"/>
          </p:cNvSpPr>
          <p:nvPr>
            <p:ph idx="1"/>
          </p:nvPr>
        </p:nvSpPr>
        <p:spPr>
          <a:xfrm>
            <a:off x="531541" y="1226787"/>
            <a:ext cx="11249722" cy="5126737"/>
          </a:xfrm>
        </p:spPr>
        <p:txBody>
          <a:bodyPr vert="horz" lIns="91440" tIns="45720" rIns="91440" bIns="45720" rtlCol="0" anchor="t">
            <a:normAutofit/>
          </a:bodyPr>
          <a:lstStyle/>
          <a:p>
            <a:pPr marL="0" indent="0">
              <a:buNone/>
            </a:pPr>
            <a:r>
              <a:rPr lang="en-US" b="1"/>
              <a:t>Rehab Act Sec. 705 &amp; Federal IL Regulations (45 CFR 1329)</a:t>
            </a:r>
            <a:endParaRPr lang="en-US" b="1">
              <a:latin typeface="Aptos"/>
              <a:cs typeface="Times New Roman"/>
            </a:endParaRPr>
          </a:p>
          <a:p>
            <a:pPr lvl="1"/>
            <a:r>
              <a:rPr lang="en-US" b="1">
                <a:latin typeface="Aptos"/>
                <a:cs typeface="Times New Roman"/>
              </a:rPr>
              <a:t>Establishment</a:t>
            </a:r>
            <a:r>
              <a:rPr lang="en-US">
                <a:latin typeface="Aptos"/>
                <a:cs typeface="Times New Roman"/>
              </a:rPr>
              <a:t> - the SILC is not established as an entity within a State agency (Rehab Act Sec. 705(a))</a:t>
            </a:r>
            <a:r>
              <a:rPr lang="en-US">
                <a:cs typeface="Times New Roman"/>
              </a:rPr>
              <a:t> and the SILC is independent and autonomous from the DSE and all other state agencies (§ 1329.14(b)).</a:t>
            </a:r>
            <a:endParaRPr lang="en-US">
              <a:latin typeface="Aptos"/>
              <a:cs typeface="Times New Roman"/>
            </a:endParaRPr>
          </a:p>
          <a:p>
            <a:pPr lvl="1"/>
            <a:r>
              <a:rPr lang="en-US" b="1">
                <a:latin typeface="Aptos"/>
                <a:cs typeface="Times New Roman"/>
              </a:rPr>
              <a:t>Staff</a:t>
            </a:r>
            <a:r>
              <a:rPr lang="en-US">
                <a:latin typeface="Aptos"/>
                <a:cs typeface="Times New Roman"/>
              </a:rPr>
              <a:t> - the SILC supervises and evaluates its own staff (Rehab Act Sec. 705(e)(2); §1329.15(e)). </a:t>
            </a:r>
            <a:r>
              <a:rPr lang="en-US">
                <a:ea typeface="+mn-lt"/>
                <a:cs typeface="+mn-lt"/>
              </a:rPr>
              <a:t> While assisting the SILC in carrying out its duties, staff are not assigned any duties by the DSE (or any other agency of the State) that create a conflict of interest (Sec. 705(e)(3)).</a:t>
            </a:r>
            <a:endParaRPr lang="en-US">
              <a:cs typeface="Times New Roman"/>
            </a:endParaRPr>
          </a:p>
          <a:p>
            <a:pPr lvl="1"/>
            <a:r>
              <a:rPr lang="en-US" b="1">
                <a:latin typeface="Aptos"/>
                <a:cs typeface="Times New Roman"/>
              </a:rPr>
              <a:t>Budget Management</a:t>
            </a:r>
            <a:r>
              <a:rPr lang="en-US">
                <a:latin typeface="Aptos"/>
                <a:cs typeface="Times New Roman"/>
              </a:rPr>
              <a:t> – the SILC manages its own budget and is responsible for proper expenditure of funds and use of resources (§1329.15(c)(5)).</a:t>
            </a:r>
          </a:p>
          <a:p>
            <a:pPr lvl="1"/>
            <a:r>
              <a:rPr lang="en-US" b="1">
                <a:latin typeface="Aptos"/>
                <a:cs typeface="Times New Roman"/>
              </a:rPr>
              <a:t>Resource Plan</a:t>
            </a:r>
            <a:r>
              <a:rPr lang="en-US">
                <a:latin typeface="Aptos"/>
                <a:cs typeface="Times New Roman"/>
              </a:rPr>
              <a:t> -  the SILC resource plan includes resources necessary and sufficient for the SILC to carry out its duties and authorities (§1329.12(b)(2)). In addition, no conditions or requirements may be included in the SILC’s resource plan that may compromise the independence of the SILC (§1329.15(c)(4)).</a:t>
            </a:r>
            <a:endParaRPr lang="en-US">
              <a:ea typeface="+mn-lt"/>
              <a:cs typeface="Times New Roman"/>
            </a:endParaRPr>
          </a:p>
          <a:p>
            <a:endParaRPr lang="en-US">
              <a:latin typeface="Aptos" panose="02110004020202020204"/>
              <a:cs typeface="Times New Roman"/>
            </a:endParaRPr>
          </a:p>
          <a:p>
            <a:pPr lvl="1"/>
            <a:endParaRPr lang="en-US">
              <a:latin typeface="Times New Roman"/>
              <a:cs typeface="Times New Roman"/>
            </a:endParaRPr>
          </a:p>
        </p:txBody>
      </p:sp>
      <p:sp>
        <p:nvSpPr>
          <p:cNvPr id="4" name="Footer Placeholder 3">
            <a:extLst>
              <a:ext uri="{FF2B5EF4-FFF2-40B4-BE49-F238E27FC236}">
                <a16:creationId xmlns:a16="http://schemas.microsoft.com/office/drawing/2014/main" id="{9689ADBB-C6EC-4B78-584B-35C6A47C9E61}"/>
              </a:ext>
            </a:extLst>
          </p:cNvPr>
          <p:cNvSpPr>
            <a:spLocks noGrp="1"/>
          </p:cNvSpPr>
          <p:nvPr>
            <p:ph type="ftr" sz="quarter" idx="11"/>
          </p:nvPr>
        </p:nvSpPr>
        <p:spPr>
          <a:xfrm>
            <a:off x="3700631" y="6356350"/>
            <a:ext cx="4625788" cy="365125"/>
          </a:xfrm>
        </p:spPr>
        <p:txBody>
          <a:bodyPr/>
          <a:lstStyle/>
          <a:p>
            <a:r>
              <a:rPr lang="en-US" b="1">
                <a:solidFill>
                  <a:schemeClr val="accent3">
                    <a:lumMod val="75000"/>
                  </a:schemeClr>
                </a:solidFill>
              </a:rPr>
              <a:t>Independent Living  Training and Technical Assistance Center</a:t>
            </a:r>
          </a:p>
        </p:txBody>
      </p:sp>
      <p:sp>
        <p:nvSpPr>
          <p:cNvPr id="5" name="Slide Number Placeholder 4">
            <a:extLst>
              <a:ext uri="{FF2B5EF4-FFF2-40B4-BE49-F238E27FC236}">
                <a16:creationId xmlns:a16="http://schemas.microsoft.com/office/drawing/2014/main" id="{E435094D-FF5B-FE32-5FF5-DD7442D0884A}"/>
              </a:ext>
            </a:extLst>
          </p:cNvPr>
          <p:cNvSpPr>
            <a:spLocks noGrp="1"/>
          </p:cNvSpPr>
          <p:nvPr>
            <p:ph type="sldNum" sz="quarter" idx="12"/>
          </p:nvPr>
        </p:nvSpPr>
        <p:spPr/>
        <p:txBody>
          <a:bodyPr/>
          <a:lstStyle/>
          <a:p>
            <a:fld id="{181E4D21-DFBA-4BA9-A6C6-558C4B06F883}" type="slidenum">
              <a:rPr lang="en-US" smtClean="0"/>
              <a:t>11</a:t>
            </a:fld>
            <a:endParaRPr lang="en-US"/>
          </a:p>
        </p:txBody>
      </p:sp>
    </p:spTree>
    <p:extLst>
      <p:ext uri="{BB962C8B-B14F-4D97-AF65-F5344CB8AC3E}">
        <p14:creationId xmlns:p14="http://schemas.microsoft.com/office/powerpoint/2010/main" val="1260966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D9EDE-3048-4A49-8EF3-BF3303FFA8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745105E-5E0C-1741-18C5-9210D78E1890}"/>
              </a:ext>
            </a:extLst>
          </p:cNvPr>
          <p:cNvSpPr>
            <a:spLocks noGrp="1"/>
          </p:cNvSpPr>
          <p:nvPr>
            <p:ph type="title"/>
          </p:nvPr>
        </p:nvSpPr>
        <p:spPr/>
        <p:txBody>
          <a:bodyPr>
            <a:normAutofit/>
          </a:bodyPr>
          <a:lstStyle/>
          <a:p>
            <a:r>
              <a:rPr lang="en-US" sz="4000" b="1">
                <a:solidFill>
                  <a:srgbClr val="750518"/>
                </a:solidFill>
              </a:rPr>
              <a:t>Autonomy - SILC Establishment</a:t>
            </a:r>
          </a:p>
        </p:txBody>
      </p:sp>
      <p:sp>
        <p:nvSpPr>
          <p:cNvPr id="2" name="Content Placeholder 1">
            <a:extLst>
              <a:ext uri="{FF2B5EF4-FFF2-40B4-BE49-F238E27FC236}">
                <a16:creationId xmlns:a16="http://schemas.microsoft.com/office/drawing/2014/main" id="{AF5A24DF-063D-4B08-13BA-515DA10486BC}"/>
              </a:ext>
            </a:extLst>
          </p:cNvPr>
          <p:cNvSpPr>
            <a:spLocks noGrp="1"/>
          </p:cNvSpPr>
          <p:nvPr>
            <p:ph sz="half" idx="1"/>
          </p:nvPr>
        </p:nvSpPr>
        <p:spPr>
          <a:xfrm>
            <a:off x="838200" y="1370700"/>
            <a:ext cx="5136108" cy="4806263"/>
          </a:xfrm>
        </p:spPr>
        <p:txBody>
          <a:bodyPr vert="horz" lIns="91440" tIns="45720" rIns="91440" bIns="45720" rtlCol="0" anchor="t">
            <a:noAutofit/>
          </a:bodyPr>
          <a:lstStyle/>
          <a:p>
            <a:pPr marL="0" indent="0">
              <a:buNone/>
            </a:pPr>
            <a:r>
              <a:rPr lang="en-US" sz="2600" b="1"/>
              <a:t>Rehab Act</a:t>
            </a:r>
          </a:p>
          <a:p>
            <a:pPr marL="0" indent="0">
              <a:buNone/>
            </a:pPr>
            <a:r>
              <a:rPr lang="en-US" sz="2000" i="1"/>
              <a:t>To be eligible to receive financial assistance under this chapter, each State shall </a:t>
            </a:r>
            <a:r>
              <a:rPr lang="en-US" sz="2000" b="1" i="1"/>
              <a:t>establish and maintain </a:t>
            </a:r>
            <a:r>
              <a:rPr lang="en-US" sz="2000" i="1"/>
              <a:t>a Statewide Independent Living Council (referred to in this section as the ‘‘Council</a:t>
            </a:r>
            <a:r>
              <a:rPr lang="en-US" sz="2000" b="1" i="1"/>
              <a:t>’’). The Council shall not be established as an entity within a State agency.</a:t>
            </a:r>
            <a:r>
              <a:rPr lang="en-US" sz="2000" i="1"/>
              <a:t> (Rehab Act Sec. 705(a))</a:t>
            </a:r>
          </a:p>
          <a:p>
            <a:pPr marL="0" indent="0">
              <a:buNone/>
            </a:pPr>
            <a:r>
              <a:rPr lang="en-US" b="1"/>
              <a:t>IL Regulations</a:t>
            </a:r>
          </a:p>
          <a:p>
            <a:pPr marL="0" indent="0">
              <a:buNone/>
            </a:pPr>
            <a:r>
              <a:rPr lang="en-US" sz="2000" i="1"/>
              <a:t>(b) The SILC shall not be established as an entity within a State agency, including the DSE. </a:t>
            </a:r>
            <a:r>
              <a:rPr lang="en-US" sz="2000" b="1" i="1"/>
              <a:t>The SILC shall be independent of and autonomous from the DSE and all other State agencies. </a:t>
            </a:r>
            <a:r>
              <a:rPr lang="en-US" sz="2000" i="1"/>
              <a:t>(45 CFR 1329.14 (b)</a:t>
            </a:r>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a:p>
        </p:txBody>
      </p:sp>
      <p:sp>
        <p:nvSpPr>
          <p:cNvPr id="5" name="Content Placeholder 4">
            <a:extLst>
              <a:ext uri="{FF2B5EF4-FFF2-40B4-BE49-F238E27FC236}">
                <a16:creationId xmlns:a16="http://schemas.microsoft.com/office/drawing/2014/main" id="{4217CCE9-21C7-CC0F-24DF-A8E97E79522A}"/>
              </a:ext>
            </a:extLst>
          </p:cNvPr>
          <p:cNvSpPr>
            <a:spLocks noGrp="1"/>
          </p:cNvSpPr>
          <p:nvPr>
            <p:ph sz="half" idx="2"/>
          </p:nvPr>
        </p:nvSpPr>
        <p:spPr>
          <a:xfrm>
            <a:off x="6115335" y="1370700"/>
            <a:ext cx="5238465" cy="4806263"/>
          </a:xfrm>
        </p:spPr>
        <p:txBody>
          <a:bodyPr vert="horz" lIns="91440" tIns="45720" rIns="91440" bIns="45720" rtlCol="0" anchor="t">
            <a:normAutofit/>
          </a:bodyPr>
          <a:lstStyle/>
          <a:p>
            <a:pPr marL="0" indent="0">
              <a:buNone/>
            </a:pPr>
            <a:r>
              <a:rPr lang="en-US" sz="2600" b="1"/>
              <a:t>What This Means:</a:t>
            </a:r>
          </a:p>
          <a:p>
            <a:r>
              <a:rPr lang="en-US" sz="2200"/>
              <a:t>The SILC is not created as part of a State Agency. </a:t>
            </a:r>
          </a:p>
          <a:p>
            <a:pPr lvl="1">
              <a:buFont typeface="Courier New" panose="020B0604020202020204" pitchFamily="34" charset="0"/>
              <a:buChar char="o"/>
            </a:pPr>
            <a:r>
              <a:rPr lang="en-US" sz="2200" b="1" i="1"/>
              <a:t>Example:</a:t>
            </a:r>
            <a:r>
              <a:rPr lang="en-US" sz="2200"/>
              <a:t> If a SILC were a department of the VR Agency, it would violate this. </a:t>
            </a:r>
          </a:p>
          <a:p>
            <a:pPr lvl="1">
              <a:buFont typeface="Courier New" panose="020B0604020202020204" pitchFamily="34" charset="0"/>
              <a:buChar char="o"/>
            </a:pPr>
            <a:r>
              <a:rPr lang="en-US" sz="2200"/>
              <a:t>The</a:t>
            </a:r>
            <a:r>
              <a:rPr lang="en-US" sz="2200">
                <a:ea typeface="+mn-lt"/>
                <a:cs typeface="+mn-lt"/>
              </a:rPr>
              <a:t> SILC must have the ability to control its operations, not the</a:t>
            </a:r>
            <a:r>
              <a:rPr lang="en-US" sz="2200"/>
              <a:t> state. </a:t>
            </a:r>
          </a:p>
          <a:p>
            <a:r>
              <a:rPr lang="en-US" sz="2200"/>
              <a:t>The SILC is independent of the DSE. </a:t>
            </a:r>
          </a:p>
          <a:p>
            <a:r>
              <a:rPr lang="en-US" sz="2200"/>
              <a:t>The SILC is autonomous from the DSE. </a:t>
            </a:r>
          </a:p>
          <a:p>
            <a:r>
              <a:rPr lang="en-US" sz="2200"/>
              <a:t>The SILC is autonomous from all other state agencies. </a:t>
            </a:r>
          </a:p>
        </p:txBody>
      </p:sp>
      <p:sp>
        <p:nvSpPr>
          <p:cNvPr id="3" name="Slide Number Placeholder 2">
            <a:extLst>
              <a:ext uri="{FF2B5EF4-FFF2-40B4-BE49-F238E27FC236}">
                <a16:creationId xmlns:a16="http://schemas.microsoft.com/office/drawing/2014/main" id="{8E237A4A-25C5-E174-7654-55300B9C1C21}"/>
              </a:ext>
            </a:extLst>
          </p:cNvPr>
          <p:cNvSpPr>
            <a:spLocks noGrp="1"/>
          </p:cNvSpPr>
          <p:nvPr>
            <p:ph type="sldNum" sz="quarter" idx="10"/>
          </p:nvPr>
        </p:nvSpPr>
        <p:spPr/>
        <p:txBody>
          <a:bodyPr/>
          <a:lstStyle/>
          <a:p>
            <a:pPr>
              <a:defRPr/>
            </a:pPr>
            <a:fld id="{F2DF5F09-D78D-44DB-A338-E90D23C46220}" type="slidenum">
              <a:rPr lang="en-US" smtClean="0"/>
              <a:t>12</a:t>
            </a:fld>
            <a:endParaRPr lang="en-US"/>
          </a:p>
        </p:txBody>
      </p:sp>
      <p:sp>
        <p:nvSpPr>
          <p:cNvPr id="6" name="Footer Placeholder 5">
            <a:extLst>
              <a:ext uri="{FF2B5EF4-FFF2-40B4-BE49-F238E27FC236}">
                <a16:creationId xmlns:a16="http://schemas.microsoft.com/office/drawing/2014/main" id="{5D98951A-2B00-A814-30F5-7ED33CB2746C}"/>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1528624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BDF4-4834-68A5-D486-D631E07646A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AD1AB4-6009-91E1-E261-90A2BC70A3D5}"/>
              </a:ext>
            </a:extLst>
          </p:cNvPr>
          <p:cNvSpPr>
            <a:spLocks noGrp="1"/>
          </p:cNvSpPr>
          <p:nvPr>
            <p:ph type="title"/>
          </p:nvPr>
        </p:nvSpPr>
        <p:spPr/>
        <p:txBody>
          <a:bodyPr>
            <a:normAutofit/>
          </a:bodyPr>
          <a:lstStyle/>
          <a:p>
            <a:r>
              <a:rPr lang="en-US" sz="4000" b="1">
                <a:solidFill>
                  <a:srgbClr val="750518"/>
                </a:solidFill>
              </a:rPr>
              <a:t>Autonomy – Staff Supervision &amp; Evaluation</a:t>
            </a:r>
            <a:endParaRPr lang="en-US"/>
          </a:p>
        </p:txBody>
      </p:sp>
      <p:sp>
        <p:nvSpPr>
          <p:cNvPr id="2" name="Content Placeholder 1">
            <a:extLst>
              <a:ext uri="{FF2B5EF4-FFF2-40B4-BE49-F238E27FC236}">
                <a16:creationId xmlns:a16="http://schemas.microsoft.com/office/drawing/2014/main" id="{E7D414A7-075D-90A1-99EF-BA66DC362409}"/>
              </a:ext>
            </a:extLst>
          </p:cNvPr>
          <p:cNvSpPr>
            <a:spLocks noGrp="1"/>
          </p:cNvSpPr>
          <p:nvPr>
            <p:ph sz="half" idx="1"/>
          </p:nvPr>
        </p:nvSpPr>
        <p:spPr>
          <a:xfrm>
            <a:off x="838200" y="1575417"/>
            <a:ext cx="5136108" cy="4601546"/>
          </a:xfrm>
        </p:spPr>
        <p:txBody>
          <a:bodyPr vert="horz" lIns="91440" tIns="45720" rIns="91440" bIns="45720" rtlCol="0" anchor="t">
            <a:noAutofit/>
          </a:bodyPr>
          <a:lstStyle/>
          <a:p>
            <a:pPr marL="0" lvl="1" indent="0">
              <a:spcAft>
                <a:spcPts val="1200"/>
              </a:spcAft>
              <a:buNone/>
            </a:pPr>
            <a:r>
              <a:rPr lang="en-US" sz="2800" b="1">
                <a:cs typeface="Times New Roman"/>
              </a:rPr>
              <a:t>Rehab Act &amp; IL Regulations</a:t>
            </a:r>
          </a:p>
          <a:p>
            <a:pPr marL="0" lvl="1" indent="0">
              <a:spcAft>
                <a:spcPts val="1200"/>
              </a:spcAft>
              <a:buNone/>
            </a:pPr>
            <a:r>
              <a:rPr lang="en-US" sz="2800" i="1">
                <a:cs typeface="Times New Roman"/>
              </a:rPr>
              <a:t>e) The SILC shall, consistent with State law, </a:t>
            </a:r>
            <a:r>
              <a:rPr lang="en-US" sz="2800" b="1" i="1">
                <a:cs typeface="Times New Roman"/>
              </a:rPr>
              <a:t>supervise and evaluate its staff </a:t>
            </a:r>
            <a:r>
              <a:rPr lang="en-US" sz="2800" i="1">
                <a:cs typeface="Times New Roman"/>
              </a:rPr>
              <a:t>and other personnel as may be necessary to carry out its functions under this section. (Rehab Act Sec. 705(e)(2); 45 CFR 329.15(e))</a:t>
            </a:r>
          </a:p>
          <a:p>
            <a:pPr marL="0" lvl="1" indent="0">
              <a:spcAft>
                <a:spcPts val="1200"/>
              </a:spcAft>
              <a:buNone/>
            </a:pPr>
            <a:endParaRPr lang="en-US">
              <a:cs typeface="Times New Roman"/>
            </a:endParaRPr>
          </a:p>
          <a:p>
            <a:pPr marL="0" lvl="1" indent="0">
              <a:spcAft>
                <a:spcPts val="1200"/>
              </a:spcAft>
              <a:buNone/>
            </a:pPr>
            <a:endParaRPr lang="en-US"/>
          </a:p>
        </p:txBody>
      </p:sp>
      <p:sp>
        <p:nvSpPr>
          <p:cNvPr id="5" name="Content Placeholder 4">
            <a:extLst>
              <a:ext uri="{FF2B5EF4-FFF2-40B4-BE49-F238E27FC236}">
                <a16:creationId xmlns:a16="http://schemas.microsoft.com/office/drawing/2014/main" id="{10EDB1E2-692F-4545-F73A-C5538E2BFDB5}"/>
              </a:ext>
            </a:extLst>
          </p:cNvPr>
          <p:cNvSpPr>
            <a:spLocks noGrp="1"/>
          </p:cNvSpPr>
          <p:nvPr>
            <p:ph sz="half" idx="2"/>
          </p:nvPr>
        </p:nvSpPr>
        <p:spPr>
          <a:xfrm>
            <a:off x="6115335" y="1690688"/>
            <a:ext cx="5238465" cy="3825827"/>
          </a:xfrm>
        </p:spPr>
        <p:txBody>
          <a:bodyPr vert="horz" lIns="91440" tIns="45720" rIns="91440" bIns="45720" rtlCol="0" anchor="t">
            <a:normAutofit/>
          </a:bodyPr>
          <a:lstStyle/>
          <a:p>
            <a:pPr marL="0" indent="0">
              <a:buNone/>
            </a:pPr>
            <a:r>
              <a:rPr lang="en-US" b="1"/>
              <a:t>What This Means:</a:t>
            </a:r>
          </a:p>
          <a:p>
            <a:r>
              <a:rPr lang="en-US"/>
              <a:t>Staff of the SILC are working for the SILC. </a:t>
            </a:r>
          </a:p>
          <a:p>
            <a:r>
              <a:rPr lang="en-US"/>
              <a:t>The SILC directs the work of the staff and evaluates their performance. </a:t>
            </a:r>
          </a:p>
          <a:p>
            <a:r>
              <a:rPr lang="en-US"/>
              <a:t>The SILC gets to hire, fire, and select its staff. </a:t>
            </a:r>
          </a:p>
          <a:p>
            <a:endParaRPr lang="en-US"/>
          </a:p>
        </p:txBody>
      </p:sp>
      <p:sp>
        <p:nvSpPr>
          <p:cNvPr id="3" name="Slide Number Placeholder 2">
            <a:extLst>
              <a:ext uri="{FF2B5EF4-FFF2-40B4-BE49-F238E27FC236}">
                <a16:creationId xmlns:a16="http://schemas.microsoft.com/office/drawing/2014/main" id="{B5629BAD-C54C-01D8-8698-7328EC3B5088}"/>
              </a:ext>
            </a:extLst>
          </p:cNvPr>
          <p:cNvSpPr>
            <a:spLocks noGrp="1"/>
          </p:cNvSpPr>
          <p:nvPr>
            <p:ph type="sldNum" sz="quarter" idx="10"/>
          </p:nvPr>
        </p:nvSpPr>
        <p:spPr/>
        <p:txBody>
          <a:bodyPr/>
          <a:lstStyle/>
          <a:p>
            <a:pPr>
              <a:defRPr/>
            </a:pPr>
            <a:fld id="{F2DF5F09-D78D-44DB-A338-E90D23C46220}" type="slidenum">
              <a:rPr lang="en-US" smtClean="0"/>
              <a:t>13</a:t>
            </a:fld>
            <a:endParaRPr lang="en-US"/>
          </a:p>
        </p:txBody>
      </p:sp>
      <p:sp>
        <p:nvSpPr>
          <p:cNvPr id="6" name="Footer Placeholder 5">
            <a:extLst>
              <a:ext uri="{FF2B5EF4-FFF2-40B4-BE49-F238E27FC236}">
                <a16:creationId xmlns:a16="http://schemas.microsoft.com/office/drawing/2014/main" id="{E9988428-B6C2-A379-A943-44FC1663EE7E}"/>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3480689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5D17C-3BFA-9C13-3FCA-46D77E387C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C05A58A-FAB6-F99A-9A90-CBC264AF0225}"/>
              </a:ext>
            </a:extLst>
          </p:cNvPr>
          <p:cNvSpPr>
            <a:spLocks noGrp="1"/>
          </p:cNvSpPr>
          <p:nvPr>
            <p:ph type="title"/>
          </p:nvPr>
        </p:nvSpPr>
        <p:spPr/>
        <p:txBody>
          <a:bodyPr>
            <a:normAutofit/>
          </a:bodyPr>
          <a:lstStyle/>
          <a:p>
            <a:r>
              <a:rPr lang="en-US" sz="4000" b="1">
                <a:solidFill>
                  <a:srgbClr val="750518"/>
                </a:solidFill>
              </a:rPr>
              <a:t>Autonomy – SILC Utilizing DSE Personnel</a:t>
            </a:r>
          </a:p>
        </p:txBody>
      </p:sp>
      <p:sp>
        <p:nvSpPr>
          <p:cNvPr id="2" name="Content Placeholder 1">
            <a:extLst>
              <a:ext uri="{FF2B5EF4-FFF2-40B4-BE49-F238E27FC236}">
                <a16:creationId xmlns:a16="http://schemas.microsoft.com/office/drawing/2014/main" id="{4D4DCBA2-FF06-6AA2-D201-6FA8EB34AA5A}"/>
              </a:ext>
            </a:extLst>
          </p:cNvPr>
          <p:cNvSpPr>
            <a:spLocks noGrp="1"/>
          </p:cNvSpPr>
          <p:nvPr>
            <p:ph sz="half" idx="1"/>
          </p:nvPr>
        </p:nvSpPr>
        <p:spPr>
          <a:xfrm>
            <a:off x="838200" y="1476302"/>
            <a:ext cx="5181600" cy="4880047"/>
          </a:xfrm>
        </p:spPr>
        <p:txBody>
          <a:bodyPr vert="horz" lIns="91440" tIns="45720" rIns="91440" bIns="45720" rtlCol="0" anchor="t">
            <a:normAutofit fontScale="25000" lnSpcReduction="20000"/>
          </a:bodyPr>
          <a:lstStyle/>
          <a:p>
            <a:pPr marL="0" indent="0">
              <a:buNone/>
            </a:pPr>
            <a:r>
              <a:rPr lang="en-US" sz="6400" b="1"/>
              <a:t>SILC Assurances &amp; Indicators and DSE Assurances</a:t>
            </a:r>
          </a:p>
          <a:p>
            <a:pPr marL="0" indent="0">
              <a:buNone/>
            </a:pPr>
            <a:r>
              <a:rPr lang="en-US" sz="6400" i="1"/>
              <a:t>(c) SILC Assurances, (5) The SILC will make the determination of whether it wants to utilize DSE staff to carry out the functions of the SILC;  </a:t>
            </a:r>
          </a:p>
          <a:p>
            <a:pPr marL="0" indent="0">
              <a:buNone/>
            </a:pPr>
            <a:r>
              <a:rPr lang="en-US" sz="6400" i="1"/>
              <a:t>a. The SILC must inform the DSE if it chooses to utilize DSE staff; </a:t>
            </a:r>
          </a:p>
          <a:p>
            <a:pPr marL="0" indent="0">
              <a:buNone/>
            </a:pPr>
            <a:r>
              <a:rPr lang="en-US" sz="6400" i="1"/>
              <a:t>b. The SILC assumes management and responsibility of such staff with regard to activities and functions performed for the SILC in accordance with the Act.  (SILC Assurances &amp; Indicators and DSE Assurances (c)(5))</a:t>
            </a:r>
            <a:endParaRPr lang="en-US" sz="6400" i="1">
              <a:ea typeface="+mn-lt"/>
              <a:cs typeface="+mn-lt"/>
            </a:endParaRPr>
          </a:p>
          <a:p>
            <a:pPr marL="0" indent="0">
              <a:buNone/>
            </a:pPr>
            <a:r>
              <a:rPr lang="en-US" sz="6400">
                <a:ea typeface="+mn-lt"/>
                <a:cs typeface="+mn-lt"/>
              </a:rPr>
              <a:t>(d) DSE Assurances, </a:t>
            </a:r>
            <a:r>
              <a:rPr lang="en-US" sz="6400" i="1">
                <a:ea typeface="+mn-lt"/>
                <a:cs typeface="+mn-lt"/>
              </a:rPr>
              <a:t>(3) The DSE will abide by SILC determination of whether the SILC want to utilize DSE staff; a. If the SILC informs the DSE that the SILC wants to utilize DSE staff, the DSE assures that management of such staff with regard to activities and functions performed for the SILC is the sole responsibility of the SILC in accordance with Sec. 705(e)(3) of the Act. (</a:t>
            </a:r>
            <a:r>
              <a:rPr lang="en-US" sz="6400" i="1"/>
              <a:t>SILC Assurances &amp; Indicators and DSE Assurances (d)(3))</a:t>
            </a:r>
            <a:endParaRPr lang="en-US" sz="6400" i="1">
              <a:ea typeface="+mn-lt"/>
              <a:cs typeface="+mn-lt"/>
            </a:endParaRPr>
          </a:p>
          <a:p>
            <a:pPr marL="0" indent="0">
              <a:buNone/>
            </a:pPr>
            <a:r>
              <a:rPr lang="en-US" sz="6400" i="1">
                <a:ea typeface="+mn-lt"/>
                <a:cs typeface="+mn-lt"/>
              </a:rPr>
              <a:t> </a:t>
            </a:r>
            <a:r>
              <a:rPr lang="en-US" sz="6400" b="1"/>
              <a:t>Rehab Act</a:t>
            </a:r>
            <a:endParaRPr lang="en-US" sz="6400" i="1">
              <a:ea typeface="+mn-lt"/>
              <a:cs typeface="+mn-lt"/>
            </a:endParaRPr>
          </a:p>
          <a:p>
            <a:pPr marL="0" indent="0">
              <a:buNone/>
            </a:pPr>
            <a:r>
              <a:rPr lang="en-US" sz="6400" i="1">
                <a:ea typeface="+mn-lt"/>
                <a:cs typeface="+mn-lt"/>
              </a:rPr>
              <a:t>(3) CONFLICT OF INTEREST.—While assisting the Council in carrying out its duties, staff and other personnel </a:t>
            </a:r>
            <a:r>
              <a:rPr lang="en-US" sz="6400" b="1" i="1">
                <a:ea typeface="+mn-lt"/>
                <a:cs typeface="+mn-lt"/>
              </a:rPr>
              <a:t>shall not be assigned duties by the designated State entity or any other agency or office of the State, that would create a conflict of interest. </a:t>
            </a:r>
            <a:r>
              <a:rPr lang="en-US" sz="6400" i="1">
                <a:ea typeface="+mn-lt"/>
                <a:cs typeface="+mn-lt"/>
              </a:rPr>
              <a:t>(Rehab Act Sec. 705(e)(3))</a:t>
            </a:r>
          </a:p>
          <a:p>
            <a:pPr marL="0" indent="0">
              <a:buNone/>
            </a:pPr>
            <a:r>
              <a:rPr lang="en-US" sz="4300" i="1"/>
              <a:t> </a:t>
            </a:r>
            <a:endParaRPr lang="en-US"/>
          </a:p>
        </p:txBody>
      </p:sp>
      <p:sp>
        <p:nvSpPr>
          <p:cNvPr id="5" name="Content Placeholder 4">
            <a:extLst>
              <a:ext uri="{FF2B5EF4-FFF2-40B4-BE49-F238E27FC236}">
                <a16:creationId xmlns:a16="http://schemas.microsoft.com/office/drawing/2014/main" id="{47C7EB44-C29E-09B4-76C2-7D7C1D200BD5}"/>
              </a:ext>
            </a:extLst>
          </p:cNvPr>
          <p:cNvSpPr>
            <a:spLocks noGrp="1"/>
          </p:cNvSpPr>
          <p:nvPr>
            <p:ph sz="half" idx="2"/>
          </p:nvPr>
        </p:nvSpPr>
        <p:spPr>
          <a:xfrm>
            <a:off x="6172200" y="1476302"/>
            <a:ext cx="5181600" cy="4880047"/>
          </a:xfrm>
        </p:spPr>
        <p:txBody>
          <a:bodyPr vert="horz" lIns="91440" tIns="45720" rIns="91440" bIns="45720" rtlCol="0" anchor="t">
            <a:normAutofit fontScale="25000" lnSpcReduction="20000"/>
          </a:bodyPr>
          <a:lstStyle/>
          <a:p>
            <a:pPr marL="0" indent="0">
              <a:buNone/>
            </a:pPr>
            <a:r>
              <a:rPr lang="en-US" sz="6400" b="1"/>
              <a:t>What This Means:</a:t>
            </a:r>
            <a:endParaRPr lang="en-US" sz="6400"/>
          </a:p>
          <a:p>
            <a:r>
              <a:rPr lang="en-US" sz="6400"/>
              <a:t>The SILC will decide if it would like to utilize DSE personnel to assist in carrying out the functions of the SILC. </a:t>
            </a:r>
          </a:p>
          <a:p>
            <a:r>
              <a:rPr lang="en-US" sz="6400"/>
              <a:t>The DSE will accept the SILC’s staffing decisions. </a:t>
            </a:r>
          </a:p>
          <a:p>
            <a:r>
              <a:rPr lang="en-US" sz="6400"/>
              <a:t>The SILC will become responsible for managing and supervising this employee regarding their activities authorized under the Rehab Act. </a:t>
            </a:r>
          </a:p>
          <a:p>
            <a:r>
              <a:rPr lang="en-US" sz="6400"/>
              <a:t>SILC staff cannot be assigned duties or responsibilities by the DSE, any other state agency, or state office that conflict with the work of the SILC or create a conflict of interest.</a:t>
            </a:r>
          </a:p>
          <a:p>
            <a:endParaRPr lang="en-US"/>
          </a:p>
        </p:txBody>
      </p:sp>
      <p:sp>
        <p:nvSpPr>
          <p:cNvPr id="3" name="Slide Number Placeholder 2">
            <a:extLst>
              <a:ext uri="{FF2B5EF4-FFF2-40B4-BE49-F238E27FC236}">
                <a16:creationId xmlns:a16="http://schemas.microsoft.com/office/drawing/2014/main" id="{8DA5DB3E-4B99-B529-3706-8E14484043B7}"/>
              </a:ext>
            </a:extLst>
          </p:cNvPr>
          <p:cNvSpPr>
            <a:spLocks noGrp="1"/>
          </p:cNvSpPr>
          <p:nvPr>
            <p:ph type="sldNum" sz="quarter" idx="10"/>
          </p:nvPr>
        </p:nvSpPr>
        <p:spPr/>
        <p:txBody>
          <a:bodyPr/>
          <a:lstStyle/>
          <a:p>
            <a:pPr>
              <a:defRPr/>
            </a:pPr>
            <a:fld id="{F2DF5F09-D78D-44DB-A338-E90D23C46220}" type="slidenum">
              <a:rPr lang="en-US" smtClean="0"/>
              <a:t>14</a:t>
            </a:fld>
            <a:endParaRPr lang="en-US"/>
          </a:p>
        </p:txBody>
      </p:sp>
      <p:sp>
        <p:nvSpPr>
          <p:cNvPr id="6" name="Footer Placeholder 5">
            <a:extLst>
              <a:ext uri="{FF2B5EF4-FFF2-40B4-BE49-F238E27FC236}">
                <a16:creationId xmlns:a16="http://schemas.microsoft.com/office/drawing/2014/main" id="{131721AF-E13D-1766-BB4C-B9819C86BC9F}"/>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pic>
        <p:nvPicPr>
          <p:cNvPr id="8" name="Graphic 7" descr="Address Book with solid fill">
            <a:extLst>
              <a:ext uri="{FF2B5EF4-FFF2-40B4-BE49-F238E27FC236}">
                <a16:creationId xmlns:a16="http://schemas.microsoft.com/office/drawing/2014/main" id="{4BBA0B13-A790-CF5C-8F82-558E847D24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09234" y="4034928"/>
            <a:ext cx="2245760" cy="2245760"/>
          </a:xfrm>
          <a:prstGeom prst="rect">
            <a:avLst/>
          </a:prstGeom>
        </p:spPr>
      </p:pic>
    </p:spTree>
    <p:extLst>
      <p:ext uri="{BB962C8B-B14F-4D97-AF65-F5344CB8AC3E}">
        <p14:creationId xmlns:p14="http://schemas.microsoft.com/office/powerpoint/2010/main" val="2705388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C0307-29AA-0AF3-EB4F-3CA44895F7F8}"/>
              </a:ext>
            </a:extLst>
          </p:cNvPr>
          <p:cNvSpPr>
            <a:spLocks noGrp="1"/>
          </p:cNvSpPr>
          <p:nvPr>
            <p:ph type="title"/>
          </p:nvPr>
        </p:nvSpPr>
        <p:spPr/>
        <p:txBody>
          <a:bodyPr>
            <a:normAutofit/>
          </a:bodyPr>
          <a:lstStyle/>
          <a:p>
            <a:r>
              <a:rPr lang="en-US" sz="4000" b="1">
                <a:solidFill>
                  <a:srgbClr val="750518"/>
                </a:solidFill>
              </a:rPr>
              <a:t>Things to Remember - SILC Staff</a:t>
            </a:r>
          </a:p>
        </p:txBody>
      </p:sp>
      <p:sp>
        <p:nvSpPr>
          <p:cNvPr id="5" name="Content Placeholder 4">
            <a:extLst>
              <a:ext uri="{FF2B5EF4-FFF2-40B4-BE49-F238E27FC236}">
                <a16:creationId xmlns:a16="http://schemas.microsoft.com/office/drawing/2014/main" id="{1937B399-7FFA-E3BB-528A-4E9F830C1BD9}"/>
              </a:ext>
            </a:extLst>
          </p:cNvPr>
          <p:cNvSpPr>
            <a:spLocks noGrp="1"/>
          </p:cNvSpPr>
          <p:nvPr>
            <p:ph idx="1"/>
          </p:nvPr>
        </p:nvSpPr>
        <p:spPr>
          <a:xfrm>
            <a:off x="838200" y="1690688"/>
            <a:ext cx="10515600" cy="4486275"/>
          </a:xfrm>
        </p:spPr>
        <p:txBody>
          <a:bodyPr vert="horz" lIns="91440" tIns="45720" rIns="91440" bIns="45720" rtlCol="0" anchor="t">
            <a:normAutofit fontScale="85000" lnSpcReduction="20000"/>
          </a:bodyPr>
          <a:lstStyle/>
          <a:p>
            <a:r>
              <a:rPr lang="en-US"/>
              <a:t>You may hire or contract with an Executive Director or other staff to manage the day-to-day operations of the SILC. You should have a Scope of Work or job description for that role.</a:t>
            </a:r>
          </a:p>
          <a:p>
            <a:r>
              <a:rPr lang="en-US"/>
              <a:t>The SILC should have a policy for how the performance of the staff is evaluated. This is at least annually, and typically is conducted by either the chair or a committee of the SILC.</a:t>
            </a:r>
          </a:p>
          <a:p>
            <a:r>
              <a:rPr lang="en-US"/>
              <a:t>Typically, the staff role is to manage the day-to-day communication and operation of the SILC.</a:t>
            </a:r>
          </a:p>
          <a:p>
            <a:r>
              <a:rPr lang="en-US"/>
              <a:t>Usually, staff is the contact for other organizations and the routine contact for the DSE. </a:t>
            </a:r>
          </a:p>
          <a:p>
            <a:r>
              <a:rPr lang="en-US"/>
              <a:t>Even if the staff is paid through the DSE, they are not supervised by the DSE but are supervised by the SILC.</a:t>
            </a:r>
          </a:p>
          <a:p>
            <a:r>
              <a:rPr lang="en-US"/>
              <a:t>The SILC may turn down a candidate for the role proposed by the DSE and select someone else.</a:t>
            </a:r>
          </a:p>
        </p:txBody>
      </p:sp>
      <p:sp>
        <p:nvSpPr>
          <p:cNvPr id="6" name="Footer Placeholder 5">
            <a:extLst>
              <a:ext uri="{FF2B5EF4-FFF2-40B4-BE49-F238E27FC236}">
                <a16:creationId xmlns:a16="http://schemas.microsoft.com/office/drawing/2014/main" id="{8792FAC5-2544-4AF5-55EF-FDA417EFAC19}"/>
              </a:ext>
            </a:extLst>
          </p:cNvPr>
          <p:cNvSpPr>
            <a:spLocks noGrp="1"/>
          </p:cNvSpPr>
          <p:nvPr>
            <p:ph type="ftr" sz="quarter" idx="11"/>
          </p:nvPr>
        </p:nvSpPr>
        <p:spPr>
          <a:xfrm>
            <a:off x="4038599" y="6356350"/>
            <a:ext cx="4416911" cy="365125"/>
          </a:xfrm>
        </p:spPr>
        <p:txBody>
          <a:bodyPr/>
          <a:lstStyle/>
          <a:p>
            <a:r>
              <a:rPr lang="en-US" b="1">
                <a:solidFill>
                  <a:schemeClr val="accent3">
                    <a:lumMod val="75000"/>
                  </a:schemeClr>
                </a:solidFill>
              </a:rPr>
              <a:t>Independent Living  Training and Technical Assistance Center</a:t>
            </a:r>
          </a:p>
        </p:txBody>
      </p:sp>
      <p:sp>
        <p:nvSpPr>
          <p:cNvPr id="3" name="Slide Number Placeholder 2">
            <a:extLst>
              <a:ext uri="{FF2B5EF4-FFF2-40B4-BE49-F238E27FC236}">
                <a16:creationId xmlns:a16="http://schemas.microsoft.com/office/drawing/2014/main" id="{B0642CF4-8EAD-02A7-437E-FC1DAACC2BD2}"/>
              </a:ext>
            </a:extLst>
          </p:cNvPr>
          <p:cNvSpPr>
            <a:spLocks noGrp="1"/>
          </p:cNvSpPr>
          <p:nvPr>
            <p:ph type="sldNum" sz="quarter" idx="12"/>
          </p:nvPr>
        </p:nvSpPr>
        <p:spPr/>
        <p:txBody>
          <a:bodyPr/>
          <a:lstStyle/>
          <a:p>
            <a:fld id="{181E4D21-DFBA-4BA9-A6C6-558C4B06F883}" type="slidenum">
              <a:rPr lang="en-US" smtClean="0"/>
              <a:t>15</a:t>
            </a:fld>
            <a:endParaRPr lang="en-US"/>
          </a:p>
        </p:txBody>
      </p:sp>
    </p:spTree>
    <p:extLst>
      <p:ext uri="{BB962C8B-B14F-4D97-AF65-F5344CB8AC3E}">
        <p14:creationId xmlns:p14="http://schemas.microsoft.com/office/powerpoint/2010/main" val="4056584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92BD8-E9A2-40F7-CAAC-13D4682846C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0F88FF5-A550-0380-F039-2749BC1AE87C}"/>
              </a:ext>
            </a:extLst>
          </p:cNvPr>
          <p:cNvSpPr>
            <a:spLocks noGrp="1"/>
          </p:cNvSpPr>
          <p:nvPr>
            <p:ph type="title"/>
          </p:nvPr>
        </p:nvSpPr>
        <p:spPr/>
        <p:txBody>
          <a:bodyPr>
            <a:normAutofit/>
          </a:bodyPr>
          <a:lstStyle/>
          <a:p>
            <a:r>
              <a:rPr lang="en-US" sz="4000" b="1">
                <a:solidFill>
                  <a:srgbClr val="750518"/>
                </a:solidFill>
              </a:rPr>
              <a:t>Autonomy – Budget Management </a:t>
            </a:r>
          </a:p>
        </p:txBody>
      </p:sp>
      <p:sp>
        <p:nvSpPr>
          <p:cNvPr id="2" name="Content Placeholder 1">
            <a:extLst>
              <a:ext uri="{FF2B5EF4-FFF2-40B4-BE49-F238E27FC236}">
                <a16:creationId xmlns:a16="http://schemas.microsoft.com/office/drawing/2014/main" id="{56FAEAF2-A0EF-F70A-B766-1D567CBBB2EF}"/>
              </a:ext>
            </a:extLst>
          </p:cNvPr>
          <p:cNvSpPr>
            <a:spLocks noGrp="1"/>
          </p:cNvSpPr>
          <p:nvPr>
            <p:ph sz="half" idx="1"/>
          </p:nvPr>
        </p:nvSpPr>
        <p:spPr/>
        <p:txBody>
          <a:bodyPr vert="horz" lIns="91440" tIns="45720" rIns="91440" bIns="45720" rtlCol="0" anchor="t">
            <a:normAutofit lnSpcReduction="10000"/>
          </a:bodyPr>
          <a:lstStyle/>
          <a:p>
            <a:pPr marL="0" lvl="1" indent="0">
              <a:spcAft>
                <a:spcPts val="1200"/>
              </a:spcAft>
              <a:buNone/>
            </a:pPr>
            <a:r>
              <a:rPr lang="en-US" sz="2800" b="1"/>
              <a:t>IL Regulations</a:t>
            </a:r>
          </a:p>
          <a:p>
            <a:pPr marL="0" lvl="1" indent="0">
              <a:spcAft>
                <a:spcPts val="1200"/>
              </a:spcAft>
              <a:buNone/>
            </a:pPr>
            <a:r>
              <a:rPr lang="en-US" sz="2800" i="1"/>
              <a:t>The SILC </a:t>
            </a:r>
            <a:r>
              <a:rPr lang="en-US" sz="2800" b="1" i="1"/>
              <a:t>is responsible for the proper expenditure of funds and use of resources </a:t>
            </a:r>
            <a:r>
              <a:rPr lang="en-US" sz="2800" i="1"/>
              <a:t>that it receives under the resource plan.</a:t>
            </a:r>
          </a:p>
          <a:p>
            <a:pPr marL="0" lvl="1" indent="0">
              <a:spcAft>
                <a:spcPts val="1200"/>
              </a:spcAft>
              <a:buNone/>
            </a:pPr>
            <a:r>
              <a:rPr lang="en-US" sz="2800"/>
              <a:t>(45 CRF 1329.15(c)(5))</a:t>
            </a:r>
          </a:p>
          <a:p>
            <a:pPr marL="0" lvl="1" indent="0">
              <a:spcAft>
                <a:spcPts val="1200"/>
              </a:spcAft>
              <a:buNone/>
            </a:pPr>
            <a:endParaRPr lang="en-US"/>
          </a:p>
          <a:p>
            <a:pPr marL="0" indent="0">
              <a:buNone/>
            </a:pPr>
            <a:endParaRPr lang="en-US"/>
          </a:p>
        </p:txBody>
      </p:sp>
      <p:sp>
        <p:nvSpPr>
          <p:cNvPr id="5" name="Content Placeholder 4">
            <a:extLst>
              <a:ext uri="{FF2B5EF4-FFF2-40B4-BE49-F238E27FC236}">
                <a16:creationId xmlns:a16="http://schemas.microsoft.com/office/drawing/2014/main" id="{6D86CFC0-ABE7-7BC8-D39E-71F23A342036}"/>
              </a:ext>
            </a:extLst>
          </p:cNvPr>
          <p:cNvSpPr>
            <a:spLocks noGrp="1"/>
          </p:cNvSpPr>
          <p:nvPr>
            <p:ph sz="half" idx="2"/>
          </p:nvPr>
        </p:nvSpPr>
        <p:spPr/>
        <p:txBody>
          <a:bodyPr vert="horz" lIns="91440" tIns="45720" rIns="91440" bIns="45720" rtlCol="0" anchor="t">
            <a:normAutofit lnSpcReduction="10000"/>
          </a:bodyPr>
          <a:lstStyle/>
          <a:p>
            <a:pPr marL="0" indent="0">
              <a:buNone/>
            </a:pPr>
            <a:r>
              <a:rPr lang="en-US" b="1"/>
              <a:t>What This Means:</a:t>
            </a:r>
            <a:endParaRPr lang="en-US"/>
          </a:p>
          <a:p>
            <a:r>
              <a:rPr lang="en-US"/>
              <a:t>The SILC is responsible for ensuring it follows the rules when spending money from its Resource Plan. </a:t>
            </a:r>
          </a:p>
          <a:p>
            <a:r>
              <a:rPr lang="en-US"/>
              <a:t>Often this means the council has someone perform an independent audit of the use of Part B and other SILC funds.</a:t>
            </a:r>
          </a:p>
          <a:p>
            <a:r>
              <a:rPr lang="en-US"/>
              <a:t>This is the SILC responsibility, not the DSE.</a:t>
            </a:r>
          </a:p>
        </p:txBody>
      </p:sp>
      <p:sp>
        <p:nvSpPr>
          <p:cNvPr id="3" name="Slide Number Placeholder 2">
            <a:extLst>
              <a:ext uri="{FF2B5EF4-FFF2-40B4-BE49-F238E27FC236}">
                <a16:creationId xmlns:a16="http://schemas.microsoft.com/office/drawing/2014/main" id="{761E32DB-36EF-6019-E1EA-009537EEB8F8}"/>
              </a:ext>
            </a:extLst>
          </p:cNvPr>
          <p:cNvSpPr>
            <a:spLocks noGrp="1"/>
          </p:cNvSpPr>
          <p:nvPr>
            <p:ph type="sldNum" sz="quarter" idx="10"/>
          </p:nvPr>
        </p:nvSpPr>
        <p:spPr/>
        <p:txBody>
          <a:bodyPr/>
          <a:lstStyle/>
          <a:p>
            <a:pPr>
              <a:defRPr/>
            </a:pPr>
            <a:fld id="{F2DF5F09-D78D-44DB-A338-E90D23C46220}" type="slidenum">
              <a:rPr lang="en-US" smtClean="0"/>
              <a:t>16</a:t>
            </a:fld>
            <a:endParaRPr lang="en-US"/>
          </a:p>
        </p:txBody>
      </p:sp>
      <p:sp>
        <p:nvSpPr>
          <p:cNvPr id="6" name="Footer Placeholder 5">
            <a:extLst>
              <a:ext uri="{FF2B5EF4-FFF2-40B4-BE49-F238E27FC236}">
                <a16:creationId xmlns:a16="http://schemas.microsoft.com/office/drawing/2014/main" id="{3038C071-89EA-BF42-F9DD-00E8D62B58D6}"/>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pic>
        <p:nvPicPr>
          <p:cNvPr id="9" name="Graphic 8" descr="Bank check with solid fill">
            <a:extLst>
              <a:ext uri="{FF2B5EF4-FFF2-40B4-BE49-F238E27FC236}">
                <a16:creationId xmlns:a16="http://schemas.microsoft.com/office/drawing/2014/main" id="{E9650B43-6BF4-D80D-893A-7184B9B1BB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35949" y="-422685"/>
            <a:ext cx="2667000" cy="2667000"/>
          </a:xfrm>
          <a:prstGeom prst="rect">
            <a:avLst/>
          </a:prstGeom>
        </p:spPr>
      </p:pic>
    </p:spTree>
    <p:extLst>
      <p:ext uri="{BB962C8B-B14F-4D97-AF65-F5344CB8AC3E}">
        <p14:creationId xmlns:p14="http://schemas.microsoft.com/office/powerpoint/2010/main" val="2208718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9B53A-04A0-92EE-96AE-5FC60C65428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566481-E11A-395C-2809-A52B5993F8D4}"/>
              </a:ext>
            </a:extLst>
          </p:cNvPr>
          <p:cNvSpPr>
            <a:spLocks noGrp="1"/>
          </p:cNvSpPr>
          <p:nvPr>
            <p:ph type="title"/>
          </p:nvPr>
        </p:nvSpPr>
        <p:spPr/>
        <p:txBody>
          <a:bodyPr>
            <a:normAutofit/>
          </a:bodyPr>
          <a:lstStyle/>
          <a:p>
            <a:r>
              <a:rPr lang="en-US" sz="4000" b="1">
                <a:solidFill>
                  <a:srgbClr val="750518"/>
                </a:solidFill>
              </a:rPr>
              <a:t>Autonomy – Necessary &amp; Sufficient Resources</a:t>
            </a:r>
          </a:p>
        </p:txBody>
      </p:sp>
      <p:sp>
        <p:nvSpPr>
          <p:cNvPr id="2" name="Content Placeholder 1">
            <a:extLst>
              <a:ext uri="{FF2B5EF4-FFF2-40B4-BE49-F238E27FC236}">
                <a16:creationId xmlns:a16="http://schemas.microsoft.com/office/drawing/2014/main" id="{A3C11A7B-11EC-8D9C-54E4-E7B623B7753A}"/>
              </a:ext>
            </a:extLst>
          </p:cNvPr>
          <p:cNvSpPr>
            <a:spLocks noGrp="1"/>
          </p:cNvSpPr>
          <p:nvPr>
            <p:ph sz="half" idx="1"/>
          </p:nvPr>
        </p:nvSpPr>
        <p:spPr>
          <a:xfrm>
            <a:off x="838200" y="1454046"/>
            <a:ext cx="5181600" cy="4722917"/>
          </a:xfrm>
        </p:spPr>
        <p:txBody>
          <a:bodyPr vert="horz" lIns="91440" tIns="45720" rIns="91440" bIns="45720" rtlCol="0" anchor="t">
            <a:normAutofit fontScale="92500" lnSpcReduction="20000"/>
          </a:bodyPr>
          <a:lstStyle/>
          <a:p>
            <a:pPr marL="0" indent="0">
              <a:buNone/>
            </a:pPr>
            <a:r>
              <a:rPr lang="en-US" b="1"/>
              <a:t>Rehab Act and IL Regulations</a:t>
            </a:r>
          </a:p>
          <a:p>
            <a:pPr marL="0" indent="0">
              <a:buNone/>
            </a:pPr>
            <a:r>
              <a:rPr lang="en-US" i="1"/>
              <a:t>(c) The SILC, in conjunction with the DSE, shall prepare a plan for the </a:t>
            </a:r>
            <a:r>
              <a:rPr lang="en-US" b="1" i="1"/>
              <a:t>provision of resources, including staff and personnel that are necessary and sufficient to carry out the functions of the SILC</a:t>
            </a:r>
            <a:r>
              <a:rPr lang="en-US" i="1"/>
              <a:t>. </a:t>
            </a:r>
          </a:p>
          <a:p>
            <a:pPr marL="914400" lvl="2" indent="0">
              <a:buNone/>
            </a:pPr>
            <a:r>
              <a:rPr lang="en-US" sz="2200" i="1"/>
              <a:t>(1) The resource plan amount shall be commensurate, to the extent possible, with the estimated costs related to SILC fulfilment of its duties and authorities consistent with the approved State Plan. </a:t>
            </a:r>
          </a:p>
          <a:p>
            <a:pPr marL="914400" lvl="2" indent="0">
              <a:buNone/>
            </a:pPr>
            <a:r>
              <a:rPr lang="en-US" sz="2200" i="1"/>
              <a:t> (Rehab Act Sec. 705 (e)(1)) and (45 CFR 1329.12(c)(1)) </a:t>
            </a:r>
          </a:p>
          <a:p>
            <a:pPr marL="0" indent="0">
              <a:buNone/>
            </a:pPr>
            <a:endParaRPr lang="en-US"/>
          </a:p>
          <a:p>
            <a:pPr marL="457200" lvl="1" indent="-457200">
              <a:spcAft>
                <a:spcPts val="1200"/>
              </a:spcAft>
              <a:buFont typeface="+mj-lt"/>
              <a:buAutoNum type="arabicParenR"/>
            </a:pPr>
            <a:endParaRPr lang="en-US" sz="2000"/>
          </a:p>
          <a:p>
            <a:pPr marL="457200" lvl="1" indent="-457200">
              <a:spcAft>
                <a:spcPts val="1200"/>
              </a:spcAft>
              <a:buFont typeface="+mj-lt"/>
              <a:buAutoNum type="arabicParenR"/>
            </a:pPr>
            <a:endParaRPr lang="en-US" sz="2000"/>
          </a:p>
          <a:p>
            <a:endParaRPr lang="en-US"/>
          </a:p>
        </p:txBody>
      </p:sp>
      <p:sp>
        <p:nvSpPr>
          <p:cNvPr id="5" name="Content Placeholder 4">
            <a:extLst>
              <a:ext uri="{FF2B5EF4-FFF2-40B4-BE49-F238E27FC236}">
                <a16:creationId xmlns:a16="http://schemas.microsoft.com/office/drawing/2014/main" id="{ADA15D49-0A51-8F34-F7B6-0B7BA2EB0277}"/>
              </a:ext>
            </a:extLst>
          </p:cNvPr>
          <p:cNvSpPr>
            <a:spLocks noGrp="1"/>
          </p:cNvSpPr>
          <p:nvPr>
            <p:ph sz="half" idx="2"/>
          </p:nvPr>
        </p:nvSpPr>
        <p:spPr>
          <a:xfrm>
            <a:off x="6172200" y="1454046"/>
            <a:ext cx="5181600" cy="4722917"/>
          </a:xfrm>
        </p:spPr>
        <p:txBody>
          <a:bodyPr vert="horz" lIns="91440" tIns="45720" rIns="91440" bIns="45720" rtlCol="0" anchor="t">
            <a:normAutofit fontScale="92500" lnSpcReduction="20000"/>
          </a:bodyPr>
          <a:lstStyle/>
          <a:p>
            <a:pPr marL="0" indent="0">
              <a:buNone/>
            </a:pPr>
            <a:r>
              <a:rPr lang="en-US" b="1"/>
              <a:t>What This Means:</a:t>
            </a:r>
          </a:p>
          <a:p>
            <a:r>
              <a:rPr lang="en-US"/>
              <a:t>The SILC and DSE must work together to come up with a plan on how the SILC’s required functions can be funded. </a:t>
            </a:r>
          </a:p>
          <a:p>
            <a:r>
              <a:rPr lang="en-US"/>
              <a:t>The SILC should be able to assess the level of funding needed to carry out their duties and authorities as listed in the SPIL and work with the DSE on how to fund it. </a:t>
            </a:r>
          </a:p>
          <a:p>
            <a:r>
              <a:rPr lang="en-US"/>
              <a:t>This plan must be enough to operate the SILC.</a:t>
            </a:r>
          </a:p>
          <a:p>
            <a:endParaRPr lang="en-US"/>
          </a:p>
          <a:p>
            <a:endParaRPr lang="en-US"/>
          </a:p>
          <a:p>
            <a:endParaRPr lang="en-US"/>
          </a:p>
          <a:p>
            <a:endParaRPr lang="en-US"/>
          </a:p>
        </p:txBody>
      </p:sp>
      <p:sp>
        <p:nvSpPr>
          <p:cNvPr id="3" name="Slide Number Placeholder 2">
            <a:extLst>
              <a:ext uri="{FF2B5EF4-FFF2-40B4-BE49-F238E27FC236}">
                <a16:creationId xmlns:a16="http://schemas.microsoft.com/office/drawing/2014/main" id="{08B45332-484D-66B5-60E7-CA87574CB159}"/>
              </a:ext>
            </a:extLst>
          </p:cNvPr>
          <p:cNvSpPr>
            <a:spLocks noGrp="1"/>
          </p:cNvSpPr>
          <p:nvPr>
            <p:ph type="sldNum" sz="quarter" idx="10"/>
          </p:nvPr>
        </p:nvSpPr>
        <p:spPr/>
        <p:txBody>
          <a:bodyPr/>
          <a:lstStyle/>
          <a:p>
            <a:pPr>
              <a:defRPr/>
            </a:pPr>
            <a:fld id="{F2DF5F09-D78D-44DB-A338-E90D23C46220}" type="slidenum">
              <a:rPr lang="en-US" smtClean="0"/>
              <a:t>17</a:t>
            </a:fld>
            <a:endParaRPr lang="en-US"/>
          </a:p>
        </p:txBody>
      </p:sp>
      <p:sp>
        <p:nvSpPr>
          <p:cNvPr id="6" name="Footer Placeholder 5">
            <a:extLst>
              <a:ext uri="{FF2B5EF4-FFF2-40B4-BE49-F238E27FC236}">
                <a16:creationId xmlns:a16="http://schemas.microsoft.com/office/drawing/2014/main" id="{4D8A2B15-25A4-1A2D-5A2C-FFBE858C81D7}"/>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995097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C27EE-FAD7-DF28-CDD4-8FE48B65863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F10C5AE-4303-586F-FEA4-FFA05DDF4B43}"/>
              </a:ext>
            </a:extLst>
          </p:cNvPr>
          <p:cNvSpPr>
            <a:spLocks noGrp="1"/>
          </p:cNvSpPr>
          <p:nvPr>
            <p:ph type="title"/>
          </p:nvPr>
        </p:nvSpPr>
        <p:spPr/>
        <p:txBody>
          <a:bodyPr>
            <a:normAutofit/>
          </a:bodyPr>
          <a:lstStyle/>
          <a:p>
            <a:r>
              <a:rPr lang="en-US" sz="4000" b="1">
                <a:solidFill>
                  <a:srgbClr val="750518"/>
                </a:solidFill>
              </a:rPr>
              <a:t>Autonomy – Conditions of SILC Resource Plan</a:t>
            </a:r>
          </a:p>
        </p:txBody>
      </p:sp>
      <p:sp>
        <p:nvSpPr>
          <p:cNvPr id="2" name="Content Placeholder 1">
            <a:extLst>
              <a:ext uri="{FF2B5EF4-FFF2-40B4-BE49-F238E27FC236}">
                <a16:creationId xmlns:a16="http://schemas.microsoft.com/office/drawing/2014/main" id="{3C25B683-9A62-D657-23BF-007DF1C55E2C}"/>
              </a:ext>
            </a:extLst>
          </p:cNvPr>
          <p:cNvSpPr>
            <a:spLocks noGrp="1"/>
          </p:cNvSpPr>
          <p:nvPr>
            <p:ph sz="half" idx="1"/>
          </p:nvPr>
        </p:nvSpPr>
        <p:spPr/>
        <p:txBody>
          <a:bodyPr vert="horz" lIns="91440" tIns="45720" rIns="91440" bIns="45720" rtlCol="0" anchor="t">
            <a:normAutofit/>
          </a:bodyPr>
          <a:lstStyle/>
          <a:p>
            <a:pPr marL="457200" indent="0">
              <a:buNone/>
            </a:pPr>
            <a:r>
              <a:rPr lang="en-US" b="1"/>
              <a:t>IL Regulations</a:t>
            </a:r>
          </a:p>
          <a:p>
            <a:pPr marL="457200" lvl="1" indent="0">
              <a:buNone/>
            </a:pPr>
            <a:endParaRPr lang="en-US">
              <a:latin typeface="Montserrat"/>
            </a:endParaRPr>
          </a:p>
          <a:p>
            <a:pPr marL="457200" lvl="1" indent="0">
              <a:buNone/>
            </a:pPr>
            <a:r>
              <a:rPr lang="en-US" sz="2800" i="1">
                <a:cs typeface="Times New Roman"/>
              </a:rPr>
              <a:t>(4) No conditions or requirements may be included in the SILC's resource plan that may compromise the independence of the SILC.(</a:t>
            </a:r>
            <a:r>
              <a:rPr lang="en-US" sz="2800" i="1"/>
              <a:t>45 CFR 1329</a:t>
            </a:r>
            <a:r>
              <a:rPr lang="en-US" sz="2800" i="1">
                <a:cs typeface="Times New Roman"/>
              </a:rPr>
              <a:t>.15(c)(4))</a:t>
            </a:r>
            <a:endParaRPr lang="en-US" sz="2800" i="1">
              <a:ea typeface="+mn-lt"/>
              <a:cs typeface="Times New Roman"/>
            </a:endParaRPr>
          </a:p>
          <a:p>
            <a:pPr marL="457200" lvl="1" indent="-457200">
              <a:spcAft>
                <a:spcPts val="1200"/>
              </a:spcAft>
              <a:buAutoNum type="arabicParenR"/>
            </a:pPr>
            <a:endParaRPr lang="en-US"/>
          </a:p>
          <a:p>
            <a:pPr marL="457200" lvl="1" indent="-457200">
              <a:spcAft>
                <a:spcPts val="1200"/>
              </a:spcAft>
              <a:buFont typeface="+mj-lt"/>
              <a:buAutoNum type="arabicParenR"/>
            </a:pPr>
            <a:endParaRPr lang="en-US" sz="2000"/>
          </a:p>
          <a:p>
            <a:pPr marL="457200" lvl="1" indent="-457200">
              <a:spcAft>
                <a:spcPts val="1200"/>
              </a:spcAft>
              <a:buFont typeface="+mj-lt"/>
              <a:buAutoNum type="arabicParenR"/>
            </a:pPr>
            <a:endParaRPr lang="en-US" sz="2000"/>
          </a:p>
          <a:p>
            <a:pPr marL="457200" lvl="1" indent="-457200">
              <a:spcAft>
                <a:spcPts val="1200"/>
              </a:spcAft>
              <a:buFont typeface="+mj-lt"/>
              <a:buAutoNum type="arabicParenR"/>
            </a:pPr>
            <a:endParaRPr lang="en-US" sz="2000"/>
          </a:p>
          <a:p>
            <a:endParaRPr lang="en-US"/>
          </a:p>
        </p:txBody>
      </p:sp>
      <p:sp>
        <p:nvSpPr>
          <p:cNvPr id="5" name="Content Placeholder 4">
            <a:extLst>
              <a:ext uri="{FF2B5EF4-FFF2-40B4-BE49-F238E27FC236}">
                <a16:creationId xmlns:a16="http://schemas.microsoft.com/office/drawing/2014/main" id="{CFCCD506-30B1-046E-0779-52C42846539B}"/>
              </a:ext>
            </a:extLst>
          </p:cNvPr>
          <p:cNvSpPr>
            <a:spLocks noGrp="1"/>
          </p:cNvSpPr>
          <p:nvPr>
            <p:ph sz="half" idx="2"/>
          </p:nvPr>
        </p:nvSpPr>
        <p:spPr/>
        <p:txBody>
          <a:bodyPr vert="horz" lIns="91440" tIns="45720" rIns="91440" bIns="45720" rtlCol="0" anchor="t">
            <a:normAutofit/>
          </a:bodyPr>
          <a:lstStyle/>
          <a:p>
            <a:pPr marL="0" indent="0">
              <a:buNone/>
            </a:pPr>
            <a:r>
              <a:rPr lang="en-US" b="1"/>
              <a:t>What This Means:</a:t>
            </a:r>
          </a:p>
          <a:p>
            <a:r>
              <a:rPr lang="en-US"/>
              <a:t>The SILC receives funding from the DSE that follows the Resource Plan. </a:t>
            </a:r>
          </a:p>
          <a:p>
            <a:r>
              <a:rPr lang="en-US"/>
              <a:t>The DSE cannot require your resource plan to include a requirement that will risk the SILC’s independence and autonomy. </a:t>
            </a:r>
          </a:p>
          <a:p>
            <a:pPr marL="0" indent="0">
              <a:buNone/>
            </a:pPr>
            <a:endParaRPr lang="en-US"/>
          </a:p>
        </p:txBody>
      </p:sp>
      <p:sp>
        <p:nvSpPr>
          <p:cNvPr id="3" name="Slide Number Placeholder 2">
            <a:extLst>
              <a:ext uri="{FF2B5EF4-FFF2-40B4-BE49-F238E27FC236}">
                <a16:creationId xmlns:a16="http://schemas.microsoft.com/office/drawing/2014/main" id="{7F938790-7E1B-E25D-BDE2-E4A810F1FD9D}"/>
              </a:ext>
            </a:extLst>
          </p:cNvPr>
          <p:cNvSpPr>
            <a:spLocks noGrp="1"/>
          </p:cNvSpPr>
          <p:nvPr>
            <p:ph type="sldNum" sz="quarter" idx="10"/>
          </p:nvPr>
        </p:nvSpPr>
        <p:spPr/>
        <p:txBody>
          <a:bodyPr/>
          <a:lstStyle/>
          <a:p>
            <a:pPr>
              <a:defRPr/>
            </a:pPr>
            <a:fld id="{F2DF5F09-D78D-44DB-A338-E90D23C46220}" type="slidenum">
              <a:rPr lang="en-US" smtClean="0"/>
              <a:t>18</a:t>
            </a:fld>
            <a:endParaRPr lang="en-US"/>
          </a:p>
        </p:txBody>
      </p:sp>
      <p:sp>
        <p:nvSpPr>
          <p:cNvPr id="6" name="Footer Placeholder 5">
            <a:extLst>
              <a:ext uri="{FF2B5EF4-FFF2-40B4-BE49-F238E27FC236}">
                <a16:creationId xmlns:a16="http://schemas.microsoft.com/office/drawing/2014/main" id="{E3945E05-ABEE-EF79-2ACD-44112E7D9CCC}"/>
              </a:ext>
            </a:extLst>
          </p:cNvPr>
          <p:cNvSpPr>
            <a:spLocks noGrp="1"/>
          </p:cNvSpPr>
          <p:nvPr>
            <p:ph type="ftr" sz="quarter" idx="11"/>
          </p:nvPr>
        </p:nvSpPr>
        <p:spPr>
          <a:xfrm>
            <a:off x="3743661" y="6356350"/>
            <a:ext cx="4409739"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1027509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1874A-E2CC-34A1-B679-A6033E6F5B11}"/>
              </a:ext>
            </a:extLst>
          </p:cNvPr>
          <p:cNvSpPr>
            <a:spLocks noGrp="1"/>
          </p:cNvSpPr>
          <p:nvPr>
            <p:ph type="title"/>
          </p:nvPr>
        </p:nvSpPr>
        <p:spPr>
          <a:xfrm>
            <a:off x="782897" y="136525"/>
            <a:ext cx="10515600" cy="1325563"/>
          </a:xfrm>
        </p:spPr>
        <p:txBody>
          <a:bodyPr>
            <a:normAutofit/>
          </a:bodyPr>
          <a:lstStyle/>
          <a:p>
            <a:r>
              <a:rPr lang="en-US" sz="3600" b="1">
                <a:solidFill>
                  <a:srgbClr val="75190B"/>
                </a:solidFill>
                <a:latin typeface="Aptos"/>
              </a:rPr>
              <a:t>State Interference ≠ Autonomy </a:t>
            </a:r>
            <a:endParaRPr lang="en-US" sz="3600" b="1">
              <a:solidFill>
                <a:srgbClr val="75190B"/>
              </a:solidFill>
            </a:endParaRPr>
          </a:p>
        </p:txBody>
      </p:sp>
      <p:sp>
        <p:nvSpPr>
          <p:cNvPr id="3" name="Content Placeholder 2">
            <a:extLst>
              <a:ext uri="{FF2B5EF4-FFF2-40B4-BE49-F238E27FC236}">
                <a16:creationId xmlns:a16="http://schemas.microsoft.com/office/drawing/2014/main" id="{62B2ECDB-75AE-72DB-B2B9-D531917F226B}"/>
              </a:ext>
            </a:extLst>
          </p:cNvPr>
          <p:cNvSpPr>
            <a:spLocks noGrp="1"/>
          </p:cNvSpPr>
          <p:nvPr>
            <p:ph idx="1"/>
          </p:nvPr>
        </p:nvSpPr>
        <p:spPr>
          <a:xfrm>
            <a:off x="838200" y="1099335"/>
            <a:ext cx="5384007" cy="5257015"/>
          </a:xfrm>
        </p:spPr>
        <p:txBody>
          <a:bodyPr vert="horz" lIns="91440" tIns="45720" rIns="91440" bIns="45720" rtlCol="0" anchor="t">
            <a:normAutofit fontScale="62500" lnSpcReduction="20000"/>
          </a:bodyPr>
          <a:lstStyle/>
          <a:p>
            <a:pPr marL="0" indent="0">
              <a:lnSpc>
                <a:spcPct val="120000"/>
              </a:lnSpc>
              <a:buNone/>
            </a:pPr>
            <a:r>
              <a:rPr lang="en-US" sz="2500" b="1"/>
              <a:t>SILC Assurances &amp; Indicators and DSE Assurances</a:t>
            </a:r>
          </a:p>
          <a:p>
            <a:pPr marL="0" indent="0">
              <a:lnSpc>
                <a:spcPct val="120000"/>
              </a:lnSpc>
              <a:buNone/>
            </a:pPr>
            <a:r>
              <a:rPr lang="en-US" sz="2500" i="1"/>
              <a:t>(c) SILC Assurances, (7) The State Plan shall provide assurances that the </a:t>
            </a:r>
            <a:r>
              <a:rPr lang="en-US" sz="2500" b="1" i="1"/>
              <a:t>designated State entity, any other agency, office, or entity of the State will not interfere with operations of the SILC, </a:t>
            </a:r>
            <a:r>
              <a:rPr lang="en-US" sz="2500" i="1"/>
              <a:t>except as provided by law and regulation and; (SILC Assurances &amp; Indicators and DSE Assurances (c)(7))</a:t>
            </a:r>
          </a:p>
          <a:p>
            <a:pPr marL="0" indent="0">
              <a:lnSpc>
                <a:spcPct val="120000"/>
              </a:lnSpc>
              <a:buNone/>
            </a:pPr>
            <a:r>
              <a:rPr lang="en-US" sz="2500" i="1"/>
              <a:t>(d) DSE Assurances, (6) </a:t>
            </a:r>
            <a:r>
              <a:rPr lang="en-US" sz="2500" b="1" i="1"/>
              <a:t>The DSE will not interfere with the business or operations of the SILC </a:t>
            </a:r>
            <a:r>
              <a:rPr lang="en-US" sz="2500" i="1"/>
              <a:t>that include but are not limited to: </a:t>
            </a:r>
          </a:p>
          <a:p>
            <a:pPr marL="0" indent="0">
              <a:lnSpc>
                <a:spcPct val="120000"/>
              </a:lnSpc>
              <a:spcBef>
                <a:spcPts val="0"/>
              </a:spcBef>
              <a:buNone/>
            </a:pPr>
            <a:r>
              <a:rPr lang="en-US" sz="2500" i="1"/>
              <a:t>a. Expenditure of federal funds,</a:t>
            </a:r>
          </a:p>
          <a:p>
            <a:pPr marL="0" indent="0">
              <a:lnSpc>
                <a:spcPct val="120000"/>
              </a:lnSpc>
              <a:spcBef>
                <a:spcPts val="0"/>
              </a:spcBef>
              <a:buNone/>
            </a:pPr>
            <a:r>
              <a:rPr lang="en-US" sz="2500" i="1"/>
              <a:t>b. Meeting schedules and agendas,</a:t>
            </a:r>
          </a:p>
          <a:p>
            <a:pPr marL="0" indent="0">
              <a:lnSpc>
                <a:spcPct val="120000"/>
              </a:lnSpc>
              <a:spcBef>
                <a:spcPts val="0"/>
              </a:spcBef>
              <a:buNone/>
            </a:pPr>
            <a:r>
              <a:rPr lang="en-US" sz="2500" i="1"/>
              <a:t>c. SILC board business,</a:t>
            </a:r>
          </a:p>
          <a:p>
            <a:pPr marL="0" indent="0">
              <a:lnSpc>
                <a:spcPct val="120000"/>
              </a:lnSpc>
              <a:spcBef>
                <a:spcPts val="0"/>
              </a:spcBef>
              <a:buNone/>
            </a:pPr>
            <a:r>
              <a:rPr lang="en-US" sz="2500" i="1"/>
              <a:t>d. Voting actions of the SILC Board,</a:t>
            </a:r>
          </a:p>
          <a:p>
            <a:pPr marL="0" indent="0">
              <a:lnSpc>
                <a:spcPct val="120000"/>
              </a:lnSpc>
              <a:spcBef>
                <a:spcPts val="0"/>
              </a:spcBef>
              <a:buNone/>
            </a:pPr>
            <a:r>
              <a:rPr lang="en-US" sz="2500" i="1"/>
              <a:t>e. Personnel actions,</a:t>
            </a:r>
          </a:p>
          <a:p>
            <a:pPr marL="0" indent="0">
              <a:lnSpc>
                <a:spcPct val="120000"/>
              </a:lnSpc>
              <a:spcBef>
                <a:spcPts val="0"/>
              </a:spcBef>
              <a:buNone/>
            </a:pPr>
            <a:r>
              <a:rPr lang="en-US" sz="2500" i="1"/>
              <a:t>f. Allowable travel,</a:t>
            </a:r>
          </a:p>
          <a:p>
            <a:pPr marL="0" indent="0">
              <a:lnSpc>
                <a:spcPct val="120000"/>
              </a:lnSpc>
              <a:spcBef>
                <a:spcPts val="0"/>
              </a:spcBef>
              <a:buNone/>
            </a:pPr>
            <a:r>
              <a:rPr lang="en-US" sz="2500" i="1"/>
              <a:t>g. Trainings</a:t>
            </a:r>
          </a:p>
          <a:p>
            <a:pPr marL="0" indent="0">
              <a:lnSpc>
                <a:spcPct val="120000"/>
              </a:lnSpc>
              <a:buNone/>
            </a:pPr>
            <a:r>
              <a:rPr lang="en-US" sz="2500" i="1"/>
              <a:t>(SILC Assurances &amp; Indicators and DSE Assurances (d)(6))</a:t>
            </a:r>
          </a:p>
          <a:p>
            <a:pPr marL="0" indent="0">
              <a:lnSpc>
                <a:spcPct val="120000"/>
              </a:lnSpc>
              <a:buNone/>
            </a:pPr>
            <a:endParaRPr lang="en-US" sz="2500"/>
          </a:p>
        </p:txBody>
      </p:sp>
      <p:sp>
        <p:nvSpPr>
          <p:cNvPr id="7" name="TextBox 6">
            <a:extLst>
              <a:ext uri="{FF2B5EF4-FFF2-40B4-BE49-F238E27FC236}">
                <a16:creationId xmlns:a16="http://schemas.microsoft.com/office/drawing/2014/main" id="{5581F2A2-48AC-696E-6CA7-58050BF6E9C3}"/>
              </a:ext>
            </a:extLst>
          </p:cNvPr>
          <p:cNvSpPr txBox="1"/>
          <p:nvPr/>
        </p:nvSpPr>
        <p:spPr>
          <a:xfrm>
            <a:off x="6222207" y="1099335"/>
            <a:ext cx="5310186"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t>What This Means:</a:t>
            </a:r>
          </a:p>
          <a:p>
            <a:pPr marL="342900" indent="-342900">
              <a:buFont typeface="Arial"/>
              <a:buChar char="•"/>
            </a:pPr>
            <a:r>
              <a:rPr lang="en-US" sz="1600"/>
              <a:t>The State Plan for Independent Living should include assurances that no state entity or office will interfere with the operations of the SILC, unless directed by law and regulations.</a:t>
            </a:r>
          </a:p>
          <a:p>
            <a:pPr marL="342900" indent="-342900">
              <a:buFont typeface="Arial"/>
              <a:buChar char="•"/>
            </a:pPr>
            <a:r>
              <a:rPr lang="en-US" sz="1600"/>
              <a:t>The SILC makes its own budget and spending decisions.</a:t>
            </a:r>
          </a:p>
          <a:p>
            <a:pPr marL="342900" indent="-342900">
              <a:buFont typeface="Arial"/>
              <a:buChar char="•"/>
            </a:pPr>
            <a:r>
              <a:rPr lang="en-US" sz="1600"/>
              <a:t>The SILC sets its own meeting schedules, agendas, and policies for operations (including personnel). </a:t>
            </a:r>
          </a:p>
          <a:p>
            <a:pPr marL="342900" indent="-342900">
              <a:buFont typeface="Arial"/>
              <a:buChar char="•"/>
            </a:pPr>
            <a:r>
              <a:rPr lang="en-US" sz="1600"/>
              <a:t>The DSE or other State agencies will not interfere in voting actions of the SILC. </a:t>
            </a:r>
          </a:p>
          <a:p>
            <a:pPr marL="342900" indent="-342900">
              <a:buFont typeface="Arial"/>
              <a:buChar char="•"/>
            </a:pPr>
            <a:r>
              <a:rPr lang="en-US" sz="1600"/>
              <a:t>Decisions around travel and the ͸costs approved are made by the Council, not the DSE.</a:t>
            </a:r>
          </a:p>
          <a:p>
            <a:pPr marL="342900" indent="-342900">
              <a:buFont typeface="Arial"/>
              <a:buChar char="•"/>
            </a:pPr>
            <a:r>
              <a:rPr lang="en-US" sz="1600"/>
              <a:t>The SILC provides the training plans for members and the related training.</a:t>
            </a:r>
          </a:p>
        </p:txBody>
      </p:sp>
      <p:pic>
        <p:nvPicPr>
          <p:cNvPr id="8" name="Graphic 7" descr="Presentation with org chart with solid fill">
            <a:extLst>
              <a:ext uri="{FF2B5EF4-FFF2-40B4-BE49-F238E27FC236}">
                <a16:creationId xmlns:a16="http://schemas.microsoft.com/office/drawing/2014/main" id="{5AF666A5-4686-CEAA-12EA-086F55F5C4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85673" y="5213348"/>
            <a:ext cx="1325564" cy="1325564"/>
          </a:xfrm>
          <a:prstGeom prst="rect">
            <a:avLst/>
          </a:prstGeom>
        </p:spPr>
      </p:pic>
      <p:pic>
        <p:nvPicPr>
          <p:cNvPr id="13" name="Graphic 12" descr="Monthly calendar with solid fill">
            <a:extLst>
              <a:ext uri="{FF2B5EF4-FFF2-40B4-BE49-F238E27FC236}">
                <a16:creationId xmlns:a16="http://schemas.microsoft.com/office/drawing/2014/main" id="{EECD8D8C-5277-5D33-2E8F-97535B2DE53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761013" y="4483322"/>
            <a:ext cx="1460052" cy="1460052"/>
          </a:xfrm>
          <a:prstGeom prst="rect">
            <a:avLst/>
          </a:prstGeom>
        </p:spPr>
      </p:pic>
      <p:sp>
        <p:nvSpPr>
          <p:cNvPr id="5" name="Slide Number Placeholder 4">
            <a:extLst>
              <a:ext uri="{FF2B5EF4-FFF2-40B4-BE49-F238E27FC236}">
                <a16:creationId xmlns:a16="http://schemas.microsoft.com/office/drawing/2014/main" id="{84F50323-80A3-C0AF-C425-B908422F0626}"/>
              </a:ext>
            </a:extLst>
          </p:cNvPr>
          <p:cNvSpPr>
            <a:spLocks noGrp="1"/>
          </p:cNvSpPr>
          <p:nvPr>
            <p:ph type="sldNum" sz="quarter" idx="12"/>
          </p:nvPr>
        </p:nvSpPr>
        <p:spPr/>
        <p:txBody>
          <a:bodyPr/>
          <a:lstStyle/>
          <a:p>
            <a:fld id="{181E4D21-DFBA-4BA9-A6C6-558C4B06F883}" type="slidenum">
              <a:rPr lang="en-US" smtClean="0"/>
              <a:t>19</a:t>
            </a:fld>
            <a:endParaRPr lang="en-US"/>
          </a:p>
        </p:txBody>
      </p:sp>
      <p:sp>
        <p:nvSpPr>
          <p:cNvPr id="4" name="Footer Placeholder 3">
            <a:extLst>
              <a:ext uri="{FF2B5EF4-FFF2-40B4-BE49-F238E27FC236}">
                <a16:creationId xmlns:a16="http://schemas.microsoft.com/office/drawing/2014/main" id="{8680FF86-3640-A689-0570-B21DDCC3B181}"/>
              </a:ext>
              <a:ext uri="{C183D7F6-B498-43B3-948B-1728B52AA6E4}">
                <adec:decorative xmlns:adec="http://schemas.microsoft.com/office/drawing/2017/decorative" val="0"/>
              </a:ext>
            </a:extLst>
          </p:cNvPr>
          <p:cNvSpPr>
            <a:spLocks noGrp="1"/>
          </p:cNvSpPr>
          <p:nvPr>
            <p:ph type="ftr" sz="quarter" idx="11"/>
          </p:nvPr>
        </p:nvSpPr>
        <p:spPr/>
        <p:txBody>
          <a:bodyPr/>
          <a:lstStyle/>
          <a:p>
            <a:r>
              <a:rPr lang="en-US"/>
              <a:t>Independent Living  Training and Technical Assistance Center</a:t>
            </a:r>
          </a:p>
        </p:txBody>
      </p:sp>
    </p:spTree>
    <p:extLst>
      <p:ext uri="{BB962C8B-B14F-4D97-AF65-F5344CB8AC3E}">
        <p14:creationId xmlns:p14="http://schemas.microsoft.com/office/powerpoint/2010/main" val="1920476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22200-7E40-25EB-D237-1DACE0F187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441B01-CE40-5519-1C1C-F67C66178089}"/>
              </a:ext>
            </a:extLst>
          </p:cNvPr>
          <p:cNvSpPr>
            <a:spLocks noGrp="1"/>
          </p:cNvSpPr>
          <p:nvPr>
            <p:ph type="title"/>
          </p:nvPr>
        </p:nvSpPr>
        <p:spPr/>
        <p:txBody>
          <a:bodyPr>
            <a:normAutofit fontScale="90000"/>
          </a:bodyPr>
          <a:lstStyle/>
          <a:p>
            <a:r>
              <a:rPr lang="en-US" sz="4000" b="1">
                <a:solidFill>
                  <a:srgbClr val="750518"/>
                </a:solidFill>
              </a:rPr>
              <a:t>About the Independent Living Training and Technical Assistance Center (IL T&amp;TA Center)</a:t>
            </a:r>
            <a:br>
              <a:rPr lang="en-US" sz="2400"/>
            </a:br>
            <a:endParaRPr lang="en-US" sz="240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061CB36C-6703-FA60-EA7E-DD5D402C8BEA}"/>
              </a:ext>
            </a:extLst>
          </p:cNvPr>
          <p:cNvSpPr>
            <a:spLocks noGrp="1"/>
          </p:cNvSpPr>
          <p:nvPr>
            <p:ph idx="1"/>
          </p:nvPr>
        </p:nvSpPr>
        <p:spPr>
          <a:xfrm>
            <a:off x="838200" y="1430767"/>
            <a:ext cx="10515600" cy="4746196"/>
          </a:xfrm>
        </p:spPr>
        <p:txBody>
          <a:bodyPr vert="horz" lIns="91440" tIns="45720" rIns="91440" bIns="45720" rtlCol="0" anchor="t">
            <a:normAutofit fontScale="77500" lnSpcReduction="20000"/>
          </a:bodyPr>
          <a:lstStyle/>
          <a:p>
            <a:pPr marL="0" indent="0">
              <a:lnSpc>
                <a:spcPct val="100000"/>
              </a:lnSpc>
              <a:spcBef>
                <a:spcPts val="0"/>
              </a:spcBef>
              <a:spcAft>
                <a:spcPts val="2400"/>
              </a:spcAft>
              <a:buNone/>
            </a:pPr>
            <a:r>
              <a:rPr lang="en-US" sz="3000" b="0">
                <a:latin typeface="Arial" panose="020B0604020202020204" pitchFamily="34" charset="0"/>
                <a:cs typeface="Arial" panose="020B0604020202020204" pitchFamily="34" charset="0"/>
              </a:rPr>
              <a:t>The Independent Living Training and Technical Assistance Center (IL T&amp;TA Center) is available to you through a contract with the US Department of Health and Human Services. The IL T&amp;TA Center provides expert training and technical assistance to CILs, SILCs, and DSEs. The Center is operated by the University of Montana's Rural Institute for Inclusive Communities.</a:t>
            </a:r>
          </a:p>
          <a:p>
            <a:pPr marL="0" indent="0">
              <a:lnSpc>
                <a:spcPct val="100000"/>
              </a:lnSpc>
              <a:spcBef>
                <a:spcPts val="0"/>
              </a:spcBef>
              <a:spcAft>
                <a:spcPts val="2400"/>
              </a:spcAft>
              <a:buNone/>
            </a:pPr>
            <a:endParaRPr lang="en-US" sz="2000" b="0">
              <a:latin typeface="Arial" panose="020B0604020202020204" pitchFamily="34" charset="0"/>
              <a:cs typeface="Arial" panose="020B0604020202020204" pitchFamily="34" charset="0"/>
            </a:endParaRPr>
          </a:p>
          <a:p>
            <a:pPr marL="0" indent="0">
              <a:lnSpc>
                <a:spcPct val="100000"/>
              </a:lnSpc>
              <a:spcBef>
                <a:spcPts val="0"/>
              </a:spcBef>
              <a:spcAft>
                <a:spcPts val="2400"/>
              </a:spcAft>
              <a:buNone/>
            </a:pPr>
            <a:r>
              <a:rPr lang="en-US" sz="2000" b="0">
                <a:latin typeface="Arial" panose="020B0604020202020204" pitchFamily="34" charset="0"/>
                <a:cs typeface="Arial" panose="020B0604020202020204" pitchFamily="34" charset="0"/>
              </a:rPr>
              <a:t> </a:t>
            </a:r>
          </a:p>
          <a:p>
            <a:pPr marL="0" indent="0">
              <a:lnSpc>
                <a:spcPct val="100000"/>
              </a:lnSpc>
              <a:spcBef>
                <a:spcPts val="0"/>
              </a:spcBef>
              <a:spcAft>
                <a:spcPts val="2400"/>
              </a:spcAft>
              <a:buNone/>
            </a:pPr>
            <a:endParaRPr lang="en-US" sz="2000">
              <a:latin typeface="Arial" panose="020B0604020202020204" pitchFamily="34" charset="0"/>
              <a:cs typeface="Arial" panose="020B0604020202020204" pitchFamily="34" charset="0"/>
            </a:endParaRPr>
          </a:p>
          <a:p>
            <a:pPr marL="0" indent="0">
              <a:lnSpc>
                <a:spcPct val="100000"/>
              </a:lnSpc>
              <a:spcBef>
                <a:spcPts val="0"/>
              </a:spcBef>
              <a:spcAft>
                <a:spcPts val="2400"/>
              </a:spcAft>
              <a:buNone/>
            </a:pPr>
            <a:endParaRPr lang="en-US" sz="2000" b="0">
              <a:latin typeface="Arial" panose="020B0604020202020204" pitchFamily="34" charset="0"/>
              <a:cs typeface="Arial" panose="020B0604020202020204" pitchFamily="34" charset="0"/>
            </a:endParaRPr>
          </a:p>
          <a:p>
            <a:pPr marL="0" indent="0">
              <a:lnSpc>
                <a:spcPct val="100000"/>
              </a:lnSpc>
              <a:spcBef>
                <a:spcPts val="0"/>
              </a:spcBef>
              <a:spcAft>
                <a:spcPts val="2400"/>
              </a:spcAft>
              <a:buNone/>
            </a:pPr>
            <a:endParaRPr lang="en-US" sz="2000">
              <a:latin typeface="Arial" panose="020B0604020202020204" pitchFamily="34" charset="0"/>
              <a:cs typeface="Arial" panose="020B0604020202020204" pitchFamily="34" charset="0"/>
            </a:endParaRPr>
          </a:p>
          <a:p>
            <a:pPr marL="0" indent="0">
              <a:lnSpc>
                <a:spcPct val="100000"/>
              </a:lnSpc>
              <a:spcBef>
                <a:spcPts val="0"/>
              </a:spcBef>
              <a:spcAft>
                <a:spcPts val="2400"/>
              </a:spcAft>
              <a:buNone/>
            </a:pPr>
            <a:r>
              <a:rPr lang="en-US" sz="2000" b="0">
                <a:latin typeface="Arial" panose="020B0604020202020204" pitchFamily="34" charset="0"/>
                <a:cs typeface="Arial" panose="020B0604020202020204" pitchFamily="34" charset="0"/>
              </a:rPr>
              <a:t>Descriptions: Logos of the University of Montana and the IL T&amp;TA Center.</a:t>
            </a:r>
          </a:p>
        </p:txBody>
      </p:sp>
      <p:pic>
        <p:nvPicPr>
          <p:cNvPr id="11" name="Picture 10" descr="University of Montana Logo">
            <a:extLst>
              <a:ext uri="{FF2B5EF4-FFF2-40B4-BE49-F238E27FC236}">
                <a16:creationId xmlns:a16="http://schemas.microsoft.com/office/drawing/2014/main" id="{35948019-902C-BE5D-FA7F-ABAA12265E80}"/>
              </a:ext>
            </a:extLst>
          </p:cNvPr>
          <p:cNvPicPr>
            <a:picLocks noChangeAspect="1"/>
          </p:cNvPicPr>
          <p:nvPr/>
        </p:nvPicPr>
        <p:blipFill rotWithShape="1">
          <a:blip r:embed="rId2">
            <a:extLst>
              <a:ext uri="{28A0092B-C50C-407E-A947-70E740481C1C}">
                <a14:useLocalDpi xmlns:a14="http://schemas.microsoft.com/office/drawing/2010/main" val="0"/>
              </a:ext>
            </a:extLst>
          </a:blip>
          <a:srcRect r="33835"/>
          <a:stretch>
            <a:fillRect/>
          </a:stretch>
        </p:blipFill>
        <p:spPr bwMode="auto">
          <a:xfrm>
            <a:off x="836782" y="4041792"/>
            <a:ext cx="5777922" cy="1143054"/>
          </a:xfrm>
          <a:prstGeom prst="rect">
            <a:avLst/>
          </a:prstGeom>
          <a:ln>
            <a:noFill/>
          </a:ln>
          <a:extLst>
            <a:ext uri="{53640926-AAD7-44D8-BBD7-CCE9431645EC}">
              <a14:shadowObscured xmlns:a14="http://schemas.microsoft.com/office/drawing/2010/main"/>
            </a:ext>
          </a:extLst>
        </p:spPr>
      </p:pic>
      <p:pic>
        <p:nvPicPr>
          <p:cNvPr id="6" name="Picture 5" descr="IL T&amp;TA  Logo: Independent Living Training and Technical Assistance Center. ">
            <a:extLst>
              <a:ext uri="{FF2B5EF4-FFF2-40B4-BE49-F238E27FC236}">
                <a16:creationId xmlns:a16="http://schemas.microsoft.com/office/drawing/2014/main" id="{5C31E1AD-4534-23FB-1CF8-7BFA9ABCD2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8941" y="3733757"/>
            <a:ext cx="3965610" cy="1759124"/>
          </a:xfrm>
          <a:prstGeom prst="rect">
            <a:avLst/>
          </a:prstGeom>
        </p:spPr>
      </p:pic>
      <p:sp>
        <p:nvSpPr>
          <p:cNvPr id="10" name="Subtitle 2">
            <a:extLst>
              <a:ext uri="{FF2B5EF4-FFF2-40B4-BE49-F238E27FC236}">
                <a16:creationId xmlns:a16="http://schemas.microsoft.com/office/drawing/2014/main" id="{69AF635F-F8B7-EFF9-6190-55A00F42AAD1}"/>
              </a:ext>
              <a:ext uri="{C183D7F6-B498-43B3-948B-1728B52AA6E4}">
                <adec:decorative xmlns:adec="http://schemas.microsoft.com/office/drawing/2017/decorative" val="1"/>
              </a:ext>
            </a:extLst>
          </p:cNvPr>
          <p:cNvSpPr txBox="1">
            <a:spLocks/>
          </p:cNvSpPr>
          <p:nvPr/>
        </p:nvSpPr>
        <p:spPr>
          <a:xfrm>
            <a:off x="6267451" y="1133475"/>
            <a:ext cx="5505450" cy="38004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400"/>
              </a:spcAft>
              <a:buNone/>
            </a:pPr>
            <a:endParaRPr lang="es-ES" sz="2400">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9EB94161-A666-90DD-D3E5-559064ACA703}"/>
              </a:ext>
              <a:ext uri="{C183D7F6-B498-43B3-948B-1728B52AA6E4}">
                <adec:decorative xmlns:adec="http://schemas.microsoft.com/office/drawing/2017/decorative" val="1"/>
              </a:ext>
            </a:extLst>
          </p:cNvPr>
          <p:cNvSpPr>
            <a:spLocks noGrp="1"/>
          </p:cNvSpPr>
          <p:nvPr>
            <p:ph type="ftr" sz="quarter" idx="11"/>
          </p:nvPr>
        </p:nvSpPr>
        <p:spPr>
          <a:xfrm>
            <a:off x="3765177" y="6356350"/>
            <a:ext cx="4625788" cy="365125"/>
          </a:xfrm>
        </p:spPr>
        <p:txBody>
          <a:bodyPr/>
          <a:lstStyle/>
          <a:p>
            <a:r>
              <a:rPr lang="en-US" b="1">
                <a:solidFill>
                  <a:schemeClr val="accent3">
                    <a:lumMod val="75000"/>
                  </a:schemeClr>
                </a:solidFill>
              </a:rPr>
              <a:t>Independent Living  Training and Technical Assistance Center</a:t>
            </a:r>
          </a:p>
        </p:txBody>
      </p:sp>
      <p:sp>
        <p:nvSpPr>
          <p:cNvPr id="5" name="Slide Number Placeholder 4">
            <a:extLst>
              <a:ext uri="{FF2B5EF4-FFF2-40B4-BE49-F238E27FC236}">
                <a16:creationId xmlns:a16="http://schemas.microsoft.com/office/drawing/2014/main" id="{FBCF95F5-0E44-576D-DCAC-27B3787EF68B}"/>
              </a:ext>
            </a:extLst>
          </p:cNvPr>
          <p:cNvSpPr>
            <a:spLocks noGrp="1"/>
          </p:cNvSpPr>
          <p:nvPr>
            <p:ph type="sldNum" sz="quarter" idx="12"/>
          </p:nvPr>
        </p:nvSpPr>
        <p:spPr/>
        <p:txBody>
          <a:bodyPr/>
          <a:lstStyle/>
          <a:p>
            <a:fld id="{5D16CCA7-A32B-44D2-BAC0-8216F98A92EE}" type="slidenum">
              <a:rPr lang="en-US" smtClean="0"/>
              <a:t>2</a:t>
            </a:fld>
            <a:endParaRPr lang="en-US"/>
          </a:p>
        </p:txBody>
      </p:sp>
    </p:spTree>
    <p:extLst>
      <p:ext uri="{BB962C8B-B14F-4D97-AF65-F5344CB8AC3E}">
        <p14:creationId xmlns:p14="http://schemas.microsoft.com/office/powerpoint/2010/main" val="2383825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3E022-7307-224C-6C31-F3C85ACEF5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E0CC0D-4EBD-3886-58BF-01D0A8C9F691}"/>
              </a:ext>
            </a:extLst>
          </p:cNvPr>
          <p:cNvSpPr>
            <a:spLocks noGrp="1"/>
          </p:cNvSpPr>
          <p:nvPr>
            <p:ph type="title"/>
          </p:nvPr>
        </p:nvSpPr>
        <p:spPr/>
        <p:txBody>
          <a:bodyPr>
            <a:normAutofit/>
          </a:bodyPr>
          <a:lstStyle/>
          <a:p>
            <a:r>
              <a:rPr lang="en-US" sz="4000" b="1">
                <a:solidFill>
                  <a:srgbClr val="750518"/>
                </a:solidFill>
              </a:rPr>
              <a:t>Questions &amp; Discussion</a:t>
            </a:r>
            <a:br>
              <a:rPr lang="en-US" sz="2400" b="1">
                <a:solidFill>
                  <a:srgbClr val="002060"/>
                </a:solidFill>
              </a:rPr>
            </a:br>
            <a:endParaRPr lang="en-US" sz="240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4F91145-8AC6-E8C7-11EB-546392E02EC8}"/>
              </a:ext>
            </a:extLst>
          </p:cNvPr>
          <p:cNvSpPr>
            <a:spLocks noGrp="1"/>
          </p:cNvSpPr>
          <p:nvPr>
            <p:ph idx="1"/>
          </p:nvPr>
        </p:nvSpPr>
        <p:spPr/>
        <p:txBody>
          <a:bodyPr>
            <a:normAutofit/>
          </a:bodyPr>
          <a:lstStyle/>
          <a:p>
            <a:pPr marL="0" indent="0">
              <a:lnSpc>
                <a:spcPct val="100000"/>
              </a:lnSpc>
              <a:spcBef>
                <a:spcPts val="0"/>
              </a:spcBef>
              <a:spcAft>
                <a:spcPts val="2400"/>
              </a:spcAft>
              <a:buNone/>
            </a:pPr>
            <a:endParaRPr lang="en-US" sz="2400" b="1">
              <a:solidFill>
                <a:srgbClr val="002060"/>
              </a:solidFill>
              <a:latin typeface="Arial" panose="020B0604020202020204" pitchFamily="34" charset="0"/>
              <a:cs typeface="Arial" panose="020B0604020202020204" pitchFamily="34" charset="0"/>
            </a:endParaRPr>
          </a:p>
          <a:p>
            <a:pPr marL="0" indent="0">
              <a:lnSpc>
                <a:spcPct val="100000"/>
              </a:lnSpc>
              <a:spcBef>
                <a:spcPts val="0"/>
              </a:spcBef>
              <a:spcAft>
                <a:spcPts val="2400"/>
              </a:spcAft>
              <a:buNone/>
            </a:pPr>
            <a:r>
              <a:rPr lang="en-US">
                <a:latin typeface="Aptos Display" panose="020B0004020202020204" pitchFamily="34" charset="0"/>
                <a:cs typeface="Arial" panose="020B0604020202020204" pitchFamily="34" charset="0"/>
              </a:rPr>
              <a:t>What are you curious about?</a:t>
            </a:r>
          </a:p>
          <a:p>
            <a:pPr marL="0" indent="0">
              <a:lnSpc>
                <a:spcPct val="100000"/>
              </a:lnSpc>
              <a:spcBef>
                <a:spcPts val="0"/>
              </a:spcBef>
              <a:spcAft>
                <a:spcPts val="2400"/>
              </a:spcAft>
              <a:buNone/>
            </a:pPr>
            <a:r>
              <a:rPr lang="en-US">
                <a:latin typeface="Aptos Display" panose="020B0004020202020204" pitchFamily="34" charset="0"/>
                <a:cs typeface="Arial" panose="020B0604020202020204" pitchFamily="34" charset="0"/>
              </a:rPr>
              <a:t>What needs clarification or more explanation? </a:t>
            </a:r>
          </a:p>
          <a:p>
            <a:pPr marL="0" indent="0">
              <a:lnSpc>
                <a:spcPct val="100000"/>
              </a:lnSpc>
              <a:spcBef>
                <a:spcPts val="0"/>
              </a:spcBef>
              <a:spcAft>
                <a:spcPts val="2400"/>
              </a:spcAft>
              <a:buNone/>
            </a:pPr>
            <a:endParaRPr lang="en-US" sz="2400"/>
          </a:p>
          <a:p>
            <a:pPr marL="0" indent="0">
              <a:lnSpc>
                <a:spcPct val="100000"/>
              </a:lnSpc>
              <a:spcBef>
                <a:spcPts val="0"/>
              </a:spcBef>
              <a:spcAft>
                <a:spcPts val="2400"/>
              </a:spcAft>
              <a:buNone/>
            </a:pPr>
            <a:endParaRPr lang="en-US" sz="2400">
              <a:latin typeface="Arial" panose="020B0604020202020204" pitchFamily="34" charset="0"/>
              <a:cs typeface="Arial" panose="020B0604020202020204" pitchFamily="34" charset="0"/>
            </a:endParaRPr>
          </a:p>
        </p:txBody>
      </p:sp>
      <p:sp>
        <p:nvSpPr>
          <p:cNvPr id="10" name="Subtitle 2">
            <a:extLst>
              <a:ext uri="{FF2B5EF4-FFF2-40B4-BE49-F238E27FC236}">
                <a16:creationId xmlns:a16="http://schemas.microsoft.com/office/drawing/2014/main" id="{26A4A8F7-DE15-BCFC-7346-EDEA5718CBDA}"/>
              </a:ext>
              <a:ext uri="{C183D7F6-B498-43B3-948B-1728B52AA6E4}">
                <adec:decorative xmlns:adec="http://schemas.microsoft.com/office/drawing/2017/decorative" val="1"/>
              </a:ext>
            </a:extLst>
          </p:cNvPr>
          <p:cNvSpPr txBox="1">
            <a:spLocks/>
          </p:cNvSpPr>
          <p:nvPr/>
        </p:nvSpPr>
        <p:spPr>
          <a:xfrm>
            <a:off x="6267451" y="1133474"/>
            <a:ext cx="5505450" cy="5305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400"/>
              </a:spcAft>
              <a:buNone/>
            </a:pPr>
            <a:endParaRPr lang="es-ES" sz="2400">
              <a:latin typeface="Arial" panose="020B0604020202020204" pitchFamily="34" charset="0"/>
              <a:cs typeface="Arial" panose="020B0604020202020204" pitchFamily="34" charset="0"/>
            </a:endParaRPr>
          </a:p>
        </p:txBody>
      </p:sp>
      <p:pic>
        <p:nvPicPr>
          <p:cNvPr id="7" name="Graphic 6" descr="Image of icon of people with question marks over their heads. ">
            <a:extLst>
              <a:ext uri="{FF2B5EF4-FFF2-40B4-BE49-F238E27FC236}">
                <a16:creationId xmlns:a16="http://schemas.microsoft.com/office/drawing/2014/main" id="{71EA09BF-AC3A-75EC-2A7A-967AA6B7B2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37121" y="2181702"/>
            <a:ext cx="4126229" cy="4126229"/>
          </a:xfrm>
          <a:prstGeom prst="rect">
            <a:avLst/>
          </a:prstGeom>
        </p:spPr>
      </p:pic>
      <p:sp>
        <p:nvSpPr>
          <p:cNvPr id="4" name="Footer Placeholder 3">
            <a:extLst>
              <a:ext uri="{FF2B5EF4-FFF2-40B4-BE49-F238E27FC236}">
                <a16:creationId xmlns:a16="http://schemas.microsoft.com/office/drawing/2014/main" id="{F6A706CA-B44D-2D52-7046-3F4CF3DB34E6}"/>
              </a:ext>
            </a:extLst>
          </p:cNvPr>
          <p:cNvSpPr>
            <a:spLocks noGrp="1"/>
          </p:cNvSpPr>
          <p:nvPr>
            <p:ph type="ftr" sz="quarter" idx="11"/>
          </p:nvPr>
        </p:nvSpPr>
        <p:spPr>
          <a:xfrm>
            <a:off x="4038600" y="6356350"/>
            <a:ext cx="4572000" cy="365125"/>
          </a:xfrm>
        </p:spPr>
        <p:txBody>
          <a:bodyPr/>
          <a:lstStyle/>
          <a:p>
            <a:r>
              <a:rPr lang="en-US" b="1">
                <a:solidFill>
                  <a:schemeClr val="accent3">
                    <a:lumMod val="75000"/>
                  </a:schemeClr>
                </a:solidFill>
              </a:rPr>
              <a:t>Independent Living  Training and Technical Assistance Center</a:t>
            </a:r>
          </a:p>
        </p:txBody>
      </p:sp>
      <p:sp>
        <p:nvSpPr>
          <p:cNvPr id="5" name="Slide Number Placeholder 4">
            <a:extLst>
              <a:ext uri="{FF2B5EF4-FFF2-40B4-BE49-F238E27FC236}">
                <a16:creationId xmlns:a16="http://schemas.microsoft.com/office/drawing/2014/main" id="{1245DA15-1327-A414-6844-B63710563FAF}"/>
              </a:ext>
            </a:extLst>
          </p:cNvPr>
          <p:cNvSpPr>
            <a:spLocks noGrp="1"/>
          </p:cNvSpPr>
          <p:nvPr>
            <p:ph type="sldNum" sz="quarter" idx="12"/>
          </p:nvPr>
        </p:nvSpPr>
        <p:spPr/>
        <p:txBody>
          <a:bodyPr/>
          <a:lstStyle/>
          <a:p>
            <a:fld id="{5D16CCA7-A32B-44D2-BAC0-8216F98A92EE}" type="slidenum">
              <a:rPr lang="en-US" smtClean="0"/>
              <a:t>20</a:t>
            </a:fld>
            <a:endParaRPr lang="en-US"/>
          </a:p>
        </p:txBody>
      </p:sp>
    </p:spTree>
    <p:extLst>
      <p:ext uri="{BB962C8B-B14F-4D97-AF65-F5344CB8AC3E}">
        <p14:creationId xmlns:p14="http://schemas.microsoft.com/office/powerpoint/2010/main" val="3991421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9B0FD-74B1-E12A-6754-B78247B88BB3}"/>
              </a:ext>
            </a:extLst>
          </p:cNvPr>
          <p:cNvSpPr>
            <a:spLocks noGrp="1"/>
          </p:cNvSpPr>
          <p:nvPr>
            <p:ph type="title"/>
          </p:nvPr>
        </p:nvSpPr>
        <p:spPr>
          <a:xfrm>
            <a:off x="838200" y="365125"/>
            <a:ext cx="10801574" cy="1325563"/>
          </a:xfrm>
        </p:spPr>
        <p:txBody>
          <a:bodyPr/>
          <a:lstStyle/>
          <a:p>
            <a:r>
              <a:rPr lang="en-US" b="1">
                <a:solidFill>
                  <a:srgbClr val="750518"/>
                </a:solidFill>
                <a:latin typeface="Aptos Display" panose="020B0004020202020204" pitchFamily="34" charset="0"/>
                <a:cs typeface="Arial"/>
              </a:rPr>
              <a:t>How to Connect with Us!</a:t>
            </a:r>
          </a:p>
        </p:txBody>
      </p:sp>
      <p:sp>
        <p:nvSpPr>
          <p:cNvPr id="3" name="Content Placeholder 2">
            <a:extLst>
              <a:ext uri="{FF2B5EF4-FFF2-40B4-BE49-F238E27FC236}">
                <a16:creationId xmlns:a16="http://schemas.microsoft.com/office/drawing/2014/main" id="{184A01B1-B045-8E12-F5C8-F6DCD059F6BE}"/>
              </a:ext>
            </a:extLst>
          </p:cNvPr>
          <p:cNvSpPr>
            <a:spLocks noGrp="1"/>
          </p:cNvSpPr>
          <p:nvPr>
            <p:ph idx="1"/>
          </p:nvPr>
        </p:nvSpPr>
        <p:spPr/>
        <p:txBody>
          <a:bodyPr vert="horz" lIns="91440" tIns="45720" rIns="91440" bIns="45720" rtlCol="0" anchor="t">
            <a:normAutofit fontScale="70000" lnSpcReduction="20000"/>
          </a:bodyPr>
          <a:lstStyle/>
          <a:p>
            <a:pPr marL="0" indent="0">
              <a:buNone/>
            </a:pPr>
            <a:r>
              <a:rPr lang="en-US" sz="3200" b="1">
                <a:latin typeface="Arial"/>
                <a:cs typeface="Arial"/>
              </a:rPr>
              <a:t>Website:</a:t>
            </a:r>
            <a:r>
              <a:rPr lang="en-US" sz="3200">
                <a:latin typeface="Arial"/>
                <a:cs typeface="Arial"/>
              </a:rPr>
              <a:t> www.ILTTACenter.org </a:t>
            </a:r>
          </a:p>
          <a:p>
            <a:pPr marL="0" indent="0">
              <a:buNone/>
            </a:pPr>
            <a:r>
              <a:rPr lang="en-US" sz="3200" b="1">
                <a:latin typeface="Arial"/>
                <a:cs typeface="Arial"/>
              </a:rPr>
              <a:t>Request training and / or technical assistance</a:t>
            </a:r>
            <a:r>
              <a:rPr lang="en-US" sz="3200">
                <a:latin typeface="Arial"/>
                <a:cs typeface="Arial"/>
              </a:rPr>
              <a:t> (expert help for your organization): fill out a form on our website to let us know how we can help.</a:t>
            </a:r>
          </a:p>
          <a:p>
            <a:pPr marL="0" indent="0">
              <a:buNone/>
            </a:pPr>
            <a:r>
              <a:rPr lang="en-US" sz="3200" b="1">
                <a:latin typeface="Arial"/>
                <a:cs typeface="Arial"/>
              </a:rPr>
              <a:t>Call: </a:t>
            </a:r>
            <a:r>
              <a:rPr lang="en-US" sz="3200">
                <a:latin typeface="Arial"/>
                <a:cs typeface="Arial"/>
              </a:rPr>
              <a:t>406-243-5300, and someone will get back to you as soon as we can.</a:t>
            </a:r>
          </a:p>
          <a:p>
            <a:pPr marL="0" indent="0">
              <a:buNone/>
            </a:pPr>
            <a:r>
              <a:rPr lang="en-US" sz="3200" b="1">
                <a:latin typeface="Arial"/>
                <a:cs typeface="Arial"/>
              </a:rPr>
              <a:t>Sign-Up for Events &amp; Announcements: </a:t>
            </a:r>
          </a:p>
          <a:p>
            <a:pPr marL="0" indent="0">
              <a:buNone/>
            </a:pPr>
            <a:r>
              <a:rPr lang="en-US" sz="3200">
                <a:latin typeface="Arial"/>
                <a:cs typeface="Arial"/>
              </a:rPr>
              <a:t>Visit our website to sign up for updates about live training, group technical assistance, new publications, and other happenings around the Center. </a:t>
            </a:r>
          </a:p>
          <a:p>
            <a:pPr marL="0" indent="0">
              <a:buNone/>
            </a:pPr>
            <a:endParaRPr lang="en-US" sz="3200">
              <a:latin typeface="Arial"/>
              <a:cs typeface="Arial"/>
            </a:endParaRPr>
          </a:p>
          <a:p>
            <a:pPr marL="0" indent="0">
              <a:buNone/>
            </a:pPr>
            <a:endParaRPr lang="en-US" sz="3200">
              <a:latin typeface="Arial"/>
              <a:cs typeface="Arial"/>
            </a:endParaRPr>
          </a:p>
          <a:p>
            <a:endParaRPr lang="en-US" sz="3200">
              <a:latin typeface="Arial"/>
              <a:cs typeface="Arial"/>
            </a:endParaRPr>
          </a:p>
          <a:p>
            <a:pPr marL="0" indent="0">
              <a:buNone/>
            </a:pPr>
            <a:endParaRPr lang="en-US" sz="3200" b="1">
              <a:latin typeface="Arial"/>
              <a:cs typeface="Arial"/>
            </a:endParaRPr>
          </a:p>
          <a:p>
            <a:pPr marL="0" indent="0">
              <a:buNone/>
            </a:pPr>
            <a:r>
              <a:rPr lang="en-US" sz="3200" b="1">
                <a:latin typeface="Arial"/>
                <a:cs typeface="Arial"/>
              </a:rPr>
              <a:t>Or ask your Program Officer:</a:t>
            </a:r>
          </a:p>
          <a:p>
            <a:pPr marL="457200" lvl="1" indent="0">
              <a:buNone/>
            </a:pPr>
            <a:r>
              <a:rPr lang="en-US" sz="2800">
                <a:latin typeface="Arial"/>
                <a:cs typeface="Arial"/>
              </a:rPr>
              <a:t>The Program Officers are assigned by federal region and are listed on the </a:t>
            </a:r>
            <a:r>
              <a:rPr lang="en-US" sz="2800">
                <a:latin typeface="Arial"/>
                <a:cs typeface="Arial"/>
                <a:hlinkClick r:id="rId2"/>
              </a:rPr>
              <a:t>ACL website</a:t>
            </a:r>
            <a:r>
              <a:rPr lang="en-US" sz="2800">
                <a:latin typeface="Arial"/>
                <a:cs typeface="Arial"/>
              </a:rPr>
              <a:t>. </a:t>
            </a:r>
            <a:endParaRPr lang="en-US">
              <a:latin typeface="Arial"/>
              <a:cs typeface="Arial"/>
            </a:endParaRPr>
          </a:p>
        </p:txBody>
      </p:sp>
      <p:sp>
        <p:nvSpPr>
          <p:cNvPr id="4" name="Footer Placeholder 3">
            <a:extLst>
              <a:ext uri="{FF2B5EF4-FFF2-40B4-BE49-F238E27FC236}">
                <a16:creationId xmlns:a16="http://schemas.microsoft.com/office/drawing/2014/main" id="{F24DD2BF-DA17-C7F3-8D6C-54BD558A8058}"/>
              </a:ext>
              <a:ext uri="{C183D7F6-B498-43B3-948B-1728B52AA6E4}">
                <adec:decorative xmlns:adec="http://schemas.microsoft.com/office/drawing/2017/decorative" val="1"/>
              </a:ext>
            </a:extLst>
          </p:cNvPr>
          <p:cNvSpPr>
            <a:spLocks noGrp="1"/>
          </p:cNvSpPr>
          <p:nvPr>
            <p:ph type="ftr" sz="quarter" idx="11"/>
          </p:nvPr>
        </p:nvSpPr>
        <p:spPr>
          <a:xfrm>
            <a:off x="118334" y="6356350"/>
            <a:ext cx="11521440" cy="365125"/>
          </a:xfrm>
        </p:spPr>
        <p:txBody>
          <a:bodyPr/>
          <a:lstStyle/>
          <a:p>
            <a:r>
              <a:rPr lang="en-US" b="1">
                <a:solidFill>
                  <a:schemeClr val="accent3">
                    <a:lumMod val="75000"/>
                  </a:schemeClr>
                </a:solidFill>
              </a:rPr>
              <a:t>Independent Living  Training and Technical Assistance Center</a:t>
            </a:r>
          </a:p>
        </p:txBody>
      </p:sp>
      <p:pic>
        <p:nvPicPr>
          <p:cNvPr id="6" name="Picture 5" descr="QR code to IL T&amp;T Center website">
            <a:extLst>
              <a:ext uri="{FF2B5EF4-FFF2-40B4-BE49-F238E27FC236}">
                <a16:creationId xmlns:a16="http://schemas.microsoft.com/office/drawing/2014/main" id="{90AABFD9-8C7A-AF8B-510B-64FD6BA75BC5}"/>
              </a:ext>
            </a:extLst>
          </p:cNvPr>
          <p:cNvPicPr>
            <a:picLocks noChangeAspect="1"/>
          </p:cNvPicPr>
          <p:nvPr/>
        </p:nvPicPr>
        <p:blipFill>
          <a:blip r:embed="rId3">
            <a:extLst>
              <a:ext uri="{28A0092B-C50C-407E-A947-70E740481C1C}">
                <a14:useLocalDpi xmlns:a14="http://schemas.microsoft.com/office/drawing/2010/main" val="0"/>
              </a:ext>
              <a:ext uri="{FF2B5EF4-FFF2-40B4-BE49-F238E27FC236}">
                <a16:creationId xmlns="" xmlns:lc="http://schemas.openxmlformats.org/drawingml/2006/lockedCanvas" xmlns:o="urn:schemas-microsoft-com:office:office" xmlns:v="urn:schemas-microsoft-com:vml" xmlns:w10="urn:schemas-microsoft-com:office:word" xmlns:w="http://schemas.openxmlformats.org/wordprocessingml/2006/main" xmlns:a14="http://schemas.microsoft.com/office/drawing/2010/main" xmlns:a16="http://schemas.microsoft.com/office/drawing/2014/main" xmlns:arto="http://schemas.microsoft.com/office/word/2006/arto" xmlns:dgm="http://schemas.openxmlformats.org/drawingml/2006/diagram"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fl="http://schemas.microsoft.com/office/word/2024/wordml/sdtformatlock" xmlns:w16sdtdh="http://schemas.microsoft.com/office/word/2020/wordml/sdtdatahash" xmlns:w16du="http://schemas.microsoft.com/office/word/2023/wordml/word16du"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id="{D9C82E31-1366-33EA-53DE-47C4BF629C2C}"/>
              </a:ext>
            </a:extLst>
          </a:blip>
          <a:stretch>
            <a:fillRect/>
          </a:stretch>
        </p:blipFill>
        <p:spPr>
          <a:xfrm>
            <a:off x="1033017" y="4140093"/>
            <a:ext cx="1187450" cy="1187450"/>
          </a:xfrm>
          <a:prstGeom prst="rect">
            <a:avLst/>
          </a:prstGeom>
        </p:spPr>
      </p:pic>
      <p:pic>
        <p:nvPicPr>
          <p:cNvPr id="7" name="Picture 6" descr="IL T&amp;TA  Logo: Independent Living Training and Technical Assistance Center. ">
            <a:extLst>
              <a:ext uri="{FF2B5EF4-FFF2-40B4-BE49-F238E27FC236}">
                <a16:creationId xmlns:a16="http://schemas.microsoft.com/office/drawing/2014/main" id="{A2161F74-3DA4-981B-8BA8-277646228F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8844" y="4140093"/>
            <a:ext cx="2844956" cy="1261911"/>
          </a:xfrm>
          <a:prstGeom prst="rect">
            <a:avLst/>
          </a:prstGeom>
        </p:spPr>
      </p:pic>
      <p:sp>
        <p:nvSpPr>
          <p:cNvPr id="5" name="Slide Number Placeholder 4">
            <a:extLst>
              <a:ext uri="{FF2B5EF4-FFF2-40B4-BE49-F238E27FC236}">
                <a16:creationId xmlns:a16="http://schemas.microsoft.com/office/drawing/2014/main" id="{2C2715F7-2601-D906-2BB6-17633D5A0A65}"/>
              </a:ext>
            </a:extLst>
          </p:cNvPr>
          <p:cNvSpPr>
            <a:spLocks noGrp="1"/>
          </p:cNvSpPr>
          <p:nvPr>
            <p:ph type="sldNum" sz="quarter" idx="12"/>
          </p:nvPr>
        </p:nvSpPr>
        <p:spPr/>
        <p:txBody>
          <a:bodyPr/>
          <a:lstStyle/>
          <a:p>
            <a:fld id="{181E4D21-DFBA-4BA9-A6C6-558C4B06F883}" type="slidenum">
              <a:rPr lang="en-US" smtClean="0"/>
              <a:t>21</a:t>
            </a:fld>
            <a:endParaRPr lang="en-US"/>
          </a:p>
        </p:txBody>
      </p:sp>
    </p:spTree>
    <p:extLst>
      <p:ext uri="{BB962C8B-B14F-4D97-AF65-F5344CB8AC3E}">
        <p14:creationId xmlns:p14="http://schemas.microsoft.com/office/powerpoint/2010/main" val="3239352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4191A5-0BB5-8E99-8469-E636CC00BB1D}"/>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BDA36A-61BC-0C28-4E02-05C047AAA037}"/>
              </a:ext>
            </a:extLst>
          </p:cNvPr>
          <p:cNvSpPr>
            <a:spLocks noGrp="1"/>
          </p:cNvSpPr>
          <p:nvPr>
            <p:ph type="title"/>
          </p:nvPr>
        </p:nvSpPr>
        <p:spPr>
          <a:xfrm>
            <a:off x="794177" y="412537"/>
            <a:ext cx="4977976" cy="1036119"/>
          </a:xfrm>
        </p:spPr>
        <p:txBody>
          <a:bodyPr>
            <a:normAutofit fontScale="90000"/>
          </a:bodyPr>
          <a:lstStyle/>
          <a:p>
            <a:r>
              <a:rPr lang="en-US" sz="3600" b="1">
                <a:solidFill>
                  <a:srgbClr val="750518"/>
                </a:solidFill>
              </a:rPr>
              <a:t>Evaluation Survey</a:t>
            </a:r>
            <a:br>
              <a:rPr lang="en-US" sz="3600" b="1">
                <a:solidFill>
                  <a:schemeClr val="tx2"/>
                </a:solidFill>
              </a:rPr>
            </a:br>
            <a:endParaRPr lang="en-US" sz="3600">
              <a:solidFill>
                <a:schemeClr val="tx2"/>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423F71F1-06B1-A517-9C40-2C70DFAED40D}"/>
              </a:ext>
            </a:extLst>
          </p:cNvPr>
          <p:cNvSpPr>
            <a:spLocks noGrp="1"/>
          </p:cNvSpPr>
          <p:nvPr>
            <p:ph idx="1"/>
          </p:nvPr>
        </p:nvSpPr>
        <p:spPr>
          <a:xfrm>
            <a:off x="804672" y="1133474"/>
            <a:ext cx="4977578" cy="3482771"/>
          </a:xfrm>
        </p:spPr>
        <p:txBody>
          <a:bodyPr vert="horz" lIns="91440" tIns="45720" rIns="91440" bIns="45720" rtlCol="0" anchor="ctr">
            <a:normAutofit/>
          </a:bodyPr>
          <a:lstStyle/>
          <a:p>
            <a:pPr marL="0" indent="0">
              <a:buNone/>
            </a:pPr>
            <a:r>
              <a:rPr lang="en-US" sz="1800" b="0" dirty="0">
                <a:solidFill>
                  <a:schemeClr val="tx2"/>
                </a:solidFill>
              </a:rPr>
              <a:t>Your feedback on this </a:t>
            </a:r>
            <a:r>
              <a:rPr lang="en-US" sz="1800" dirty="0">
                <a:solidFill>
                  <a:schemeClr val="tx2"/>
                </a:solidFill>
              </a:rPr>
              <a:t>training</a:t>
            </a:r>
            <a:r>
              <a:rPr lang="en-US" sz="1800" b="0" dirty="0">
                <a:solidFill>
                  <a:schemeClr val="tx2"/>
                </a:solidFill>
              </a:rPr>
              <a:t> is important to us. At the end of the presentation, you will have the opportunity to complete a brief evaluation survey. </a:t>
            </a:r>
            <a:endParaRPr lang="en-US" sz="1800" dirty="0">
              <a:solidFill>
                <a:schemeClr val="tx2"/>
              </a:solidFill>
            </a:endParaRPr>
          </a:p>
          <a:p>
            <a:pPr marL="0" indent="0">
              <a:buNone/>
            </a:pPr>
            <a:endParaRPr lang="en-US" sz="1800" b="0" dirty="0">
              <a:solidFill>
                <a:schemeClr val="tx2"/>
              </a:solidFill>
            </a:endParaRPr>
          </a:p>
          <a:p>
            <a:pPr marL="0" indent="0">
              <a:buNone/>
            </a:pPr>
            <a:r>
              <a:rPr lang="en-US" sz="1800" dirty="0">
                <a:solidFill>
                  <a:schemeClr val="tx2"/>
                </a:solidFill>
              </a:rPr>
              <a:t>You can fill out the paper copy of the survey, click on the link below, or scan the QR Code for access to the survey. </a:t>
            </a:r>
            <a:endParaRPr lang="en-US" sz="1800" b="0" dirty="0">
              <a:solidFill>
                <a:schemeClr val="tx2"/>
              </a:solidFill>
            </a:endParaRPr>
          </a:p>
          <a:p>
            <a:pPr marL="0" indent="0">
              <a:buNone/>
            </a:pPr>
            <a:endParaRPr lang="en-US" sz="1800" b="0" dirty="0">
              <a:solidFill>
                <a:schemeClr val="tx2"/>
              </a:solidFill>
            </a:endParaRPr>
          </a:p>
          <a:p>
            <a:pPr marL="0" indent="0">
              <a:buNone/>
            </a:pPr>
            <a:r>
              <a:rPr lang="en-US" sz="1800" b="0" dirty="0">
                <a:solidFill>
                  <a:schemeClr val="tx2"/>
                </a:solidFill>
                <a:hlinkClick r:id="rId2"/>
              </a:rPr>
              <a:t>Evaluation link</a:t>
            </a:r>
            <a:endParaRPr lang="en-US" sz="1800" b="0" dirty="0">
              <a:solidFill>
                <a:schemeClr val="tx2"/>
              </a:solidFill>
            </a:endParaRPr>
          </a:p>
        </p:txBody>
      </p:sp>
      <p:grpSp>
        <p:nvGrpSpPr>
          <p:cNvPr id="21" name="Group 20">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22" name="Freeform: Shape 21">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áfico 76" descr="Business Growth">
            <a:extLst>
              <a:ext uri="{FF2B5EF4-FFF2-40B4-BE49-F238E27FC236}">
                <a16:creationId xmlns:a16="http://schemas.microsoft.com/office/drawing/2014/main" id="{48EC508F-A2B7-9A0E-98BF-7D84B79315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pic>
        <p:nvPicPr>
          <p:cNvPr id="7" name="Picture 6" descr="QR Code for Presentation's Evaluation Survey">
            <a:extLst>
              <a:ext uri="{FF2B5EF4-FFF2-40B4-BE49-F238E27FC236}">
                <a16:creationId xmlns:a16="http://schemas.microsoft.com/office/drawing/2014/main" id="{1AD25EA4-8ABA-31A6-898D-1556052EA8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228" y="4451350"/>
            <a:ext cx="1905000" cy="1905000"/>
          </a:xfrm>
          <a:prstGeom prst="rect">
            <a:avLst/>
          </a:prstGeom>
        </p:spPr>
      </p:pic>
      <p:sp>
        <p:nvSpPr>
          <p:cNvPr id="5" name="Slide Number Placeholder 4">
            <a:extLst>
              <a:ext uri="{FF2B5EF4-FFF2-40B4-BE49-F238E27FC236}">
                <a16:creationId xmlns:a16="http://schemas.microsoft.com/office/drawing/2014/main" id="{EA1BD63B-3530-6BAE-9B32-46C44C084242}"/>
              </a:ext>
            </a:extLst>
          </p:cNvPr>
          <p:cNvSpPr>
            <a:spLocks noGrp="1"/>
          </p:cNvSpPr>
          <p:nvPr>
            <p:ph type="sldNum" sz="quarter" idx="12"/>
          </p:nvPr>
        </p:nvSpPr>
        <p:spPr>
          <a:xfrm>
            <a:off x="8610600" y="6356350"/>
            <a:ext cx="2743200" cy="365125"/>
          </a:xfrm>
        </p:spPr>
        <p:txBody>
          <a:bodyPr>
            <a:normAutofit/>
          </a:bodyPr>
          <a:lstStyle/>
          <a:p>
            <a:pPr>
              <a:spcAft>
                <a:spcPts val="600"/>
              </a:spcAft>
            </a:pPr>
            <a:fld id="{5D16CCA7-A32B-44D2-BAC0-8216F98A92EE}" type="slidenum">
              <a:rPr lang="en-US" smtClean="0"/>
              <a:pPr>
                <a:spcAft>
                  <a:spcPts val="600"/>
                </a:spcAft>
              </a:pPr>
              <a:t>22</a:t>
            </a:fld>
            <a:endParaRPr lang="en-US"/>
          </a:p>
        </p:txBody>
      </p:sp>
      <p:sp>
        <p:nvSpPr>
          <p:cNvPr id="4" name="Footer Placeholder 3">
            <a:extLst>
              <a:ext uri="{FF2B5EF4-FFF2-40B4-BE49-F238E27FC236}">
                <a16:creationId xmlns:a16="http://schemas.microsoft.com/office/drawing/2014/main" id="{A6940CD3-781E-F569-F4E1-0B97EBD23A65}"/>
              </a:ext>
              <a:ext uri="{C183D7F6-B498-43B3-948B-1728B52AA6E4}">
                <adec:decorative xmlns:adec="http://schemas.microsoft.com/office/drawing/2017/decorative" val="0"/>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b="1"/>
              <a:t>Independent Living  Training and Technical Assistance Center</a:t>
            </a:r>
          </a:p>
        </p:txBody>
      </p:sp>
      <p:sp>
        <p:nvSpPr>
          <p:cNvPr id="10" name="Subtitle 2">
            <a:extLst>
              <a:ext uri="{FF2B5EF4-FFF2-40B4-BE49-F238E27FC236}">
                <a16:creationId xmlns:a16="http://schemas.microsoft.com/office/drawing/2014/main" id="{1767FBAA-BDAE-7D73-7FAC-247BF5966DC2}"/>
              </a:ext>
              <a:ext uri="{C183D7F6-B498-43B3-948B-1728B52AA6E4}">
                <adec:decorative xmlns:adec="http://schemas.microsoft.com/office/drawing/2017/decorative" val="1"/>
              </a:ext>
            </a:extLst>
          </p:cNvPr>
          <p:cNvSpPr txBox="1">
            <a:spLocks/>
          </p:cNvSpPr>
          <p:nvPr/>
        </p:nvSpPr>
        <p:spPr>
          <a:xfrm>
            <a:off x="6229351" y="1133474"/>
            <a:ext cx="5505450" cy="5305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400"/>
              </a:spcAft>
              <a:buNone/>
            </a:pPr>
            <a:endParaRPr lang="es-E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261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9C24C-D3F9-4F66-A2E8-886EEDE20215}"/>
              </a:ext>
            </a:extLst>
          </p:cNvPr>
          <p:cNvSpPr>
            <a:spLocks noGrp="1"/>
          </p:cNvSpPr>
          <p:nvPr>
            <p:ph type="title"/>
          </p:nvPr>
        </p:nvSpPr>
        <p:spPr/>
        <p:txBody>
          <a:bodyPr>
            <a:normAutofit/>
          </a:bodyPr>
          <a:lstStyle/>
          <a:p>
            <a:r>
              <a:rPr lang="en-US" sz="4000" b="1">
                <a:solidFill>
                  <a:srgbClr val="750518"/>
                </a:solidFill>
              </a:rPr>
              <a:t>IL T&amp;TA Center Attribution</a:t>
            </a:r>
            <a:br>
              <a:rPr lang="en-US" sz="2400" b="1">
                <a:solidFill>
                  <a:srgbClr val="002060"/>
                </a:solidFill>
              </a:rPr>
            </a:br>
            <a:endParaRPr lang="en-US" sz="2400">
              <a:latin typeface="Arial" panose="020B0604020202020204" pitchFamily="34" charset="0"/>
              <a:cs typeface="Arial" panose="020B0604020202020204" pitchFamily="34" charset="0"/>
            </a:endParaRPr>
          </a:p>
        </p:txBody>
      </p:sp>
      <p:pic>
        <p:nvPicPr>
          <p:cNvPr id="6" name="Picture 5" descr="IL T&amp;TA  Logo: Independent Living Training and Technical Assistance Center. ">
            <a:extLst>
              <a:ext uri="{FF2B5EF4-FFF2-40B4-BE49-F238E27FC236}">
                <a16:creationId xmlns:a16="http://schemas.microsoft.com/office/drawing/2014/main" id="{9EDFE10D-EC01-8A79-68CE-DAA1046508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9125" y="1673885"/>
            <a:ext cx="5024077" cy="2228484"/>
          </a:xfrm>
          <a:prstGeom prst="rect">
            <a:avLst/>
          </a:prstGeom>
        </p:spPr>
      </p:pic>
      <p:sp>
        <p:nvSpPr>
          <p:cNvPr id="3" name="Subtitle 2">
            <a:extLst>
              <a:ext uri="{FF2B5EF4-FFF2-40B4-BE49-F238E27FC236}">
                <a16:creationId xmlns:a16="http://schemas.microsoft.com/office/drawing/2014/main" id="{1B35E190-59CA-4566-91FE-4C0893FED408}"/>
              </a:ext>
            </a:extLst>
          </p:cNvPr>
          <p:cNvSpPr>
            <a:spLocks noGrp="1"/>
          </p:cNvSpPr>
          <p:nvPr>
            <p:ph idx="1"/>
          </p:nvPr>
        </p:nvSpPr>
        <p:spPr/>
        <p:txBody>
          <a:bodyPr vert="horz" lIns="91440" tIns="45720" rIns="91440" bIns="45720" rtlCol="0" anchor="t">
            <a:noAutofit/>
          </a:bodyPr>
          <a:lstStyle/>
          <a:p>
            <a:pPr marL="0" indent="0">
              <a:buNone/>
            </a:pPr>
            <a:endParaRPr lang="en-US">
              <a:solidFill>
                <a:srgbClr val="000000"/>
              </a:solidFill>
              <a:latin typeface="Calibri"/>
              <a:ea typeface="Aptos" panose="020B0004020202020204" pitchFamily="34" charset="0"/>
              <a:cs typeface="Aptos" panose="020B0004020202020204" pitchFamily="34" charset="0"/>
            </a:endParaRPr>
          </a:p>
          <a:p>
            <a:pPr marL="0" indent="0">
              <a:buNone/>
            </a:pPr>
            <a:endParaRPr lang="en-US">
              <a:solidFill>
                <a:srgbClr val="000000"/>
              </a:solidFill>
              <a:latin typeface="Calibri"/>
              <a:ea typeface="Aptos" panose="020B0004020202020204" pitchFamily="34" charset="0"/>
              <a:cs typeface="Aptos" panose="020B0004020202020204" pitchFamily="34" charset="0"/>
            </a:endParaRPr>
          </a:p>
          <a:p>
            <a:pPr marL="0" indent="0">
              <a:buNone/>
            </a:pPr>
            <a:endParaRPr lang="en-US">
              <a:solidFill>
                <a:srgbClr val="000000"/>
              </a:solidFill>
              <a:latin typeface="Calibri"/>
              <a:ea typeface="Aptos" panose="020B0004020202020204" pitchFamily="34" charset="0"/>
              <a:cs typeface="Aptos" panose="020B0004020202020204" pitchFamily="34" charset="0"/>
            </a:endParaRPr>
          </a:p>
          <a:p>
            <a:pPr marL="0" indent="0">
              <a:buNone/>
            </a:pPr>
            <a:endParaRPr lang="en-US">
              <a:solidFill>
                <a:srgbClr val="000000"/>
              </a:solidFill>
              <a:latin typeface="Calibri"/>
              <a:ea typeface="Aptos" panose="020B0004020202020204" pitchFamily="34" charset="0"/>
              <a:cs typeface="Aptos" panose="020B0004020202020204" pitchFamily="34" charset="0"/>
            </a:endParaRPr>
          </a:p>
          <a:p>
            <a:pPr marL="0" indent="0">
              <a:buNone/>
            </a:pPr>
            <a:endParaRPr lang="en-US">
              <a:solidFill>
                <a:srgbClr val="000000"/>
              </a:solidFill>
              <a:latin typeface="Calibri"/>
              <a:ea typeface="Aptos" panose="020B0004020202020204" pitchFamily="34" charset="0"/>
              <a:cs typeface="Aptos" panose="020B0004020202020204" pitchFamily="34" charset="0"/>
            </a:endParaRPr>
          </a:p>
          <a:p>
            <a:pPr marL="0" marR="0" indent="0">
              <a:buNone/>
            </a:pPr>
            <a:r>
              <a:rPr lang="en-US">
                <a:solidFill>
                  <a:srgbClr val="000000"/>
                </a:solidFill>
                <a:effectLst/>
                <a:latin typeface="Calibri"/>
                <a:ea typeface="Aptos" panose="020B0004020202020204" pitchFamily="34" charset="0"/>
                <a:cs typeface="Aptos" panose="020B0004020202020204" pitchFamily="34" charset="0"/>
              </a:rPr>
              <a:t>This project is on assignment through contract with the </a:t>
            </a:r>
            <a:r>
              <a:rPr lang="en-US" b="1">
                <a:solidFill>
                  <a:srgbClr val="000000"/>
                </a:solidFill>
                <a:effectLst/>
                <a:latin typeface="Calibri"/>
                <a:ea typeface="Aptos" panose="020B0004020202020204" pitchFamily="34" charset="0"/>
                <a:cs typeface="Aptos" panose="020B0004020202020204" pitchFamily="34" charset="0"/>
              </a:rPr>
              <a:t>Administration on Disabilities, Administration for Community Living, Health and Human Services.</a:t>
            </a:r>
            <a:endParaRPr lang="en-US" b="1">
              <a:effectLst/>
              <a:latin typeface="Aptos"/>
              <a:ea typeface="Aptos" panose="020B0004020202020204" pitchFamily="34" charset="0"/>
              <a:cs typeface="Aptos" panose="020B0004020202020204" pitchFamily="34" charset="0"/>
            </a:endParaRPr>
          </a:p>
        </p:txBody>
      </p:sp>
      <p:sp>
        <p:nvSpPr>
          <p:cNvPr id="10" name="Subtitle 2">
            <a:extLst>
              <a:ext uri="{FF2B5EF4-FFF2-40B4-BE49-F238E27FC236}">
                <a16:creationId xmlns:a16="http://schemas.microsoft.com/office/drawing/2014/main" id="{1B35E190-59CA-4566-91FE-4C0893FED408}"/>
              </a:ext>
              <a:ext uri="{C183D7F6-B498-43B3-948B-1728B52AA6E4}">
                <adec:decorative xmlns:adec="http://schemas.microsoft.com/office/drawing/2017/decorative" val="1"/>
              </a:ext>
            </a:extLst>
          </p:cNvPr>
          <p:cNvSpPr txBox="1">
            <a:spLocks/>
          </p:cNvSpPr>
          <p:nvPr/>
        </p:nvSpPr>
        <p:spPr>
          <a:xfrm>
            <a:off x="6267451" y="1133474"/>
            <a:ext cx="5505450" cy="5543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400"/>
              </a:spcAft>
              <a:buNone/>
            </a:pPr>
            <a:endParaRPr lang="es-ES" sz="240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A38020C-A639-6F39-749C-E0DA6EA20610}"/>
              </a:ext>
            </a:extLst>
          </p:cNvPr>
          <p:cNvSpPr>
            <a:spLocks noGrp="1"/>
          </p:cNvSpPr>
          <p:nvPr>
            <p:ph type="sldNum" sz="quarter" idx="12"/>
          </p:nvPr>
        </p:nvSpPr>
        <p:spPr/>
        <p:txBody>
          <a:bodyPr/>
          <a:lstStyle/>
          <a:p>
            <a:fld id="{5D16CCA7-A32B-44D2-BAC0-8216F98A92EE}" type="slidenum">
              <a:rPr lang="en-US" smtClean="0"/>
              <a:t>23</a:t>
            </a:fld>
            <a:endParaRPr lang="en-US"/>
          </a:p>
        </p:txBody>
      </p:sp>
      <p:sp>
        <p:nvSpPr>
          <p:cNvPr id="4" name="Footer Placeholder 3">
            <a:extLst>
              <a:ext uri="{FF2B5EF4-FFF2-40B4-BE49-F238E27FC236}">
                <a16:creationId xmlns:a16="http://schemas.microsoft.com/office/drawing/2014/main" id="{9F517823-5CF1-2C6E-1EE5-45A1ABE9B249}"/>
              </a:ext>
              <a:ext uri="{C183D7F6-B498-43B3-948B-1728B52AA6E4}">
                <adec:decorative xmlns:adec="http://schemas.microsoft.com/office/drawing/2017/decorative" val="1"/>
              </a:ext>
            </a:extLst>
          </p:cNvPr>
          <p:cNvSpPr>
            <a:spLocks noGrp="1"/>
          </p:cNvSpPr>
          <p:nvPr>
            <p:ph type="ftr" sz="quarter" idx="11"/>
          </p:nvPr>
        </p:nvSpPr>
        <p:spPr>
          <a:xfrm>
            <a:off x="4038600" y="6356350"/>
            <a:ext cx="4814944"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3024198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5" name="Rectangle 1034">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37" name="Rectangle 1036">
            <a:extLst>
              <a:ext uri="{FF2B5EF4-FFF2-40B4-BE49-F238E27FC236}">
                <a16:creationId xmlns:a16="http://schemas.microsoft.com/office/drawing/2014/main" id="{B908E8DC-1025-4FCC-873D-DC5C2ADEF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39C24C-D3F9-4F66-A2E8-886EEDE20215}"/>
              </a:ext>
            </a:extLst>
          </p:cNvPr>
          <p:cNvSpPr>
            <a:spLocks noGrp="1"/>
          </p:cNvSpPr>
          <p:nvPr>
            <p:ph type="title"/>
          </p:nvPr>
        </p:nvSpPr>
        <p:spPr>
          <a:xfrm>
            <a:off x="555023" y="14390"/>
            <a:ext cx="4274607" cy="2135867"/>
          </a:xfrm>
        </p:spPr>
        <p:txBody>
          <a:bodyPr anchor="b">
            <a:normAutofit/>
          </a:bodyPr>
          <a:lstStyle/>
          <a:p>
            <a:r>
              <a:rPr lang="en-US" sz="4800" b="1">
                <a:solidFill>
                  <a:srgbClr val="750518"/>
                </a:solidFill>
              </a:rPr>
              <a:t>Facilitators:</a:t>
            </a:r>
            <a:br>
              <a:rPr lang="en-US" sz="4800" b="1"/>
            </a:br>
            <a:endParaRPr lang="en-US" sz="480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B35E190-59CA-4566-91FE-4C0893FED408}"/>
              </a:ext>
            </a:extLst>
          </p:cNvPr>
          <p:cNvSpPr>
            <a:spLocks noGrp="1"/>
          </p:cNvSpPr>
          <p:nvPr>
            <p:ph idx="1"/>
          </p:nvPr>
        </p:nvSpPr>
        <p:spPr>
          <a:xfrm>
            <a:off x="403336" y="1629512"/>
            <a:ext cx="4577980" cy="4290642"/>
          </a:xfrm>
        </p:spPr>
        <p:txBody>
          <a:bodyPr vert="horz" lIns="91440" tIns="45720" rIns="91440" bIns="45720" rtlCol="0" anchor="t">
            <a:normAutofit/>
          </a:bodyPr>
          <a:lstStyle/>
          <a:p>
            <a:pPr marL="228600" marR="0" lvl="0" indent="-228600" defTabSz="914400" rtl="0" eaLnBrk="1" fontAlgn="auto" latinLnBrk="0" hangingPunct="1">
              <a:spcBef>
                <a:spcPts val="0"/>
              </a:spcBef>
              <a:spcAft>
                <a:spcPts val="2400"/>
              </a:spcAft>
              <a:buClrTx/>
              <a:buSzTx/>
              <a:buFont typeface="Arial" panose="020B0604020202020204" pitchFamily="34" charset="0"/>
              <a:buChar char="•"/>
              <a:tabLst/>
              <a:defRPr/>
            </a:pPr>
            <a:endParaRPr lang="en-US" sz="1800" b="0" i="0" u="none" strike="noStrike" kern="1200" cap="none" spc="0" normalizeH="0" baseline="0" noProof="0">
              <a:ln>
                <a:noFill/>
              </a:ln>
              <a:effectLst/>
              <a:uLnTx/>
              <a:uFillTx/>
              <a:latin typeface="Arial"/>
              <a:cs typeface="Arial"/>
            </a:endParaRPr>
          </a:p>
          <a:p>
            <a:pPr>
              <a:spcBef>
                <a:spcPts val="0"/>
              </a:spcBef>
              <a:spcAft>
                <a:spcPts val="2400"/>
              </a:spcAft>
              <a:defRPr/>
            </a:pPr>
            <a:r>
              <a:rPr kumimoji="0" lang="en-US" sz="2000" b="1" i="0" u="none" strike="noStrike" kern="1200" cap="none" spc="0" normalizeH="0" baseline="0" noProof="0">
                <a:ln>
                  <a:noFill/>
                </a:ln>
                <a:effectLst/>
                <a:uLnTx/>
                <a:uFillTx/>
                <a:latin typeface="Arial"/>
                <a:cs typeface="Arial"/>
              </a:rPr>
              <a:t>Paula McElwee</a:t>
            </a:r>
            <a:r>
              <a:rPr kumimoji="0" lang="en-US" sz="2000" b="0" i="0" u="none" strike="noStrike" kern="1200" cap="none" spc="0" normalizeH="0" baseline="0" noProof="0">
                <a:ln>
                  <a:noFill/>
                </a:ln>
                <a:effectLst/>
                <a:uLnTx/>
                <a:uFillTx/>
                <a:latin typeface="Arial"/>
                <a:cs typeface="Arial"/>
              </a:rPr>
              <a:t>, Director of Technical </a:t>
            </a:r>
            <a:r>
              <a:rPr lang="en-US" sz="2000">
                <a:latin typeface="Arial"/>
                <a:cs typeface="Arial"/>
              </a:rPr>
              <a:t>Assistance, Independent</a:t>
            </a:r>
            <a:r>
              <a:rPr kumimoji="0" lang="en-US" sz="2000" b="0" i="0" u="none" strike="noStrike" kern="1200" cap="none" spc="0" normalizeH="0" baseline="0" noProof="0">
                <a:ln>
                  <a:noFill/>
                </a:ln>
                <a:effectLst/>
                <a:uLnTx/>
                <a:uFillTx/>
                <a:latin typeface="Arial"/>
                <a:cs typeface="Arial"/>
              </a:rPr>
              <a:t> Living Training and Technical Assistance Center </a:t>
            </a:r>
            <a:endParaRPr lang="en-US" sz="2000" b="0" i="0" u="none" strike="noStrike" kern="1200" cap="none" spc="0" normalizeH="0" baseline="0" noProof="0">
              <a:ln>
                <a:noFill/>
              </a:ln>
              <a:effectLst/>
              <a:uLnTx/>
              <a:uFillTx/>
              <a:latin typeface="Arial"/>
              <a:cs typeface="Arial"/>
            </a:endParaRPr>
          </a:p>
          <a:p>
            <a:pPr>
              <a:spcBef>
                <a:spcPts val="0"/>
              </a:spcBef>
              <a:spcAft>
                <a:spcPts val="2400"/>
              </a:spcAft>
              <a:defRPr/>
            </a:pPr>
            <a:r>
              <a:rPr lang="en-US" sz="2000" b="1">
                <a:latin typeface="Arial"/>
                <a:cs typeface="Arial"/>
              </a:rPr>
              <a:t>Sandra Breitengross Bitter, </a:t>
            </a:r>
            <a:r>
              <a:rPr lang="en-US" sz="2000">
                <a:latin typeface="Arial"/>
                <a:cs typeface="Arial"/>
              </a:rPr>
              <a:t>Project Director, Independent Living Training and Technical Assistance Center </a:t>
            </a:r>
          </a:p>
          <a:p>
            <a:pPr>
              <a:spcBef>
                <a:spcPts val="0"/>
              </a:spcBef>
              <a:spcAft>
                <a:spcPts val="2400"/>
              </a:spcAft>
              <a:defRPr/>
            </a:pPr>
            <a:endParaRPr lang="en-US" sz="1800">
              <a:latin typeface="Arial"/>
              <a:cs typeface="Arial"/>
            </a:endParaRPr>
          </a:p>
        </p:txBody>
      </p:sp>
      <p:pic>
        <p:nvPicPr>
          <p:cNvPr id="1026" name="Picture 2" descr="An older woman with silver hair and Scottish complexion, smiling, wearing a dark heather jacket and a striped shirt. ">
            <a:extLst>
              <a:ext uri="{FF2B5EF4-FFF2-40B4-BE49-F238E27FC236}">
                <a16:creationId xmlns:a16="http://schemas.microsoft.com/office/drawing/2014/main" id="{F8BA56B9-3E8B-E05C-1018-C807F4F28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94" r="8266" b="3"/>
          <a:stretch>
            <a:fillRect/>
          </a:stretch>
        </p:blipFill>
        <p:spPr bwMode="auto">
          <a:xfrm>
            <a:off x="5211495" y="699899"/>
            <a:ext cx="3211333" cy="54458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ndra Breitengross Bitter, a middle-aged woman with light brown skin, brown hair, and glasses, sits with her hands folded in front of her. ">
            <a:extLst>
              <a:ext uri="{FF2B5EF4-FFF2-40B4-BE49-F238E27FC236}">
                <a16:creationId xmlns:a16="http://schemas.microsoft.com/office/drawing/2014/main" id="{8549F9E5-B748-CDD8-F213-DF2A11E8E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58" r="9202" b="3"/>
          <a:stretch>
            <a:fillRect/>
          </a:stretch>
        </p:blipFill>
        <p:spPr bwMode="auto">
          <a:xfrm>
            <a:off x="8535080" y="699899"/>
            <a:ext cx="3211333" cy="5445836"/>
          </a:xfrm>
          <a:prstGeom prst="rect">
            <a:avLst/>
          </a:prstGeom>
          <a:noFill/>
          <a:extLst>
            <a:ext uri="{909E8E84-426E-40DD-AFC4-6F175D3DCCD1}">
              <a14:hiddenFill xmlns:a14="http://schemas.microsoft.com/office/drawing/2010/main">
                <a:solidFill>
                  <a:srgbClr val="FFFFFF"/>
                </a:solidFill>
              </a14:hiddenFill>
            </a:ext>
          </a:extLst>
        </p:spPr>
      </p:pic>
      <p:cxnSp>
        <p:nvCxnSpPr>
          <p:cNvPr id="1039" name="Straight Connector 1038">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FCB3BFFB-ED9A-BF95-14BE-10D3A7C08702}"/>
              </a:ext>
            </a:extLst>
          </p:cNvPr>
          <p:cNvSpPr>
            <a:spLocks noGrp="1"/>
          </p:cNvSpPr>
          <p:nvPr>
            <p:ph type="sldNum" sz="quarter" idx="12"/>
          </p:nvPr>
        </p:nvSpPr>
        <p:spPr>
          <a:xfrm>
            <a:off x="11365234" y="14390"/>
            <a:ext cx="826766" cy="675713"/>
          </a:xfrm>
        </p:spPr>
        <p:txBody>
          <a:bodyPr>
            <a:normAutofit/>
          </a:bodyPr>
          <a:lstStyle/>
          <a:p>
            <a:pPr algn="ctr">
              <a:spcAft>
                <a:spcPts val="600"/>
              </a:spcAft>
            </a:pPr>
            <a:fld id="{5D16CCA7-A32B-44D2-BAC0-8216F98A92EE}" type="slidenum">
              <a:rPr lang="en-US" smtClean="0"/>
              <a:pPr algn="ctr">
                <a:spcAft>
                  <a:spcPts val="600"/>
                </a:spcAft>
              </a:pPr>
              <a:t>3</a:t>
            </a:fld>
            <a:endParaRPr lang="en-US"/>
          </a:p>
        </p:txBody>
      </p:sp>
      <p:sp>
        <p:nvSpPr>
          <p:cNvPr id="1041" name="Rectangle 1040">
            <a:extLst>
              <a:ext uri="{FF2B5EF4-FFF2-40B4-BE49-F238E27FC236}">
                <a16:creationId xmlns:a16="http://schemas.microsoft.com/office/drawing/2014/main" id="{9B57D9A5-B0E6-43E8-854F-D4931B715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47856" y="706072"/>
            <a:ext cx="445586" cy="544584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1043" name="Straight Connector 1042">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632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0BF6C102-5B68-8FF1-61D9-8EC06345BF49}"/>
              </a:ext>
            </a:extLst>
          </p:cNvPr>
          <p:cNvSpPr>
            <a:spLocks noGrp="1"/>
          </p:cNvSpPr>
          <p:nvPr>
            <p:ph type="ftr" sz="quarter" idx="11"/>
          </p:nvPr>
        </p:nvSpPr>
        <p:spPr>
          <a:xfrm>
            <a:off x="6842187" y="6117965"/>
            <a:ext cx="4114800" cy="745637"/>
          </a:xfrm>
        </p:spPr>
        <p:txBody>
          <a:bodyPr>
            <a:normAutofit/>
          </a:bodyPr>
          <a:lstStyle/>
          <a:p>
            <a:pPr algn="r">
              <a:spcAft>
                <a:spcPts val="600"/>
              </a:spcAft>
            </a:pPr>
            <a:r>
              <a:rPr lang="en-US" b="1"/>
              <a:t>Independent Living  Training and Technical Assistance Center</a:t>
            </a:r>
          </a:p>
        </p:txBody>
      </p:sp>
      <p:sp>
        <p:nvSpPr>
          <p:cNvPr id="10" name="Subtitle 2">
            <a:extLst>
              <a:ext uri="{FF2B5EF4-FFF2-40B4-BE49-F238E27FC236}">
                <a16:creationId xmlns:a16="http://schemas.microsoft.com/office/drawing/2014/main" id="{1B35E190-59CA-4566-91FE-4C0893FED408}"/>
              </a:ext>
              <a:ext uri="{C183D7F6-B498-43B3-948B-1728B52AA6E4}">
                <adec:decorative xmlns:adec="http://schemas.microsoft.com/office/drawing/2017/decorative" val="1"/>
              </a:ext>
            </a:extLst>
          </p:cNvPr>
          <p:cNvSpPr txBox="1">
            <a:spLocks/>
          </p:cNvSpPr>
          <p:nvPr/>
        </p:nvSpPr>
        <p:spPr>
          <a:xfrm>
            <a:off x="6267451" y="1133475"/>
            <a:ext cx="5505450" cy="38004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2400"/>
              </a:spcAft>
              <a:buNone/>
            </a:pPr>
            <a:endParaRPr lang="es-ES"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1493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888F-53F7-DEF0-CBFD-64E67F6620C4}"/>
              </a:ext>
            </a:extLst>
          </p:cNvPr>
          <p:cNvSpPr>
            <a:spLocks noGrp="1"/>
          </p:cNvSpPr>
          <p:nvPr>
            <p:ph type="title"/>
          </p:nvPr>
        </p:nvSpPr>
        <p:spPr/>
        <p:txBody>
          <a:bodyPr/>
          <a:lstStyle/>
          <a:p>
            <a:r>
              <a:rPr lang="en-US" b="1">
                <a:solidFill>
                  <a:srgbClr val="750518"/>
                </a:solidFill>
              </a:rPr>
              <a:t>Reminders</a:t>
            </a:r>
          </a:p>
        </p:txBody>
      </p:sp>
      <p:sp>
        <p:nvSpPr>
          <p:cNvPr id="3" name="Content Placeholder 2">
            <a:extLst>
              <a:ext uri="{FF2B5EF4-FFF2-40B4-BE49-F238E27FC236}">
                <a16:creationId xmlns:a16="http://schemas.microsoft.com/office/drawing/2014/main" id="{B904200B-624C-21E5-0C56-C5534FC94613}"/>
              </a:ext>
            </a:extLst>
          </p:cNvPr>
          <p:cNvSpPr>
            <a:spLocks noGrp="1"/>
          </p:cNvSpPr>
          <p:nvPr>
            <p:ph idx="1"/>
          </p:nvPr>
        </p:nvSpPr>
        <p:spPr>
          <a:xfrm>
            <a:off x="838200" y="1527586"/>
            <a:ext cx="10515600" cy="4649377"/>
          </a:xfrm>
        </p:spPr>
        <p:txBody>
          <a:bodyPr vert="horz" lIns="91440" tIns="45720" rIns="91440" bIns="45720" rtlCol="0" anchor="t">
            <a:normAutofit lnSpcReduction="10000"/>
          </a:bodyPr>
          <a:lstStyle/>
          <a:p>
            <a:pPr marL="0" indent="0">
              <a:buNone/>
            </a:pPr>
            <a:r>
              <a:rPr lang="en-US" sz="2400" b="1">
                <a:solidFill>
                  <a:srgbClr val="000000"/>
                </a:solidFill>
              </a:rPr>
              <a:t>Accessibility</a:t>
            </a:r>
            <a:endParaRPr lang="en-US"/>
          </a:p>
          <a:p>
            <a:pPr lvl="1"/>
            <a:r>
              <a:rPr lang="en-US" b="1">
                <a:solidFill>
                  <a:srgbClr val="000000"/>
                </a:solidFill>
              </a:rPr>
              <a:t>WAIT FOR THE MICROPHONE! </a:t>
            </a:r>
          </a:p>
          <a:p>
            <a:pPr lvl="1"/>
            <a:r>
              <a:rPr lang="en-US">
                <a:solidFill>
                  <a:srgbClr val="000000"/>
                </a:solidFill>
              </a:rPr>
              <a:t>Provide your name and organization when introducing yourself and each time you are speaking.</a:t>
            </a:r>
          </a:p>
          <a:p>
            <a:pPr marL="457200" lvl="1" indent="0">
              <a:buNone/>
            </a:pPr>
            <a:endParaRPr lang="en-US">
              <a:solidFill>
                <a:srgbClr val="000000"/>
              </a:solidFill>
              <a:ea typeface="+mn-ea"/>
              <a:cs typeface="+mn-cs"/>
            </a:endParaRPr>
          </a:p>
          <a:p>
            <a:pPr marL="0" lvl="1" indent="0">
              <a:buNone/>
            </a:pPr>
            <a:r>
              <a:rPr lang="en-US" b="1">
                <a:solidFill>
                  <a:srgbClr val="000000"/>
                </a:solidFill>
              </a:rPr>
              <a:t>Be </a:t>
            </a:r>
            <a:r>
              <a:rPr lang="en-US" b="1">
                <a:solidFill>
                  <a:srgbClr val="000000"/>
                </a:solidFill>
                <a:ea typeface="+mn-ea"/>
                <a:cs typeface="+mn-cs"/>
              </a:rPr>
              <a:t>Open to Learn</a:t>
            </a:r>
          </a:p>
          <a:p>
            <a:pPr lvl="1"/>
            <a:r>
              <a:rPr lang="en-US">
                <a:solidFill>
                  <a:srgbClr val="000000"/>
                </a:solidFill>
              </a:rPr>
              <a:t>The group contains all levels of experience and backgrounds.  </a:t>
            </a:r>
          </a:p>
          <a:p>
            <a:pPr lvl="1"/>
            <a:r>
              <a:rPr lang="en-US">
                <a:solidFill>
                  <a:srgbClr val="000000"/>
                </a:solidFill>
              </a:rPr>
              <a:t>This is a learning environment, and all questions are appropriate and expected. </a:t>
            </a:r>
          </a:p>
          <a:p>
            <a:pPr marL="0" indent="0">
              <a:buNone/>
            </a:pPr>
            <a:r>
              <a:rPr lang="en-US" sz="2400" b="1">
                <a:solidFill>
                  <a:srgbClr val="000000"/>
                </a:solidFill>
              </a:rPr>
              <a:t>Share</a:t>
            </a:r>
            <a:r>
              <a:rPr lang="en-US" b="1">
                <a:solidFill>
                  <a:srgbClr val="000000"/>
                </a:solidFill>
              </a:rPr>
              <a:t> </a:t>
            </a:r>
          </a:p>
          <a:p>
            <a:pPr lvl="1"/>
            <a:r>
              <a:rPr lang="en-US"/>
              <a:t>Share great ideas that are working for your state.</a:t>
            </a:r>
          </a:p>
          <a:p>
            <a:pPr lvl="1"/>
            <a:r>
              <a:rPr lang="en-US"/>
              <a:t>But don’t overshare…if you need one-on-on assistance, reach out to us</a:t>
            </a:r>
          </a:p>
          <a:p>
            <a:endParaRPr lang="en-US"/>
          </a:p>
        </p:txBody>
      </p:sp>
      <p:pic>
        <p:nvPicPr>
          <p:cNvPr id="7" name="Graphic 6" descr="Microphone with solid fill">
            <a:extLst>
              <a:ext uri="{FF2B5EF4-FFF2-40B4-BE49-F238E27FC236}">
                <a16:creationId xmlns:a16="http://schemas.microsoft.com/office/drawing/2014/main" id="{F61854CE-757E-4BE6-EA84-25DFD6CBA9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0983" y="1922676"/>
            <a:ext cx="930473" cy="930473"/>
          </a:xfrm>
          <a:prstGeom prst="rect">
            <a:avLst/>
          </a:prstGeom>
        </p:spPr>
      </p:pic>
      <p:pic>
        <p:nvPicPr>
          <p:cNvPr id="9" name="Graphic 8" descr="Question Mark with solid fill">
            <a:extLst>
              <a:ext uri="{FF2B5EF4-FFF2-40B4-BE49-F238E27FC236}">
                <a16:creationId xmlns:a16="http://schemas.microsoft.com/office/drawing/2014/main" id="{8A70AABF-4FC5-F293-0EA5-08FB5B194E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5670" y="3654303"/>
            <a:ext cx="701097" cy="701097"/>
          </a:xfrm>
          <a:prstGeom prst="rect">
            <a:avLst/>
          </a:prstGeom>
        </p:spPr>
      </p:pic>
      <p:sp>
        <p:nvSpPr>
          <p:cNvPr id="5" name="Slide Number Placeholder 4">
            <a:extLst>
              <a:ext uri="{FF2B5EF4-FFF2-40B4-BE49-F238E27FC236}">
                <a16:creationId xmlns:a16="http://schemas.microsoft.com/office/drawing/2014/main" id="{8EBA67DC-DA98-BE42-6CB7-5FEDEFFCD2F8}"/>
              </a:ext>
            </a:extLst>
          </p:cNvPr>
          <p:cNvSpPr>
            <a:spLocks noGrp="1"/>
          </p:cNvSpPr>
          <p:nvPr>
            <p:ph type="sldNum" sz="quarter" idx="12"/>
          </p:nvPr>
        </p:nvSpPr>
        <p:spPr/>
        <p:txBody>
          <a:bodyPr/>
          <a:lstStyle/>
          <a:p>
            <a:fld id="{181E4D21-DFBA-4BA9-A6C6-558C4B06F883}" type="slidenum">
              <a:rPr lang="en-US" smtClean="0"/>
              <a:t>4</a:t>
            </a:fld>
            <a:endParaRPr lang="en-US"/>
          </a:p>
        </p:txBody>
      </p:sp>
      <p:sp>
        <p:nvSpPr>
          <p:cNvPr id="4" name="Footer Placeholder 3">
            <a:extLst>
              <a:ext uri="{FF2B5EF4-FFF2-40B4-BE49-F238E27FC236}">
                <a16:creationId xmlns:a16="http://schemas.microsoft.com/office/drawing/2014/main" id="{06B1C6EC-CE31-563C-E86D-251FDC686A22}"/>
              </a:ext>
              <a:ext uri="{C183D7F6-B498-43B3-948B-1728B52AA6E4}">
                <adec:decorative xmlns:adec="http://schemas.microsoft.com/office/drawing/2017/decorative" val="1"/>
              </a:ext>
            </a:extLst>
          </p:cNvPr>
          <p:cNvSpPr>
            <a:spLocks noGrp="1"/>
          </p:cNvSpPr>
          <p:nvPr>
            <p:ph type="ftr" sz="quarter" idx="11"/>
          </p:nvPr>
        </p:nvSpPr>
        <p:spPr>
          <a:xfrm>
            <a:off x="3485479" y="6356350"/>
            <a:ext cx="4840940" cy="365125"/>
          </a:xfrm>
        </p:spPr>
        <p:txBody>
          <a:body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4192252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9C24C-D3F9-4F66-A2E8-886EEDE20215}"/>
              </a:ext>
            </a:extLst>
          </p:cNvPr>
          <p:cNvSpPr>
            <a:spLocks noGrp="1"/>
          </p:cNvSpPr>
          <p:nvPr>
            <p:ph type="title"/>
          </p:nvPr>
        </p:nvSpPr>
        <p:spPr>
          <a:xfrm>
            <a:off x="838200" y="365125"/>
            <a:ext cx="10515600" cy="925793"/>
          </a:xfrm>
        </p:spPr>
        <p:txBody>
          <a:bodyPr>
            <a:normAutofit fontScale="90000"/>
          </a:bodyPr>
          <a:lstStyle/>
          <a:p>
            <a:r>
              <a:rPr lang="en-US" sz="4000" b="1">
                <a:solidFill>
                  <a:srgbClr val="750518"/>
                </a:solidFill>
              </a:rPr>
              <a:t>What we will discuss today</a:t>
            </a:r>
            <a:br>
              <a:rPr lang="en-US" sz="2400"/>
            </a:br>
            <a:endParaRPr lang="en-US" sz="240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B35E190-59CA-4566-91FE-4C0893FED408}"/>
              </a:ext>
            </a:extLst>
          </p:cNvPr>
          <p:cNvSpPr>
            <a:spLocks noGrp="1"/>
          </p:cNvSpPr>
          <p:nvPr>
            <p:ph idx="1"/>
          </p:nvPr>
        </p:nvSpPr>
        <p:spPr>
          <a:xfrm>
            <a:off x="838200" y="1398494"/>
            <a:ext cx="10515600" cy="4778469"/>
          </a:xfrm>
        </p:spPr>
        <p:txBody>
          <a:bodyPr vert="horz" lIns="91440" tIns="45720" rIns="91440" bIns="45720" rtlCol="0" anchor="t">
            <a:normAutofit/>
          </a:bodyPr>
          <a:lstStyle/>
          <a:p>
            <a:r>
              <a:rPr lang="en-US" sz="2400" b="0" i="0">
                <a:solidFill>
                  <a:srgbClr val="202124"/>
                </a:solidFill>
                <a:effectLst/>
              </a:rPr>
              <a:t>You will become familiar with the regulations and indicators regarding </a:t>
            </a:r>
            <a:r>
              <a:rPr lang="en-US" sz="2400">
                <a:solidFill>
                  <a:srgbClr val="202124"/>
                </a:solidFill>
              </a:rPr>
              <a:t>the autonomy </a:t>
            </a:r>
            <a:r>
              <a:rPr lang="en-US" sz="2400" b="0" i="0">
                <a:solidFill>
                  <a:srgbClr val="202124"/>
                </a:solidFill>
                <a:effectLst/>
              </a:rPr>
              <a:t>of the  SILC</a:t>
            </a:r>
            <a:r>
              <a:rPr lang="en-US" sz="2400">
                <a:solidFill>
                  <a:srgbClr val="202124"/>
                </a:solidFill>
              </a:rPr>
              <a:t>.</a:t>
            </a:r>
            <a:r>
              <a:rPr lang="en-US" sz="2400" b="0" i="0">
                <a:solidFill>
                  <a:srgbClr val="202124"/>
                </a:solidFill>
                <a:effectLst/>
              </a:rPr>
              <a:t> </a:t>
            </a:r>
          </a:p>
          <a:p>
            <a:r>
              <a:rPr lang="en-US" sz="2400" b="0" i="0">
                <a:solidFill>
                  <a:srgbClr val="202124"/>
                </a:solidFill>
                <a:effectLst/>
              </a:rPr>
              <a:t>You will learn how the</a:t>
            </a:r>
            <a:r>
              <a:rPr lang="en-US" sz="2400">
                <a:solidFill>
                  <a:srgbClr val="202124"/>
                </a:solidFill>
              </a:rPr>
              <a:t> </a:t>
            </a:r>
            <a:r>
              <a:rPr lang="en-US" sz="2400" b="0" i="0">
                <a:solidFill>
                  <a:srgbClr val="202124"/>
                </a:solidFill>
                <a:effectLst/>
              </a:rPr>
              <a:t> SILCs and DSEs</a:t>
            </a:r>
            <a:r>
              <a:rPr lang="en-US" sz="2400">
                <a:solidFill>
                  <a:srgbClr val="202124"/>
                </a:solidFill>
              </a:rPr>
              <a:t> interact in different states</a:t>
            </a:r>
            <a:r>
              <a:rPr lang="en-US" sz="2400" b="0" i="0">
                <a:solidFill>
                  <a:srgbClr val="202124"/>
                </a:solidFill>
                <a:effectLst/>
              </a:rPr>
              <a:t>.</a:t>
            </a:r>
          </a:p>
          <a:p>
            <a:r>
              <a:rPr lang="en-US" sz="2400">
                <a:solidFill>
                  <a:srgbClr val="202124"/>
                </a:solidFill>
              </a:rPr>
              <a:t>We will focus on the basics of how the SILC is autonomous, what it does, and how it interacts with the DSE.</a:t>
            </a:r>
          </a:p>
          <a:p>
            <a:r>
              <a:rPr lang="en-US" sz="2400">
                <a:solidFill>
                  <a:srgbClr val="202124"/>
                </a:solidFill>
              </a:rPr>
              <a:t>We will share great ideas for assuring autonomy while maintaining good relationships.</a:t>
            </a:r>
          </a:p>
          <a:p>
            <a:endParaRPr lang="en-US" sz="2400">
              <a:solidFill>
                <a:srgbClr val="202124"/>
              </a:solidFill>
            </a:endParaRPr>
          </a:p>
        </p:txBody>
      </p:sp>
      <p:sp>
        <p:nvSpPr>
          <p:cNvPr id="10" name="Subtitle 2">
            <a:extLst>
              <a:ext uri="{FF2B5EF4-FFF2-40B4-BE49-F238E27FC236}">
                <a16:creationId xmlns:a16="http://schemas.microsoft.com/office/drawing/2014/main" id="{1B35E190-59CA-4566-91FE-4C0893FED408}"/>
              </a:ext>
              <a:ext uri="{C183D7F6-B498-43B3-948B-1728B52AA6E4}">
                <adec:decorative xmlns:adec="http://schemas.microsoft.com/office/drawing/2017/decorative" val="1"/>
              </a:ext>
            </a:extLst>
          </p:cNvPr>
          <p:cNvSpPr txBox="1">
            <a:spLocks/>
          </p:cNvSpPr>
          <p:nvPr/>
        </p:nvSpPr>
        <p:spPr>
          <a:xfrm>
            <a:off x="6229351" y="1133474"/>
            <a:ext cx="5505450" cy="53054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s-ES" sz="240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B4CB4A61-A7C2-94C6-679A-A6943FCCEFAB}"/>
              </a:ext>
            </a:extLst>
          </p:cNvPr>
          <p:cNvSpPr>
            <a:spLocks noGrp="1"/>
          </p:cNvSpPr>
          <p:nvPr>
            <p:ph type="sldNum" sz="quarter" idx="12"/>
          </p:nvPr>
        </p:nvSpPr>
        <p:spPr/>
        <p:txBody>
          <a:bodyPr/>
          <a:lstStyle/>
          <a:p>
            <a:fld id="{5D16CCA7-A32B-44D2-BAC0-8216F98A92EE}" type="slidenum">
              <a:rPr lang="en-US" smtClean="0"/>
              <a:t>5</a:t>
            </a:fld>
            <a:endParaRPr lang="en-US"/>
          </a:p>
        </p:txBody>
      </p:sp>
      <p:sp>
        <p:nvSpPr>
          <p:cNvPr id="6" name="Footer Placeholder 3">
            <a:extLst>
              <a:ext uri="{FF2B5EF4-FFF2-40B4-BE49-F238E27FC236}">
                <a16:creationId xmlns:a16="http://schemas.microsoft.com/office/drawing/2014/main" id="{8E7D107C-F5DF-2E9C-7995-4118E501DB30}"/>
              </a:ext>
              <a:ext uri="{C183D7F6-B498-43B3-948B-1728B52AA6E4}">
                <adec:decorative xmlns:adec="http://schemas.microsoft.com/office/drawing/2017/decorative" val="1"/>
              </a:ext>
            </a:extLst>
          </p:cNvPr>
          <p:cNvSpPr txBox="1">
            <a:spLocks/>
          </p:cNvSpPr>
          <p:nvPr/>
        </p:nvSpPr>
        <p:spPr>
          <a:xfrm>
            <a:off x="3765177" y="6356350"/>
            <a:ext cx="4625788"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chemeClr val="accent3">
                    <a:lumMod val="75000"/>
                  </a:schemeClr>
                </a:solidFill>
              </a:rPr>
              <a:t>Independent Living  Training and Technical Assistance Center</a:t>
            </a:r>
          </a:p>
        </p:txBody>
      </p:sp>
    </p:spTree>
    <p:extLst>
      <p:ext uri="{BB962C8B-B14F-4D97-AF65-F5344CB8AC3E}">
        <p14:creationId xmlns:p14="http://schemas.microsoft.com/office/powerpoint/2010/main" val="3898411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64D87-CC88-8071-A740-5DCC3D7C8C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BEB82F-8C43-C563-E605-63AB1C99B1B8}"/>
              </a:ext>
            </a:extLst>
          </p:cNvPr>
          <p:cNvSpPr>
            <a:spLocks noGrp="1"/>
          </p:cNvSpPr>
          <p:nvPr>
            <p:ph type="title"/>
          </p:nvPr>
        </p:nvSpPr>
        <p:spPr/>
        <p:txBody>
          <a:bodyPr/>
          <a:lstStyle/>
          <a:p>
            <a:r>
              <a:rPr lang="en-US" b="1">
                <a:solidFill>
                  <a:srgbClr val="750518"/>
                </a:solidFill>
              </a:rPr>
              <a:t>Resources, References, Terminology</a:t>
            </a:r>
          </a:p>
        </p:txBody>
      </p:sp>
      <p:sp>
        <p:nvSpPr>
          <p:cNvPr id="3" name="Content Placeholder 2">
            <a:extLst>
              <a:ext uri="{FF2B5EF4-FFF2-40B4-BE49-F238E27FC236}">
                <a16:creationId xmlns:a16="http://schemas.microsoft.com/office/drawing/2014/main" id="{69B79EC6-A4C8-5CA5-B9F5-0DA78687D8F9}"/>
              </a:ext>
            </a:extLst>
          </p:cNvPr>
          <p:cNvSpPr>
            <a:spLocks noGrp="1"/>
          </p:cNvSpPr>
          <p:nvPr>
            <p:ph idx="1"/>
          </p:nvPr>
        </p:nvSpPr>
        <p:spPr>
          <a:xfrm>
            <a:off x="838200" y="1527586"/>
            <a:ext cx="10515600" cy="4649377"/>
          </a:xfrm>
        </p:spPr>
        <p:txBody>
          <a:bodyPr vert="horz" lIns="91440" tIns="45720" rIns="91440" bIns="45720" rtlCol="0" anchor="t">
            <a:normAutofit fontScale="92500" lnSpcReduction="20000"/>
          </a:bodyPr>
          <a:lstStyle/>
          <a:p>
            <a:r>
              <a:rPr lang="en-US" sz="3200" b="1">
                <a:solidFill>
                  <a:srgbClr val="202124"/>
                </a:solidFill>
              </a:rPr>
              <a:t>CILs or ILCs: </a:t>
            </a:r>
            <a:r>
              <a:rPr lang="en-US" sz="3200">
                <a:solidFill>
                  <a:srgbClr val="202124"/>
                </a:solidFill>
              </a:rPr>
              <a:t>Centers for Independent Living or Independent Living Centers</a:t>
            </a:r>
          </a:p>
          <a:p>
            <a:r>
              <a:rPr lang="en-US" sz="3200" b="1"/>
              <a:t>SILC:</a:t>
            </a:r>
            <a:r>
              <a:rPr lang="en-US" sz="3200"/>
              <a:t> Statewide Independent Living Council</a:t>
            </a:r>
          </a:p>
          <a:p>
            <a:r>
              <a:rPr lang="en-US" sz="3200" b="1"/>
              <a:t>DSE:</a:t>
            </a:r>
            <a:r>
              <a:rPr lang="en-US" sz="3200"/>
              <a:t> Designated State Entity</a:t>
            </a:r>
            <a:endParaRPr lang="en-US" sz="3200">
              <a:solidFill>
                <a:srgbClr val="467886"/>
              </a:solidFill>
              <a:hlinkClick r:id="rId2">
                <a:extLst>
                  <a:ext uri="{A12FA001-AC4F-418D-AE19-62706E023703}">
                    <ahyp:hlinkClr xmlns:ahyp="http://schemas.microsoft.com/office/drawing/2018/hyperlinkcolor" val="tx"/>
                  </a:ext>
                </a:extLst>
              </a:hlinkClick>
            </a:endParaRPr>
          </a:p>
          <a:p>
            <a:r>
              <a:rPr lang="en-US" sz="3200" b="1">
                <a:hlinkClick r:id="rId2">
                  <a:extLst>
                    <a:ext uri="{A12FA001-AC4F-418D-AE19-62706E023703}">
                      <ahyp:hlinkClr xmlns:ahyp="http://schemas.microsoft.com/office/drawing/2018/hyperlinkcolor" val="tx"/>
                    </a:ext>
                  </a:extLst>
                </a:hlinkClick>
              </a:rPr>
              <a:t>The Rehab Act</a:t>
            </a:r>
            <a:r>
              <a:rPr lang="en-US" sz="3200" b="1">
                <a:hlinkClick r:id="rId2"/>
              </a:rPr>
              <a:t>:</a:t>
            </a:r>
            <a:r>
              <a:rPr lang="en-US" sz="3200" b="1"/>
              <a:t> </a:t>
            </a:r>
            <a:r>
              <a:rPr lang="en-US" sz="3200"/>
              <a:t>The Rehabilitation Act of 1973, as amended by the Workforce Innovation and Opportunity Act (WIOA)</a:t>
            </a:r>
          </a:p>
          <a:p>
            <a:r>
              <a:rPr lang="en-US" sz="3200" b="1">
                <a:hlinkClick r:id="rId3">
                  <a:extLst>
                    <a:ext uri="{A12FA001-AC4F-418D-AE19-62706E023703}">
                      <ahyp:hlinkClr xmlns:ahyp="http://schemas.microsoft.com/office/drawing/2018/hyperlinkcolor" val="tx"/>
                    </a:ext>
                  </a:extLst>
                </a:hlinkClick>
              </a:rPr>
              <a:t>Independent Living Regulations - 45 CFR 1329</a:t>
            </a:r>
            <a:endParaRPr lang="en-US" sz="3200" b="1"/>
          </a:p>
          <a:p>
            <a:r>
              <a:rPr lang="en-US" sz="3200" b="1">
                <a:hlinkClick r:id="rId4">
                  <a:extLst>
                    <a:ext uri="{A12FA001-AC4F-418D-AE19-62706E023703}">
                      <ahyp:hlinkClr xmlns:ahyp="http://schemas.microsoft.com/office/drawing/2018/hyperlinkcolor" val="tx"/>
                    </a:ext>
                  </a:extLst>
                </a:hlinkClick>
              </a:rPr>
              <a:t>SILC Indicators and SILC and DSE Assurances:</a:t>
            </a:r>
            <a:r>
              <a:rPr lang="en-US" sz="3200" b="1"/>
              <a:t> </a:t>
            </a:r>
          </a:p>
          <a:p>
            <a:pPr lvl="1"/>
            <a:r>
              <a:rPr lang="en-US"/>
              <a:t>Indicators are specific requirements that show a SILC is performing in accordance with the Rehab Act and IL regulations. </a:t>
            </a:r>
          </a:p>
          <a:p>
            <a:pPr lvl="1"/>
            <a:r>
              <a:rPr lang="en-US"/>
              <a:t>Assurances are agreements between the funder and the recipient about certain actions the recipient will or will not take as a condition of receiving the funds.  </a:t>
            </a:r>
          </a:p>
          <a:p>
            <a:endParaRPr lang="en-US"/>
          </a:p>
        </p:txBody>
      </p:sp>
      <p:sp>
        <p:nvSpPr>
          <p:cNvPr id="4" name="Footer Placeholder 3">
            <a:extLst>
              <a:ext uri="{FF2B5EF4-FFF2-40B4-BE49-F238E27FC236}">
                <a16:creationId xmlns:a16="http://schemas.microsoft.com/office/drawing/2014/main" id="{34BB1D68-BF24-04F4-663F-EC92CD674983}"/>
              </a:ext>
            </a:extLst>
          </p:cNvPr>
          <p:cNvSpPr>
            <a:spLocks noGrp="1"/>
          </p:cNvSpPr>
          <p:nvPr>
            <p:ph type="ftr" sz="quarter" idx="11"/>
          </p:nvPr>
        </p:nvSpPr>
        <p:spPr>
          <a:xfrm>
            <a:off x="3485479" y="6356350"/>
            <a:ext cx="4840940" cy="365125"/>
          </a:xfrm>
        </p:spPr>
        <p:txBody>
          <a:bodyPr/>
          <a:lstStyle/>
          <a:p>
            <a:r>
              <a:rPr lang="en-US" b="1">
                <a:solidFill>
                  <a:schemeClr val="accent3">
                    <a:lumMod val="75000"/>
                  </a:schemeClr>
                </a:solidFill>
              </a:rPr>
              <a:t>Independent Living  Training and Technical Assistance Center</a:t>
            </a:r>
          </a:p>
        </p:txBody>
      </p:sp>
      <p:sp>
        <p:nvSpPr>
          <p:cNvPr id="5" name="Slide Number Placeholder 4">
            <a:extLst>
              <a:ext uri="{FF2B5EF4-FFF2-40B4-BE49-F238E27FC236}">
                <a16:creationId xmlns:a16="http://schemas.microsoft.com/office/drawing/2014/main" id="{2FB51D89-0345-D356-7DDA-A199A333710B}"/>
              </a:ext>
            </a:extLst>
          </p:cNvPr>
          <p:cNvSpPr>
            <a:spLocks noGrp="1"/>
          </p:cNvSpPr>
          <p:nvPr>
            <p:ph type="sldNum" sz="quarter" idx="12"/>
          </p:nvPr>
        </p:nvSpPr>
        <p:spPr/>
        <p:txBody>
          <a:bodyPr/>
          <a:lstStyle/>
          <a:p>
            <a:fld id="{181E4D21-DFBA-4BA9-A6C6-558C4B06F883}" type="slidenum">
              <a:rPr lang="en-US" smtClean="0"/>
              <a:t>6</a:t>
            </a:fld>
            <a:endParaRPr lang="en-US"/>
          </a:p>
        </p:txBody>
      </p:sp>
    </p:spTree>
    <p:extLst>
      <p:ext uri="{BB962C8B-B14F-4D97-AF65-F5344CB8AC3E}">
        <p14:creationId xmlns:p14="http://schemas.microsoft.com/office/powerpoint/2010/main" val="1664596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3FB2-CEF2-FB19-C441-C34E80145628}"/>
              </a:ext>
            </a:extLst>
          </p:cNvPr>
          <p:cNvSpPr>
            <a:spLocks noGrp="1"/>
          </p:cNvSpPr>
          <p:nvPr>
            <p:ph type="title"/>
          </p:nvPr>
        </p:nvSpPr>
        <p:spPr/>
        <p:txBody>
          <a:bodyPr>
            <a:normAutofit/>
          </a:bodyPr>
          <a:lstStyle/>
          <a:p>
            <a:r>
              <a:rPr lang="en-US" sz="4000" b="1">
                <a:solidFill>
                  <a:srgbClr val="750518"/>
                </a:solidFill>
              </a:rPr>
              <a:t>What kind of board is the SILC?	</a:t>
            </a:r>
          </a:p>
        </p:txBody>
      </p:sp>
      <p:sp>
        <p:nvSpPr>
          <p:cNvPr id="3" name="Content Placeholder 2">
            <a:extLst>
              <a:ext uri="{FF2B5EF4-FFF2-40B4-BE49-F238E27FC236}">
                <a16:creationId xmlns:a16="http://schemas.microsoft.com/office/drawing/2014/main" id="{C547668A-4518-F1D6-A50A-926B8AD58C6F}"/>
              </a:ext>
            </a:extLst>
          </p:cNvPr>
          <p:cNvSpPr>
            <a:spLocks noGrp="1"/>
          </p:cNvSpPr>
          <p:nvPr>
            <p:ph idx="1"/>
          </p:nvPr>
        </p:nvSpPr>
        <p:spPr>
          <a:xfrm>
            <a:off x="838200" y="1570616"/>
            <a:ext cx="10515600" cy="4606347"/>
          </a:xfrm>
        </p:spPr>
        <p:txBody>
          <a:bodyPr vert="horz" lIns="91440" tIns="45720" rIns="91440" bIns="45720" rtlCol="0" anchor="t">
            <a:normAutofit/>
          </a:bodyPr>
          <a:lstStyle/>
          <a:p>
            <a:r>
              <a:rPr lang="en-US" b="1"/>
              <a:t>Governing Board: </a:t>
            </a:r>
            <a:r>
              <a:rPr lang="en-US"/>
              <a:t>Even though you are independent by law, the governor appoints the members of the SILC. The SILC is a governing board that typically hires and oversees staff to carry out the council’s day-to-day work.</a:t>
            </a:r>
          </a:p>
          <a:p>
            <a:r>
              <a:rPr lang="en-US" b="1"/>
              <a:t>Governmental Entity: </a:t>
            </a:r>
            <a:r>
              <a:rPr lang="en-US"/>
              <a:t>The SILC is also a governmental entity, established in federal law (and sometimes state law), and not only in your bylaws. The council cannot change those laws. </a:t>
            </a:r>
          </a:p>
          <a:p>
            <a:r>
              <a:rPr lang="en-US" b="1"/>
              <a:t>Independent from State Agencies: </a:t>
            </a:r>
            <a:r>
              <a:rPr lang="en-US"/>
              <a:t>The SILC must be independent of and autonomous from the DSE and cannot be established as an entity within a State agency. </a:t>
            </a:r>
          </a:p>
        </p:txBody>
      </p:sp>
      <p:sp>
        <p:nvSpPr>
          <p:cNvPr id="4" name="Footer Placeholder 3">
            <a:extLst>
              <a:ext uri="{FF2B5EF4-FFF2-40B4-BE49-F238E27FC236}">
                <a16:creationId xmlns:a16="http://schemas.microsoft.com/office/drawing/2014/main" id="{0B57E746-5E02-8E54-E7F2-5CDE2C9A4B65}"/>
              </a:ext>
            </a:extLst>
          </p:cNvPr>
          <p:cNvSpPr>
            <a:spLocks noGrp="1"/>
          </p:cNvSpPr>
          <p:nvPr>
            <p:ph type="ftr" sz="quarter" idx="11"/>
          </p:nvPr>
        </p:nvSpPr>
        <p:spPr>
          <a:xfrm>
            <a:off x="3668358" y="6356350"/>
            <a:ext cx="4679576" cy="365125"/>
          </a:xfrm>
        </p:spPr>
        <p:txBody>
          <a:bodyPr/>
          <a:lstStyle/>
          <a:p>
            <a:r>
              <a:rPr lang="en-US" b="1">
                <a:solidFill>
                  <a:schemeClr val="accent3">
                    <a:lumMod val="75000"/>
                  </a:schemeClr>
                </a:solidFill>
              </a:rPr>
              <a:t>Independent Living  Training and Technical Assistance Center</a:t>
            </a:r>
          </a:p>
        </p:txBody>
      </p:sp>
      <p:sp>
        <p:nvSpPr>
          <p:cNvPr id="5" name="Slide Number Placeholder 4">
            <a:extLst>
              <a:ext uri="{FF2B5EF4-FFF2-40B4-BE49-F238E27FC236}">
                <a16:creationId xmlns:a16="http://schemas.microsoft.com/office/drawing/2014/main" id="{C3426DD8-40A7-514E-1AC7-C9775A507792}"/>
              </a:ext>
            </a:extLst>
          </p:cNvPr>
          <p:cNvSpPr>
            <a:spLocks noGrp="1"/>
          </p:cNvSpPr>
          <p:nvPr>
            <p:ph type="sldNum" sz="quarter" idx="12"/>
          </p:nvPr>
        </p:nvSpPr>
        <p:spPr/>
        <p:txBody>
          <a:bodyPr/>
          <a:lstStyle/>
          <a:p>
            <a:fld id="{181E4D21-DFBA-4BA9-A6C6-558C4B06F883}" type="slidenum">
              <a:rPr lang="en-US" smtClean="0"/>
              <a:t>7</a:t>
            </a:fld>
            <a:endParaRPr lang="en-US"/>
          </a:p>
        </p:txBody>
      </p:sp>
    </p:spTree>
    <p:extLst>
      <p:ext uri="{BB962C8B-B14F-4D97-AF65-F5344CB8AC3E}">
        <p14:creationId xmlns:p14="http://schemas.microsoft.com/office/powerpoint/2010/main" val="361110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69C9A-B97A-C9E7-3EC3-4D5E57B5E9FF}"/>
              </a:ext>
            </a:extLst>
          </p:cNvPr>
          <p:cNvSpPr>
            <a:spLocks noGrp="1"/>
          </p:cNvSpPr>
          <p:nvPr>
            <p:ph type="title"/>
          </p:nvPr>
        </p:nvSpPr>
        <p:spPr/>
        <p:txBody>
          <a:bodyPr/>
          <a:lstStyle/>
          <a:p>
            <a:r>
              <a:rPr lang="en-US" b="1">
                <a:solidFill>
                  <a:srgbClr val="750518"/>
                </a:solidFill>
              </a:rPr>
              <a:t>Common Definitions of Autonomy</a:t>
            </a:r>
          </a:p>
        </p:txBody>
      </p:sp>
      <p:sp>
        <p:nvSpPr>
          <p:cNvPr id="3" name="Content Placeholder 2">
            <a:extLst>
              <a:ext uri="{FF2B5EF4-FFF2-40B4-BE49-F238E27FC236}">
                <a16:creationId xmlns:a16="http://schemas.microsoft.com/office/drawing/2014/main" id="{09AA7095-46B5-9011-AAF4-6C8A1C0D512B}"/>
              </a:ext>
            </a:extLst>
          </p:cNvPr>
          <p:cNvSpPr>
            <a:spLocks noGrp="1"/>
          </p:cNvSpPr>
          <p:nvPr>
            <p:ph idx="1"/>
          </p:nvPr>
        </p:nvSpPr>
        <p:spPr/>
        <p:txBody>
          <a:bodyPr vert="horz" lIns="91440" tIns="45720" rIns="91440" bIns="45720" rtlCol="0" anchor="t">
            <a:normAutofit/>
          </a:bodyPr>
          <a:lstStyle/>
          <a:p>
            <a:pPr marL="0" indent="0">
              <a:buNone/>
            </a:pPr>
            <a:r>
              <a:rPr lang="en-US" sz="3600" b="1">
                <a:solidFill>
                  <a:srgbClr val="202122"/>
                </a:solidFill>
                <a:highlight>
                  <a:srgbClr val="FFFFFF"/>
                </a:highlight>
                <a:ea typeface="+mn-lt"/>
                <a:cs typeface="+mn-lt"/>
              </a:rPr>
              <a:t>Wikipedia </a:t>
            </a:r>
            <a:r>
              <a:rPr lang="en-US" sz="3600">
                <a:solidFill>
                  <a:srgbClr val="202122"/>
                </a:solidFill>
                <a:highlight>
                  <a:srgbClr val="FFFFFF"/>
                </a:highlight>
                <a:ea typeface="+mn-lt"/>
                <a:cs typeface="+mn-lt"/>
              </a:rPr>
              <a:t>–</a:t>
            </a:r>
            <a:r>
              <a:rPr lang="en-US" sz="3600" b="1">
                <a:solidFill>
                  <a:srgbClr val="202122"/>
                </a:solidFill>
                <a:highlight>
                  <a:srgbClr val="FFFFFF"/>
                </a:highlight>
                <a:ea typeface="+mn-lt"/>
                <a:cs typeface="+mn-lt"/>
              </a:rPr>
              <a:t> </a:t>
            </a:r>
            <a:r>
              <a:rPr lang="en-US" sz="3600">
                <a:solidFill>
                  <a:srgbClr val="202122"/>
                </a:solidFill>
                <a:highlight>
                  <a:srgbClr val="FFFFFF"/>
                </a:highlight>
                <a:ea typeface="+mn-lt"/>
                <a:cs typeface="+mn-lt"/>
              </a:rPr>
              <a:t>Autonomy is the capacity to make an informed, uncoerced decisions.</a:t>
            </a:r>
            <a:endParaRPr lang="en-US" sz="3600">
              <a:solidFill>
                <a:srgbClr val="000000"/>
              </a:solidFill>
              <a:ea typeface="+mn-lt"/>
              <a:cs typeface="+mn-lt"/>
            </a:endParaRPr>
          </a:p>
          <a:p>
            <a:pPr marL="0" indent="0">
              <a:buNone/>
            </a:pPr>
            <a:r>
              <a:rPr lang="en-US" sz="3600">
                <a:solidFill>
                  <a:srgbClr val="202122"/>
                </a:solidFill>
                <a:highlight>
                  <a:srgbClr val="FFFFFF"/>
                </a:highlight>
                <a:ea typeface="+mn-lt"/>
                <a:cs typeface="+mn-lt"/>
              </a:rPr>
              <a:t>Autonomous </a:t>
            </a:r>
            <a:r>
              <a:rPr lang="en-US" sz="3600">
                <a:highlight>
                  <a:srgbClr val="FFFFFF"/>
                </a:highlight>
                <a:ea typeface="+mn-lt"/>
                <a:cs typeface="+mn-lt"/>
              </a:rPr>
              <a:t>organizations </a:t>
            </a:r>
            <a:r>
              <a:rPr lang="en-US" sz="3600">
                <a:solidFill>
                  <a:srgbClr val="202122"/>
                </a:solidFill>
                <a:highlight>
                  <a:srgbClr val="FFFFFF"/>
                </a:highlight>
                <a:ea typeface="+mn-lt"/>
                <a:cs typeface="+mn-lt"/>
              </a:rPr>
              <a:t>are independent or self-governing. </a:t>
            </a:r>
          </a:p>
          <a:p>
            <a:pPr marL="0" indent="0">
              <a:buNone/>
            </a:pPr>
            <a:r>
              <a:rPr lang="en-US" sz="3600" b="1"/>
              <a:t>Merriam-Webster</a:t>
            </a:r>
            <a:r>
              <a:rPr lang="en-US" sz="3600"/>
              <a:t> – The quality or state of being self-governing.</a:t>
            </a:r>
          </a:p>
          <a:p>
            <a:pPr marL="0" indent="0">
              <a:buNone/>
            </a:pPr>
            <a:r>
              <a:rPr lang="en-US" sz="3600" b="1"/>
              <a:t>Vocabulary.com </a:t>
            </a:r>
            <a:r>
              <a:rPr lang="en-US" sz="3600"/>
              <a:t>– Political independence.</a:t>
            </a:r>
          </a:p>
          <a:p>
            <a:pPr marL="0" indent="0">
              <a:buNone/>
            </a:pPr>
            <a:endParaRPr lang="en-US" sz="3600"/>
          </a:p>
        </p:txBody>
      </p:sp>
      <p:sp>
        <p:nvSpPr>
          <p:cNvPr id="4" name="Footer Placeholder 3">
            <a:extLst>
              <a:ext uri="{FF2B5EF4-FFF2-40B4-BE49-F238E27FC236}">
                <a16:creationId xmlns:a16="http://schemas.microsoft.com/office/drawing/2014/main" id="{AD2E2096-2CA0-9B79-462B-A75ED201CB68}"/>
              </a:ext>
            </a:extLst>
          </p:cNvPr>
          <p:cNvSpPr>
            <a:spLocks noGrp="1"/>
          </p:cNvSpPr>
          <p:nvPr>
            <p:ph type="ftr" sz="quarter" idx="11"/>
          </p:nvPr>
        </p:nvSpPr>
        <p:spPr/>
        <p:txBody>
          <a:bodyPr/>
          <a:lstStyle/>
          <a:p>
            <a:r>
              <a:rPr lang="en-US"/>
              <a:t>Independent Living  Training and Technical Assistance Center</a:t>
            </a:r>
          </a:p>
        </p:txBody>
      </p:sp>
      <p:sp>
        <p:nvSpPr>
          <p:cNvPr id="5" name="Slide Number Placeholder 4">
            <a:extLst>
              <a:ext uri="{FF2B5EF4-FFF2-40B4-BE49-F238E27FC236}">
                <a16:creationId xmlns:a16="http://schemas.microsoft.com/office/drawing/2014/main" id="{A4949A3B-9DFD-6154-88D9-9A56A83AEA83}"/>
              </a:ext>
            </a:extLst>
          </p:cNvPr>
          <p:cNvSpPr>
            <a:spLocks noGrp="1"/>
          </p:cNvSpPr>
          <p:nvPr>
            <p:ph type="sldNum" sz="quarter" idx="12"/>
          </p:nvPr>
        </p:nvSpPr>
        <p:spPr/>
        <p:txBody>
          <a:bodyPr/>
          <a:lstStyle/>
          <a:p>
            <a:fld id="{181E4D21-DFBA-4BA9-A6C6-558C4B06F883}" type="slidenum">
              <a:rPr lang="en-US" smtClean="0"/>
              <a:t>8</a:t>
            </a:fld>
            <a:endParaRPr lang="en-US"/>
          </a:p>
        </p:txBody>
      </p:sp>
    </p:spTree>
    <p:extLst>
      <p:ext uri="{BB962C8B-B14F-4D97-AF65-F5344CB8AC3E}">
        <p14:creationId xmlns:p14="http://schemas.microsoft.com/office/powerpoint/2010/main" val="1578249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colorTemperature colorTemp="8791"/>
                    </a14:imgEffect>
                  </a14:imgLayer>
                </a14:imgProps>
              </a:ext>
            </a:extLst>
          </a:blip>
          <a:tile tx="0" ty="0" sx="100000" sy="100000" flip="none" algn="tl"/>
        </a:blipFill>
        <a:effectLst/>
      </p:bgPr>
    </p:bg>
    <p:spTree>
      <p:nvGrpSpPr>
        <p:cNvPr id="1" name="">
          <a:extLst>
            <a:ext uri="{FF2B5EF4-FFF2-40B4-BE49-F238E27FC236}">
              <a16:creationId xmlns:a16="http://schemas.microsoft.com/office/drawing/2014/main" id="{FA507F7C-BF0E-D5F5-9F50-60A2005C3041}"/>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A9E8DB-863F-4860-350E-F27593E71594}"/>
              </a:ext>
            </a:extLst>
          </p:cNvPr>
          <p:cNvSpPr>
            <a:spLocks noGrp="1"/>
          </p:cNvSpPr>
          <p:nvPr>
            <p:ph type="title"/>
          </p:nvPr>
        </p:nvSpPr>
        <p:spPr>
          <a:xfrm>
            <a:off x="804672" y="802955"/>
            <a:ext cx="4977976" cy="1454051"/>
          </a:xfrm>
        </p:spPr>
        <p:txBody>
          <a:bodyPr>
            <a:normAutofit/>
          </a:bodyPr>
          <a:lstStyle/>
          <a:p>
            <a:r>
              <a:rPr lang="en-US" sz="3600" b="1">
                <a:solidFill>
                  <a:srgbClr val="750518"/>
                </a:solidFill>
              </a:rPr>
              <a:t>Is there a federal definition of autonomy?</a:t>
            </a:r>
          </a:p>
        </p:txBody>
      </p:sp>
      <p:sp>
        <p:nvSpPr>
          <p:cNvPr id="3" name="Content Placeholder 2">
            <a:extLst>
              <a:ext uri="{FF2B5EF4-FFF2-40B4-BE49-F238E27FC236}">
                <a16:creationId xmlns:a16="http://schemas.microsoft.com/office/drawing/2014/main" id="{91569B74-443F-42AF-C572-3AB00820EDCE}"/>
              </a:ext>
            </a:extLst>
          </p:cNvPr>
          <p:cNvSpPr>
            <a:spLocks noGrp="1"/>
          </p:cNvSpPr>
          <p:nvPr>
            <p:ph idx="1"/>
          </p:nvPr>
        </p:nvSpPr>
        <p:spPr>
          <a:xfrm>
            <a:off x="804672" y="2421682"/>
            <a:ext cx="4977578" cy="3639289"/>
          </a:xfrm>
        </p:spPr>
        <p:txBody>
          <a:bodyPr vert="horz" lIns="91440" tIns="45720" rIns="91440" bIns="45720" rtlCol="0" anchor="ctr">
            <a:normAutofit/>
          </a:bodyPr>
          <a:lstStyle/>
          <a:p>
            <a:pPr marL="0" indent="0">
              <a:buNone/>
            </a:pPr>
            <a:r>
              <a:rPr lang="en-US" sz="2400">
                <a:solidFill>
                  <a:schemeClr val="tx2"/>
                </a:solidFill>
                <a:highlight>
                  <a:srgbClr val="FFFFFF"/>
                </a:highlight>
              </a:rPr>
              <a:t>Federal law does not define “autonomy” as a standalone term, but the Rehab Act embeds autonomy-related principles, such as </a:t>
            </a:r>
            <a:r>
              <a:rPr lang="en-US" sz="2400" b="1" i="1">
                <a:solidFill>
                  <a:schemeClr val="tx2"/>
                </a:solidFill>
                <a:highlight>
                  <a:srgbClr val="FFFFFF"/>
                </a:highlight>
              </a:rPr>
              <a:t>consumer control</a:t>
            </a:r>
            <a:r>
              <a:rPr lang="en-US" sz="2400" b="1">
                <a:solidFill>
                  <a:schemeClr val="tx2"/>
                </a:solidFill>
                <a:highlight>
                  <a:srgbClr val="FFFFFF"/>
                </a:highlight>
              </a:rPr>
              <a:t>, </a:t>
            </a:r>
            <a:r>
              <a:rPr lang="en-US" sz="2400" b="1" i="1">
                <a:solidFill>
                  <a:schemeClr val="tx2"/>
                </a:solidFill>
                <a:highlight>
                  <a:srgbClr val="FFFFFF"/>
                </a:highlight>
              </a:rPr>
              <a:t>self-determination</a:t>
            </a:r>
            <a:r>
              <a:rPr lang="en-US" sz="2400" b="1">
                <a:solidFill>
                  <a:schemeClr val="tx2"/>
                </a:solidFill>
                <a:highlight>
                  <a:srgbClr val="FFFFFF"/>
                </a:highlight>
              </a:rPr>
              <a:t>, and </a:t>
            </a:r>
            <a:r>
              <a:rPr lang="en-US" sz="2400" b="1" i="1">
                <a:solidFill>
                  <a:schemeClr val="tx2"/>
                </a:solidFill>
                <a:highlight>
                  <a:srgbClr val="FFFFFF"/>
                </a:highlight>
              </a:rPr>
              <a:t>independence, </a:t>
            </a:r>
            <a:r>
              <a:rPr lang="en-US" sz="2400">
                <a:solidFill>
                  <a:schemeClr val="tx2"/>
                </a:solidFill>
                <a:highlight>
                  <a:srgbClr val="FFFFFF"/>
                </a:highlight>
              </a:rPr>
              <a:t>in the </a:t>
            </a:r>
            <a:r>
              <a:rPr lang="en-US" sz="2400" b="1">
                <a:solidFill>
                  <a:schemeClr val="tx2"/>
                </a:solidFill>
                <a:highlight>
                  <a:srgbClr val="FFFFFF"/>
                </a:highlight>
              </a:rPr>
              <a:t>purpose of Title VII </a:t>
            </a:r>
            <a:r>
              <a:rPr lang="en-US" sz="2400">
                <a:solidFill>
                  <a:schemeClr val="tx2"/>
                </a:solidFill>
                <a:highlight>
                  <a:srgbClr val="FFFFFF"/>
                </a:highlight>
              </a:rPr>
              <a:t>and service definitions.</a:t>
            </a:r>
            <a:endParaRPr lang="en-US" sz="2400">
              <a:solidFill>
                <a:schemeClr val="tx2"/>
              </a:solidFill>
            </a:endParaRPr>
          </a:p>
        </p:txBody>
      </p:sp>
      <p:grpSp>
        <p:nvGrpSpPr>
          <p:cNvPr id="16" name="Group 15">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7" name="Freeform: Shape 16">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Graphic 8" descr="Judge">
            <a:extLst>
              <a:ext uri="{FF2B5EF4-FFF2-40B4-BE49-F238E27FC236}">
                <a16:creationId xmlns:a16="http://schemas.microsoft.com/office/drawing/2014/main" id="{47FB6F0F-5B20-7DBD-1857-7BFE5DA971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21726" y="1629089"/>
            <a:ext cx="3620021" cy="3620021"/>
          </a:xfrm>
          <a:prstGeom prst="rect">
            <a:avLst/>
          </a:prstGeom>
        </p:spPr>
      </p:pic>
      <p:sp>
        <p:nvSpPr>
          <p:cNvPr id="4" name="Footer Placeholder 3">
            <a:extLst>
              <a:ext uri="{FF2B5EF4-FFF2-40B4-BE49-F238E27FC236}">
                <a16:creationId xmlns:a16="http://schemas.microsoft.com/office/drawing/2014/main" id="{AF0DB413-885C-D741-6930-91C4596EDC53}"/>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Independent Living  Training and Technical Assistance Center</a:t>
            </a:r>
          </a:p>
        </p:txBody>
      </p:sp>
      <p:sp>
        <p:nvSpPr>
          <p:cNvPr id="5" name="Slide Number Placeholder 4">
            <a:extLst>
              <a:ext uri="{FF2B5EF4-FFF2-40B4-BE49-F238E27FC236}">
                <a16:creationId xmlns:a16="http://schemas.microsoft.com/office/drawing/2014/main" id="{B962A452-C644-F36E-D17D-C0DE12BF3420}"/>
              </a:ext>
            </a:extLst>
          </p:cNvPr>
          <p:cNvSpPr>
            <a:spLocks noGrp="1"/>
          </p:cNvSpPr>
          <p:nvPr>
            <p:ph type="sldNum" sz="quarter" idx="12"/>
          </p:nvPr>
        </p:nvSpPr>
        <p:spPr>
          <a:xfrm>
            <a:off x="8610600" y="6356350"/>
            <a:ext cx="2743200" cy="365125"/>
          </a:xfrm>
        </p:spPr>
        <p:txBody>
          <a:bodyPr>
            <a:normAutofit/>
          </a:bodyPr>
          <a:lstStyle/>
          <a:p>
            <a:pPr>
              <a:spcAft>
                <a:spcPts val="600"/>
              </a:spcAft>
            </a:pPr>
            <a:fld id="{181E4D21-DFBA-4BA9-A6C6-558C4B06F883}" type="slidenum">
              <a:rPr lang="en-US" smtClean="0"/>
              <a:pPr>
                <a:spcAft>
                  <a:spcPts val="600"/>
                </a:spcAft>
              </a:pPr>
              <a:t>9</a:t>
            </a:fld>
            <a:endParaRPr lang="en-US"/>
          </a:p>
        </p:txBody>
      </p:sp>
    </p:spTree>
    <p:extLst>
      <p:ext uri="{BB962C8B-B14F-4D97-AF65-F5344CB8AC3E}">
        <p14:creationId xmlns:p14="http://schemas.microsoft.com/office/powerpoint/2010/main" val="2517874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20b110f-eed8-496d-ae22-1e6fd336ef0a">
      <Terms xmlns="http://schemas.microsoft.com/office/infopath/2007/PartnerControls"/>
    </lcf76f155ced4ddcb4097134ff3c332f>
    <TaxCatchAll xmlns="0cfdd377-bca2-4e70-84ab-90b90dfd61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92840C16AA27049A15B2E6DA0DA37A8" ma:contentTypeVersion="13" ma:contentTypeDescription="Create a new document." ma:contentTypeScope="" ma:versionID="ba4f446d692902f3ef2ff8b97562b26a">
  <xsd:schema xmlns:xsd="http://www.w3.org/2001/XMLSchema" xmlns:xs="http://www.w3.org/2001/XMLSchema" xmlns:p="http://schemas.microsoft.com/office/2006/metadata/properties" xmlns:ns2="220b110f-eed8-496d-ae22-1e6fd336ef0a" xmlns:ns3="0cfdd377-bca2-4e70-84ab-90b90dfd61a5" targetNamespace="http://schemas.microsoft.com/office/2006/metadata/properties" ma:root="true" ma:fieldsID="5b641fb78ac1e3536484fb9b9c246dab" ns2:_="" ns3:_="">
    <xsd:import namespace="220b110f-eed8-496d-ae22-1e6fd336ef0a"/>
    <xsd:import namespace="0cfdd377-bca2-4e70-84ab-90b90dfd61a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b110f-eed8-496d-ae22-1e6fd336ef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c2dd9a6-8483-4555-a8f4-00fbe5822b5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cfdd377-bca2-4e70-84ab-90b90dfd61a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f3fbb9c-a345-44c5-903d-f4b5a9b7271a}" ma:internalName="TaxCatchAll" ma:showField="CatchAllData" ma:web="0cfdd377-bca2-4e70-84ab-90b90dfd61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16EC7C-E1A8-4467-B962-0DF38542B3AB}">
  <ds:schemaRefs>
    <ds:schemaRef ds:uri="http://schemas.microsoft.com/sharepoint/v3/contenttype/forms"/>
  </ds:schemaRefs>
</ds:datastoreItem>
</file>

<file path=customXml/itemProps2.xml><?xml version="1.0" encoding="utf-8"?>
<ds:datastoreItem xmlns:ds="http://schemas.openxmlformats.org/officeDocument/2006/customXml" ds:itemID="{21308286-F1B5-40FD-9C15-55A11A30363C}">
  <ds:schemaRefs>
    <ds:schemaRef ds:uri="0cfdd377-bca2-4e70-84ab-90b90dfd61a5"/>
    <ds:schemaRef ds:uri="220b110f-eed8-496d-ae22-1e6fd336ef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A3C2653-7156-42CC-A90C-10B47AEC936F}">
  <ds:schemaRefs>
    <ds:schemaRef ds:uri="0cfdd377-bca2-4e70-84ab-90b90dfd61a5"/>
    <ds:schemaRef ds:uri="220b110f-eed8-496d-ae22-1e6fd336ef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2903</Words>
  <Application>Microsoft Office PowerPoint</Application>
  <PresentationFormat>Widescreen</PresentationFormat>
  <Paragraphs>240</Paragraphs>
  <Slides>23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Aptos</vt:lpstr>
      <vt:lpstr>Aptos Display</vt:lpstr>
      <vt:lpstr>Arial</vt:lpstr>
      <vt:lpstr>Calibri</vt:lpstr>
      <vt:lpstr>Courier New</vt:lpstr>
      <vt:lpstr>Helvetica Neue Medium</vt:lpstr>
      <vt:lpstr>Montserrat</vt:lpstr>
      <vt:lpstr>Times New Roman</vt:lpstr>
      <vt:lpstr>Office Theme</vt:lpstr>
      <vt:lpstr>   SILC Autonomy March 17, 2026 SILC Congress 2026 National Association of Statewide Independent Living Councils Orlando, FL </vt:lpstr>
      <vt:lpstr>About the Independent Living Training and Technical Assistance Center (IL T&amp;TA Center) </vt:lpstr>
      <vt:lpstr>Facilitators: </vt:lpstr>
      <vt:lpstr>Reminders</vt:lpstr>
      <vt:lpstr>What we will discuss today </vt:lpstr>
      <vt:lpstr>Resources, References, Terminology</vt:lpstr>
      <vt:lpstr>What kind of board is the SILC? </vt:lpstr>
      <vt:lpstr>Common Definitions of Autonomy</vt:lpstr>
      <vt:lpstr>Is there a federal definition of autonomy?</vt:lpstr>
      <vt:lpstr>Where is autonomy described for the SILC?</vt:lpstr>
      <vt:lpstr>How is autonomy described for the SILC?</vt:lpstr>
      <vt:lpstr>Autonomy - SILC Establishment</vt:lpstr>
      <vt:lpstr>Autonomy – Staff Supervision &amp; Evaluation</vt:lpstr>
      <vt:lpstr>Autonomy – SILC Utilizing DSE Personnel</vt:lpstr>
      <vt:lpstr>Things to Remember - SILC Staff</vt:lpstr>
      <vt:lpstr>Autonomy – Budget Management </vt:lpstr>
      <vt:lpstr>Autonomy – Necessary &amp; Sufficient Resources</vt:lpstr>
      <vt:lpstr>Autonomy – Conditions of SILC Resource Plan</vt:lpstr>
      <vt:lpstr>State Interference ≠ Autonomy </vt:lpstr>
      <vt:lpstr>Questions &amp; Discussion </vt:lpstr>
      <vt:lpstr>How to Connect with Us!</vt:lpstr>
      <vt:lpstr>Evaluation Survey </vt:lpstr>
      <vt:lpstr>IL T&amp;TA Center Attribution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McElwee, Paula</dc:creator>
  <cp:lastModifiedBy>Morris, Tyler</cp:lastModifiedBy>
  <cp:revision>2</cp:revision>
  <dcterms:created xsi:type="dcterms:W3CDTF">2025-02-13T18:27:01Z</dcterms:created>
  <dcterms:modified xsi:type="dcterms:W3CDTF">2026-03-05T22:37:43Z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0x010100992840C16AA27049A15B2E6DA0DA37A8</vt:lpwstr>
  </property>
  <property fmtid="{D5CDD505-2E9C-101B-9397-08002B2CF9AE}" pid="3" name="MediaServiceImageTags">
    <vt:lpwstr/>
  </property>
</Properties>
</file>